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8.jpeg" ContentType="image/jpeg"/>
  <Override PartName="/ppt/media/image6.png" ContentType="image/png"/>
  <Override PartName="/ppt/media/image7.png" ContentType="image/png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42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9.xml" ContentType="application/vnd.openxmlformats-officedocument.presentationml.slide+xml"/>
  <Override PartName="/ppt/slides/slide6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9.xml" ContentType="application/vnd.openxmlformats-officedocument.presentationml.slide+xml"/>
  <Override PartName="/ppt/slides/slide65.xml" ContentType="application/vnd.openxmlformats-officedocument.presentationml.slide+xml"/>
  <Override PartName="/ppt/slides/slide28.xml" ContentType="application/vnd.openxmlformats-officedocument.presentationml.slide+xml"/>
  <Override PartName="/ppt/slides/slide64.xml" ContentType="application/vnd.openxmlformats-officedocument.presentationml.slide+xml"/>
  <Override PartName="/ppt/slides/slide27.xml" ContentType="application/vnd.openxmlformats-officedocument.presentationml.slide+xml"/>
  <Override PartName="/ppt/slides/slide63.xml" ContentType="application/vnd.openxmlformats-officedocument.presentationml.slide+xml"/>
  <Override PartName="/ppt/slides/slide26.xml" ContentType="application/vnd.openxmlformats-officedocument.presentationml.slide+xml"/>
  <Override PartName="/ppt/slides/slide62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32.xml.rels" ContentType="application/vnd.openxmlformats-package.relationships+xml"/>
  <Override PartName="/ppt/slides/_rels/slide1.xml.rels" ContentType="application/vnd.openxmlformats-package.relationships+xml"/>
  <Override PartName="/ppt/slides/_rels/slide58.xml.rels" ContentType="application/vnd.openxmlformats-package.relationships+xml"/>
  <Override PartName="/ppt/slides/_rels/slide6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2.xml.rels" ContentType="application/vnd.openxmlformats-package.relationships+xml"/>
  <Override PartName="/ppt/slides/_rels/slide48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5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2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30.xml.rels" ContentType="application/vnd.openxmlformats-package.relationships+xml"/>
  <Override PartName="/ppt/slides/_rels/slide38.xml.rels" ContentType="application/vnd.openxmlformats-package.relationships+xml"/>
  <Override PartName="/ppt/slides/_rels/slide45.xml.rels" ContentType="application/vnd.openxmlformats-package.relationships+xml"/>
  <Override PartName="/ppt/slides/_rels/slide25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8200" cy="12582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8200" cy="125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8200" cy="53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8200" cy="538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8200" cy="5382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Ian.miell@gmail.com" TargetMode="Externa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hub.com/ianmiell/introduction-to-bash" TargetMode="External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hyperlink" Target="https://github.com/ianmiell/introduction-to-bash" TargetMode="External"/><Relationship Id="rId2" Type="http://schemas.openxmlformats.org/officeDocument/2006/relationships/slideLayout" Target="../slideLayouts/slideLayout1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60000" y="333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Introduction to Bash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40000" y="4680000"/>
            <a:ext cx="9178200" cy="251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Ian Miell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Twitter: @ianmiell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 u="sng">
                <a:solidFill>
                  <a:srgbClr val="0000ff"/>
                </a:solidFill>
                <a:uFillTx/>
                <a:latin typeface="Source Sans Pro Light"/>
                <a:ea typeface="DejaVu Sans"/>
                <a:hlinkClick r:id="rId1"/>
              </a:rPr>
              <a:t>Ian.miell@gmail.com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</p:txBody>
      </p:sp>
      <p:pic>
        <p:nvPicPr>
          <p:cNvPr id="83" name="Picture 88" descr=""/>
          <p:cNvPicPr/>
          <p:nvPr/>
        </p:nvPicPr>
        <p:blipFill>
          <a:blip r:embed="rId2"/>
          <a:stretch/>
        </p:blipFill>
        <p:spPr>
          <a:xfrm>
            <a:off x="7132320" y="4663440"/>
            <a:ext cx="2467080" cy="2467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Poll - Experience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Never used bash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Used bash for &lt;2 years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Used bash for &gt;2 years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Used bash for &gt;5 years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Studied bash seriously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Structure of Course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Part I – Bash Basics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Part II – Further Bash Basics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Part III - Scripting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Discussion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do you want to achieve in bash?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Any specific goals?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have you been frustrated by with bash?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 – Bash Basics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1.1 Bash background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1.2 Variables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1.3 Globs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1.4 Pipes and Redirects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1.1 What is Bash?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is a shell?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 program takes input from a terminal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Translates input into:</a:t>
            </a:r>
            <a:endParaRPr b="0" lang="en-GB" sz="26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System calls</a:t>
            </a:r>
            <a:endParaRPr b="0" lang="en-GB" sz="26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Calls to other programs</a:t>
            </a:r>
            <a:endParaRPr b="0" lang="en-GB" sz="26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Computation within the bash program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Bash excels at ‘gluing’ other commands  together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Other shells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sh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ash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ksh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tcsh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zsh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What is Bash? - Walkthrough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Run tcsh from bash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History of Shells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115" name="Picture 122" descr=""/>
          <p:cNvPicPr/>
          <p:nvPr/>
        </p:nvPicPr>
        <p:blipFill>
          <a:blip r:embed="rId1"/>
          <a:stretch/>
        </p:blipFill>
        <p:spPr>
          <a:xfrm>
            <a:off x="116640" y="1613880"/>
            <a:ext cx="9574200" cy="5078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Bash in the Market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Most popular shell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Lots of competition:</a:t>
            </a:r>
            <a:endParaRPr b="0" lang="en-GB" sz="26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zsh now default on mac</a:t>
            </a:r>
            <a:endParaRPr b="0" lang="en-GB" sz="26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fish is also popular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Very rarely, you find servers that don’t have bash on still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1.2 Variables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Basic variables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Quoting variables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env’ and ‘export’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Simple arrays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Bash and Me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Used throughout career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Never learned formally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Stumbled around, lots of mistakes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 u="sng">
                <a:solidFill>
                  <a:srgbClr val="1c1c1c"/>
                </a:solidFill>
                <a:uFillTx/>
                <a:latin typeface="Source Sans Pro Semibold"/>
                <a:ea typeface="DejaVu Sans"/>
              </a:rPr>
              <a:t>Slowly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learned concepts and key points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Wrote a book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Variables - Recap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$ dereferences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Variables in double quotes are interpreted, single quotes not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Exported variables are passed to programs run within the shell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Env shows exported variables, ‘declare’ shows all variables 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1.3 Globbing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is a glob?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does ‘*’ mean?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Differences to regular expressions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2" marL="8892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Not familiar with regexes?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Dotfiles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Recap - Globs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a glob is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a dotfile is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Special directory files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Globs, regexps and dots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1.4 Pipes and Redirects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Basic redirects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Basic pipes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File descriptors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Special files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Standard out vs standard error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Pipes and Redirects - Walkthrough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Simple pipes and redirects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Standard in/out/error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File Descriptors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File Descriptors (I)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Every process gets three file descriptors:</a:t>
            </a:r>
            <a:endParaRPr b="0" lang="en-GB" sz="26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0 - ‘standard input’</a:t>
            </a:r>
            <a:endParaRPr b="0" lang="en-GB" sz="26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1 - ‘standard output’</a:t>
            </a:r>
            <a:endParaRPr b="0" lang="en-GB" sz="26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2 - ‘standard error’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Normal’ output goes to file descriptor 1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Programs generally output errors to file descriptor 2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Normally ‘stderr’ and ‘stdout’ both go to the terminal – but you can change that!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Pipes and Redirects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648000" y="2160000"/>
            <a:ext cx="8737920" cy="4209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Pipes and Redirects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786960" y="1774440"/>
            <a:ext cx="8717040" cy="4849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Pipes and Redirects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144000" y="1700280"/>
            <a:ext cx="9690120" cy="485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File Descriptors (II)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&gt;’ operator sends standard output to a file</a:t>
            </a:r>
            <a:endParaRPr b="0" lang="en-GB" sz="26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1&gt;’ is the same (1 is assumed)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2&gt;’ sends standard error to a file</a:t>
            </a: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|’ sends standard output to a process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Advanced, but often seen:</a:t>
            </a:r>
            <a:endParaRPr b="0" lang="en-GB" sz="26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2&gt;&amp;1 sends standard error to whatever standard output is pointed at</a:t>
            </a:r>
            <a:endParaRPr b="0" lang="en-GB" sz="26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 way of sending ‘all’ output to a file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This Course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Live Walkthroughs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Encourage you to follow - ‘Hard Way’ Method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Exercises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Group chat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Materials:</a:t>
            </a: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200" spc="-1" strike="noStrike" u="sng">
                <a:solidFill>
                  <a:srgbClr val="0000ff"/>
                </a:solidFill>
                <a:uFillTx/>
                <a:latin typeface="Source Sans Pro Semibold"/>
                <a:ea typeface="DejaVu Sans"/>
                <a:hlinkClick r:id="rId1"/>
              </a:rPr>
              <a:t>https://github.com/ianmiell/introduction-to-bash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Recap – Pipes vs Redirects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main 3 file descriptors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&gt;’ vs ‘|’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&gt; and standard error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2&gt;&amp;1 and ordering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 Recap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Globs</a:t>
            </a:r>
            <a:endParaRPr b="0" lang="en-GB" sz="26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vs regexps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Variables, arrays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Pipes and redirects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File descriptors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Exercise I / Break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II – Further Bash Basics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2.1 Command Substitution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2.2 Functions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2.3 Tests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2.4 Loops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2.5 Exit Codes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Discussion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Is bash a programming language?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is a programming language?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Why has bash lasted so long?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2.1 Command Substitution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‘$()’ operator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$() vs ``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Nesting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2.2 Functions in Bash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Four types of command: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Function</a:t>
            </a:r>
            <a:endParaRPr b="0" lang="en-GB" sz="26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Alias</a:t>
            </a:r>
            <a:endParaRPr b="0" lang="en-GB" sz="26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Program</a:t>
            </a:r>
            <a:endParaRPr b="0" lang="en-GB" sz="26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Builtin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2.3 Tests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Bash tests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Different ways of writing tests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Logical operators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Binary and unary operators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if’ statements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2.4 Loops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C’-style for loops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for’ loops over items ‘in’ lists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while’ loops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case’ statements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2.5 Exit Codes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an Exit Code is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‘$?’ variable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How to set one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Exit Code conventions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Other ‘special’ parameters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Pre-Requisites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60000" y="1440000"/>
            <a:ext cx="9178200" cy="525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Familiar with command line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Bash version 4+</a:t>
            </a: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1c1c1c"/>
                </a:solidFill>
                <a:latin typeface="Courier New"/>
                <a:ea typeface="DejaVu Sans"/>
              </a:rPr>
              <a:t>$ echo $SHELL</a:t>
            </a:r>
            <a:endParaRPr b="0" lang="en-GB" sz="20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1c1c1c"/>
                </a:solidFill>
                <a:latin typeface="Courier New"/>
                <a:ea typeface="DejaVu Sans"/>
              </a:rPr>
              <a:t>$ bash --version</a:t>
            </a:r>
            <a:endParaRPr b="0" lang="en-GB" sz="20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&lt;4 is still ok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Using zsh (eg on Mac)</a:t>
            </a: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Type ‘bash’ to get a bash shell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Basic shell utilities (eg grep, cat, ls)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Any editor (I use vim)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Standard Exit Codes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0 – OK</a:t>
            </a: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 – General Error</a:t>
            </a: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 – Misuse of shell builtin</a:t>
            </a: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126 – Cannot execute</a:t>
            </a: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127 – No file found matching command</a:t>
            </a: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128 – Invalid exit value</a:t>
            </a: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(128 + n) – Process killed with signal ‘n’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(Signals covered in Part IV)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Recap – Exit Codes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Standard exit codes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Exit code usage (eg grep)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Setting exit codes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return’ing from functions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Special parameters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Discussion / Recap – Part II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Bash more as programming language:</a:t>
            </a:r>
            <a:endParaRPr b="0" lang="en-GB" sz="26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Functions</a:t>
            </a:r>
            <a:endParaRPr b="0" lang="en-GB" sz="26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Tests / ifs</a:t>
            </a:r>
            <a:endParaRPr b="0" lang="en-GB" sz="26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Loops</a:t>
            </a:r>
            <a:endParaRPr b="0" lang="en-GB" sz="26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Return/Exit codes</a:t>
            </a:r>
            <a:endParaRPr b="0" lang="en-GB" sz="26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Process and command substitution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$() vs ``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Exercise II / Break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III - Scripting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Scripts and Startup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‘set’ Command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Debugging in bash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Subshells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IFS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3.1 Scripts and Startup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shell scripts are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happens on bash startup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This has cost me many hours!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Executable files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source’ vs ‘./’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60000" y="-9144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Walkthrough – Startup Explained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178" name="Picture 238" descr=""/>
          <p:cNvPicPr/>
          <p:nvPr/>
        </p:nvPicPr>
        <p:blipFill>
          <a:blip r:embed="rId1"/>
          <a:stretch/>
        </p:blipFill>
        <p:spPr>
          <a:xfrm>
            <a:off x="360" y="808560"/>
            <a:ext cx="10077840" cy="6076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Walkthrough – Startup Explained (simpler)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181" name="Picture 241" descr=""/>
          <p:cNvPicPr/>
          <p:nvPr/>
        </p:nvPicPr>
        <p:blipFill>
          <a:blip r:embed="rId1"/>
          <a:stretch/>
        </p:blipFill>
        <p:spPr>
          <a:xfrm>
            <a:off x="1645920" y="1554480"/>
            <a:ext cx="6101640" cy="5144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Recap - Scripts and Startup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shell scripts are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How complex bash startup can be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Keep diagram handy!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3.2 The ‘set’ builtin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Setting options in bash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POSIX is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Most useful options:</a:t>
            </a:r>
            <a:endParaRPr b="0" lang="en-GB" sz="26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nounset</a:t>
            </a:r>
            <a:endParaRPr b="0" lang="en-GB" sz="26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xtrace</a:t>
            </a:r>
            <a:endParaRPr b="0" lang="en-GB" sz="26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errexit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set’ vs ‘shopt’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Why This Course?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Bash is everywhere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Shells are everywhere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Work with it every day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Taken for granted that it’s known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Studying it pays massive dividends</a:t>
            </a:r>
            <a:endParaRPr b="0" lang="en-GB" sz="26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Gateway to deeper OS concepts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Recap - ‘set’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Options: + off, - on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POSIX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Most common options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shopt and set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xtrace, nounset, errexit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Exercise III / Break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3.3 Subshells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is a subshell?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How to create a subshell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Why they are useful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() vs {}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3.4 Internal Field Separator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aka IFS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Why it’s important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How to use it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Walkthrough – Spaces in Filenames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for’ looping over files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IFS shell variable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$’’ construct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Walkthrough – Spaces in Filenames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Setting IFS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‘find’ command and ‘xargs’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find, xargs and the null byte separator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III – Discussion / Recap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Shell Startup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Practical bash usage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Shell options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Shell debugging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IFS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Exercise IV / Break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IV – Advanced Bash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Traps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String manipulation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Autocomplete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Walkthrough a ‘real’ script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4.1 Jobs and Traps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29760" y="173736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Background jobs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Traps and signals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‘kill’ command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‘wait’ builtin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Trapping signals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Process groups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Bash is under-served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Man page is hard to follow if you don’t know the jargon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One-liners are easy to find but concepts give you real power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Guides that assume knowledge you may not have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Standard Exit Codes - Refresher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0 – OK</a:t>
            </a: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 – General Error</a:t>
            </a: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 – Misuse of shell builtin</a:t>
            </a: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126 – Cannot execute</a:t>
            </a: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127 – No file found matching command</a:t>
            </a: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128 – Invalid exit value</a:t>
            </a: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(128 + n) – Process killed with signal ‘n’</a:t>
            </a:r>
            <a:endParaRPr b="0" lang="en-GB" sz="2600" spc="-1" strike="noStrike">
              <a:latin typeface="Arial"/>
            </a:endParaRPr>
          </a:p>
          <a:p>
            <a:pPr marL="216000"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4.2 Process Substitution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‘&lt;()’ operator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Substitution of file arguments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Process Subsitution - Walkthrough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‘&lt;()’ operator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Substitution of file arguments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Exercise V 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Wrapup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 u="sng">
                <a:solidFill>
                  <a:srgbClr val="0000ff"/>
                </a:solidFill>
                <a:uFillTx/>
                <a:latin typeface="Source Sans Pro Semibold"/>
                <a:ea typeface="DejaVu Sans"/>
                <a:hlinkClick r:id="rId1"/>
              </a:rPr>
              <a:t>https://github.com/ianmiell/introduction-to-bash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@ianmiell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ian.miell@gmail.com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360000" y="333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Introduction to Bash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540000" y="4680000"/>
            <a:ext cx="9178200" cy="251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Ian Miell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@ianmiell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217" name="Picture 305" descr=""/>
          <p:cNvPicPr/>
          <p:nvPr/>
        </p:nvPicPr>
        <p:blipFill>
          <a:blip r:embed="rId1"/>
          <a:stretch/>
        </p:blipFill>
        <p:spPr>
          <a:xfrm>
            <a:off x="7132320" y="4663440"/>
            <a:ext cx="2467080" cy="2467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Target Audiences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No knowledge assumed</a:t>
            </a: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Advanced questions outside the course please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Hardly/never used bash’</a:t>
            </a: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Coverage of 90% of bash features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Used bash casually for a while’</a:t>
            </a: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Refresher on some topics, learn some new things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Used bash for years, but never studied’</a:t>
            </a:r>
            <a:endParaRPr b="0" lang="en-GB" sz="2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A-ha moments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Ever been confused by…?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Diffference between ‘[‘ and ‘[[‘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Globs vs regexes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Single vs double quotes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Difference between `` and $()</a:t>
            </a: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How a bash script is created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Recently I’ve used bash to…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Fix a Terraform script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Write and debug various CI/CD pipelines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Robustly apply changes in a cloud-init VM script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Automate the renaming of files with spaces in my backup folders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Setup environments at work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1860</TotalTime>
  <Application>LibreOffice/6.4.5.2$Linux_X86_64 LibreOffice_project/40$Build-2</Application>
  <Words>1815</Words>
  <Paragraphs>753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2019-06-19T07:16:44Z</dcterms:created>
  <dc:creator/>
  <dc:description/>
  <dc:language>en-US</dc:language>
  <cp:lastModifiedBy/>
  <dcterms:modified xsi:type="dcterms:W3CDTF">2020-10-05T12:01:43Z</dcterms:modified>
  <cp:revision>29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92</vt:i4>
  </property>
</Properties>
</file>