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22" r:id="rId27"/>
    <p:sldId id="321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  <p:sldId id="317" r:id="rId62"/>
    <p:sldId id="323" r:id="rId6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FB519-1AF7-4B5B-9CCE-A61F7F0D1D64}" v="94" dt="2021-05-05T07:40:44.022"/>
    <p1510:client id="{533D2339-730F-4383-BB7D-A8321A18AD27}" v="35" dt="2021-05-05T07:51:43.748"/>
    <p1510:client id="{6B124B28-A0F1-4AE5-A61E-5C1BA2FB6D7A}" v="29" dt="2021-05-05T07:43:38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miell/introduction-to-bas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an.miell@gmail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20" y="10"/>
            <a:ext cx="10080605" cy="75596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796985" y="3483005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>
                <a:latin typeface="+mj-lt"/>
                <a:ea typeface="+mj-ea"/>
                <a:cs typeface="+mj-cs"/>
              </a:rPr>
              <a:t>Introduction to Bash</a:t>
            </a:r>
            <a:endParaRPr lang="en-US" sz="44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796985" y="5039783"/>
            <a:ext cx="4590595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Poll - Experience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Never used bash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Used bash for &lt;2 years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Used bash for &gt;2 years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Used bash for &gt;5 years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Studied bash seriously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Course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 – Bash Basics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II – Further Bash Basics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III - Scripting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do you want to achieve in bash?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Any specific goals?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have you been frustrated by with bash?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 – Bash Basics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1.1 Bash background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1.2 Variables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1.3 Globs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1.4 Pipes and Redirects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What is Bash?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shell?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program takes input from a terminal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Translates input into: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System calls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Calls to other programs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Computation within the bash program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excels at ‘gluing’ other commands  together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shells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tcsh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zsh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Bash? - Walkthrough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Run tcsh from bash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1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CustomShape 1"/>
          <p:cNvSpPr/>
          <p:nvPr/>
        </p:nvSpPr>
        <p:spPr>
          <a:xfrm>
            <a:off x="6629277" y="5547322"/>
            <a:ext cx="3820404" cy="18556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Shells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5" name="Picture 122"/>
          <p:cNvPicPr/>
          <p:nvPr/>
        </p:nvPicPr>
        <p:blipFill>
          <a:blip r:embed="rId2"/>
          <a:stretch/>
        </p:blipFill>
        <p:spPr>
          <a:xfrm>
            <a:off x="951399" y="466373"/>
            <a:ext cx="8405929" cy="6131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in the Market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popular 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Lots of competition: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zsh now default on mac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fish is also popular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Very rarely, you find servers that don’t have bash on still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Variables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variables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Quoting variables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‘env’ and ‘export’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Simple arrays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and Me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Used throughout career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Never learned formally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Stumbled around, lots of mistakes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</a:rPr>
              <a:t>Slowly</a:t>
            </a:r>
            <a:r>
              <a:rPr lang="en-US" sz="1900" b="1" strike="noStrike" spc="-1"/>
              <a:t> learned concepts and key points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Wrote a book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-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$ dereferences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Variables in double quotes are interpreted, single quotes not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Exported variables are passed to programs run within the 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Env shows exported variables, ‘declare’ shows all variables 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1.3 Globbing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glob?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does ‘*’ mean?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Differences to regular expressions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8892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Not familiar with regexes?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Dotfiles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Globs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a glob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a dotfile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Special directory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Globs, regexps and dots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1.4 Pipes and Redirects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pipes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Special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out vs standard 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 - Walkthrough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Simple pipes and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in/out/error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CustomShape 1"/>
          <p:cNvSpPr/>
          <p:nvPr/>
        </p:nvSpPr>
        <p:spPr>
          <a:xfrm>
            <a:off x="6863395" y="2358412"/>
            <a:ext cx="3820404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1429" y="483207"/>
            <a:ext cx="9333000" cy="5425495"/>
          </a:xfrm>
          <a:prstGeom prst="rect">
            <a:avLst/>
          </a:prstGeom>
        </p:spPr>
      </p:pic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8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 - Walkthrough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Simple pipes and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in/out/error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526772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Descriptors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Every process gets three file descriptors: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0 - ‘standard input’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1 - ‘standard output’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2 - ‘standard error’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‘Normal’ output goes to file descriptor 1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Programs generally output errors to file descriptor 2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Normally ‘stderr’ and ‘stdout’ both go to the terminal – but you can change that!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CustomShape 1"/>
          <p:cNvSpPr/>
          <p:nvPr/>
        </p:nvSpPr>
        <p:spPr>
          <a:xfrm>
            <a:off x="6863395" y="2358412"/>
            <a:ext cx="3820404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301429" y="483207"/>
            <a:ext cx="9333000" cy="5425495"/>
          </a:xfrm>
          <a:prstGeom prst="rect">
            <a:avLst/>
          </a:prstGeom>
        </p:spPr>
      </p:pic>
      <p:sp>
        <p:nvSpPr>
          <p:cNvPr id="133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CustomShape 1"/>
          <p:cNvSpPr/>
          <p:nvPr/>
        </p:nvSpPr>
        <p:spPr>
          <a:xfrm>
            <a:off x="4601792" y="5465144"/>
            <a:ext cx="6009470" cy="1933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240766" y="157571"/>
            <a:ext cx="9249197" cy="6335976"/>
          </a:xfrm>
          <a:prstGeom prst="rect">
            <a:avLst/>
          </a:prstGeom>
        </p:spPr>
      </p:pic>
      <p:sp>
        <p:nvSpPr>
          <p:cNvPr id="13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Course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Live Walkthroughs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Encourage you to follow - ‘Hard Way’ Method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Exercises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Group chat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Materials: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  <a:hlinkClick r:id="rId2"/>
              </a:rPr>
              <a:t>https://github.com/ianmiell/introduction-to-bash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stomShape 1"/>
          <p:cNvSpPr/>
          <p:nvPr/>
        </p:nvSpPr>
        <p:spPr>
          <a:xfrm>
            <a:off x="3532994" y="6118109"/>
            <a:ext cx="8694540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Pipes and Redirects</a:t>
            </a:r>
            <a:endParaRPr lang="en-US" sz="5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214627" y="278117"/>
            <a:ext cx="9547772" cy="5925183"/>
          </a:xfrm>
          <a:prstGeom prst="rect">
            <a:avLst/>
          </a:prstGeom>
        </p:spPr>
      </p:pic>
      <p:sp>
        <p:nvSpPr>
          <p:cNvPr id="1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 marL="432000" lvl="1" indent="-21420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 Descriptors (II)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‘&gt;’ operator sends standard output to a file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‘1&gt;’ is the same (1 is assumed)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‘2&gt;’ sends standard error to a file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‘|’ sends standard output to a process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Advanced, but often seen: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2&gt;&amp;1 sends standard error to whatever standard output is pointed at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way of sending ‘all’ output to a file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Pipes vs Redirects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main 3 file descriptors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‘&gt;’ vs ‘|’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i="1" strike="noStrike" spc="-1"/>
              <a:t>n</a:t>
            </a:r>
            <a:r>
              <a:rPr lang="en-US" sz="1900" b="1" strike="noStrike" spc="-1"/>
              <a:t>&gt; and standard error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2&gt;&amp;1 and ordering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Globs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vs regexps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Variables, arrays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Pipes and redirects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File descriptors</a:t>
            </a:r>
            <a:endParaRPr lang="en-US" sz="1900" b="0" strike="noStrike" spc="-1"/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 – Further Bash Basics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2.1 Command Substitution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2.2 Functions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2.3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2.4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2.5 Exit Codes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Is bash a programming language?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programming language?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has bash lasted so long?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CustomShape 1"/>
          <p:cNvSpPr/>
          <p:nvPr/>
        </p:nvSpPr>
        <p:spPr>
          <a:xfrm>
            <a:off x="748674" y="1174790"/>
            <a:ext cx="369048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Command Substitution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‘$()’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$() vs ``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Nesting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Functions in Bash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Four types of command: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Function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Alias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Program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Builtin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2.3 Tests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Different ways of writing tests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Logical operators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Binary and unary operators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‘if’ statements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2.4 Loops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‘C’-style for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‘for’ loops over items ‘in’ lists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‘while’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‘case’ statements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Familiar with command line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version 4+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$ echo $SHELL</a:t>
            </a:r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$ bash --version</a:t>
            </a:r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&lt;4 is still ok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Using zsh (eg on Mac)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Type ‘bash’ to get a bash 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shell utilities (eg grep, cat, ls)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Any editor (I use vim)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2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2.5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an Exit Code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‘$?’ variable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set one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Exit Code conventions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Other ‘special’ parameters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93042" y="786295"/>
            <a:ext cx="471367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0 – OK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 – General Error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2 – Misuse of shell </a:t>
            </a:r>
            <a:r>
              <a:rPr lang="en-US" sz="1900" b="1" strike="noStrike" spc="-1" dirty="0" err="1"/>
              <a:t>builtin</a:t>
            </a:r>
            <a:endParaRPr lang="en-US" sz="1900" b="0" strike="noStrike" spc="-1" dirty="0" err="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126 – Cannot execute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127 – No file found matching command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128 – Invalid exit value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(128 + n) – Process killed with signal ‘n’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– Exit Codes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Standard exit codes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Exit code usage (eg grep)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exit codes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‘return’ing from functions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Special parameters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09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11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/ Recap – Part II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more as programming language: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Functions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Tests / ifs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Loops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Return/Exit codes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Process and command substitution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$() vs ``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CustomShape 1"/>
          <p:cNvSpPr/>
          <p:nvPr/>
        </p:nvSpPr>
        <p:spPr>
          <a:xfrm>
            <a:off x="941787" y="2303963"/>
            <a:ext cx="2797051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- Scripting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Scripts and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‘set’ Command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Debugging in bash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Subshells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IFS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3.1 Scripts and Startup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happens on bash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This has cost me many hours!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Executable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‘source’ vs ‘./’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ustomShape 1"/>
          <p:cNvSpPr/>
          <p:nvPr/>
        </p:nvSpPr>
        <p:spPr>
          <a:xfrm>
            <a:off x="493762" y="-298516"/>
            <a:ext cx="9620006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Walkthrough – Startup Explained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pic>
        <p:nvPicPr>
          <p:cNvPr id="178" name="Picture 238"/>
          <p:cNvPicPr/>
          <p:nvPr/>
        </p:nvPicPr>
        <p:blipFill>
          <a:blip r:embed="rId2"/>
          <a:stretch/>
        </p:blipFill>
        <p:spPr>
          <a:xfrm>
            <a:off x="199068" y="1001754"/>
            <a:ext cx="9720291" cy="6395981"/>
          </a:xfrm>
          <a:prstGeom prst="rect">
            <a:avLst/>
          </a:prstGeom>
        </p:spPr>
      </p:pic>
      <p:sp>
        <p:nvSpPr>
          <p:cNvPr id="17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CustomShape 1"/>
          <p:cNvSpPr/>
          <p:nvPr/>
        </p:nvSpPr>
        <p:spPr>
          <a:xfrm>
            <a:off x="693042" y="203713"/>
            <a:ext cx="8694540" cy="16599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Startup Explained (simpler)</a:t>
            </a:r>
            <a:endParaRPr lang="en-US" sz="5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1" name="Picture 241"/>
          <p:cNvPicPr/>
          <p:nvPr/>
        </p:nvPicPr>
        <p:blipFill>
          <a:blip r:embed="rId2"/>
          <a:stretch/>
        </p:blipFill>
        <p:spPr>
          <a:xfrm>
            <a:off x="3223964" y="2034240"/>
            <a:ext cx="3630170" cy="4905635"/>
          </a:xfrm>
          <a:prstGeom prst="rect">
            <a:avLst/>
          </a:prstGeom>
        </p:spPr>
      </p:pic>
      <p:sp>
        <p:nvSpPr>
          <p:cNvPr id="18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2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Scripts and Startup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shell scripts are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complex bash startup can be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Keep diagram handy!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The ‘set’ builtin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options in bash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POSIX is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useful options: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nounset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xtrace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errexit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‘set’ vs ‘shopt’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This Course?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is everywhere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Shells are everywhere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Work with it every day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Taken for granted that it’s known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Studying it pays massive dividends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Gateway to deeper OS concepts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6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- ‘set’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Options: + off, - 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POSIX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common options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shopt and set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xtrace, nounset, errexit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9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3.3 Subshells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subshell?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create a subshell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they are useful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() vs {}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3.4 Internal Field Separator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aka IFS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Why it’s important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to use it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806" y="0"/>
            <a:ext cx="9406819" cy="4410413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CustomShape 1"/>
          <p:cNvSpPr/>
          <p:nvPr/>
        </p:nvSpPr>
        <p:spPr>
          <a:xfrm>
            <a:off x="748674" y="2442181"/>
            <a:ext cx="3705912" cy="38881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Spaces in Filenames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707655" y="5652075"/>
            <a:ext cx="5372970" cy="190760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310" y="2442181"/>
            <a:ext cx="4347272" cy="4331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‘for’ looping over 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IFS shell variable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$’’ construct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Walkthrough – Spaces in Filenames</a:t>
            </a:r>
            <a:endParaRPr lang="en-US" sz="3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Setting IFS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‘find’ command and ‘xargs’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find, xargs and the null byte separator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75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: Shape 77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– Discussion /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Startup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Practical bash usage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options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 debugging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IFS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1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Optional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– Advanced Bash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String manipulation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Autocomplete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Walkthrough a ‘real’ script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4.1 Jobs and Traps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Background jobs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Traps and signals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‘kill’ command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‘wait’ builtin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Trapping signals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Process groups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5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Exit Codes - Refresher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0 – OK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 – General Error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 – Misuse of shell builtin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126 – Cannot execute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127 – No file found matching command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128 – Invalid exit value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(128 + n) – Process killed with signal ‘n’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4.2 Process Substitution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‘&lt;()’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Substitution of file arguments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is under-served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Man page is hard to follow if you don’t know the jargon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One-liners are easy to find but concepts give you real power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Guides that assume knowledge you may not have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9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</a:t>
            </a:r>
            <a:r>
              <a:rPr lang="en-US" sz="4400" b="1" strike="noStrike" kern="1200" spc="-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Subsitution</a:t>
            </a:r>
            <a:r>
              <a:rPr lang="en-US" sz="4400" b="1" strike="noStrike" kern="1200" spc="-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Walkthrough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The ‘&lt;()’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Substitution of file arguments</a:t>
            </a:r>
            <a:endParaRPr lang="en-US" sz="1900" b="0" strike="noStrike" spc="-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-1757310" y="-1018839"/>
            <a:ext cx="11802308" cy="860905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573046" y="3350669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Thank You!</a:t>
            </a:r>
            <a:endParaRPr lang="en-US" sz="4400" b="1" strike="noStrike" spc="-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421566" y="5375712"/>
            <a:ext cx="6077983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1" u="sng" spc="-1" dirty="0">
                <a:solidFill>
                  <a:srgbClr val="0000FF"/>
                </a:solidFill>
                <a:ea typeface="+mn-lt"/>
                <a:cs typeface="+mn-lt"/>
                <a:hlinkClick r:id="rId3"/>
              </a:rPr>
              <a:t>https://github.com/ianmiell/introduction-to-bash</a:t>
            </a: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spc="-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en-US" sz="1900" b="0" u="sng" strike="noStrike" spc="-1" dirty="0"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.miell@gmail.com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213159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4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 knowledge assumed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Advanced questions outside the course please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‘Hardly/never used bash’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Coverage of 90% of bash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‘Used bash casually for a while’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Refresher on some topics, learn some new things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‘Used bash for years, but never studied’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A-ha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 been confused by…?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Diffference between ‘[‘ and ‘[[‘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Globs vs regexes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Single vs double quotes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Difference between `` and $()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a bash script is created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Recently I’ve used bash to…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Fix a Terraform script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Write and debug various CI/CD pipelines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Robustly apply changes in a cloud-init VM script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Automate the renaming of files with spaces in my backup folders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Setup environments at work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1815</Words>
  <Application>Microsoft Office PowerPoint</Application>
  <PresentationFormat>Custom</PresentationFormat>
  <Paragraphs>753</Paragraphs>
  <Slides>61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139</cp:revision>
  <dcterms:created xsi:type="dcterms:W3CDTF">2019-06-19T07:16:44Z</dcterms:created>
  <dcterms:modified xsi:type="dcterms:W3CDTF">2021-05-05T07:54:49Z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