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99" y="31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5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75666" y="2129739"/>
            <a:ext cx="5215255" cy="44900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1/6/2025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1/6/2025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1/6/2025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8739" y="-84327"/>
            <a:ext cx="3940810" cy="636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5940" y="1743836"/>
            <a:ext cx="5211445" cy="15976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cloud.google.com/blog/products/gcp/kubernetes-best-practices-organizing-with-namespaces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kubernetes.io/docs/reference/generated/kubelet" TargetMode="External"/><Relationship Id="rId2" Type="http://schemas.openxmlformats.org/officeDocument/2006/relationships/hyperlink" Target="https://kubernetes.io/docs/concepts/overview/components/#control-plane-components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hyperlink" Target="https://kubernetes.io/docs/concepts/services-networking/service/#type-nodeport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kubernetes/ingress-gce" TargetMode="External"/><Relationship Id="rId3" Type="http://schemas.openxmlformats.org/officeDocument/2006/relationships/hyperlink" Target="https://github.com/kubernetes/ingress-nginx" TargetMode="External"/><Relationship Id="rId7" Type="http://schemas.openxmlformats.org/officeDocument/2006/relationships/hyperlink" Target="https://github.com/heptio/contour" TargetMode="External"/><Relationship Id="rId2" Type="http://schemas.openxmlformats.org/officeDocument/2006/relationships/hyperlink" Target="https://devopscube.com/kubernetes-deployment-tutorial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haproxy.com/blog/haproxy_ingress_controller_for_kubernetes/" TargetMode="External"/><Relationship Id="rId5" Type="http://schemas.openxmlformats.org/officeDocument/2006/relationships/hyperlink" Target="https://github.com/containous/traefik" TargetMode="External"/><Relationship Id="rId4" Type="http://schemas.openxmlformats.org/officeDocument/2006/relationships/hyperlink" Target="https://github.com/nginxinc/kubernetes-ingress" TargetMode="External"/><Relationship Id="rId9" Type="http://schemas.openxmlformats.org/officeDocument/2006/relationships/image" Target="../media/image21.jp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thunTechnologiesDevOps/Kubernates-Manifests/blob/master/mysql-deployment-configmap.yml" TargetMode="External"/><Relationship Id="rId7" Type="http://schemas.openxmlformats.org/officeDocument/2006/relationships/hyperlink" Target="https://www.oreilly.com/library/view/kubernetes-best-practices/9781492056461/ch04.html" TargetMode="External"/><Relationship Id="rId2" Type="http://schemas.openxmlformats.org/officeDocument/2006/relationships/hyperlink" Target="https://12factor.net/codebas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edium.com/google-cloud/kubernetes-configmaps-and-secrets-68d061f7ab5b" TargetMode="External"/><Relationship Id="rId5" Type="http://schemas.openxmlformats.org/officeDocument/2006/relationships/hyperlink" Target="https://opensource.com/article/19/6/introduction-kubernetes-secrets-and-configmaps" TargetMode="External"/><Relationship Id="rId4" Type="http://schemas.openxmlformats.org/officeDocument/2006/relationships/hyperlink" Target="https://github.com/MithunTechnologiesDevOps/Kubernates-Manifests/blob/master/mysql-deployment-configSecret.yml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kd.io/latest/dev_guide/application_health.html" TargetMode="External"/><Relationship Id="rId2" Type="http://schemas.openxmlformats.org/officeDocument/2006/relationships/hyperlink" Target="https://github.com/MithunTechnologiesDevOps/Kubernates-Manifests/blob/master/liveness_readiness_probes_example.y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weave.works/blog/resilient-apps-with-liveness-and-readiness-probes-in-kubernetes" TargetMode="External"/><Relationship Id="rId4" Type="http://schemas.openxmlformats.org/officeDocument/2006/relationships/hyperlink" Target="https://medium.com/spire-labs/utilizing-kubernetes-liveness-and-readiness-probes-to-automatically-recover-from-failure-2fe0314f2b2e" TargetMode="Externa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0"/>
            <a:ext cx="2313305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80" dirty="0"/>
              <a:t>K</a:t>
            </a:r>
            <a:r>
              <a:rPr spc="-20" dirty="0"/>
              <a:t>u</a:t>
            </a:r>
            <a:r>
              <a:rPr spc="-45" dirty="0"/>
              <a:t>b</a:t>
            </a:r>
            <a:r>
              <a:rPr spc="-40" dirty="0"/>
              <a:t>er</a:t>
            </a:r>
            <a:r>
              <a:rPr spc="-45" dirty="0"/>
              <a:t>n</a:t>
            </a:r>
            <a:r>
              <a:rPr spc="-65" dirty="0"/>
              <a:t>e</a:t>
            </a:r>
            <a:r>
              <a:rPr spc="-75" dirty="0"/>
              <a:t>t</a:t>
            </a:r>
            <a:r>
              <a:rPr spc="-65" dirty="0"/>
              <a:t>e</a:t>
            </a:r>
            <a:r>
              <a:rPr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39" y="381645"/>
            <a:ext cx="4104640" cy="411861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2800" b="1" spc="-5" dirty="0">
                <a:latin typeface="Calibri"/>
                <a:cs typeface="Calibri"/>
              </a:rPr>
              <a:t>Agenda</a:t>
            </a:r>
            <a:endParaRPr sz="2800" dirty="0">
              <a:latin typeface="Calibri"/>
              <a:cs typeface="Calibri"/>
            </a:endParaRPr>
          </a:p>
          <a:p>
            <a:pPr marL="323215" indent="-311150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323215" algn="l"/>
                <a:tab pos="323850" algn="l"/>
              </a:tabLst>
            </a:pPr>
            <a:r>
              <a:rPr sz="2800" spc="-10" dirty="0">
                <a:latin typeface="Calibri"/>
                <a:cs typeface="Calibri"/>
              </a:rPr>
              <a:t>What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Kubernetes?</a:t>
            </a:r>
            <a:endParaRPr sz="2800" dirty="0">
              <a:latin typeface="Calibri"/>
              <a:cs typeface="Calibri"/>
            </a:endParaRPr>
          </a:p>
          <a:p>
            <a:pPr marL="323215" indent="-311150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323215" algn="l"/>
                <a:tab pos="323850" algn="l"/>
              </a:tabLst>
            </a:pPr>
            <a:r>
              <a:rPr sz="2800" spc="-15" dirty="0">
                <a:latin typeface="Calibri"/>
                <a:cs typeface="Calibri"/>
              </a:rPr>
              <a:t>Advantages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Kubernetes</a:t>
            </a:r>
            <a:endParaRPr sz="2800" dirty="0">
              <a:latin typeface="Calibri"/>
              <a:cs typeface="Calibri"/>
            </a:endParaRPr>
          </a:p>
          <a:p>
            <a:pPr marL="323215" indent="-311150">
              <a:lnSpc>
                <a:spcPct val="100000"/>
              </a:lnSpc>
              <a:spcBef>
                <a:spcPts val="650"/>
              </a:spcBef>
              <a:buFont typeface="Arial MT"/>
              <a:buChar char="•"/>
              <a:tabLst>
                <a:tab pos="323215" algn="l"/>
                <a:tab pos="323850" algn="l"/>
              </a:tabLst>
            </a:pPr>
            <a:r>
              <a:rPr sz="2800" spc="-15" dirty="0">
                <a:latin typeface="Calibri"/>
                <a:cs typeface="Calibri"/>
              </a:rPr>
              <a:t>Kubernetes Architecture</a:t>
            </a:r>
            <a:endParaRPr sz="2800" dirty="0">
              <a:latin typeface="Calibri"/>
              <a:cs typeface="Calibri"/>
            </a:endParaRPr>
          </a:p>
          <a:p>
            <a:pPr marL="323215" indent="-311150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323215" algn="l"/>
                <a:tab pos="323850" algn="l"/>
              </a:tabLst>
            </a:pPr>
            <a:r>
              <a:rPr sz="2800" spc="-15" dirty="0">
                <a:latin typeface="Calibri"/>
                <a:cs typeface="Calibri"/>
              </a:rPr>
              <a:t>Kubernetes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Components</a:t>
            </a:r>
            <a:endParaRPr sz="2800" dirty="0">
              <a:latin typeface="Calibri"/>
              <a:cs typeface="Calibri"/>
            </a:endParaRPr>
          </a:p>
          <a:p>
            <a:pPr marL="323215" indent="-311150">
              <a:lnSpc>
                <a:spcPct val="100000"/>
              </a:lnSpc>
              <a:spcBef>
                <a:spcPts val="670"/>
              </a:spcBef>
              <a:buFont typeface="Arial MT"/>
              <a:buChar char="•"/>
              <a:tabLst>
                <a:tab pos="323215" algn="l"/>
                <a:tab pos="323850" algn="l"/>
                <a:tab pos="2131695" algn="l"/>
              </a:tabLst>
            </a:pPr>
            <a:r>
              <a:rPr sz="2800" spc="-15" dirty="0">
                <a:latin typeface="Calibri"/>
                <a:cs typeface="Calibri"/>
              </a:rPr>
              <a:t>Kubernetes	</a:t>
            </a:r>
            <a:r>
              <a:rPr sz="2800" spc="-10" dirty="0">
                <a:latin typeface="Calibri"/>
                <a:cs typeface="Calibri"/>
              </a:rPr>
              <a:t>Cluster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Setup</a:t>
            </a:r>
            <a:endParaRPr sz="2800" dirty="0">
              <a:latin typeface="Calibri"/>
              <a:cs typeface="Calibri"/>
            </a:endParaRPr>
          </a:p>
          <a:p>
            <a:pPr marL="323215" indent="-311150">
              <a:lnSpc>
                <a:spcPct val="100000"/>
              </a:lnSpc>
              <a:spcBef>
                <a:spcPts val="650"/>
              </a:spcBef>
              <a:buFont typeface="Arial MT"/>
              <a:buChar char="•"/>
              <a:tabLst>
                <a:tab pos="323215" algn="l"/>
                <a:tab pos="323850" algn="l"/>
              </a:tabLst>
            </a:pPr>
            <a:r>
              <a:rPr sz="2800" spc="-15" dirty="0">
                <a:latin typeface="Calibri"/>
                <a:cs typeface="Calibri"/>
              </a:rPr>
              <a:t>Kubernetes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Objects</a:t>
            </a:r>
            <a:endParaRPr sz="2800" dirty="0">
              <a:latin typeface="Calibri"/>
              <a:cs typeface="Calibri"/>
            </a:endParaRPr>
          </a:p>
          <a:p>
            <a:pPr marL="323215" indent="-311150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323215" algn="l"/>
                <a:tab pos="323850" algn="l"/>
              </a:tabLst>
            </a:pPr>
            <a:r>
              <a:rPr sz="2800" spc="-5" dirty="0">
                <a:latin typeface="Calibri"/>
                <a:cs typeface="Calibri"/>
              </a:rPr>
              <a:t>Demo</a:t>
            </a:r>
            <a:endParaRPr sz="2800" dirty="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96200" y="2286000"/>
            <a:ext cx="3581400" cy="35052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4998" y="457"/>
            <a:ext cx="4220845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20" dirty="0"/>
              <a:t>Check</a:t>
            </a:r>
            <a:r>
              <a:rPr spc="-155" dirty="0"/>
              <a:t> </a:t>
            </a:r>
            <a:r>
              <a:rPr spc="-40" dirty="0"/>
              <a:t>required</a:t>
            </a:r>
            <a:r>
              <a:rPr spc="-185" dirty="0"/>
              <a:t> </a:t>
            </a:r>
            <a:r>
              <a:rPr spc="-10" dirty="0"/>
              <a:t>ports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0791" y="1907418"/>
            <a:ext cx="8361703" cy="4397911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0"/>
            <a:ext cx="3940810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5" dirty="0"/>
              <a:t>Kubernetes</a:t>
            </a:r>
            <a:r>
              <a:rPr spc="-160" dirty="0"/>
              <a:t> </a:t>
            </a:r>
            <a:r>
              <a:rPr spc="-25" dirty="0"/>
              <a:t>Objects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39" y="578561"/>
            <a:ext cx="11970385" cy="55238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ts val="1945"/>
              </a:lnSpc>
              <a:spcBef>
                <a:spcPts val="10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800" spc="-15" dirty="0">
                <a:latin typeface="Calibri"/>
                <a:cs typeface="Calibri"/>
              </a:rPr>
              <a:t>Kubernetes</a:t>
            </a:r>
            <a:r>
              <a:rPr sz="1800" spc="6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Objects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are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persistent</a:t>
            </a:r>
            <a:r>
              <a:rPr sz="1800" spc="1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entities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Kubernetes</a:t>
            </a:r>
            <a:r>
              <a:rPr sz="1800" spc="7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system.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Kubernetes</a:t>
            </a:r>
            <a:r>
              <a:rPr sz="1800" spc="7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uses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these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entities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to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represent</a:t>
            </a:r>
            <a:r>
              <a:rPr sz="1800" spc="1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state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</a:p>
          <a:p>
            <a:pPr marL="241300">
              <a:lnSpc>
                <a:spcPts val="1945"/>
              </a:lnSpc>
            </a:pPr>
            <a:r>
              <a:rPr sz="1800" spc="-10" dirty="0">
                <a:latin typeface="Calibri"/>
                <a:cs typeface="Calibri"/>
              </a:rPr>
              <a:t>your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40" dirty="0">
                <a:latin typeface="Calibri"/>
                <a:cs typeface="Calibri"/>
              </a:rPr>
              <a:t>cluster.</a:t>
            </a:r>
            <a:endParaRPr sz="1800" dirty="0">
              <a:latin typeface="Calibri"/>
              <a:cs typeface="Calibri"/>
            </a:endParaRPr>
          </a:p>
          <a:p>
            <a:pPr marL="241300" indent="-228600">
              <a:lnSpc>
                <a:spcPts val="1945"/>
              </a:lnSpc>
              <a:spcBef>
                <a:spcPts val="5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800" dirty="0">
                <a:latin typeface="Calibri"/>
                <a:cs typeface="Calibri"/>
              </a:rPr>
              <a:t>A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Kubernetes</a:t>
            </a:r>
            <a:r>
              <a:rPr sz="1800" spc="9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object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-15" dirty="0">
                <a:latin typeface="Calibri"/>
                <a:cs typeface="Calibri"/>
              </a:rPr>
              <a:t>“record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 </a:t>
            </a:r>
            <a:r>
              <a:rPr sz="1800" spc="-5" dirty="0">
                <a:latin typeface="Calibri"/>
                <a:cs typeface="Calibri"/>
              </a:rPr>
              <a:t>intent”–once</a:t>
            </a:r>
            <a:r>
              <a:rPr sz="1800" spc="7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you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create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object,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Kubernetes</a:t>
            </a:r>
            <a:r>
              <a:rPr sz="1800" spc="6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system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will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constantly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work </a:t>
            </a:r>
            <a:r>
              <a:rPr sz="1800" spc="-15" dirty="0">
                <a:latin typeface="Calibri"/>
                <a:cs typeface="Calibri"/>
              </a:rPr>
              <a:t>to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ensure</a:t>
            </a:r>
            <a:endParaRPr sz="1800" dirty="0">
              <a:latin typeface="Calibri"/>
              <a:cs typeface="Calibri"/>
            </a:endParaRPr>
          </a:p>
          <a:p>
            <a:pPr marL="241300">
              <a:lnSpc>
                <a:spcPts val="1945"/>
              </a:lnSpc>
            </a:pPr>
            <a:r>
              <a:rPr sz="1800" spc="-10" dirty="0">
                <a:latin typeface="Calibri"/>
                <a:cs typeface="Calibri"/>
              </a:rPr>
              <a:t>that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object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exists.</a:t>
            </a:r>
            <a:endParaRPr sz="1800" dirty="0">
              <a:latin typeface="Calibri"/>
              <a:cs typeface="Calibri"/>
            </a:endParaRPr>
          </a:p>
          <a:p>
            <a:pPr marL="241300" indent="-228600">
              <a:lnSpc>
                <a:spcPts val="1945"/>
              </a:lnSpc>
              <a:spcBef>
                <a:spcPts val="55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800" spc="-80" dirty="0">
                <a:latin typeface="Calibri"/>
                <a:cs typeface="Calibri"/>
              </a:rPr>
              <a:t>To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work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with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Kubernetes</a:t>
            </a:r>
            <a:r>
              <a:rPr sz="1800" spc="6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objects–whether</a:t>
            </a:r>
            <a:r>
              <a:rPr sz="1800" spc="7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to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create,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modify,</a:t>
            </a:r>
            <a:r>
              <a:rPr sz="1800" spc="5" dirty="0">
                <a:latin typeface="Calibri"/>
                <a:cs typeface="Calibri"/>
              </a:rPr>
              <a:t> or </a:t>
            </a:r>
            <a:r>
              <a:rPr sz="1800" spc="-15" dirty="0">
                <a:latin typeface="Calibri"/>
                <a:cs typeface="Calibri"/>
              </a:rPr>
              <a:t>delete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them–you’ll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need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to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use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Kubernetes</a:t>
            </a:r>
            <a:r>
              <a:rPr sz="1800" spc="6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API.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When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you</a:t>
            </a:r>
            <a:endParaRPr sz="1800" dirty="0">
              <a:latin typeface="Calibri"/>
              <a:cs typeface="Calibri"/>
            </a:endParaRPr>
          </a:p>
          <a:p>
            <a:pPr marL="241300">
              <a:lnSpc>
                <a:spcPts val="1945"/>
              </a:lnSpc>
            </a:pPr>
            <a:r>
              <a:rPr sz="1800" spc="-10" dirty="0">
                <a:latin typeface="Calibri"/>
                <a:cs typeface="Calibri"/>
              </a:rPr>
              <a:t>use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kubectl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command-line</a:t>
            </a:r>
            <a:r>
              <a:rPr sz="1800" spc="6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interface,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example,</a:t>
            </a:r>
            <a:r>
              <a:rPr sz="1800" spc="5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CLI </a:t>
            </a:r>
            <a:r>
              <a:rPr sz="1800" spc="-15" dirty="0">
                <a:latin typeface="Calibri"/>
                <a:cs typeface="Calibri"/>
              </a:rPr>
              <a:t>makes</a:t>
            </a:r>
            <a:r>
              <a:rPr sz="1800" spc="-5" dirty="0">
                <a:latin typeface="Calibri"/>
                <a:cs typeface="Calibri"/>
              </a:rPr>
              <a:t> the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necessary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Kubernetes</a:t>
            </a:r>
            <a:r>
              <a:rPr sz="1800" spc="6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API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calls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you.</a:t>
            </a:r>
            <a:endParaRPr sz="1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120"/>
              </a:spcBef>
            </a:pP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basic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Kubernetes</a:t>
            </a:r>
            <a:r>
              <a:rPr sz="1800" spc="6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objects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include:</a:t>
            </a:r>
            <a:endParaRPr sz="1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250" dirty="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1800" spc="-15" dirty="0">
                <a:latin typeface="Calibri"/>
                <a:cs typeface="Calibri"/>
              </a:rPr>
              <a:t>Pod</a:t>
            </a:r>
            <a:endParaRPr sz="1800" dirty="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70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1800" spc="-10" dirty="0">
                <a:latin typeface="Calibri"/>
                <a:cs typeface="Calibri"/>
              </a:rPr>
              <a:t>Replication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Controller</a:t>
            </a:r>
            <a:endParaRPr sz="1800" dirty="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75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1800" spc="-10" dirty="0">
                <a:latin typeface="Calibri"/>
                <a:cs typeface="Calibri"/>
              </a:rPr>
              <a:t>ReplicaSet</a:t>
            </a:r>
            <a:endParaRPr sz="1800" dirty="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75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1800" spc="-5" dirty="0">
                <a:latin typeface="Calibri"/>
                <a:cs typeface="Calibri"/>
              </a:rPr>
              <a:t>DaemonSet</a:t>
            </a:r>
            <a:endParaRPr sz="1800" dirty="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70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1800" spc="-10" dirty="0">
                <a:latin typeface="Calibri"/>
                <a:cs typeface="Calibri"/>
              </a:rPr>
              <a:t>Deployment</a:t>
            </a:r>
            <a:endParaRPr sz="1800" dirty="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50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1800" spc="-5" dirty="0">
                <a:latin typeface="Calibri"/>
                <a:cs typeface="Calibri"/>
              </a:rPr>
              <a:t>Service</a:t>
            </a:r>
            <a:endParaRPr sz="1800" dirty="0">
              <a:latin typeface="Calibri"/>
              <a:cs typeface="Calibri"/>
            </a:endParaRPr>
          </a:p>
          <a:p>
            <a:pPr marL="802005" lvl="1" indent="-332740">
              <a:lnSpc>
                <a:spcPct val="100000"/>
              </a:lnSpc>
              <a:spcBef>
                <a:spcPts val="75"/>
              </a:spcBef>
              <a:buFont typeface="Arial MT"/>
              <a:buChar char="•"/>
              <a:tabLst>
                <a:tab pos="802005" algn="l"/>
                <a:tab pos="802640" algn="l"/>
              </a:tabLst>
            </a:pPr>
            <a:r>
              <a:rPr sz="1800" spc="-15" dirty="0">
                <a:latin typeface="Calibri"/>
                <a:cs typeface="Calibri"/>
              </a:rPr>
              <a:t>ClusterIP</a:t>
            </a:r>
            <a:endParaRPr sz="1800" dirty="0">
              <a:latin typeface="Calibri"/>
              <a:cs typeface="Calibri"/>
            </a:endParaRPr>
          </a:p>
          <a:p>
            <a:pPr marL="802005" lvl="1" indent="-332740">
              <a:lnSpc>
                <a:spcPct val="100000"/>
              </a:lnSpc>
              <a:spcBef>
                <a:spcPts val="70"/>
              </a:spcBef>
              <a:buFont typeface="Arial MT"/>
              <a:buChar char="•"/>
              <a:tabLst>
                <a:tab pos="802005" algn="l"/>
                <a:tab pos="802640" algn="l"/>
              </a:tabLst>
            </a:pPr>
            <a:r>
              <a:rPr sz="1800" spc="-10" dirty="0">
                <a:latin typeface="Calibri"/>
                <a:cs typeface="Calibri"/>
              </a:rPr>
              <a:t>NodePort</a:t>
            </a:r>
            <a:endParaRPr sz="1800" dirty="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75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1800" spc="-15" dirty="0">
                <a:latin typeface="Calibri"/>
                <a:cs typeface="Calibri"/>
              </a:rPr>
              <a:t>Volume</a:t>
            </a:r>
            <a:endParaRPr sz="1800" dirty="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70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1800" dirty="0">
                <a:latin typeface="Calibri"/>
                <a:cs typeface="Calibri"/>
              </a:rPr>
              <a:t>Job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5" dirty="0"/>
              <a:t>Kubernetes</a:t>
            </a:r>
            <a:r>
              <a:rPr spc="-160" dirty="0"/>
              <a:t> </a:t>
            </a:r>
            <a:r>
              <a:rPr spc="-25" dirty="0"/>
              <a:t>Objects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39" y="514774"/>
            <a:ext cx="12019915" cy="566801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sz="1700" b="1" spc="-10" dirty="0">
                <a:latin typeface="Calibri"/>
                <a:cs typeface="Calibri"/>
              </a:rPr>
              <a:t>What is</a:t>
            </a:r>
            <a:r>
              <a:rPr sz="1700" b="1" spc="-25" dirty="0">
                <a:latin typeface="Calibri"/>
                <a:cs typeface="Calibri"/>
              </a:rPr>
              <a:t> </a:t>
            </a:r>
            <a:r>
              <a:rPr sz="1700" b="1" dirty="0">
                <a:latin typeface="Calibri"/>
                <a:cs typeface="Calibri"/>
              </a:rPr>
              <a:t>a</a:t>
            </a:r>
            <a:r>
              <a:rPr sz="1700" b="1" spc="-15" dirty="0">
                <a:latin typeface="Calibri"/>
                <a:cs typeface="Calibri"/>
              </a:rPr>
              <a:t> </a:t>
            </a:r>
            <a:r>
              <a:rPr sz="1700" b="1" dirty="0">
                <a:latin typeface="Calibri"/>
                <a:cs typeface="Calibri"/>
              </a:rPr>
              <a:t>Namespace</a:t>
            </a:r>
            <a:r>
              <a:rPr sz="1700" dirty="0">
                <a:latin typeface="Calibri"/>
                <a:cs typeface="Calibri"/>
              </a:rPr>
              <a:t>?</a:t>
            </a:r>
            <a:endParaRPr sz="1700">
              <a:latin typeface="Calibri"/>
              <a:cs typeface="Calibri"/>
            </a:endParaRPr>
          </a:p>
          <a:p>
            <a:pPr marL="12700">
              <a:lnSpc>
                <a:spcPts val="1730"/>
              </a:lnSpc>
              <a:spcBef>
                <a:spcPts val="390"/>
              </a:spcBef>
            </a:pPr>
            <a:r>
              <a:rPr sz="1700" spc="-40" dirty="0">
                <a:latin typeface="Calibri"/>
                <a:cs typeface="Calibri"/>
              </a:rPr>
              <a:t>You</a:t>
            </a:r>
            <a:r>
              <a:rPr sz="1700" spc="-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can</a:t>
            </a:r>
            <a:r>
              <a:rPr sz="1700" spc="-5" dirty="0">
                <a:latin typeface="Calibri"/>
                <a:cs typeface="Calibri"/>
              </a:rPr>
              <a:t> think</a:t>
            </a:r>
            <a:r>
              <a:rPr sz="1700" spc="2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of</a:t>
            </a:r>
            <a:r>
              <a:rPr sz="1700" spc="1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a</a:t>
            </a:r>
            <a:r>
              <a:rPr sz="1700" spc="1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Namespace</a:t>
            </a:r>
            <a:r>
              <a:rPr sz="1700" spc="-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as</a:t>
            </a:r>
            <a:r>
              <a:rPr sz="1700" spc="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a</a:t>
            </a:r>
            <a:r>
              <a:rPr sz="1700" spc="1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virtual </a:t>
            </a:r>
            <a:r>
              <a:rPr sz="1700" spc="-10" dirty="0">
                <a:latin typeface="Calibri"/>
                <a:cs typeface="Calibri"/>
              </a:rPr>
              <a:t>cluster</a:t>
            </a:r>
            <a:r>
              <a:rPr sz="1700" spc="10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inside</a:t>
            </a:r>
            <a:r>
              <a:rPr sz="1700" spc="-5" dirty="0">
                <a:latin typeface="Calibri"/>
                <a:cs typeface="Calibri"/>
              </a:rPr>
              <a:t> </a:t>
            </a:r>
            <a:r>
              <a:rPr sz="1700" spc="-15" dirty="0">
                <a:latin typeface="Calibri"/>
                <a:cs typeface="Calibri"/>
              </a:rPr>
              <a:t>your</a:t>
            </a:r>
            <a:r>
              <a:rPr sz="1700" spc="30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Kubernetes</a:t>
            </a:r>
            <a:r>
              <a:rPr sz="1700" spc="10" dirty="0">
                <a:latin typeface="Calibri"/>
                <a:cs typeface="Calibri"/>
              </a:rPr>
              <a:t> </a:t>
            </a:r>
            <a:r>
              <a:rPr sz="1700" spc="-30" dirty="0">
                <a:latin typeface="Calibri"/>
                <a:cs typeface="Calibri"/>
              </a:rPr>
              <a:t>cluster.</a:t>
            </a:r>
            <a:r>
              <a:rPr sz="1700" dirty="0">
                <a:latin typeface="Calibri"/>
                <a:cs typeface="Calibri"/>
              </a:rPr>
              <a:t> </a:t>
            </a:r>
            <a:r>
              <a:rPr sz="1700" spc="-40" dirty="0">
                <a:latin typeface="Calibri"/>
                <a:cs typeface="Calibri"/>
              </a:rPr>
              <a:t>You</a:t>
            </a:r>
            <a:r>
              <a:rPr sz="1700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can</a:t>
            </a:r>
            <a:r>
              <a:rPr sz="1700" spc="-5" dirty="0">
                <a:latin typeface="Calibri"/>
                <a:cs typeface="Calibri"/>
              </a:rPr>
              <a:t> </a:t>
            </a:r>
            <a:r>
              <a:rPr sz="1700" spc="-15" dirty="0">
                <a:latin typeface="Calibri"/>
                <a:cs typeface="Calibri"/>
              </a:rPr>
              <a:t>have</a:t>
            </a:r>
            <a:r>
              <a:rPr sz="1700" spc="15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multiple</a:t>
            </a:r>
            <a:r>
              <a:rPr sz="170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namespaces</a:t>
            </a:r>
            <a:r>
              <a:rPr sz="1700" spc="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inside</a:t>
            </a:r>
            <a:r>
              <a:rPr sz="1700" dirty="0">
                <a:latin typeface="Calibri"/>
                <a:cs typeface="Calibri"/>
              </a:rPr>
              <a:t> a</a:t>
            </a:r>
            <a:r>
              <a:rPr sz="1700" spc="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single</a:t>
            </a:r>
            <a:endParaRPr sz="1700">
              <a:latin typeface="Calibri"/>
              <a:cs typeface="Calibri"/>
            </a:endParaRPr>
          </a:p>
          <a:p>
            <a:pPr marL="12700">
              <a:lnSpc>
                <a:spcPts val="1430"/>
              </a:lnSpc>
            </a:pPr>
            <a:r>
              <a:rPr sz="1700" spc="-10" dirty="0">
                <a:latin typeface="Calibri"/>
                <a:cs typeface="Calibri"/>
              </a:rPr>
              <a:t>Kubernetes</a:t>
            </a:r>
            <a:r>
              <a:rPr sz="1700" spc="10" dirty="0">
                <a:latin typeface="Calibri"/>
                <a:cs typeface="Calibri"/>
              </a:rPr>
              <a:t> </a:t>
            </a:r>
            <a:r>
              <a:rPr sz="1700" spc="-25" dirty="0">
                <a:latin typeface="Calibri"/>
                <a:cs typeface="Calibri"/>
              </a:rPr>
              <a:t>cluster,</a:t>
            </a:r>
            <a:r>
              <a:rPr sz="1700" spc="20" dirty="0">
                <a:latin typeface="Calibri"/>
                <a:cs typeface="Calibri"/>
              </a:rPr>
              <a:t> </a:t>
            </a:r>
            <a:r>
              <a:rPr sz="1700" b="1" dirty="0">
                <a:latin typeface="Calibri"/>
                <a:cs typeface="Calibri"/>
              </a:rPr>
              <a:t>and</a:t>
            </a:r>
            <a:r>
              <a:rPr sz="1700" b="1" spc="10" dirty="0">
                <a:latin typeface="Calibri"/>
                <a:cs typeface="Calibri"/>
              </a:rPr>
              <a:t> </a:t>
            </a:r>
            <a:r>
              <a:rPr sz="1700" b="1" dirty="0">
                <a:latin typeface="Calibri"/>
                <a:cs typeface="Calibri"/>
              </a:rPr>
              <a:t>they</a:t>
            </a:r>
            <a:r>
              <a:rPr sz="1700" b="1" spc="-10" dirty="0">
                <a:latin typeface="Calibri"/>
                <a:cs typeface="Calibri"/>
              </a:rPr>
              <a:t> are</a:t>
            </a:r>
            <a:r>
              <a:rPr sz="1700" b="1" spc="15" dirty="0">
                <a:latin typeface="Calibri"/>
                <a:cs typeface="Calibri"/>
              </a:rPr>
              <a:t> </a:t>
            </a:r>
            <a:r>
              <a:rPr sz="1700" b="1" spc="-5" dirty="0">
                <a:latin typeface="Calibri"/>
                <a:cs typeface="Calibri"/>
              </a:rPr>
              <a:t>all</a:t>
            </a:r>
            <a:r>
              <a:rPr sz="1700" b="1" dirty="0">
                <a:latin typeface="Calibri"/>
                <a:cs typeface="Calibri"/>
              </a:rPr>
              <a:t> </a:t>
            </a:r>
            <a:r>
              <a:rPr sz="1700" b="1" spc="-5" dirty="0">
                <a:latin typeface="Calibri"/>
                <a:cs typeface="Calibri"/>
              </a:rPr>
              <a:t>logically </a:t>
            </a:r>
            <a:r>
              <a:rPr sz="1700" b="1" spc="-10" dirty="0">
                <a:latin typeface="Calibri"/>
                <a:cs typeface="Calibri"/>
              </a:rPr>
              <a:t>isolated</a:t>
            </a:r>
            <a:r>
              <a:rPr sz="1700" b="1" spc="10" dirty="0">
                <a:latin typeface="Calibri"/>
                <a:cs typeface="Calibri"/>
              </a:rPr>
              <a:t> </a:t>
            </a:r>
            <a:r>
              <a:rPr sz="1700" b="1" spc="-10" dirty="0">
                <a:latin typeface="Calibri"/>
                <a:cs typeface="Calibri"/>
              </a:rPr>
              <a:t>from</a:t>
            </a:r>
            <a:r>
              <a:rPr sz="1700" b="1" spc="15" dirty="0">
                <a:latin typeface="Calibri"/>
                <a:cs typeface="Calibri"/>
              </a:rPr>
              <a:t> </a:t>
            </a:r>
            <a:r>
              <a:rPr sz="1700" b="1" dirty="0">
                <a:latin typeface="Calibri"/>
                <a:cs typeface="Calibri"/>
              </a:rPr>
              <a:t>each</a:t>
            </a:r>
            <a:r>
              <a:rPr sz="1700" b="1" spc="-15" dirty="0">
                <a:latin typeface="Calibri"/>
                <a:cs typeface="Calibri"/>
              </a:rPr>
              <a:t> </a:t>
            </a:r>
            <a:r>
              <a:rPr sz="1700" b="1" spc="-25" dirty="0">
                <a:latin typeface="Calibri"/>
                <a:cs typeface="Calibri"/>
              </a:rPr>
              <a:t>other.</a:t>
            </a:r>
            <a:r>
              <a:rPr sz="1700" b="1" spc="-114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They</a:t>
            </a:r>
            <a:r>
              <a:rPr sz="1700" spc="10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can</a:t>
            </a:r>
            <a:r>
              <a:rPr sz="1700" spc="-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help</a:t>
            </a:r>
            <a:r>
              <a:rPr sz="1700" spc="25" dirty="0">
                <a:latin typeface="Calibri"/>
                <a:cs typeface="Calibri"/>
              </a:rPr>
              <a:t> </a:t>
            </a:r>
            <a:r>
              <a:rPr sz="1700" spc="-15" dirty="0">
                <a:latin typeface="Calibri"/>
                <a:cs typeface="Calibri"/>
              </a:rPr>
              <a:t>you</a:t>
            </a:r>
            <a:r>
              <a:rPr sz="1700" spc="2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and </a:t>
            </a:r>
            <a:r>
              <a:rPr sz="1700" spc="-15" dirty="0">
                <a:latin typeface="Calibri"/>
                <a:cs typeface="Calibri"/>
              </a:rPr>
              <a:t>your</a:t>
            </a:r>
            <a:r>
              <a:rPr sz="1700" spc="4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teams</a:t>
            </a:r>
            <a:r>
              <a:rPr sz="1700" spc="1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with</a:t>
            </a:r>
            <a:r>
              <a:rPr sz="1700" spc="-25" dirty="0">
                <a:latin typeface="Calibri"/>
                <a:cs typeface="Calibri"/>
              </a:rPr>
              <a:t> </a:t>
            </a:r>
            <a:r>
              <a:rPr sz="1700" spc="-15" dirty="0">
                <a:latin typeface="Calibri"/>
                <a:cs typeface="Calibri"/>
              </a:rPr>
              <a:t>organization,</a:t>
            </a:r>
            <a:r>
              <a:rPr sz="1700" spc="40" dirty="0">
                <a:latin typeface="Calibri"/>
                <a:cs typeface="Calibri"/>
              </a:rPr>
              <a:t> </a:t>
            </a:r>
            <a:r>
              <a:rPr sz="1700" spc="-20" dirty="0">
                <a:latin typeface="Calibri"/>
                <a:cs typeface="Calibri"/>
              </a:rPr>
              <a:t>security,</a:t>
            </a:r>
            <a:r>
              <a:rPr sz="1700" spc="15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and</a:t>
            </a:r>
            <a:endParaRPr sz="1700">
              <a:latin typeface="Calibri"/>
              <a:cs typeface="Calibri"/>
            </a:endParaRPr>
          </a:p>
          <a:p>
            <a:pPr marL="12700">
              <a:lnSpc>
                <a:spcPts val="1739"/>
              </a:lnSpc>
            </a:pPr>
            <a:r>
              <a:rPr sz="1700" spc="-10" dirty="0">
                <a:latin typeface="Calibri"/>
                <a:cs typeface="Calibri"/>
              </a:rPr>
              <a:t>even</a:t>
            </a:r>
            <a:r>
              <a:rPr sz="1700" spc="-2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performance.</a:t>
            </a:r>
            <a:endParaRPr sz="1700">
              <a:latin typeface="Calibri"/>
              <a:cs typeface="Calibri"/>
            </a:endParaRPr>
          </a:p>
          <a:p>
            <a:pPr marL="12700" marR="530860">
              <a:lnSpc>
                <a:spcPct val="69400"/>
              </a:lnSpc>
              <a:spcBef>
                <a:spcPts val="1010"/>
              </a:spcBef>
            </a:pPr>
            <a:r>
              <a:rPr sz="1700" dirty="0">
                <a:latin typeface="Calibri"/>
                <a:cs typeface="Calibri"/>
              </a:rPr>
              <a:t>The</a:t>
            </a:r>
            <a:r>
              <a:rPr sz="1700" spc="-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first</a:t>
            </a:r>
            <a:r>
              <a:rPr sz="1700" spc="-1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three</a:t>
            </a:r>
            <a:r>
              <a:rPr sz="1700" spc="2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namespaces</a:t>
            </a:r>
            <a:r>
              <a:rPr sz="1700" spc="-15" dirty="0">
                <a:latin typeface="Calibri"/>
                <a:cs typeface="Calibri"/>
              </a:rPr>
              <a:t> created</a:t>
            </a:r>
            <a:r>
              <a:rPr sz="1700" spc="45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in</a:t>
            </a:r>
            <a:r>
              <a:rPr sz="1700" dirty="0">
                <a:latin typeface="Calibri"/>
                <a:cs typeface="Calibri"/>
              </a:rPr>
              <a:t> a</a:t>
            </a:r>
            <a:r>
              <a:rPr sz="1700" spc="10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cluster</a:t>
            </a:r>
            <a:r>
              <a:rPr sz="1700" spc="10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are</a:t>
            </a:r>
            <a:r>
              <a:rPr sz="1700" dirty="0">
                <a:latin typeface="Calibri"/>
                <a:cs typeface="Calibri"/>
              </a:rPr>
              <a:t> </a:t>
            </a:r>
            <a:r>
              <a:rPr sz="1700" spc="-15" dirty="0">
                <a:latin typeface="Calibri"/>
                <a:cs typeface="Calibri"/>
              </a:rPr>
              <a:t>always</a:t>
            </a:r>
            <a:r>
              <a:rPr sz="1700" spc="55" dirty="0">
                <a:latin typeface="Calibri"/>
                <a:cs typeface="Calibri"/>
              </a:rPr>
              <a:t> </a:t>
            </a:r>
            <a:r>
              <a:rPr sz="1700" b="1" spc="-10" dirty="0">
                <a:latin typeface="Calibri"/>
                <a:cs typeface="Calibri"/>
              </a:rPr>
              <a:t>default</a:t>
            </a:r>
            <a:r>
              <a:rPr sz="1700" spc="-10" dirty="0">
                <a:latin typeface="Calibri"/>
                <a:cs typeface="Calibri"/>
              </a:rPr>
              <a:t>, </a:t>
            </a:r>
            <a:r>
              <a:rPr sz="1700" b="1" spc="-10" dirty="0">
                <a:latin typeface="Calibri"/>
                <a:cs typeface="Calibri"/>
              </a:rPr>
              <a:t>kube-system</a:t>
            </a:r>
            <a:r>
              <a:rPr sz="1700" spc="-10" dirty="0">
                <a:latin typeface="Calibri"/>
                <a:cs typeface="Calibri"/>
              </a:rPr>
              <a:t>,</a:t>
            </a:r>
            <a:r>
              <a:rPr sz="1700" spc="-4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and</a:t>
            </a:r>
            <a:r>
              <a:rPr sz="1700" dirty="0">
                <a:latin typeface="Calibri"/>
                <a:cs typeface="Calibri"/>
              </a:rPr>
              <a:t> </a:t>
            </a:r>
            <a:r>
              <a:rPr sz="1700" b="1" spc="-5" dirty="0">
                <a:latin typeface="Calibri"/>
                <a:cs typeface="Calibri"/>
              </a:rPr>
              <a:t>kube-public</a:t>
            </a:r>
            <a:r>
              <a:rPr sz="1700" spc="-5" dirty="0">
                <a:latin typeface="Calibri"/>
                <a:cs typeface="Calibri"/>
              </a:rPr>
              <a:t>.</a:t>
            </a:r>
            <a:r>
              <a:rPr sz="1700" spc="-1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While</a:t>
            </a:r>
            <a:r>
              <a:rPr sz="1700" spc="20" dirty="0">
                <a:latin typeface="Calibri"/>
                <a:cs typeface="Calibri"/>
              </a:rPr>
              <a:t> </a:t>
            </a:r>
            <a:r>
              <a:rPr sz="1700" spc="-15" dirty="0">
                <a:latin typeface="Calibri"/>
                <a:cs typeface="Calibri"/>
              </a:rPr>
              <a:t>you</a:t>
            </a:r>
            <a:r>
              <a:rPr sz="1700" spc="20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can</a:t>
            </a:r>
            <a:r>
              <a:rPr sz="1700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technically</a:t>
            </a:r>
            <a:r>
              <a:rPr sz="1700" spc="80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deploy </a:t>
            </a:r>
            <a:r>
              <a:rPr sz="1700" spc="-37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within</a:t>
            </a:r>
            <a:r>
              <a:rPr sz="1700" spc="-1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these</a:t>
            </a:r>
            <a:r>
              <a:rPr sz="1700" spc="-1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namespaces,</a:t>
            </a:r>
            <a:r>
              <a:rPr sz="1700" spc="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I</a:t>
            </a:r>
            <a:r>
              <a:rPr sz="1700" spc="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recommend</a:t>
            </a:r>
            <a:r>
              <a:rPr sz="1700" spc="10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leaving</a:t>
            </a:r>
            <a:r>
              <a:rPr sz="1700" spc="1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these </a:t>
            </a:r>
            <a:r>
              <a:rPr sz="1700" spc="-15" dirty="0">
                <a:latin typeface="Calibri"/>
                <a:cs typeface="Calibri"/>
              </a:rPr>
              <a:t>for</a:t>
            </a:r>
            <a:r>
              <a:rPr sz="1700" dirty="0">
                <a:latin typeface="Calibri"/>
                <a:cs typeface="Calibri"/>
              </a:rPr>
              <a:t> </a:t>
            </a:r>
            <a:r>
              <a:rPr sz="1700" spc="-15" dirty="0">
                <a:latin typeface="Calibri"/>
                <a:cs typeface="Calibri"/>
              </a:rPr>
              <a:t>system</a:t>
            </a:r>
            <a:r>
              <a:rPr sz="1700" spc="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configuration</a:t>
            </a:r>
            <a:r>
              <a:rPr sz="1700" spc="1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and </a:t>
            </a:r>
            <a:r>
              <a:rPr sz="1700" spc="-10" dirty="0">
                <a:latin typeface="Calibri"/>
                <a:cs typeface="Calibri"/>
              </a:rPr>
              <a:t>not</a:t>
            </a:r>
            <a:r>
              <a:rPr sz="1700" dirty="0">
                <a:latin typeface="Calibri"/>
                <a:cs typeface="Calibri"/>
              </a:rPr>
              <a:t> </a:t>
            </a:r>
            <a:r>
              <a:rPr sz="1700" spc="-15" dirty="0">
                <a:latin typeface="Calibri"/>
                <a:cs typeface="Calibri"/>
              </a:rPr>
              <a:t>for</a:t>
            </a:r>
            <a:r>
              <a:rPr sz="1700" spc="65" dirty="0">
                <a:latin typeface="Calibri"/>
                <a:cs typeface="Calibri"/>
              </a:rPr>
              <a:t> </a:t>
            </a:r>
            <a:r>
              <a:rPr sz="1700" spc="-15" dirty="0">
                <a:latin typeface="Calibri"/>
                <a:cs typeface="Calibri"/>
              </a:rPr>
              <a:t>your</a:t>
            </a:r>
            <a:r>
              <a:rPr sz="1700" spc="5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projects.</a:t>
            </a:r>
            <a:endParaRPr sz="17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700">
              <a:latin typeface="Calibri"/>
              <a:cs typeface="Calibri"/>
            </a:endParaRPr>
          </a:p>
          <a:p>
            <a:pPr marL="241300" marR="246379" indent="-228600">
              <a:lnSpc>
                <a:spcPct val="69400"/>
              </a:lnSpc>
              <a:spcBef>
                <a:spcPts val="138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700" b="1" spc="-10" dirty="0">
                <a:latin typeface="Calibri"/>
                <a:cs typeface="Calibri"/>
              </a:rPr>
              <a:t>Default</a:t>
            </a:r>
            <a:r>
              <a:rPr sz="1700" b="1" spc="15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is</a:t>
            </a:r>
            <a:r>
              <a:rPr sz="1700" spc="5" dirty="0">
                <a:latin typeface="Calibri"/>
                <a:cs typeface="Calibri"/>
              </a:rPr>
              <a:t> </a:t>
            </a:r>
            <a:r>
              <a:rPr sz="1700" spc="-15" dirty="0">
                <a:latin typeface="Calibri"/>
                <a:cs typeface="Calibri"/>
              </a:rPr>
              <a:t>for </a:t>
            </a:r>
            <a:r>
              <a:rPr sz="1700" spc="-10" dirty="0">
                <a:latin typeface="Calibri"/>
                <a:cs typeface="Calibri"/>
              </a:rPr>
              <a:t>deployments</a:t>
            </a:r>
            <a:r>
              <a:rPr sz="1700" spc="2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that</a:t>
            </a:r>
            <a:r>
              <a:rPr sz="1700" spc="10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are</a:t>
            </a:r>
            <a:r>
              <a:rPr sz="1700" spc="-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not</a:t>
            </a:r>
            <a:r>
              <a:rPr sz="1700" spc="2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given</a:t>
            </a:r>
            <a:r>
              <a:rPr sz="1700" spc="2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a</a:t>
            </a:r>
            <a:r>
              <a:rPr sz="1700" spc="5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namespace,</a:t>
            </a:r>
            <a:r>
              <a:rPr sz="1700" spc="15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which is</a:t>
            </a:r>
            <a:r>
              <a:rPr sz="1700" spc="1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a</a:t>
            </a:r>
            <a:r>
              <a:rPr sz="1700" spc="5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quick</a:t>
            </a:r>
            <a:r>
              <a:rPr sz="1700" spc="15" dirty="0">
                <a:latin typeface="Calibri"/>
                <a:cs typeface="Calibri"/>
              </a:rPr>
              <a:t> </a:t>
            </a:r>
            <a:r>
              <a:rPr sz="1700" spc="-15" dirty="0">
                <a:latin typeface="Calibri"/>
                <a:cs typeface="Calibri"/>
              </a:rPr>
              <a:t>way</a:t>
            </a:r>
            <a:r>
              <a:rPr sz="1700" spc="-20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to</a:t>
            </a:r>
            <a:r>
              <a:rPr sz="1700" spc="15" dirty="0">
                <a:latin typeface="Calibri"/>
                <a:cs typeface="Calibri"/>
              </a:rPr>
              <a:t> </a:t>
            </a:r>
            <a:r>
              <a:rPr sz="1700" spc="-15" dirty="0">
                <a:latin typeface="Calibri"/>
                <a:cs typeface="Calibri"/>
              </a:rPr>
              <a:t>create</a:t>
            </a:r>
            <a:r>
              <a:rPr sz="1700" spc="2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a</a:t>
            </a:r>
            <a:r>
              <a:rPr sz="1700" spc="5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mess</a:t>
            </a:r>
            <a:r>
              <a:rPr sz="1700" spc="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that</a:t>
            </a:r>
            <a:r>
              <a:rPr sz="1700" spc="1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will be</a:t>
            </a:r>
            <a:r>
              <a:rPr sz="1700" spc="20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hard</a:t>
            </a:r>
            <a:r>
              <a:rPr sz="1700" spc="-30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to</a:t>
            </a:r>
            <a:r>
              <a:rPr sz="1700" spc="15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clean</a:t>
            </a:r>
            <a:r>
              <a:rPr sz="1700" spc="2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up if</a:t>
            </a:r>
            <a:r>
              <a:rPr sz="1700" spc="15" dirty="0">
                <a:latin typeface="Calibri"/>
                <a:cs typeface="Calibri"/>
              </a:rPr>
              <a:t> </a:t>
            </a:r>
            <a:r>
              <a:rPr sz="1700" spc="-15" dirty="0">
                <a:latin typeface="Calibri"/>
                <a:cs typeface="Calibri"/>
              </a:rPr>
              <a:t>you </a:t>
            </a:r>
            <a:r>
              <a:rPr sz="1700" spc="-37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do</a:t>
            </a:r>
            <a:r>
              <a:rPr sz="1700" spc="10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too</a:t>
            </a:r>
            <a:r>
              <a:rPr sz="1700" spc="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many</a:t>
            </a:r>
            <a:r>
              <a:rPr sz="1700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deployments</a:t>
            </a:r>
            <a:r>
              <a:rPr sz="1700" spc="2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without</a:t>
            </a:r>
            <a:r>
              <a:rPr sz="1700" dirty="0">
                <a:latin typeface="Calibri"/>
                <a:cs typeface="Calibri"/>
              </a:rPr>
              <a:t> the</a:t>
            </a:r>
            <a:r>
              <a:rPr sz="1700" spc="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proper</a:t>
            </a:r>
            <a:r>
              <a:rPr sz="1700" spc="-2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information.</a:t>
            </a:r>
            <a:endParaRPr sz="1700">
              <a:latin typeface="Calibri"/>
              <a:cs typeface="Calibri"/>
            </a:endParaRPr>
          </a:p>
          <a:p>
            <a:pPr marL="241300" marR="5080" indent="-228600">
              <a:lnSpc>
                <a:spcPct val="70600"/>
              </a:lnSpc>
              <a:spcBef>
                <a:spcPts val="98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700" b="1" spc="-10" dirty="0">
                <a:latin typeface="Calibri"/>
                <a:cs typeface="Calibri"/>
              </a:rPr>
              <a:t>Kube-system</a:t>
            </a:r>
            <a:r>
              <a:rPr sz="1700" b="1" spc="-6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is</a:t>
            </a:r>
            <a:r>
              <a:rPr sz="1700" spc="10" dirty="0">
                <a:latin typeface="Calibri"/>
                <a:cs typeface="Calibri"/>
              </a:rPr>
              <a:t> </a:t>
            </a:r>
            <a:r>
              <a:rPr sz="1700" spc="-15" dirty="0">
                <a:latin typeface="Calibri"/>
                <a:cs typeface="Calibri"/>
              </a:rPr>
              <a:t>for</a:t>
            </a:r>
            <a:r>
              <a:rPr sz="1700" spc="1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all things</a:t>
            </a:r>
            <a:r>
              <a:rPr sz="1700" spc="10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relating</a:t>
            </a:r>
            <a:r>
              <a:rPr sz="1700" spc="20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to</a:t>
            </a:r>
            <a:r>
              <a:rPr sz="1700" spc="2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the</a:t>
            </a:r>
            <a:r>
              <a:rPr sz="1700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Kubernetes</a:t>
            </a:r>
            <a:r>
              <a:rPr sz="1700" spc="30" dirty="0">
                <a:latin typeface="Calibri"/>
                <a:cs typeface="Calibri"/>
              </a:rPr>
              <a:t> </a:t>
            </a:r>
            <a:r>
              <a:rPr sz="1700" spc="-15" dirty="0">
                <a:latin typeface="Calibri"/>
                <a:cs typeface="Calibri"/>
              </a:rPr>
              <a:t>system.</a:t>
            </a:r>
            <a:r>
              <a:rPr sz="1700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Any</a:t>
            </a:r>
            <a:r>
              <a:rPr sz="1700" spc="10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deployments</a:t>
            </a:r>
            <a:r>
              <a:rPr sz="1700" spc="30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to</a:t>
            </a:r>
            <a:r>
              <a:rPr sz="1700" spc="2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this</a:t>
            </a:r>
            <a:r>
              <a:rPr sz="1700" spc="1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namespace</a:t>
            </a:r>
            <a:r>
              <a:rPr sz="1700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are</a:t>
            </a:r>
            <a:r>
              <a:rPr sz="1700" spc="-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playing</a:t>
            </a:r>
            <a:r>
              <a:rPr sz="1700" dirty="0">
                <a:latin typeface="Calibri"/>
                <a:cs typeface="Calibri"/>
              </a:rPr>
              <a:t> a</a:t>
            </a:r>
            <a:r>
              <a:rPr sz="1700" spc="10" dirty="0">
                <a:latin typeface="Calibri"/>
                <a:cs typeface="Calibri"/>
              </a:rPr>
              <a:t> </a:t>
            </a:r>
            <a:r>
              <a:rPr sz="1700" spc="-15" dirty="0">
                <a:latin typeface="Calibri"/>
                <a:cs typeface="Calibri"/>
              </a:rPr>
              <a:t>dangerous</a:t>
            </a:r>
            <a:r>
              <a:rPr sz="1700" spc="30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game</a:t>
            </a:r>
            <a:r>
              <a:rPr sz="170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and </a:t>
            </a:r>
            <a:r>
              <a:rPr sz="1700" spc="-370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can</a:t>
            </a:r>
            <a:r>
              <a:rPr sz="1700" spc="10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accidentally</a:t>
            </a:r>
            <a:r>
              <a:rPr sz="1700" spc="1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cause</a:t>
            </a:r>
            <a:r>
              <a:rPr sz="1700" spc="10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irreparable</a:t>
            </a:r>
            <a:r>
              <a:rPr sz="1700" spc="-35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damage</a:t>
            </a:r>
            <a:r>
              <a:rPr sz="1700" spc="10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to</a:t>
            </a:r>
            <a:r>
              <a:rPr sz="1700" spc="1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the</a:t>
            </a:r>
            <a:r>
              <a:rPr sz="1700" spc="-10" dirty="0">
                <a:latin typeface="Calibri"/>
                <a:cs typeface="Calibri"/>
              </a:rPr>
              <a:t> </a:t>
            </a:r>
            <a:r>
              <a:rPr sz="1700" spc="-15" dirty="0">
                <a:latin typeface="Calibri"/>
                <a:cs typeface="Calibri"/>
              </a:rPr>
              <a:t>system</a:t>
            </a:r>
            <a:r>
              <a:rPr sz="1700" spc="5" dirty="0">
                <a:latin typeface="Calibri"/>
                <a:cs typeface="Calibri"/>
              </a:rPr>
              <a:t> </a:t>
            </a:r>
            <a:r>
              <a:rPr sz="1700" spc="-20" dirty="0">
                <a:latin typeface="Calibri"/>
                <a:cs typeface="Calibri"/>
              </a:rPr>
              <a:t>itself.</a:t>
            </a:r>
            <a:endParaRPr sz="17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384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700" b="1" spc="-5" dirty="0">
                <a:latin typeface="Calibri"/>
                <a:cs typeface="Calibri"/>
              </a:rPr>
              <a:t>Kube-public</a:t>
            </a:r>
            <a:r>
              <a:rPr sz="1700" b="1" spc="-2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is</a:t>
            </a:r>
            <a:r>
              <a:rPr sz="170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readable</a:t>
            </a:r>
            <a:r>
              <a:rPr sz="1700" spc="1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by </a:t>
            </a:r>
            <a:r>
              <a:rPr sz="1700" spc="-10" dirty="0">
                <a:latin typeface="Calibri"/>
                <a:cs typeface="Calibri"/>
              </a:rPr>
              <a:t>everyone,</a:t>
            </a:r>
            <a:r>
              <a:rPr sz="1700" spc="25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but</a:t>
            </a:r>
            <a:r>
              <a:rPr sz="1700" dirty="0">
                <a:latin typeface="Calibri"/>
                <a:cs typeface="Calibri"/>
              </a:rPr>
              <a:t> the</a:t>
            </a:r>
            <a:r>
              <a:rPr sz="1700" spc="1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namespace</a:t>
            </a:r>
            <a:r>
              <a:rPr sz="1700" spc="-1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is</a:t>
            </a:r>
            <a:r>
              <a:rPr sz="170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reserved</a:t>
            </a:r>
            <a:r>
              <a:rPr sz="1700" spc="-10" dirty="0">
                <a:latin typeface="Calibri"/>
                <a:cs typeface="Calibri"/>
              </a:rPr>
              <a:t> for</a:t>
            </a:r>
            <a:r>
              <a:rPr sz="1700" spc="-20" dirty="0">
                <a:latin typeface="Calibri"/>
                <a:cs typeface="Calibri"/>
              </a:rPr>
              <a:t> </a:t>
            </a:r>
            <a:r>
              <a:rPr sz="1700" spc="-15" dirty="0">
                <a:latin typeface="Calibri"/>
                <a:cs typeface="Calibri"/>
              </a:rPr>
              <a:t>system</a:t>
            </a:r>
            <a:r>
              <a:rPr sz="1700" spc="2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usage.</a:t>
            </a:r>
            <a:endParaRPr sz="17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har char="•"/>
            </a:pPr>
            <a:endParaRPr sz="2000">
              <a:latin typeface="Calibri"/>
              <a:cs typeface="Calibri"/>
            </a:endParaRPr>
          </a:p>
          <a:p>
            <a:pPr marL="161925">
              <a:lnSpc>
                <a:spcPct val="100000"/>
              </a:lnSpc>
              <a:spcBef>
                <a:spcPts val="5"/>
              </a:spcBef>
            </a:pPr>
            <a:r>
              <a:rPr sz="2600" b="1" spc="-5" dirty="0">
                <a:latin typeface="Calibri"/>
                <a:cs typeface="Calibri"/>
              </a:rPr>
              <a:t>Using </a:t>
            </a:r>
            <a:r>
              <a:rPr sz="2600" b="1" spc="-10" dirty="0">
                <a:latin typeface="Calibri"/>
                <a:cs typeface="Calibri"/>
              </a:rPr>
              <a:t>namespaces</a:t>
            </a:r>
            <a:r>
              <a:rPr sz="2600" b="1" spc="90" dirty="0">
                <a:latin typeface="Calibri"/>
                <a:cs typeface="Calibri"/>
              </a:rPr>
              <a:t> </a:t>
            </a:r>
            <a:r>
              <a:rPr sz="2600" b="1" spc="-25" dirty="0">
                <a:latin typeface="Calibri"/>
                <a:cs typeface="Calibri"/>
              </a:rPr>
              <a:t>for</a:t>
            </a:r>
            <a:r>
              <a:rPr sz="2600" b="1" spc="15" dirty="0">
                <a:latin typeface="Calibri"/>
                <a:cs typeface="Calibri"/>
              </a:rPr>
              <a:t> </a:t>
            </a:r>
            <a:r>
              <a:rPr sz="2600" b="1" spc="-10" dirty="0">
                <a:latin typeface="Calibri"/>
                <a:cs typeface="Calibri"/>
              </a:rPr>
              <a:t>isolation</a:t>
            </a:r>
            <a:endParaRPr sz="2600">
              <a:latin typeface="Calibri"/>
              <a:cs typeface="Calibri"/>
            </a:endParaRPr>
          </a:p>
          <a:p>
            <a:pPr marL="241300" marR="352425" indent="-228600">
              <a:lnSpc>
                <a:spcPct val="70000"/>
              </a:lnSpc>
              <a:spcBef>
                <a:spcPts val="102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600" dirty="0">
                <a:latin typeface="Calibri"/>
                <a:cs typeface="Calibri"/>
              </a:rPr>
              <a:t>I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have</a:t>
            </a:r>
            <a:r>
              <a:rPr sz="1600" spc="-5" dirty="0">
                <a:latin typeface="Calibri"/>
                <a:cs typeface="Calibri"/>
              </a:rPr>
              <a:t> used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namespaces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for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isolation</a:t>
            </a:r>
            <a:r>
              <a:rPr sz="1600" spc="4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in </a:t>
            </a:r>
            <a:r>
              <a:rPr sz="1600" dirty="0">
                <a:latin typeface="Calibri"/>
                <a:cs typeface="Calibri"/>
              </a:rPr>
              <a:t>a </a:t>
            </a:r>
            <a:r>
              <a:rPr sz="1600" spc="-10" dirty="0">
                <a:latin typeface="Calibri"/>
                <a:cs typeface="Calibri"/>
              </a:rPr>
              <a:t>couple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of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ways</a:t>
            </a:r>
            <a:r>
              <a:rPr sz="1600" b="1" spc="-15" dirty="0">
                <a:latin typeface="Calibri"/>
                <a:cs typeface="Calibri"/>
              </a:rPr>
              <a:t>.</a:t>
            </a:r>
            <a:r>
              <a:rPr sz="1600" b="1" spc="5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I</a:t>
            </a:r>
            <a:r>
              <a:rPr sz="1600" b="1" spc="10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use</a:t>
            </a:r>
            <a:r>
              <a:rPr sz="1600" b="1" spc="-20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them</a:t>
            </a:r>
            <a:r>
              <a:rPr sz="1600" b="1" spc="-35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most</a:t>
            </a:r>
            <a:r>
              <a:rPr sz="1600" b="1" spc="-30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often</a:t>
            </a:r>
            <a:r>
              <a:rPr sz="1600" b="1" spc="5" dirty="0">
                <a:latin typeface="Calibri"/>
                <a:cs typeface="Calibri"/>
              </a:rPr>
              <a:t> </a:t>
            </a:r>
            <a:r>
              <a:rPr sz="1600" b="1" spc="-15" dirty="0">
                <a:latin typeface="Calibri"/>
                <a:cs typeface="Calibri"/>
              </a:rPr>
              <a:t>to</a:t>
            </a:r>
            <a:r>
              <a:rPr sz="1600" b="1" spc="5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split</a:t>
            </a:r>
            <a:r>
              <a:rPr sz="1600" b="1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many</a:t>
            </a:r>
            <a:r>
              <a:rPr sz="1600" b="1" spc="-20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users'</a:t>
            </a:r>
            <a:r>
              <a:rPr sz="1600" b="1" spc="-40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projects</a:t>
            </a:r>
            <a:r>
              <a:rPr sz="1600" b="1" spc="-15" dirty="0">
                <a:latin typeface="Calibri"/>
                <a:cs typeface="Calibri"/>
              </a:rPr>
              <a:t> into</a:t>
            </a:r>
            <a:r>
              <a:rPr sz="1600" b="1" spc="30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separate</a:t>
            </a:r>
            <a:r>
              <a:rPr sz="1600" b="1" spc="-45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environmen</a:t>
            </a:r>
            <a:r>
              <a:rPr sz="1600" dirty="0">
                <a:latin typeface="Calibri"/>
                <a:cs typeface="Calibri"/>
              </a:rPr>
              <a:t>ts. </a:t>
            </a:r>
            <a:r>
              <a:rPr sz="1600" spc="-35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This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is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useful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in </a:t>
            </a:r>
            <a:r>
              <a:rPr sz="1600" spc="-15" dirty="0">
                <a:latin typeface="Calibri"/>
                <a:cs typeface="Calibri"/>
              </a:rPr>
              <a:t>preventing</a:t>
            </a:r>
            <a:r>
              <a:rPr sz="1600" spc="2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cross-project</a:t>
            </a:r>
            <a:r>
              <a:rPr sz="1600" spc="4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contamination</a:t>
            </a:r>
            <a:r>
              <a:rPr sz="1600" spc="4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since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namespaces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provide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independent</a:t>
            </a:r>
            <a:r>
              <a:rPr sz="1600" spc="3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environments.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har char="•"/>
            </a:pPr>
            <a:endParaRPr sz="235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500" spc="-5" dirty="0">
                <a:latin typeface="Calibri"/>
                <a:cs typeface="Calibri"/>
              </a:rPr>
              <a:t>kubectl</a:t>
            </a:r>
            <a:r>
              <a:rPr sz="1500" spc="-3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get</a:t>
            </a:r>
            <a:r>
              <a:rPr sz="1500" spc="-4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namespace</a:t>
            </a:r>
            <a:endParaRPr sz="15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38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700" spc="-10" dirty="0">
                <a:latin typeface="Calibri"/>
                <a:cs typeface="Calibri"/>
              </a:rPr>
              <a:t>kubectl</a:t>
            </a:r>
            <a:r>
              <a:rPr sz="1700" spc="20" dirty="0">
                <a:latin typeface="Calibri"/>
                <a:cs typeface="Calibri"/>
              </a:rPr>
              <a:t> </a:t>
            </a:r>
            <a:r>
              <a:rPr sz="1700" spc="-15" dirty="0">
                <a:latin typeface="Calibri"/>
                <a:cs typeface="Calibri"/>
              </a:rPr>
              <a:t>create</a:t>
            </a:r>
            <a:r>
              <a:rPr sz="1700" spc="1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namespace</a:t>
            </a:r>
            <a:r>
              <a:rPr sz="1700" spc="10" dirty="0">
                <a:latin typeface="Calibri"/>
                <a:cs typeface="Calibri"/>
              </a:rPr>
              <a:t> </a:t>
            </a:r>
            <a:r>
              <a:rPr sz="1700" spc="-15" dirty="0">
                <a:latin typeface="Calibri"/>
                <a:cs typeface="Calibri"/>
              </a:rPr>
              <a:t>test</a:t>
            </a:r>
            <a:endParaRPr sz="17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4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700" u="heavy" spc="-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https://cloud.google.com/blog/products/gcp/kubernetes-best-practices-organizing-with-namespaces</a:t>
            </a:r>
            <a:endParaRPr sz="17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0"/>
            <a:ext cx="4336415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spc="-45" dirty="0"/>
              <a:t>Kubernetes</a:t>
            </a:r>
            <a:r>
              <a:rPr sz="4400" spc="-200" dirty="0"/>
              <a:t> </a:t>
            </a:r>
            <a:r>
              <a:rPr sz="4400" spc="-25" dirty="0"/>
              <a:t>Objects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78739" y="624967"/>
            <a:ext cx="661670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spc="-15" dirty="0">
                <a:latin typeface="Calibri"/>
                <a:cs typeface="Calibri"/>
              </a:rPr>
              <a:t>POD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8739" y="2808658"/>
            <a:ext cx="7562215" cy="767518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6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800" dirty="0">
                <a:latin typeface="Calibri"/>
                <a:cs typeface="Calibri"/>
              </a:rPr>
              <a:t>POD</a:t>
            </a:r>
            <a:r>
              <a:rPr sz="1800" spc="-5" dirty="0">
                <a:latin typeface="Calibri"/>
                <a:cs typeface="Calibri"/>
              </a:rPr>
              <a:t> is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-10" dirty="0">
                <a:latin typeface="Calibri"/>
                <a:cs typeface="Calibri"/>
              </a:rPr>
              <a:t>group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 one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more </a:t>
            </a:r>
            <a:r>
              <a:rPr sz="1800" spc="-15" dirty="0">
                <a:latin typeface="Calibri"/>
                <a:cs typeface="Calibri"/>
              </a:rPr>
              <a:t>containers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which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will be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running</a:t>
            </a:r>
            <a:r>
              <a:rPr sz="1800" spc="6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on</a:t>
            </a:r>
            <a:r>
              <a:rPr sz="1800" spc="-5" dirty="0">
                <a:latin typeface="Calibri"/>
                <a:cs typeface="Calibri"/>
              </a:rPr>
              <a:t> some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node.</a:t>
            </a:r>
            <a:endParaRPr sz="18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9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800" spc="-5" dirty="0">
                <a:latin typeface="Calibri"/>
                <a:cs typeface="Calibri"/>
              </a:rPr>
              <a:t>Each</a:t>
            </a:r>
            <a:r>
              <a:rPr sz="1800" spc="-15" dirty="0">
                <a:latin typeface="Calibri"/>
                <a:cs typeface="Calibri"/>
              </a:rPr>
              <a:t> Pod </a:t>
            </a:r>
            <a:r>
              <a:rPr sz="1800" spc="-5" dirty="0">
                <a:latin typeface="Calibri"/>
                <a:cs typeface="Calibri"/>
              </a:rPr>
              <a:t>has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its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unique</a:t>
            </a:r>
            <a:r>
              <a:rPr sz="1800" spc="6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IP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Address</a:t>
            </a:r>
            <a:r>
              <a:rPr sz="1800" spc="6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within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40" dirty="0">
                <a:latin typeface="Calibri"/>
                <a:cs typeface="Calibri"/>
              </a:rPr>
              <a:t>cluster.</a:t>
            </a:r>
            <a:endParaRPr sz="1800" dirty="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8200" y="4083118"/>
            <a:ext cx="2530515" cy="1693901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378786" y="4038600"/>
            <a:ext cx="3886200" cy="24384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8739" y="1060199"/>
            <a:ext cx="12013565" cy="2009139"/>
          </a:xfrm>
          <a:prstGeom prst="rect">
            <a:avLst/>
          </a:prstGeom>
        </p:spPr>
        <p:txBody>
          <a:bodyPr vert="horz" wrap="square" lIns="0" tIns="113664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94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800" dirty="0">
                <a:latin typeface="Calibri"/>
                <a:cs typeface="Calibri"/>
              </a:rPr>
              <a:t>A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Pod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always </a:t>
            </a:r>
            <a:r>
              <a:rPr sz="1800" spc="-10" dirty="0">
                <a:latin typeface="Calibri"/>
                <a:cs typeface="Calibri"/>
              </a:rPr>
              <a:t>runs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Node.</a:t>
            </a:r>
            <a:endParaRPr sz="18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9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800" b="1" dirty="0">
                <a:latin typeface="Calibri"/>
                <a:cs typeface="Calibri"/>
              </a:rPr>
              <a:t>A</a:t>
            </a:r>
            <a:r>
              <a:rPr sz="1800" b="1" spc="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pod </a:t>
            </a:r>
            <a:r>
              <a:rPr sz="1800" b="1" spc="-5" dirty="0">
                <a:latin typeface="Calibri"/>
                <a:cs typeface="Calibri"/>
              </a:rPr>
              <a:t>is</a:t>
            </a:r>
            <a:r>
              <a:rPr sz="1800" b="1" dirty="0">
                <a:latin typeface="Calibri"/>
                <a:cs typeface="Calibri"/>
              </a:rPr>
              <a:t> the </a:t>
            </a:r>
            <a:r>
              <a:rPr sz="1800" b="1" spc="-10" dirty="0">
                <a:latin typeface="Calibri"/>
                <a:cs typeface="Calibri"/>
              </a:rPr>
              <a:t>smallest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building</a:t>
            </a:r>
            <a:r>
              <a:rPr sz="1800" b="1" spc="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block</a:t>
            </a:r>
            <a:r>
              <a:rPr sz="1800" b="1" spc="2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or</a:t>
            </a:r>
            <a:r>
              <a:rPr sz="1800" b="1" spc="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basic</a:t>
            </a:r>
            <a:r>
              <a:rPr sz="1800" b="1" spc="-10" dirty="0">
                <a:latin typeface="Calibri"/>
                <a:cs typeface="Calibri"/>
              </a:rPr>
              <a:t> unit</a:t>
            </a:r>
            <a:r>
              <a:rPr sz="1800" b="1" spc="1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of</a:t>
            </a:r>
            <a:r>
              <a:rPr sz="1800" b="1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scheduling</a:t>
            </a:r>
            <a:r>
              <a:rPr sz="1800" b="1" spc="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in</a:t>
            </a:r>
            <a:r>
              <a:rPr sz="1800" b="1" spc="1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Kubernetes.</a:t>
            </a:r>
            <a:endParaRPr sz="18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6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800" b="1" dirty="0">
                <a:latin typeface="Calibri"/>
                <a:cs typeface="Calibri"/>
              </a:rPr>
              <a:t>In</a:t>
            </a:r>
            <a:r>
              <a:rPr sz="1800" b="1" spc="-1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a </a:t>
            </a:r>
            <a:r>
              <a:rPr sz="1800" b="1" spc="-10" dirty="0">
                <a:latin typeface="Calibri"/>
                <a:cs typeface="Calibri"/>
              </a:rPr>
              <a:t>Kubernetes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spc="-30" dirty="0">
                <a:latin typeface="Calibri"/>
                <a:cs typeface="Calibri"/>
              </a:rPr>
              <a:t>cluster,</a:t>
            </a:r>
            <a:r>
              <a:rPr sz="1800" b="1" spc="1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a</a:t>
            </a:r>
            <a:r>
              <a:rPr sz="1800" b="1" spc="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pod</a:t>
            </a:r>
            <a:r>
              <a:rPr sz="1800" b="1" spc="1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represents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a </a:t>
            </a:r>
            <a:r>
              <a:rPr sz="1800" b="1" spc="-10" dirty="0">
                <a:latin typeface="Calibri"/>
                <a:cs typeface="Calibri"/>
              </a:rPr>
              <a:t>running</a:t>
            </a:r>
            <a:r>
              <a:rPr sz="1800" b="1" spc="1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process.</a:t>
            </a:r>
            <a:endParaRPr sz="1800" dirty="0">
              <a:latin typeface="Calibri"/>
              <a:cs typeface="Calibri"/>
            </a:endParaRPr>
          </a:p>
          <a:p>
            <a:pPr marL="241300" indent="-228600">
              <a:lnSpc>
                <a:spcPts val="2050"/>
              </a:lnSpc>
              <a:spcBef>
                <a:spcPts val="79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800" b="1" spc="-5" dirty="0">
                <a:latin typeface="Calibri"/>
                <a:cs typeface="Calibri"/>
              </a:rPr>
              <a:t>Inside</a:t>
            </a:r>
            <a:r>
              <a:rPr sz="1800" b="1" dirty="0">
                <a:latin typeface="Calibri"/>
                <a:cs typeface="Calibri"/>
              </a:rPr>
              <a:t> a </a:t>
            </a:r>
            <a:r>
              <a:rPr sz="1800" b="1" spc="-10" dirty="0">
                <a:latin typeface="Calibri"/>
                <a:cs typeface="Calibri"/>
              </a:rPr>
              <a:t>pod,</a:t>
            </a:r>
            <a:r>
              <a:rPr sz="1800" b="1" spc="1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you </a:t>
            </a:r>
            <a:r>
              <a:rPr sz="1800" b="1" spc="-5" dirty="0">
                <a:latin typeface="Calibri"/>
                <a:cs typeface="Calibri"/>
              </a:rPr>
              <a:t>can </a:t>
            </a:r>
            <a:r>
              <a:rPr sz="1800" b="1" spc="-20" dirty="0">
                <a:latin typeface="Calibri"/>
                <a:cs typeface="Calibri"/>
              </a:rPr>
              <a:t>have</a:t>
            </a:r>
            <a:r>
              <a:rPr sz="1800" b="1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one</a:t>
            </a:r>
            <a:r>
              <a:rPr sz="1800" b="1" spc="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or</a:t>
            </a:r>
            <a:r>
              <a:rPr sz="1800" b="1" spc="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more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containers</a:t>
            </a:r>
            <a:r>
              <a:rPr sz="1800" spc="-10" dirty="0">
                <a:latin typeface="Calibri"/>
                <a:cs typeface="Calibri"/>
              </a:rPr>
              <a:t>.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Those</a:t>
            </a:r>
            <a:r>
              <a:rPr sz="1800" b="1" spc="10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containers</a:t>
            </a:r>
            <a:r>
              <a:rPr sz="1800" b="1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all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share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a</a:t>
            </a:r>
            <a:r>
              <a:rPr sz="1800" b="1" spc="2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unique</a:t>
            </a:r>
            <a:r>
              <a:rPr sz="1800" b="1" spc="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network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spc="-65" dirty="0">
                <a:latin typeface="Calibri"/>
                <a:cs typeface="Calibri"/>
              </a:rPr>
              <a:t>IP,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storage,</a:t>
            </a:r>
            <a:r>
              <a:rPr sz="1800" b="1" spc="-10" dirty="0">
                <a:latin typeface="Calibri"/>
                <a:cs typeface="Calibri"/>
              </a:rPr>
              <a:t> network</a:t>
            </a:r>
            <a:r>
              <a:rPr sz="1800" b="1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and</a:t>
            </a:r>
            <a:r>
              <a:rPr sz="1800" b="1" spc="-10" dirty="0">
                <a:latin typeface="Calibri"/>
                <a:cs typeface="Calibri"/>
              </a:rPr>
              <a:t> any</a:t>
            </a:r>
            <a:endParaRPr sz="1800" dirty="0">
              <a:latin typeface="Calibri"/>
              <a:cs typeface="Calibri"/>
            </a:endParaRPr>
          </a:p>
          <a:p>
            <a:pPr marL="241300">
              <a:lnSpc>
                <a:spcPts val="1914"/>
              </a:lnSpc>
            </a:pPr>
            <a:r>
              <a:rPr sz="1800" b="1" spc="-5" dirty="0">
                <a:latin typeface="Calibri"/>
                <a:cs typeface="Calibri"/>
              </a:rPr>
              <a:t>other</a:t>
            </a:r>
            <a:r>
              <a:rPr sz="1800" b="1" spc="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specification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applied</a:t>
            </a:r>
            <a:r>
              <a:rPr sz="1800" b="1" spc="15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to </a:t>
            </a:r>
            <a:r>
              <a:rPr sz="1800" b="1" spc="-5" dirty="0">
                <a:latin typeface="Calibri"/>
                <a:cs typeface="Calibri"/>
              </a:rPr>
              <a:t>the </a:t>
            </a:r>
            <a:r>
              <a:rPr sz="1800" b="1" spc="-10" dirty="0">
                <a:latin typeface="Calibri"/>
                <a:cs typeface="Calibri"/>
              </a:rPr>
              <a:t>pod.</a:t>
            </a:r>
            <a:endParaRPr sz="1800" dirty="0">
              <a:latin typeface="Calibri"/>
              <a:cs typeface="Calibri"/>
            </a:endParaRPr>
          </a:p>
          <a:p>
            <a:pPr marL="9060180">
              <a:lnSpc>
                <a:spcPts val="2020"/>
              </a:lnSpc>
            </a:pPr>
            <a:r>
              <a:rPr sz="1800" b="1" spc="-20" dirty="0">
                <a:latin typeface="Calibri"/>
                <a:cs typeface="Calibri"/>
              </a:rPr>
              <a:t>apiVersion: </a:t>
            </a:r>
            <a:r>
              <a:rPr sz="1800" b="1" spc="-10" dirty="0">
                <a:latin typeface="Calibri"/>
                <a:cs typeface="Calibri"/>
              </a:rPr>
              <a:t>v1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126473" y="3044190"/>
            <a:ext cx="2350135" cy="3044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356995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alibri"/>
                <a:cs typeface="Calibri"/>
              </a:rPr>
              <a:t>kind: </a:t>
            </a:r>
            <a:r>
              <a:rPr sz="1800" b="1" spc="-10" dirty="0">
                <a:latin typeface="Calibri"/>
                <a:cs typeface="Calibri"/>
              </a:rPr>
              <a:t>Pod </a:t>
            </a:r>
            <a:r>
              <a:rPr sz="1800" b="1" spc="-5" dirty="0">
                <a:latin typeface="Calibri"/>
                <a:cs typeface="Calibri"/>
              </a:rPr>
              <a:t> m</a:t>
            </a:r>
            <a:r>
              <a:rPr sz="1800" b="1" spc="-20" dirty="0">
                <a:latin typeface="Calibri"/>
                <a:cs typeface="Calibri"/>
              </a:rPr>
              <a:t>e</a:t>
            </a:r>
            <a:r>
              <a:rPr sz="1800" b="1" spc="-25" dirty="0">
                <a:latin typeface="Calibri"/>
                <a:cs typeface="Calibri"/>
              </a:rPr>
              <a:t>t</a:t>
            </a:r>
            <a:r>
              <a:rPr sz="1800" b="1" dirty="0">
                <a:latin typeface="Calibri"/>
                <a:cs typeface="Calibri"/>
              </a:rPr>
              <a:t>a</a:t>
            </a:r>
            <a:r>
              <a:rPr sz="1800" b="1" spc="-5" dirty="0">
                <a:latin typeface="Calibri"/>
                <a:cs typeface="Calibri"/>
              </a:rPr>
              <a:t>d</a:t>
            </a:r>
            <a:r>
              <a:rPr sz="1800" b="1" spc="-25" dirty="0">
                <a:latin typeface="Calibri"/>
                <a:cs typeface="Calibri"/>
              </a:rPr>
              <a:t>at</a:t>
            </a:r>
            <a:r>
              <a:rPr sz="1800" b="1" dirty="0">
                <a:latin typeface="Calibri"/>
                <a:cs typeface="Calibri"/>
              </a:rPr>
              <a:t>a:</a:t>
            </a:r>
            <a:endParaRPr sz="1800">
              <a:latin typeface="Calibri"/>
              <a:cs typeface="Calibri"/>
            </a:endParaRPr>
          </a:p>
          <a:p>
            <a:pPr marL="116205">
              <a:lnSpc>
                <a:spcPct val="100000"/>
              </a:lnSpc>
            </a:pPr>
            <a:r>
              <a:rPr sz="1800" b="1" spc="-5" dirty="0">
                <a:latin typeface="Calibri"/>
                <a:cs typeface="Calibri"/>
              </a:rPr>
              <a:t>name: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nginx-pod</a:t>
            </a:r>
            <a:endParaRPr sz="1800">
              <a:latin typeface="Calibri"/>
              <a:cs typeface="Calibri"/>
            </a:endParaRPr>
          </a:p>
          <a:p>
            <a:pPr marL="116205">
              <a:lnSpc>
                <a:spcPct val="100000"/>
              </a:lnSpc>
            </a:pPr>
            <a:r>
              <a:rPr sz="1800" b="1" spc="-10" dirty="0">
                <a:latin typeface="Calibri"/>
                <a:cs typeface="Calibri"/>
              </a:rPr>
              <a:t>labels:</a:t>
            </a:r>
            <a:endParaRPr sz="1800">
              <a:latin typeface="Calibri"/>
              <a:cs typeface="Calibri"/>
            </a:endParaRPr>
          </a:p>
          <a:p>
            <a:pPr marL="12700" marR="1136015" indent="210185">
              <a:lnSpc>
                <a:spcPct val="100000"/>
              </a:lnSpc>
            </a:pPr>
            <a:r>
              <a:rPr sz="1800" b="1" spc="-10" dirty="0">
                <a:latin typeface="Calibri"/>
                <a:cs typeface="Calibri"/>
              </a:rPr>
              <a:t>app:</a:t>
            </a:r>
            <a:r>
              <a:rPr sz="1800" b="1" spc="-7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nginx </a:t>
            </a:r>
            <a:r>
              <a:rPr sz="1800" b="1" spc="-39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spec: </a:t>
            </a:r>
            <a:r>
              <a:rPr sz="1800" b="1" spc="5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containers:</a:t>
            </a:r>
            <a:endParaRPr sz="1800">
              <a:latin typeface="Calibri"/>
              <a:cs typeface="Calibri"/>
            </a:endParaRPr>
          </a:p>
          <a:p>
            <a:pPr marL="326390" marR="5080" indent="-104139">
              <a:lnSpc>
                <a:spcPct val="100000"/>
              </a:lnSpc>
              <a:spcBef>
                <a:spcPts val="5"/>
              </a:spcBef>
            </a:pPr>
            <a:r>
              <a:rPr sz="1800" b="1" dirty="0">
                <a:latin typeface="Calibri"/>
                <a:cs typeface="Calibri"/>
              </a:rPr>
              <a:t>- </a:t>
            </a:r>
            <a:r>
              <a:rPr sz="1800" b="1" spc="-5" dirty="0">
                <a:latin typeface="Calibri"/>
                <a:cs typeface="Calibri"/>
              </a:rPr>
              <a:t>name: </a:t>
            </a:r>
            <a:r>
              <a:rPr sz="1800" b="1" spc="-15" dirty="0">
                <a:latin typeface="Calibri"/>
                <a:cs typeface="Calibri"/>
              </a:rPr>
              <a:t>first-container </a:t>
            </a:r>
            <a:r>
              <a:rPr sz="1800" b="1" spc="-39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image: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nginx</a:t>
            </a:r>
            <a:endParaRPr sz="1800">
              <a:latin typeface="Calibri"/>
              <a:cs typeface="Calibri"/>
            </a:endParaRPr>
          </a:p>
          <a:p>
            <a:pPr marL="326390">
              <a:lnSpc>
                <a:spcPct val="100000"/>
              </a:lnSpc>
            </a:pPr>
            <a:r>
              <a:rPr sz="1800" b="1" spc="-5" dirty="0">
                <a:latin typeface="Calibri"/>
                <a:cs typeface="Calibri"/>
              </a:rPr>
              <a:t>ports:</a:t>
            </a:r>
            <a:endParaRPr sz="1800">
              <a:latin typeface="Calibri"/>
              <a:cs typeface="Calibri"/>
            </a:endParaRPr>
          </a:p>
          <a:p>
            <a:pPr marL="326390">
              <a:lnSpc>
                <a:spcPct val="100000"/>
              </a:lnSpc>
              <a:spcBef>
                <a:spcPts val="5"/>
              </a:spcBef>
            </a:pPr>
            <a:r>
              <a:rPr sz="1800" b="1" dirty="0">
                <a:latin typeface="Calibri"/>
                <a:cs typeface="Calibri"/>
              </a:rPr>
              <a:t>-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containerPort: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80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126473" y="6337503"/>
            <a:ext cx="23031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alibri"/>
                <a:cs typeface="Calibri"/>
              </a:rPr>
              <a:t>Command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kubectl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apply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–f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pod.yml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656576" y="240791"/>
            <a:ext cx="4416552" cy="1880616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0"/>
            <a:ext cx="4336415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spc="-45" dirty="0"/>
              <a:t>Kubernetes</a:t>
            </a:r>
            <a:r>
              <a:rPr sz="4400" spc="-200" dirty="0"/>
              <a:t> </a:t>
            </a:r>
            <a:r>
              <a:rPr sz="4400" spc="-25" dirty="0"/>
              <a:t>Objects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78739" y="837321"/>
            <a:ext cx="11391900" cy="5892639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2800" b="1" spc="-15" dirty="0">
                <a:latin typeface="Calibri"/>
                <a:cs typeface="Calibri"/>
              </a:rPr>
              <a:t>Pod</a:t>
            </a:r>
            <a:r>
              <a:rPr sz="2800" b="1" spc="-25" dirty="0">
                <a:latin typeface="Calibri"/>
                <a:cs typeface="Calibri"/>
              </a:rPr>
              <a:t> </a:t>
            </a:r>
            <a:r>
              <a:rPr sz="2800" b="1" spc="-15" dirty="0">
                <a:latin typeface="Calibri"/>
                <a:cs typeface="Calibri"/>
              </a:rPr>
              <a:t>Lifecycle</a:t>
            </a:r>
            <a:endParaRPr sz="28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25" dirty="0">
                <a:latin typeface="Calibri"/>
                <a:cs typeface="Calibri"/>
              </a:rPr>
              <a:t>Make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5" dirty="0">
                <a:latin typeface="Calibri"/>
                <a:cs typeface="Calibri"/>
              </a:rPr>
              <a:t>a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Pod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reuqest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to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API</a:t>
            </a:r>
            <a:r>
              <a:rPr sz="2800" dirty="0">
                <a:latin typeface="Calibri"/>
                <a:cs typeface="Calibri"/>
              </a:rPr>
              <a:t> server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using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5" dirty="0">
                <a:latin typeface="Calibri"/>
                <a:cs typeface="Calibri"/>
              </a:rPr>
              <a:t>a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local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pod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defination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file</a:t>
            </a:r>
          </a:p>
          <a:p>
            <a:pPr marL="241300" indent="-228600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dirty="0">
                <a:latin typeface="Calibri"/>
                <a:cs typeface="Calibri"/>
              </a:rPr>
              <a:t>API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server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saves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info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for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dirty="0">
                <a:latin typeface="Calibri"/>
                <a:cs typeface="Calibri"/>
              </a:rPr>
              <a:t> pod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5" dirty="0">
                <a:latin typeface="Calibri"/>
                <a:cs typeface="Calibri"/>
              </a:rPr>
              <a:t>in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ETCD</a:t>
            </a:r>
            <a:endParaRPr sz="28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5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scheduler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finds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unscheduled</a:t>
            </a:r>
            <a:r>
              <a:rPr sz="2800" spc="4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pod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shedules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it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to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node.</a:t>
            </a:r>
            <a:endParaRPr sz="28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5" dirty="0">
                <a:latin typeface="Calibri"/>
                <a:cs typeface="Calibri"/>
              </a:rPr>
              <a:t>Kubelet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running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on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node,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sees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the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pod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sheduled</a:t>
            </a:r>
            <a:r>
              <a:rPr sz="2800" dirty="0">
                <a:latin typeface="Calibri"/>
                <a:cs typeface="Calibri"/>
              </a:rPr>
              <a:t> and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fires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up</a:t>
            </a:r>
            <a:r>
              <a:rPr lang="en-IN" sz="2800" dirty="0">
                <a:latin typeface="Calibri"/>
                <a:cs typeface="Calibri"/>
              </a:rPr>
              <a:t> container-runtime</a:t>
            </a:r>
            <a:r>
              <a:rPr sz="2800" spc="-55" dirty="0">
                <a:latin typeface="Calibri"/>
                <a:cs typeface="Calibri"/>
              </a:rPr>
              <a:t>.</a:t>
            </a:r>
            <a:endParaRPr sz="28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5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>
                <a:latin typeface="Calibri"/>
                <a:cs typeface="Calibri"/>
              </a:rPr>
              <a:t>The</a:t>
            </a:r>
            <a:r>
              <a:rPr sz="280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entire lifecycle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state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pod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5" dirty="0">
                <a:latin typeface="Calibri"/>
                <a:cs typeface="Calibri"/>
              </a:rPr>
              <a:t>is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stored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 </a:t>
            </a:r>
            <a:r>
              <a:rPr sz="2800" spc="-25" dirty="0">
                <a:latin typeface="Calibri"/>
                <a:cs typeface="Calibri"/>
              </a:rPr>
              <a:t>ETCD.</a:t>
            </a:r>
            <a:endParaRPr sz="2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2800" b="1" spc="-15" dirty="0">
                <a:latin typeface="Calibri"/>
                <a:cs typeface="Calibri"/>
              </a:rPr>
              <a:t>Pod</a:t>
            </a:r>
            <a:r>
              <a:rPr sz="2800" b="1" spc="-3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Concepts</a:t>
            </a:r>
            <a:endParaRPr sz="2800" dirty="0">
              <a:latin typeface="Calibri"/>
              <a:cs typeface="Calibri"/>
            </a:endParaRPr>
          </a:p>
          <a:p>
            <a:pPr marL="241300" marR="5080" indent="-228600">
              <a:lnSpc>
                <a:spcPts val="3030"/>
              </a:lnSpc>
              <a:spcBef>
                <a:spcPts val="105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20" dirty="0">
                <a:latin typeface="Calibri"/>
                <a:cs typeface="Calibri"/>
              </a:rPr>
              <a:t>Pod </a:t>
            </a:r>
            <a:r>
              <a:rPr sz="2800" spc="5" dirty="0">
                <a:latin typeface="Calibri"/>
                <a:cs typeface="Calibri"/>
              </a:rPr>
              <a:t>is </a:t>
            </a:r>
            <a:r>
              <a:rPr sz="2800" spc="-10" dirty="0">
                <a:latin typeface="Calibri"/>
                <a:cs typeface="Calibri"/>
              </a:rPr>
              <a:t>ephemeral(lasting </a:t>
            </a:r>
            <a:r>
              <a:rPr sz="2800" spc="-15" dirty="0">
                <a:latin typeface="Calibri"/>
                <a:cs typeface="Calibri"/>
              </a:rPr>
              <a:t>for </a:t>
            </a:r>
            <a:r>
              <a:rPr sz="2800" spc="5" dirty="0">
                <a:latin typeface="Calibri"/>
                <a:cs typeface="Calibri"/>
              </a:rPr>
              <a:t>a </a:t>
            </a:r>
            <a:r>
              <a:rPr sz="2800" dirty="0">
                <a:latin typeface="Calibri"/>
                <a:cs typeface="Calibri"/>
              </a:rPr>
              <a:t>very short time) and </a:t>
            </a:r>
            <a:r>
              <a:rPr sz="2800" spc="-5" dirty="0">
                <a:latin typeface="Calibri"/>
                <a:cs typeface="Calibri"/>
              </a:rPr>
              <a:t>won’t be </a:t>
            </a:r>
            <a:r>
              <a:rPr sz="2800" spc="-10" dirty="0">
                <a:latin typeface="Calibri"/>
                <a:cs typeface="Calibri"/>
              </a:rPr>
              <a:t>rescheduled </a:t>
            </a:r>
            <a:r>
              <a:rPr sz="2800" spc="-15" dirty="0">
                <a:latin typeface="Calibri"/>
                <a:cs typeface="Calibri"/>
              </a:rPr>
              <a:t>to </a:t>
            </a:r>
            <a:r>
              <a:rPr sz="2800" spc="5" dirty="0">
                <a:latin typeface="Calibri"/>
                <a:cs typeface="Calibri"/>
              </a:rPr>
              <a:t>a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new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node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once</a:t>
            </a:r>
            <a:r>
              <a:rPr sz="2800" dirty="0">
                <a:latin typeface="Calibri"/>
                <a:cs typeface="Calibri"/>
              </a:rPr>
              <a:t> it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dies.</a:t>
            </a:r>
          </a:p>
          <a:p>
            <a:pPr marL="241300" marR="614680" indent="-228600">
              <a:lnSpc>
                <a:spcPts val="3020"/>
              </a:lnSpc>
              <a:spcBef>
                <a:spcPts val="98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75" dirty="0">
                <a:latin typeface="Calibri"/>
                <a:cs typeface="Calibri"/>
              </a:rPr>
              <a:t>You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should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not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directly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create/use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Pod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for </a:t>
            </a:r>
            <a:r>
              <a:rPr sz="2800" spc="-10" dirty="0">
                <a:latin typeface="Calibri"/>
                <a:cs typeface="Calibri"/>
              </a:rPr>
              <a:t>deployment,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Kubernetes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have </a:t>
            </a:r>
            <a:r>
              <a:rPr sz="2800" spc="-15" dirty="0">
                <a:latin typeface="Calibri"/>
                <a:cs typeface="Calibri"/>
              </a:rPr>
              <a:t> controllers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like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Replica </a:t>
            </a:r>
            <a:r>
              <a:rPr sz="2800" spc="-5" dirty="0">
                <a:latin typeface="Calibri"/>
                <a:cs typeface="Calibri"/>
              </a:rPr>
              <a:t>Sets,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Deployment, Deamon sets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to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keep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pod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alive.</a:t>
            </a:r>
            <a:endParaRPr sz="2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0"/>
            <a:ext cx="5064125" cy="194437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ts val="4475"/>
              </a:lnSpc>
              <a:spcBef>
                <a:spcPts val="110"/>
              </a:spcBef>
            </a:pPr>
            <a:r>
              <a:rPr spc="-30" dirty="0"/>
              <a:t>Pod</a:t>
            </a:r>
            <a:r>
              <a:rPr spc="-45" dirty="0"/>
              <a:t> </a:t>
            </a:r>
            <a:r>
              <a:rPr dirty="0"/>
              <a:t>model</a:t>
            </a:r>
            <a:r>
              <a:rPr spc="-55" dirty="0"/>
              <a:t> </a:t>
            </a:r>
            <a:r>
              <a:rPr spc="5" dirty="0"/>
              <a:t>types</a:t>
            </a:r>
          </a:p>
          <a:p>
            <a:pPr marL="109220" marR="5080">
              <a:lnSpc>
                <a:spcPct val="70000"/>
              </a:lnSpc>
              <a:spcBef>
                <a:spcPts val="535"/>
              </a:spcBef>
            </a:pPr>
            <a:r>
              <a:rPr sz="2400" spc="-5" dirty="0">
                <a:latin typeface="Calibri"/>
                <a:cs typeface="Calibri"/>
              </a:rPr>
              <a:t>Most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often,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when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you </a:t>
            </a:r>
            <a:r>
              <a:rPr sz="2400" dirty="0">
                <a:latin typeface="Calibri"/>
                <a:cs typeface="Calibri"/>
              </a:rPr>
              <a:t>deploy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pod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to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Kubernetes </a:t>
            </a:r>
            <a:r>
              <a:rPr sz="2400" spc="-35" dirty="0">
                <a:latin typeface="Calibri"/>
                <a:cs typeface="Calibri"/>
              </a:rPr>
              <a:t>cluster, </a:t>
            </a:r>
            <a:r>
              <a:rPr sz="2400" dirty="0">
                <a:latin typeface="Calibri"/>
                <a:cs typeface="Calibri"/>
              </a:rPr>
              <a:t>it'll </a:t>
            </a:r>
            <a:r>
              <a:rPr sz="2400" spc="-10" dirty="0">
                <a:latin typeface="Calibri"/>
                <a:cs typeface="Calibri"/>
              </a:rPr>
              <a:t>contain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5" dirty="0">
                <a:latin typeface="Calibri"/>
                <a:cs typeface="Calibri"/>
              </a:rPr>
              <a:t>single 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container. </a:t>
            </a:r>
            <a:r>
              <a:rPr sz="2400" spc="-5" dirty="0">
                <a:latin typeface="Calibri"/>
                <a:cs typeface="Calibri"/>
              </a:rPr>
              <a:t>But there </a:t>
            </a:r>
            <a:r>
              <a:rPr sz="2400" spc="-10" dirty="0">
                <a:latin typeface="Calibri"/>
                <a:cs typeface="Calibri"/>
              </a:rPr>
              <a:t>are </a:t>
            </a:r>
            <a:r>
              <a:rPr sz="2400" spc="-5" dirty="0">
                <a:latin typeface="Calibri"/>
                <a:cs typeface="Calibri"/>
              </a:rPr>
              <a:t>instances when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you </a:t>
            </a:r>
            <a:r>
              <a:rPr sz="2400" spc="-5" dirty="0">
                <a:latin typeface="Calibri"/>
                <a:cs typeface="Calibri"/>
              </a:rPr>
              <a:t>might </a:t>
            </a:r>
            <a:r>
              <a:rPr sz="2400" dirty="0">
                <a:latin typeface="Calibri"/>
                <a:cs typeface="Calibri"/>
              </a:rPr>
              <a:t>need </a:t>
            </a:r>
            <a:r>
              <a:rPr sz="2400" spc="-10" dirty="0">
                <a:latin typeface="Calibri"/>
                <a:cs typeface="Calibri"/>
              </a:rPr>
              <a:t>to </a:t>
            </a:r>
            <a:r>
              <a:rPr sz="2400" dirty="0">
                <a:latin typeface="Calibri"/>
                <a:cs typeface="Calibri"/>
              </a:rPr>
              <a:t>deploy a pod </a:t>
            </a:r>
            <a:r>
              <a:rPr sz="2400" spc="-5" dirty="0">
                <a:latin typeface="Calibri"/>
                <a:cs typeface="Calibri"/>
              </a:rPr>
              <a:t>with </a:t>
            </a:r>
            <a:r>
              <a:rPr sz="2400" dirty="0">
                <a:latin typeface="Calibri"/>
                <a:cs typeface="Calibri"/>
              </a:rPr>
              <a:t> multiple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containers.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450"/>
              </a:lnSpc>
              <a:spcBef>
                <a:spcPts val="100"/>
              </a:spcBef>
            </a:pPr>
            <a:r>
              <a:rPr spc="-5" dirty="0"/>
              <a:t>There</a:t>
            </a:r>
            <a:r>
              <a:rPr spc="-15" dirty="0"/>
              <a:t> </a:t>
            </a:r>
            <a:r>
              <a:rPr spc="-10" dirty="0"/>
              <a:t>are</a:t>
            </a:r>
            <a:r>
              <a:rPr spc="-40" dirty="0"/>
              <a:t> </a:t>
            </a:r>
            <a:r>
              <a:rPr spc="-15" dirty="0"/>
              <a:t>two </a:t>
            </a:r>
            <a:r>
              <a:rPr dirty="0"/>
              <a:t>model</a:t>
            </a:r>
            <a:r>
              <a:rPr spc="-40" dirty="0"/>
              <a:t> </a:t>
            </a:r>
            <a:r>
              <a:rPr dirty="0"/>
              <a:t>types</a:t>
            </a:r>
            <a:r>
              <a:rPr spc="-20" dirty="0"/>
              <a:t> </a:t>
            </a:r>
            <a:r>
              <a:rPr spc="-5" dirty="0"/>
              <a:t>of </a:t>
            </a:r>
            <a:r>
              <a:rPr dirty="0"/>
              <a:t>pod</a:t>
            </a:r>
            <a:r>
              <a:rPr spc="-30" dirty="0"/>
              <a:t> </a:t>
            </a:r>
            <a:r>
              <a:rPr spc="-15" dirty="0"/>
              <a:t>you</a:t>
            </a:r>
          </a:p>
          <a:p>
            <a:pPr marL="12700">
              <a:lnSpc>
                <a:spcPts val="2450"/>
              </a:lnSpc>
            </a:pPr>
            <a:r>
              <a:rPr spc="-15" dirty="0"/>
              <a:t>can</a:t>
            </a:r>
            <a:r>
              <a:rPr spc="-45" dirty="0"/>
              <a:t> </a:t>
            </a:r>
            <a:r>
              <a:rPr spc="-10" dirty="0"/>
              <a:t>create:</a:t>
            </a:r>
          </a:p>
          <a:p>
            <a:pPr marL="241300" marR="52705" indent="-228600">
              <a:lnSpc>
                <a:spcPct val="70000"/>
              </a:lnSpc>
              <a:spcBef>
                <a:spcPts val="1010"/>
              </a:spcBef>
              <a:buFont typeface="Arial MT"/>
              <a:buChar char="•"/>
              <a:tabLst>
                <a:tab pos="241300" algn="l"/>
              </a:tabLst>
            </a:pPr>
            <a:r>
              <a:rPr b="1" spc="-5" dirty="0">
                <a:latin typeface="Calibri"/>
                <a:cs typeface="Calibri"/>
              </a:rPr>
              <a:t>One-container-per-pod. </a:t>
            </a:r>
            <a:r>
              <a:rPr dirty="0"/>
              <a:t>This model is </a:t>
            </a:r>
            <a:r>
              <a:rPr spc="5" dirty="0"/>
              <a:t> </a:t>
            </a:r>
            <a:r>
              <a:rPr dirty="0"/>
              <a:t>the</a:t>
            </a:r>
            <a:r>
              <a:rPr spc="-40" dirty="0"/>
              <a:t> </a:t>
            </a:r>
            <a:r>
              <a:rPr spc="-10" dirty="0"/>
              <a:t>most</a:t>
            </a:r>
            <a:r>
              <a:rPr spc="-35" dirty="0"/>
              <a:t> </a:t>
            </a:r>
            <a:r>
              <a:rPr spc="-30" dirty="0"/>
              <a:t>popular.</a:t>
            </a:r>
            <a:r>
              <a:rPr spc="-55" dirty="0"/>
              <a:t> </a:t>
            </a:r>
            <a:r>
              <a:rPr dirty="0"/>
              <a:t>POD</a:t>
            </a:r>
            <a:r>
              <a:rPr spc="-35" dirty="0"/>
              <a:t> </a:t>
            </a:r>
            <a:r>
              <a:rPr dirty="0"/>
              <a:t>is the</a:t>
            </a:r>
            <a:r>
              <a:rPr spc="-40" dirty="0"/>
              <a:t> </a:t>
            </a:r>
            <a:r>
              <a:rPr spc="5" dirty="0"/>
              <a:t>“wrapper” </a:t>
            </a:r>
            <a:r>
              <a:rPr spc="-530" dirty="0"/>
              <a:t> </a:t>
            </a:r>
            <a:r>
              <a:rPr spc="-15" dirty="0"/>
              <a:t>for </a:t>
            </a:r>
            <a:r>
              <a:rPr dirty="0"/>
              <a:t>a </a:t>
            </a:r>
            <a:r>
              <a:rPr spc="-5" dirty="0"/>
              <a:t>single </a:t>
            </a:r>
            <a:r>
              <a:rPr spc="-30" dirty="0"/>
              <a:t>container. </a:t>
            </a:r>
            <a:r>
              <a:rPr spc="-5" dirty="0"/>
              <a:t>Since </a:t>
            </a:r>
            <a:r>
              <a:rPr dirty="0"/>
              <a:t>pod is the </a:t>
            </a:r>
            <a:r>
              <a:rPr spc="5" dirty="0"/>
              <a:t> </a:t>
            </a:r>
            <a:r>
              <a:rPr spc="-10" dirty="0"/>
              <a:t>smallest </a:t>
            </a:r>
            <a:r>
              <a:rPr spc="-5" dirty="0"/>
              <a:t>object that </a:t>
            </a:r>
            <a:r>
              <a:rPr dirty="0"/>
              <a:t>K8S </a:t>
            </a:r>
            <a:r>
              <a:rPr spc="-10" dirty="0"/>
              <a:t>recognizes, </a:t>
            </a:r>
            <a:r>
              <a:rPr dirty="0"/>
              <a:t>it </a:t>
            </a:r>
            <a:r>
              <a:rPr spc="5" dirty="0"/>
              <a:t> </a:t>
            </a:r>
            <a:r>
              <a:rPr spc="-5" dirty="0"/>
              <a:t>manages </a:t>
            </a:r>
            <a:r>
              <a:rPr dirty="0"/>
              <a:t>the pods </a:t>
            </a:r>
            <a:r>
              <a:rPr spc="-5" dirty="0"/>
              <a:t>instead of directly </a:t>
            </a:r>
            <a:r>
              <a:rPr dirty="0"/>
              <a:t> managing</a:t>
            </a:r>
            <a:r>
              <a:rPr spc="-50" dirty="0"/>
              <a:t> </a:t>
            </a:r>
            <a:r>
              <a:rPr dirty="0"/>
              <a:t>the</a:t>
            </a:r>
            <a:r>
              <a:rPr spc="-35" dirty="0"/>
              <a:t> </a:t>
            </a:r>
            <a:r>
              <a:rPr spc="-10" dirty="0"/>
              <a:t>containers.</a:t>
            </a:r>
          </a:p>
          <a:p>
            <a:pPr marL="241300" marR="5080" indent="-228600">
              <a:lnSpc>
                <a:spcPct val="70000"/>
              </a:lnSpc>
              <a:spcBef>
                <a:spcPts val="1010"/>
              </a:spcBef>
              <a:buFont typeface="Arial MT"/>
              <a:buChar char="•"/>
              <a:tabLst>
                <a:tab pos="241300" algn="l"/>
              </a:tabLst>
            </a:pPr>
            <a:r>
              <a:rPr b="1" spc="-5" dirty="0">
                <a:latin typeface="Calibri"/>
                <a:cs typeface="Calibri"/>
              </a:rPr>
              <a:t>Multi-container-pod </a:t>
            </a:r>
            <a:r>
              <a:rPr b="1" dirty="0">
                <a:latin typeface="Calibri"/>
                <a:cs typeface="Calibri"/>
              </a:rPr>
              <a:t>or </a:t>
            </a:r>
            <a:r>
              <a:rPr b="1" spc="-10" dirty="0">
                <a:latin typeface="Calibri"/>
                <a:cs typeface="Calibri"/>
              </a:rPr>
              <a:t>Sidecar </a:t>
            </a:r>
            <a:r>
              <a:rPr b="1" spc="-5" dirty="0">
                <a:latin typeface="Calibri"/>
                <a:cs typeface="Calibri"/>
              </a:rPr>
              <a:t> </a:t>
            </a:r>
            <a:r>
              <a:rPr b="1" spc="-10" dirty="0">
                <a:latin typeface="Calibri"/>
                <a:cs typeface="Calibri"/>
              </a:rPr>
              <a:t>containers</a:t>
            </a:r>
            <a:r>
              <a:rPr b="1" spc="-55" dirty="0">
                <a:latin typeface="Calibri"/>
                <a:cs typeface="Calibri"/>
              </a:rPr>
              <a:t> </a:t>
            </a:r>
            <a:r>
              <a:rPr dirty="0"/>
              <a:t>In</a:t>
            </a:r>
            <a:r>
              <a:rPr spc="-15" dirty="0"/>
              <a:t> </a:t>
            </a: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model,</a:t>
            </a:r>
            <a:r>
              <a:rPr spc="-35" dirty="0"/>
              <a:t> </a:t>
            </a:r>
            <a:r>
              <a:rPr dirty="0"/>
              <a:t>a</a:t>
            </a:r>
            <a:r>
              <a:rPr spc="-20" dirty="0"/>
              <a:t> </a:t>
            </a:r>
            <a:r>
              <a:rPr dirty="0"/>
              <a:t>pod</a:t>
            </a:r>
            <a:r>
              <a:rPr spc="-30" dirty="0"/>
              <a:t> </a:t>
            </a:r>
            <a:r>
              <a:rPr spc="-15" dirty="0"/>
              <a:t>can</a:t>
            </a:r>
            <a:r>
              <a:rPr spc="15" dirty="0"/>
              <a:t> </a:t>
            </a:r>
            <a:r>
              <a:rPr spc="-5" dirty="0"/>
              <a:t>hold </a:t>
            </a:r>
            <a:r>
              <a:rPr spc="-530" dirty="0"/>
              <a:t> </a:t>
            </a:r>
            <a:r>
              <a:rPr dirty="0"/>
              <a:t>multiple </a:t>
            </a:r>
            <a:r>
              <a:rPr spc="-10" dirty="0"/>
              <a:t>co-located containers </a:t>
            </a:r>
            <a:r>
              <a:rPr dirty="0"/>
              <a:t>primary </a:t>
            </a:r>
            <a:r>
              <a:rPr spc="5" dirty="0"/>
              <a:t> </a:t>
            </a:r>
            <a:r>
              <a:rPr spc="-10" dirty="0"/>
              <a:t>container </a:t>
            </a:r>
            <a:r>
              <a:rPr b="1" dirty="0">
                <a:latin typeface="Calibri"/>
                <a:cs typeface="Calibri"/>
              </a:rPr>
              <a:t>And </a:t>
            </a:r>
            <a:r>
              <a:rPr dirty="0"/>
              <a:t>utility </a:t>
            </a:r>
            <a:r>
              <a:rPr spc="-10" dirty="0"/>
              <a:t>container </a:t>
            </a:r>
            <a:r>
              <a:rPr spc="-5" dirty="0"/>
              <a:t>that </a:t>
            </a:r>
            <a:r>
              <a:rPr dirty="0"/>
              <a:t> helps </a:t>
            </a:r>
            <a:r>
              <a:rPr spc="-5" dirty="0"/>
              <a:t>or </a:t>
            </a:r>
            <a:r>
              <a:rPr dirty="0"/>
              <a:t>enhances how an </a:t>
            </a:r>
            <a:r>
              <a:rPr spc="-5" dirty="0"/>
              <a:t>application </a:t>
            </a:r>
            <a:r>
              <a:rPr dirty="0"/>
              <a:t> functions </a:t>
            </a:r>
            <a:r>
              <a:rPr spc="-15" dirty="0"/>
              <a:t>(examples </a:t>
            </a:r>
            <a:r>
              <a:rPr spc="-5" dirty="0"/>
              <a:t>of sidecar </a:t>
            </a:r>
            <a:r>
              <a:rPr dirty="0"/>
              <a:t> </a:t>
            </a:r>
            <a:r>
              <a:rPr spc="-10" dirty="0"/>
              <a:t>containers are </a:t>
            </a:r>
            <a:r>
              <a:rPr dirty="0"/>
              <a:t>log </a:t>
            </a:r>
            <a:r>
              <a:rPr spc="-10" dirty="0"/>
              <a:t>shippers/watchers </a:t>
            </a:r>
            <a:r>
              <a:rPr spc="-5" dirty="0"/>
              <a:t> </a:t>
            </a:r>
            <a:r>
              <a:rPr dirty="0"/>
              <a:t>and</a:t>
            </a:r>
            <a:r>
              <a:rPr spc="-15" dirty="0"/>
              <a:t> </a:t>
            </a:r>
            <a:r>
              <a:rPr dirty="0"/>
              <a:t>monitoring</a:t>
            </a:r>
            <a:r>
              <a:rPr spc="-90" dirty="0"/>
              <a:t> </a:t>
            </a:r>
            <a:r>
              <a:rPr spc="-10" dirty="0"/>
              <a:t>agents).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55" y="0"/>
            <a:ext cx="2233930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Static</a:t>
            </a:r>
            <a:r>
              <a:rPr spc="-95" dirty="0"/>
              <a:t> </a:t>
            </a:r>
            <a:r>
              <a:rPr spc="-25" dirty="0"/>
              <a:t>Pods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39" y="572261"/>
            <a:ext cx="11525885" cy="58991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ts val="1330"/>
              </a:lnSpc>
              <a:spcBef>
                <a:spcPts val="9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300" spc="-15" dirty="0">
                <a:latin typeface="Calibri"/>
                <a:cs typeface="Calibri"/>
              </a:rPr>
              <a:t>Static</a:t>
            </a:r>
            <a:r>
              <a:rPr sz="1300" spc="45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Pods</a:t>
            </a:r>
            <a:r>
              <a:rPr sz="1300" spc="45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are</a:t>
            </a:r>
            <a:r>
              <a:rPr sz="1300" spc="25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managed</a:t>
            </a:r>
            <a:r>
              <a:rPr sz="1300" spc="40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directly</a:t>
            </a:r>
            <a:r>
              <a:rPr sz="1300" spc="60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by</a:t>
            </a:r>
            <a:r>
              <a:rPr sz="1300" spc="30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the</a:t>
            </a:r>
            <a:r>
              <a:rPr sz="1300" spc="30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kubelet</a:t>
            </a:r>
            <a:r>
              <a:rPr sz="1300" spc="35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and</a:t>
            </a:r>
            <a:r>
              <a:rPr sz="1300" spc="40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the</a:t>
            </a:r>
            <a:r>
              <a:rPr sz="1300" spc="50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API</a:t>
            </a:r>
            <a:r>
              <a:rPr sz="1300" spc="5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server</a:t>
            </a:r>
            <a:r>
              <a:rPr sz="1300" spc="35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does</a:t>
            </a:r>
            <a:r>
              <a:rPr sz="1300" spc="50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not</a:t>
            </a:r>
            <a:r>
              <a:rPr sz="1300" spc="40" dirty="0">
                <a:latin typeface="Calibri"/>
                <a:cs typeface="Calibri"/>
              </a:rPr>
              <a:t> </a:t>
            </a:r>
            <a:r>
              <a:rPr sz="1300" spc="-20" dirty="0">
                <a:latin typeface="Calibri"/>
                <a:cs typeface="Calibri"/>
              </a:rPr>
              <a:t>have</a:t>
            </a:r>
            <a:r>
              <a:rPr sz="1300" spc="70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any</a:t>
            </a:r>
            <a:r>
              <a:rPr sz="1300" spc="10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control</a:t>
            </a:r>
            <a:r>
              <a:rPr sz="1300" spc="65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over</a:t>
            </a:r>
            <a:r>
              <a:rPr sz="1300" spc="5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these</a:t>
            </a:r>
            <a:r>
              <a:rPr sz="1300" spc="45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pods.</a:t>
            </a:r>
            <a:r>
              <a:rPr sz="1300" spc="60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The</a:t>
            </a:r>
            <a:r>
              <a:rPr sz="1300" spc="50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kubelet</a:t>
            </a:r>
            <a:r>
              <a:rPr sz="1300" spc="45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is</a:t>
            </a:r>
            <a:r>
              <a:rPr sz="1300" spc="15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responsible</a:t>
            </a:r>
            <a:r>
              <a:rPr sz="1300" spc="125" dirty="0">
                <a:latin typeface="Calibri"/>
                <a:cs typeface="Calibri"/>
              </a:rPr>
              <a:t> </a:t>
            </a:r>
            <a:r>
              <a:rPr sz="1300" spc="-20" dirty="0">
                <a:latin typeface="Calibri"/>
                <a:cs typeface="Calibri"/>
              </a:rPr>
              <a:t>to</a:t>
            </a:r>
            <a:r>
              <a:rPr sz="1300" spc="30" dirty="0">
                <a:latin typeface="Calibri"/>
                <a:cs typeface="Calibri"/>
              </a:rPr>
              <a:t> </a:t>
            </a:r>
            <a:r>
              <a:rPr sz="1300" spc="-20" dirty="0">
                <a:latin typeface="Calibri"/>
                <a:cs typeface="Calibri"/>
              </a:rPr>
              <a:t>watch</a:t>
            </a:r>
            <a:r>
              <a:rPr sz="1300" spc="4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each</a:t>
            </a:r>
            <a:r>
              <a:rPr sz="1300" spc="45" dirty="0">
                <a:latin typeface="Calibri"/>
                <a:cs typeface="Calibri"/>
              </a:rPr>
              <a:t> </a:t>
            </a:r>
            <a:r>
              <a:rPr sz="1300" spc="-20" dirty="0">
                <a:latin typeface="Calibri"/>
                <a:cs typeface="Calibri"/>
              </a:rPr>
              <a:t>static</a:t>
            </a:r>
            <a:r>
              <a:rPr sz="1300" spc="70" dirty="0">
                <a:latin typeface="Calibri"/>
                <a:cs typeface="Calibri"/>
              </a:rPr>
              <a:t> </a:t>
            </a:r>
            <a:r>
              <a:rPr sz="1300" spc="-20" dirty="0">
                <a:latin typeface="Calibri"/>
                <a:cs typeface="Calibri"/>
              </a:rPr>
              <a:t>Pod</a:t>
            </a:r>
            <a:r>
              <a:rPr sz="1300" spc="10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and</a:t>
            </a:r>
            <a:endParaRPr sz="1300">
              <a:latin typeface="Calibri"/>
              <a:cs typeface="Calibri"/>
            </a:endParaRPr>
          </a:p>
          <a:p>
            <a:pPr marL="241300">
              <a:lnSpc>
                <a:spcPts val="1090"/>
              </a:lnSpc>
            </a:pPr>
            <a:r>
              <a:rPr sz="1300" spc="-15" dirty="0">
                <a:latin typeface="Calibri"/>
                <a:cs typeface="Calibri"/>
              </a:rPr>
              <a:t>restart</a:t>
            </a:r>
            <a:r>
              <a:rPr sz="1300" spc="40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it</a:t>
            </a:r>
            <a:r>
              <a:rPr sz="1300" spc="15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if</a:t>
            </a:r>
            <a:r>
              <a:rPr sz="1300" spc="35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it</a:t>
            </a:r>
            <a:r>
              <a:rPr sz="1300" spc="15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crashes.</a:t>
            </a:r>
            <a:r>
              <a:rPr sz="1300" spc="45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The</a:t>
            </a:r>
            <a:r>
              <a:rPr sz="1300" spc="50" dirty="0">
                <a:latin typeface="Calibri"/>
                <a:cs typeface="Calibri"/>
              </a:rPr>
              <a:t> </a:t>
            </a:r>
            <a:r>
              <a:rPr sz="1300" spc="-20" dirty="0">
                <a:latin typeface="Calibri"/>
                <a:cs typeface="Calibri"/>
              </a:rPr>
              <a:t>static</a:t>
            </a:r>
            <a:r>
              <a:rPr sz="1300" spc="65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Pods</a:t>
            </a:r>
            <a:r>
              <a:rPr sz="1300" spc="40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running</a:t>
            </a:r>
            <a:r>
              <a:rPr sz="1300" spc="85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on</a:t>
            </a:r>
            <a:r>
              <a:rPr sz="1300" spc="35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a</a:t>
            </a:r>
            <a:r>
              <a:rPr sz="1300" spc="5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node</a:t>
            </a:r>
            <a:r>
              <a:rPr sz="1300" spc="70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are</a:t>
            </a:r>
            <a:r>
              <a:rPr sz="1300" spc="30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visible</a:t>
            </a:r>
            <a:r>
              <a:rPr sz="1300" spc="70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on</a:t>
            </a:r>
            <a:r>
              <a:rPr sz="1300" spc="40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the</a:t>
            </a:r>
            <a:r>
              <a:rPr sz="1300" spc="25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API</a:t>
            </a:r>
            <a:r>
              <a:rPr sz="1300" spc="35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server</a:t>
            </a:r>
            <a:r>
              <a:rPr sz="1300" spc="25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but</a:t>
            </a:r>
            <a:r>
              <a:rPr sz="1300" spc="45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cannot</a:t>
            </a:r>
            <a:r>
              <a:rPr sz="1300" spc="40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be</a:t>
            </a:r>
            <a:r>
              <a:rPr sz="1300" spc="25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controlled</a:t>
            </a:r>
            <a:r>
              <a:rPr sz="1300" spc="90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by</a:t>
            </a:r>
            <a:r>
              <a:rPr sz="1300" spc="35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the</a:t>
            </a:r>
            <a:r>
              <a:rPr sz="1300" spc="25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API</a:t>
            </a:r>
            <a:r>
              <a:rPr sz="1300" spc="30" dirty="0">
                <a:latin typeface="Calibri"/>
                <a:cs typeface="Calibri"/>
              </a:rPr>
              <a:t> </a:t>
            </a:r>
            <a:r>
              <a:rPr sz="1300" spc="-20" dirty="0">
                <a:latin typeface="Calibri"/>
                <a:cs typeface="Calibri"/>
              </a:rPr>
              <a:t>Server.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Static</a:t>
            </a:r>
            <a:r>
              <a:rPr sz="1300" spc="70" dirty="0">
                <a:latin typeface="Calibri"/>
                <a:cs typeface="Calibri"/>
              </a:rPr>
              <a:t> </a:t>
            </a:r>
            <a:r>
              <a:rPr sz="1300" spc="-20" dirty="0">
                <a:latin typeface="Calibri"/>
                <a:cs typeface="Calibri"/>
              </a:rPr>
              <a:t>Pod</a:t>
            </a:r>
            <a:r>
              <a:rPr sz="1300" spc="20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does</a:t>
            </a:r>
            <a:r>
              <a:rPr sz="1300" spc="70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not</a:t>
            </a:r>
            <a:r>
              <a:rPr sz="1300" spc="45" dirty="0">
                <a:latin typeface="Calibri"/>
                <a:cs typeface="Calibri"/>
              </a:rPr>
              <a:t> </a:t>
            </a:r>
            <a:r>
              <a:rPr sz="1300" spc="-20" dirty="0">
                <a:latin typeface="Calibri"/>
                <a:cs typeface="Calibri"/>
              </a:rPr>
              <a:t>have</a:t>
            </a:r>
            <a:r>
              <a:rPr sz="1300" spc="45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any</a:t>
            </a:r>
            <a:r>
              <a:rPr sz="1300" spc="35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associated</a:t>
            </a:r>
            <a:endParaRPr sz="1300">
              <a:latin typeface="Calibri"/>
              <a:cs typeface="Calibri"/>
            </a:endParaRPr>
          </a:p>
          <a:p>
            <a:pPr marL="241300">
              <a:lnSpc>
                <a:spcPts val="1320"/>
              </a:lnSpc>
            </a:pPr>
            <a:r>
              <a:rPr sz="1300" spc="-15" dirty="0">
                <a:latin typeface="Calibri"/>
                <a:cs typeface="Calibri"/>
              </a:rPr>
              <a:t>replication</a:t>
            </a:r>
            <a:r>
              <a:rPr sz="1300" spc="85" dirty="0">
                <a:latin typeface="Calibri"/>
                <a:cs typeface="Calibri"/>
              </a:rPr>
              <a:t> </a:t>
            </a:r>
            <a:r>
              <a:rPr sz="1300" spc="-25" dirty="0">
                <a:latin typeface="Calibri"/>
                <a:cs typeface="Calibri"/>
              </a:rPr>
              <a:t>controller,</a:t>
            </a:r>
            <a:r>
              <a:rPr sz="1300" spc="110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kubelet</a:t>
            </a:r>
            <a:r>
              <a:rPr sz="1300" spc="45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service</a:t>
            </a:r>
            <a:r>
              <a:rPr sz="1300" spc="25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itself</a:t>
            </a:r>
            <a:r>
              <a:rPr sz="1300" spc="60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watches</a:t>
            </a:r>
            <a:r>
              <a:rPr sz="1300" spc="45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it</a:t>
            </a:r>
            <a:r>
              <a:rPr sz="1300" spc="2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and</a:t>
            </a:r>
            <a:r>
              <a:rPr sz="1300" spc="40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restarts</a:t>
            </a:r>
            <a:r>
              <a:rPr sz="1300" spc="65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it</a:t>
            </a:r>
            <a:r>
              <a:rPr sz="1300" spc="2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when</a:t>
            </a:r>
            <a:r>
              <a:rPr sz="1300" spc="15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it</a:t>
            </a:r>
            <a:r>
              <a:rPr sz="1300" spc="45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crashes.</a:t>
            </a:r>
            <a:r>
              <a:rPr sz="1300" spc="30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There</a:t>
            </a:r>
            <a:r>
              <a:rPr sz="1300" spc="50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is</a:t>
            </a:r>
            <a:r>
              <a:rPr sz="1300" spc="20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no</a:t>
            </a:r>
            <a:r>
              <a:rPr sz="1300" spc="35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health</a:t>
            </a:r>
            <a:r>
              <a:rPr sz="1300" spc="35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check</a:t>
            </a:r>
            <a:r>
              <a:rPr sz="1300" spc="30" dirty="0">
                <a:latin typeface="Calibri"/>
                <a:cs typeface="Calibri"/>
              </a:rPr>
              <a:t> </a:t>
            </a:r>
            <a:r>
              <a:rPr sz="1300" spc="-20" dirty="0">
                <a:latin typeface="Calibri"/>
                <a:cs typeface="Calibri"/>
              </a:rPr>
              <a:t>for</a:t>
            </a:r>
            <a:r>
              <a:rPr sz="1300" spc="30" dirty="0">
                <a:latin typeface="Calibri"/>
                <a:cs typeface="Calibri"/>
              </a:rPr>
              <a:t> </a:t>
            </a:r>
            <a:r>
              <a:rPr sz="1300" spc="-20" dirty="0">
                <a:latin typeface="Calibri"/>
                <a:cs typeface="Calibri"/>
              </a:rPr>
              <a:t>static</a:t>
            </a:r>
            <a:r>
              <a:rPr sz="1300" spc="75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pods.</a:t>
            </a:r>
            <a:endParaRPr sz="13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3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300" spc="-10" dirty="0">
                <a:latin typeface="Calibri"/>
                <a:cs typeface="Calibri"/>
              </a:rPr>
              <a:t>The</a:t>
            </a:r>
            <a:r>
              <a:rPr sz="1300" spc="40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main</a:t>
            </a:r>
            <a:r>
              <a:rPr sz="1300" spc="35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use</a:t>
            </a:r>
            <a:r>
              <a:rPr sz="1300" spc="15" dirty="0">
                <a:latin typeface="Calibri"/>
                <a:cs typeface="Calibri"/>
              </a:rPr>
              <a:t> </a:t>
            </a:r>
            <a:r>
              <a:rPr sz="1300" spc="-20" dirty="0">
                <a:latin typeface="Calibri"/>
                <a:cs typeface="Calibri"/>
              </a:rPr>
              <a:t>for</a:t>
            </a:r>
            <a:r>
              <a:rPr sz="1300" spc="50" dirty="0">
                <a:latin typeface="Calibri"/>
                <a:cs typeface="Calibri"/>
              </a:rPr>
              <a:t> </a:t>
            </a:r>
            <a:r>
              <a:rPr sz="1300" spc="-20" dirty="0">
                <a:latin typeface="Calibri"/>
                <a:cs typeface="Calibri"/>
              </a:rPr>
              <a:t>static</a:t>
            </a:r>
            <a:r>
              <a:rPr sz="1300" spc="70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Pods</a:t>
            </a:r>
            <a:r>
              <a:rPr sz="1300" spc="35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is</a:t>
            </a:r>
            <a:r>
              <a:rPr sz="1300" spc="15" dirty="0">
                <a:latin typeface="Calibri"/>
                <a:cs typeface="Calibri"/>
              </a:rPr>
              <a:t> </a:t>
            </a:r>
            <a:r>
              <a:rPr sz="1300" spc="-20" dirty="0">
                <a:latin typeface="Calibri"/>
                <a:cs typeface="Calibri"/>
              </a:rPr>
              <a:t>to</a:t>
            </a:r>
            <a:r>
              <a:rPr sz="1300" spc="3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run</a:t>
            </a:r>
            <a:r>
              <a:rPr sz="1300" spc="3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a</a:t>
            </a:r>
            <a:r>
              <a:rPr sz="1300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self-hosted</a:t>
            </a:r>
            <a:r>
              <a:rPr sz="1300" spc="110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control</a:t>
            </a:r>
            <a:r>
              <a:rPr sz="1300" spc="55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plane:</a:t>
            </a:r>
            <a:r>
              <a:rPr sz="1300" spc="60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in</a:t>
            </a:r>
            <a:r>
              <a:rPr sz="1300" spc="35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other</a:t>
            </a:r>
            <a:r>
              <a:rPr sz="1300" spc="45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words,</a:t>
            </a:r>
            <a:r>
              <a:rPr sz="1300" spc="55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using</a:t>
            </a:r>
            <a:r>
              <a:rPr sz="1300" spc="60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the</a:t>
            </a:r>
            <a:r>
              <a:rPr sz="1300" spc="30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kubelet</a:t>
            </a:r>
            <a:r>
              <a:rPr sz="1300" spc="40" dirty="0">
                <a:latin typeface="Calibri"/>
                <a:cs typeface="Calibri"/>
              </a:rPr>
              <a:t> </a:t>
            </a:r>
            <a:r>
              <a:rPr sz="1300" spc="-20" dirty="0">
                <a:latin typeface="Calibri"/>
                <a:cs typeface="Calibri"/>
              </a:rPr>
              <a:t>to</a:t>
            </a:r>
            <a:r>
              <a:rPr sz="1300" spc="3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supervise</a:t>
            </a:r>
            <a:r>
              <a:rPr sz="1300" spc="65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the</a:t>
            </a:r>
            <a:r>
              <a:rPr sz="1300" spc="40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individual</a:t>
            </a:r>
            <a:r>
              <a:rPr sz="1300" spc="114" dirty="0">
                <a:solidFill>
                  <a:srgbClr val="0462C1"/>
                </a:solidFill>
                <a:latin typeface="Calibri"/>
                <a:cs typeface="Calibri"/>
              </a:rPr>
              <a:t> </a:t>
            </a:r>
            <a:r>
              <a:rPr sz="1300" u="sng" spc="-1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control</a:t>
            </a:r>
            <a:r>
              <a:rPr sz="1300" u="sng" spc="6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 </a:t>
            </a:r>
            <a:r>
              <a:rPr sz="1300"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plane</a:t>
            </a:r>
            <a:r>
              <a:rPr sz="1300" u="sng" spc="6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 </a:t>
            </a:r>
            <a:r>
              <a:rPr sz="1300"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components</a:t>
            </a:r>
            <a:r>
              <a:rPr sz="1300" spc="-10" dirty="0">
                <a:latin typeface="Calibri"/>
                <a:cs typeface="Calibri"/>
              </a:rPr>
              <a:t>.</a:t>
            </a:r>
            <a:endParaRPr sz="13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3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300" spc="-15" dirty="0">
                <a:latin typeface="Calibri"/>
                <a:cs typeface="Calibri"/>
              </a:rPr>
              <a:t>Static</a:t>
            </a:r>
            <a:r>
              <a:rPr sz="1300" spc="40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Pods</a:t>
            </a:r>
            <a:r>
              <a:rPr sz="1300" spc="35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are</a:t>
            </a:r>
            <a:r>
              <a:rPr sz="1300" spc="15" dirty="0">
                <a:latin typeface="Calibri"/>
                <a:cs typeface="Calibri"/>
              </a:rPr>
              <a:t> </a:t>
            </a:r>
            <a:r>
              <a:rPr sz="1300" spc="-20" dirty="0">
                <a:latin typeface="Calibri"/>
                <a:cs typeface="Calibri"/>
              </a:rPr>
              <a:t>always</a:t>
            </a:r>
            <a:r>
              <a:rPr sz="1300" spc="35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bound</a:t>
            </a:r>
            <a:r>
              <a:rPr sz="1300" spc="75" dirty="0">
                <a:latin typeface="Calibri"/>
                <a:cs typeface="Calibri"/>
              </a:rPr>
              <a:t> </a:t>
            </a:r>
            <a:r>
              <a:rPr sz="1300" spc="-20" dirty="0">
                <a:latin typeface="Calibri"/>
                <a:cs typeface="Calibri"/>
              </a:rPr>
              <a:t>to</a:t>
            </a:r>
            <a:r>
              <a:rPr sz="1300" spc="25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one</a:t>
            </a:r>
            <a:r>
              <a:rPr sz="1300" spc="55" dirty="0">
                <a:solidFill>
                  <a:srgbClr val="0462C1"/>
                </a:solidFill>
                <a:latin typeface="Calibri"/>
                <a:cs typeface="Calibri"/>
              </a:rPr>
              <a:t> </a:t>
            </a:r>
            <a:r>
              <a:rPr sz="1300"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3"/>
              </a:rPr>
              <a:t>Kubelet</a:t>
            </a:r>
            <a:r>
              <a:rPr sz="1300" spc="65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 </a:t>
            </a:r>
            <a:r>
              <a:rPr sz="1300" spc="-10" dirty="0">
                <a:latin typeface="Calibri"/>
                <a:cs typeface="Calibri"/>
              </a:rPr>
              <a:t>on</a:t>
            </a:r>
            <a:r>
              <a:rPr sz="1300" spc="5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a</a:t>
            </a:r>
            <a:r>
              <a:rPr sz="1300" spc="15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specific</a:t>
            </a:r>
            <a:r>
              <a:rPr sz="1300" spc="65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node.</a:t>
            </a:r>
            <a:endParaRPr sz="13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5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450">
              <a:latin typeface="Calibri"/>
              <a:cs typeface="Calibri"/>
            </a:endParaRPr>
          </a:p>
          <a:p>
            <a:pPr marL="71755">
              <a:lnSpc>
                <a:spcPct val="100000"/>
              </a:lnSpc>
            </a:pPr>
            <a:r>
              <a:rPr sz="1400" b="1" spc="-15" dirty="0">
                <a:latin typeface="Calibri"/>
                <a:cs typeface="Calibri"/>
              </a:rPr>
              <a:t>Kubernetes</a:t>
            </a:r>
            <a:r>
              <a:rPr sz="1400" b="1" spc="25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Labels</a:t>
            </a:r>
            <a:r>
              <a:rPr sz="1400" b="1" spc="-20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and</a:t>
            </a:r>
            <a:r>
              <a:rPr sz="1400" b="1" spc="5" dirty="0">
                <a:latin typeface="Calibri"/>
                <a:cs typeface="Calibri"/>
              </a:rPr>
              <a:t> </a:t>
            </a:r>
            <a:r>
              <a:rPr sz="1400" b="1" spc="-15" dirty="0">
                <a:latin typeface="Calibri"/>
                <a:cs typeface="Calibri"/>
              </a:rPr>
              <a:t>Selectors</a:t>
            </a:r>
            <a:endParaRPr sz="1400">
              <a:latin typeface="Calibri"/>
              <a:cs typeface="Calibri"/>
            </a:endParaRPr>
          </a:p>
          <a:p>
            <a:pPr marL="71755">
              <a:lnSpc>
                <a:spcPct val="100000"/>
              </a:lnSpc>
            </a:pPr>
            <a:r>
              <a:rPr sz="1400" b="1" spc="-5" dirty="0">
                <a:latin typeface="Calibri"/>
                <a:cs typeface="Calibri"/>
              </a:rPr>
              <a:t>Labels</a:t>
            </a:r>
            <a:endParaRPr sz="1400">
              <a:latin typeface="Calibri"/>
              <a:cs typeface="Calibri"/>
            </a:endParaRPr>
          </a:p>
          <a:p>
            <a:pPr marL="71755" marR="6215380">
              <a:lnSpc>
                <a:spcPct val="100000"/>
              </a:lnSpc>
            </a:pPr>
            <a:r>
              <a:rPr sz="1400" spc="-10" dirty="0">
                <a:latin typeface="Calibri"/>
                <a:cs typeface="Calibri"/>
              </a:rPr>
              <a:t>When</a:t>
            </a:r>
            <a:r>
              <a:rPr sz="1400" spc="30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One</a:t>
            </a:r>
            <a:r>
              <a:rPr sz="1400" spc="25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thing</a:t>
            </a:r>
            <a:r>
              <a:rPr sz="1400" spc="8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in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k8s</a:t>
            </a:r>
            <a:r>
              <a:rPr sz="1400" spc="2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needs</a:t>
            </a:r>
            <a:r>
              <a:rPr sz="1400" spc="50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to</a:t>
            </a:r>
            <a:r>
              <a:rPr sz="1400" spc="2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find</a:t>
            </a:r>
            <a:r>
              <a:rPr sz="1400" spc="3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another</a:t>
            </a:r>
            <a:r>
              <a:rPr sz="1400" spc="40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things</a:t>
            </a:r>
            <a:r>
              <a:rPr sz="1400" spc="7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in</a:t>
            </a:r>
            <a:r>
              <a:rPr sz="1400" spc="3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k8s,</a:t>
            </a:r>
            <a:r>
              <a:rPr sz="1400" spc="3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it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uses</a:t>
            </a:r>
            <a:r>
              <a:rPr sz="1400" spc="2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labels. </a:t>
            </a:r>
            <a:r>
              <a:rPr sz="1400" spc="-30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Labels</a:t>
            </a:r>
            <a:r>
              <a:rPr sz="1400" spc="45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are</a:t>
            </a:r>
            <a:r>
              <a:rPr sz="1400" spc="20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key/value</a:t>
            </a:r>
            <a:r>
              <a:rPr sz="1400" spc="90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pairs</a:t>
            </a:r>
            <a:r>
              <a:rPr sz="1400" spc="20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attached</a:t>
            </a:r>
            <a:r>
              <a:rPr sz="1400" spc="75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to</a:t>
            </a:r>
            <a:r>
              <a:rPr sz="1400" spc="2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Object</a:t>
            </a:r>
            <a:endParaRPr sz="1400">
              <a:latin typeface="Calibri"/>
              <a:cs typeface="Calibri"/>
            </a:endParaRPr>
          </a:p>
          <a:p>
            <a:pPr marL="71755">
              <a:lnSpc>
                <a:spcPct val="100000"/>
              </a:lnSpc>
            </a:pPr>
            <a:r>
              <a:rPr sz="1400" spc="-40" dirty="0">
                <a:latin typeface="Calibri"/>
                <a:cs typeface="Calibri"/>
              </a:rPr>
              <a:t>You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can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make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your</a:t>
            </a:r>
            <a:r>
              <a:rPr sz="1400" spc="3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own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and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apply</a:t>
            </a:r>
            <a:r>
              <a:rPr sz="1400" spc="5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it.</a:t>
            </a:r>
            <a:endParaRPr sz="1400">
              <a:latin typeface="Calibri"/>
              <a:cs typeface="Calibri"/>
            </a:endParaRPr>
          </a:p>
          <a:p>
            <a:pPr marL="71755" marR="9182100">
              <a:lnSpc>
                <a:spcPct val="100000"/>
              </a:lnSpc>
              <a:spcBef>
                <a:spcPts val="5"/>
              </a:spcBef>
            </a:pPr>
            <a:r>
              <a:rPr sz="1400" spc="-25" dirty="0">
                <a:latin typeface="Calibri"/>
                <a:cs typeface="Calibri"/>
              </a:rPr>
              <a:t>it’s</a:t>
            </a:r>
            <a:r>
              <a:rPr sz="1400" spc="40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like</a:t>
            </a:r>
            <a:r>
              <a:rPr sz="1400" spc="45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tag</a:t>
            </a:r>
            <a:r>
              <a:rPr sz="1400" spc="35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things</a:t>
            </a:r>
            <a:r>
              <a:rPr sz="1400" spc="6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in</a:t>
            </a:r>
            <a:r>
              <a:rPr sz="1400" spc="40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kubernetes </a:t>
            </a:r>
            <a:r>
              <a:rPr sz="1400" spc="-30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For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e.g.</a:t>
            </a:r>
            <a:endParaRPr sz="1400">
              <a:latin typeface="Calibri"/>
              <a:cs typeface="Calibri"/>
            </a:endParaRPr>
          </a:p>
          <a:p>
            <a:pPr marL="150495">
              <a:lnSpc>
                <a:spcPct val="100000"/>
              </a:lnSpc>
            </a:pPr>
            <a:r>
              <a:rPr sz="1400" spc="-10" dirty="0">
                <a:latin typeface="Calibri"/>
                <a:cs typeface="Calibri"/>
              </a:rPr>
              <a:t>labels:</a:t>
            </a:r>
            <a:endParaRPr sz="1400">
              <a:latin typeface="Calibri"/>
              <a:cs typeface="Calibri"/>
            </a:endParaRPr>
          </a:p>
          <a:p>
            <a:pPr marL="229870" marR="10549890">
              <a:lnSpc>
                <a:spcPct val="100000"/>
              </a:lnSpc>
            </a:pPr>
            <a:r>
              <a:rPr sz="1400" spc="-15" dirty="0">
                <a:latin typeface="Calibri"/>
                <a:cs typeface="Calibri"/>
              </a:rPr>
              <a:t>app: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nginx </a:t>
            </a:r>
            <a:r>
              <a:rPr sz="1400" spc="-30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role: </a:t>
            </a:r>
            <a:r>
              <a:rPr sz="1400" spc="-20" dirty="0">
                <a:latin typeface="Calibri"/>
                <a:cs typeface="Calibri"/>
              </a:rPr>
              <a:t>web </a:t>
            </a:r>
            <a:r>
              <a:rPr sz="1400" spc="-15" dirty="0">
                <a:latin typeface="Calibri"/>
                <a:cs typeface="Calibri"/>
              </a:rPr>
              <a:t> env: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dev</a:t>
            </a:r>
            <a:endParaRPr sz="1400">
              <a:latin typeface="Calibri"/>
              <a:cs typeface="Calibri"/>
            </a:endParaRPr>
          </a:p>
          <a:p>
            <a:pPr marL="71755">
              <a:lnSpc>
                <a:spcPct val="100000"/>
              </a:lnSpc>
              <a:spcBef>
                <a:spcPts val="5"/>
              </a:spcBef>
            </a:pPr>
            <a:r>
              <a:rPr sz="1400" b="1" spc="-15" dirty="0">
                <a:latin typeface="Calibri"/>
                <a:cs typeface="Calibri"/>
              </a:rPr>
              <a:t>Selectors</a:t>
            </a:r>
            <a:endParaRPr sz="1400">
              <a:latin typeface="Calibri"/>
              <a:cs typeface="Calibri"/>
            </a:endParaRPr>
          </a:p>
          <a:p>
            <a:pPr marL="71755">
              <a:lnSpc>
                <a:spcPct val="100000"/>
              </a:lnSpc>
            </a:pPr>
            <a:r>
              <a:rPr sz="1400" spc="-10" dirty="0">
                <a:latin typeface="Calibri"/>
                <a:cs typeface="Calibri"/>
              </a:rPr>
              <a:t>Selectors</a:t>
            </a:r>
            <a:r>
              <a:rPr sz="1400" spc="2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use</a:t>
            </a:r>
            <a:r>
              <a:rPr sz="1400" spc="25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the</a:t>
            </a:r>
            <a:r>
              <a:rPr sz="1400" spc="4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label</a:t>
            </a:r>
            <a:r>
              <a:rPr sz="1400" spc="40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key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to</a:t>
            </a:r>
            <a:r>
              <a:rPr sz="1400" spc="3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find</a:t>
            </a:r>
            <a:r>
              <a:rPr sz="1400" spc="3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a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collection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of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objects</a:t>
            </a:r>
            <a:r>
              <a:rPr sz="1400" spc="25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matched</a:t>
            </a:r>
            <a:r>
              <a:rPr sz="1400" spc="55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with</a:t>
            </a:r>
            <a:r>
              <a:rPr sz="1400" spc="5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same</a:t>
            </a:r>
            <a:r>
              <a:rPr sz="1400" spc="20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value</a:t>
            </a:r>
            <a:endParaRPr sz="1400">
              <a:latin typeface="Calibri"/>
              <a:cs typeface="Calibri"/>
            </a:endParaRPr>
          </a:p>
          <a:p>
            <a:pPr marL="71755">
              <a:lnSpc>
                <a:spcPct val="100000"/>
              </a:lnSpc>
            </a:pPr>
            <a:r>
              <a:rPr sz="1400" spc="-25" dirty="0">
                <a:latin typeface="Calibri"/>
                <a:cs typeface="Calibri"/>
              </a:rPr>
              <a:t>It’s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like</a:t>
            </a:r>
            <a:r>
              <a:rPr sz="1400" spc="40" dirty="0">
                <a:latin typeface="Calibri"/>
                <a:cs typeface="Calibri"/>
              </a:rPr>
              <a:t> </a:t>
            </a:r>
            <a:r>
              <a:rPr sz="1400" spc="-30" dirty="0">
                <a:latin typeface="Calibri"/>
                <a:cs typeface="Calibri"/>
              </a:rPr>
              <a:t>Filter,</a:t>
            </a:r>
            <a:r>
              <a:rPr sz="1400" spc="5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Conditions</a:t>
            </a:r>
            <a:r>
              <a:rPr sz="1400" spc="9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and</a:t>
            </a:r>
            <a:r>
              <a:rPr sz="1400" spc="2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query</a:t>
            </a:r>
            <a:r>
              <a:rPr sz="1400" spc="35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to</a:t>
            </a:r>
            <a:r>
              <a:rPr sz="1400" spc="25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your</a:t>
            </a:r>
            <a:r>
              <a:rPr sz="1400" spc="3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labels</a:t>
            </a:r>
            <a:endParaRPr sz="1400">
              <a:latin typeface="Calibri"/>
              <a:cs typeface="Calibri"/>
            </a:endParaRPr>
          </a:p>
          <a:p>
            <a:pPr marL="71755" marR="10759440">
              <a:lnSpc>
                <a:spcPct val="100000"/>
              </a:lnSpc>
            </a:pPr>
            <a:r>
              <a:rPr sz="1400" spc="-10" dirty="0">
                <a:latin typeface="Calibri"/>
                <a:cs typeface="Calibri"/>
              </a:rPr>
              <a:t>For </a:t>
            </a:r>
            <a:r>
              <a:rPr sz="1400" dirty="0">
                <a:latin typeface="Calibri"/>
                <a:cs typeface="Calibri"/>
              </a:rPr>
              <a:t>e.g. 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s</a:t>
            </a:r>
            <a:r>
              <a:rPr sz="1400" spc="-5" dirty="0">
                <a:latin typeface="Calibri"/>
                <a:cs typeface="Calibri"/>
              </a:rPr>
              <a:t>e</a:t>
            </a:r>
            <a:r>
              <a:rPr sz="1400" spc="-10" dirty="0">
                <a:latin typeface="Calibri"/>
                <a:cs typeface="Calibri"/>
              </a:rPr>
              <a:t>l</a:t>
            </a:r>
            <a:r>
              <a:rPr sz="1400" spc="-5" dirty="0">
                <a:latin typeface="Calibri"/>
                <a:cs typeface="Calibri"/>
              </a:rPr>
              <a:t>e</a:t>
            </a:r>
            <a:r>
              <a:rPr sz="1400" spc="5" dirty="0">
                <a:latin typeface="Calibri"/>
                <a:cs typeface="Calibri"/>
              </a:rPr>
              <a:t>c</a:t>
            </a:r>
            <a:r>
              <a:rPr sz="1400" spc="-40" dirty="0">
                <a:latin typeface="Calibri"/>
                <a:cs typeface="Calibri"/>
              </a:rPr>
              <a:t>t</a:t>
            </a:r>
            <a:r>
              <a:rPr sz="1400" dirty="0">
                <a:latin typeface="Calibri"/>
                <a:cs typeface="Calibri"/>
              </a:rPr>
              <a:t>o</a:t>
            </a:r>
            <a:r>
              <a:rPr sz="1400" spc="-35" dirty="0">
                <a:latin typeface="Calibri"/>
                <a:cs typeface="Calibri"/>
              </a:rPr>
              <a:t>r</a:t>
            </a:r>
            <a:r>
              <a:rPr sz="1400" dirty="0">
                <a:latin typeface="Calibri"/>
                <a:cs typeface="Calibri"/>
              </a:rPr>
              <a:t>s</a:t>
            </a:r>
            <a:r>
              <a:rPr sz="1400" spc="-5" dirty="0">
                <a:latin typeface="Calibri"/>
                <a:cs typeface="Calibri"/>
              </a:rPr>
              <a:t>:</a:t>
            </a:r>
            <a:endParaRPr sz="1400">
              <a:latin typeface="Calibri"/>
              <a:cs typeface="Calibri"/>
            </a:endParaRPr>
          </a:p>
          <a:p>
            <a:pPr marL="190500">
              <a:lnSpc>
                <a:spcPct val="100000"/>
              </a:lnSpc>
            </a:pPr>
            <a:r>
              <a:rPr sz="1400" spc="-15" dirty="0">
                <a:latin typeface="Calibri"/>
                <a:cs typeface="Calibri"/>
              </a:rPr>
              <a:t>env </a:t>
            </a:r>
            <a:r>
              <a:rPr sz="1400" spc="-5" dirty="0">
                <a:latin typeface="Calibri"/>
                <a:cs typeface="Calibri"/>
              </a:rPr>
              <a:t>=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dev</a:t>
            </a:r>
            <a:endParaRPr sz="1400">
              <a:latin typeface="Calibri"/>
              <a:cs typeface="Calibri"/>
            </a:endParaRPr>
          </a:p>
          <a:p>
            <a:pPr marL="190500">
              <a:lnSpc>
                <a:spcPct val="100000"/>
              </a:lnSpc>
              <a:spcBef>
                <a:spcPts val="5"/>
              </a:spcBef>
            </a:pPr>
            <a:r>
              <a:rPr sz="1400" spc="-10" dirty="0">
                <a:latin typeface="Calibri"/>
                <a:cs typeface="Calibri"/>
              </a:rPr>
              <a:t>app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!=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db</a:t>
            </a:r>
            <a:endParaRPr sz="1400">
              <a:latin typeface="Calibri"/>
              <a:cs typeface="Calibri"/>
            </a:endParaRPr>
          </a:p>
          <a:p>
            <a:pPr marL="190500">
              <a:lnSpc>
                <a:spcPct val="100000"/>
              </a:lnSpc>
            </a:pPr>
            <a:r>
              <a:rPr sz="1400" spc="-10" dirty="0">
                <a:latin typeface="Calibri"/>
                <a:cs typeface="Calibri"/>
              </a:rPr>
              <a:t>release</a:t>
            </a:r>
            <a:r>
              <a:rPr sz="1400" spc="2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in (1.3,1.4)</a:t>
            </a:r>
            <a:endParaRPr sz="1400">
              <a:latin typeface="Calibri"/>
              <a:cs typeface="Calibri"/>
            </a:endParaRPr>
          </a:p>
          <a:p>
            <a:pPr marL="71755">
              <a:lnSpc>
                <a:spcPct val="100000"/>
              </a:lnSpc>
            </a:pPr>
            <a:r>
              <a:rPr sz="1400" spc="-10" dirty="0">
                <a:latin typeface="Calibri"/>
                <a:cs typeface="Calibri"/>
              </a:rPr>
              <a:t>Labels</a:t>
            </a:r>
            <a:r>
              <a:rPr sz="1400" spc="5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and</a:t>
            </a:r>
            <a:r>
              <a:rPr sz="1400" spc="4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Selectors</a:t>
            </a:r>
            <a:r>
              <a:rPr sz="1400" spc="30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are</a:t>
            </a:r>
            <a:r>
              <a:rPr sz="1400" spc="3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used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in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many</a:t>
            </a:r>
            <a:r>
              <a:rPr sz="1400" spc="4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places</a:t>
            </a:r>
            <a:r>
              <a:rPr sz="1400" spc="35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like</a:t>
            </a:r>
            <a:r>
              <a:rPr sz="1400" spc="5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Services,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Deployment</a:t>
            </a:r>
            <a:r>
              <a:rPr sz="1400" spc="9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and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we</a:t>
            </a:r>
            <a:r>
              <a:rPr sz="1400" spc="55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will</a:t>
            </a:r>
            <a:r>
              <a:rPr sz="1400" spc="4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see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now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in</a:t>
            </a:r>
            <a:r>
              <a:rPr sz="1400" spc="10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Replicasets.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0"/>
            <a:ext cx="3942079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45" dirty="0"/>
              <a:t>Kubernetes</a:t>
            </a:r>
            <a:r>
              <a:rPr spc="-160" dirty="0"/>
              <a:t> </a:t>
            </a:r>
            <a:r>
              <a:rPr spc="-25" dirty="0"/>
              <a:t>Objects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475486"/>
            <a:ext cx="12192000" cy="6383020"/>
          </a:xfrm>
          <a:custGeom>
            <a:avLst/>
            <a:gdLst/>
            <a:ahLst/>
            <a:cxnLst/>
            <a:rect l="l" t="t" r="r" b="b"/>
            <a:pathLst>
              <a:path w="12192000" h="6383020">
                <a:moveTo>
                  <a:pt x="12192000" y="6382510"/>
                </a:moveTo>
                <a:lnTo>
                  <a:pt x="12192000" y="0"/>
                </a:lnTo>
                <a:lnTo>
                  <a:pt x="0" y="0"/>
                </a:lnTo>
                <a:lnTo>
                  <a:pt x="0" y="6382510"/>
                </a:lnTo>
              </a:path>
            </a:pathLst>
          </a:custGeom>
          <a:ln w="12192">
            <a:solidFill>
              <a:srgbClr val="A4A4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8739" y="331168"/>
            <a:ext cx="11619230" cy="2371090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95"/>
              </a:spcBef>
            </a:pPr>
            <a:r>
              <a:rPr sz="1900" b="1" spc="-5" dirty="0">
                <a:latin typeface="Calibri"/>
                <a:cs typeface="Calibri"/>
              </a:rPr>
              <a:t>Service</a:t>
            </a:r>
            <a:endParaRPr sz="1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00"/>
              </a:spcBef>
            </a:pPr>
            <a:r>
              <a:rPr sz="1400" b="1" spc="-5" dirty="0">
                <a:latin typeface="Calibri"/>
                <a:cs typeface="Calibri"/>
              </a:rPr>
              <a:t>A service</a:t>
            </a:r>
            <a:r>
              <a:rPr sz="1400" b="1" spc="45" dirty="0">
                <a:latin typeface="Calibri"/>
                <a:cs typeface="Calibri"/>
              </a:rPr>
              <a:t> </a:t>
            </a:r>
            <a:r>
              <a:rPr sz="1400" b="1" spc="-10" dirty="0">
                <a:latin typeface="Calibri"/>
                <a:cs typeface="Calibri"/>
              </a:rPr>
              <a:t>is</a:t>
            </a:r>
            <a:r>
              <a:rPr sz="1400" b="1" spc="25" dirty="0">
                <a:latin typeface="Calibri"/>
                <a:cs typeface="Calibri"/>
              </a:rPr>
              <a:t> </a:t>
            </a:r>
            <a:r>
              <a:rPr sz="1400" b="1" spc="-10" dirty="0">
                <a:latin typeface="Calibri"/>
                <a:cs typeface="Calibri"/>
              </a:rPr>
              <a:t>responsible</a:t>
            </a:r>
            <a:r>
              <a:rPr sz="1400" b="1" spc="100" dirty="0">
                <a:latin typeface="Calibri"/>
                <a:cs typeface="Calibri"/>
              </a:rPr>
              <a:t> </a:t>
            </a:r>
            <a:r>
              <a:rPr sz="1400" b="1" spc="-20" dirty="0">
                <a:latin typeface="Calibri"/>
                <a:cs typeface="Calibri"/>
              </a:rPr>
              <a:t>for</a:t>
            </a:r>
            <a:r>
              <a:rPr sz="1400" b="1" spc="15" dirty="0">
                <a:latin typeface="Calibri"/>
                <a:cs typeface="Calibri"/>
              </a:rPr>
              <a:t> </a:t>
            </a:r>
            <a:r>
              <a:rPr sz="1400" b="1" spc="-10" dirty="0">
                <a:latin typeface="Calibri"/>
                <a:cs typeface="Calibri"/>
              </a:rPr>
              <a:t>making</a:t>
            </a:r>
            <a:r>
              <a:rPr sz="1400" b="1" spc="35" dirty="0">
                <a:latin typeface="Calibri"/>
                <a:cs typeface="Calibri"/>
              </a:rPr>
              <a:t> </a:t>
            </a:r>
            <a:r>
              <a:rPr sz="1400" b="1" spc="-10" dirty="0">
                <a:latin typeface="Calibri"/>
                <a:cs typeface="Calibri"/>
              </a:rPr>
              <a:t>our</a:t>
            </a:r>
            <a:r>
              <a:rPr sz="1400" b="1" spc="10" dirty="0">
                <a:latin typeface="Calibri"/>
                <a:cs typeface="Calibri"/>
              </a:rPr>
              <a:t> </a:t>
            </a:r>
            <a:r>
              <a:rPr sz="1400" b="1" spc="-15" dirty="0">
                <a:latin typeface="Calibri"/>
                <a:cs typeface="Calibri"/>
              </a:rPr>
              <a:t>Pods</a:t>
            </a:r>
            <a:r>
              <a:rPr sz="1400" b="1" spc="45" dirty="0">
                <a:latin typeface="Calibri"/>
                <a:cs typeface="Calibri"/>
              </a:rPr>
              <a:t> </a:t>
            </a:r>
            <a:r>
              <a:rPr sz="1400" b="1" spc="-15" dirty="0">
                <a:latin typeface="Calibri"/>
                <a:cs typeface="Calibri"/>
              </a:rPr>
              <a:t>discoverable</a:t>
            </a:r>
            <a:r>
              <a:rPr sz="1400" b="1" spc="70" dirty="0">
                <a:latin typeface="Calibri"/>
                <a:cs typeface="Calibri"/>
              </a:rPr>
              <a:t> </a:t>
            </a:r>
            <a:r>
              <a:rPr sz="1400" b="1" spc="-10" dirty="0">
                <a:latin typeface="Calibri"/>
                <a:cs typeface="Calibri"/>
              </a:rPr>
              <a:t>inside</a:t>
            </a:r>
            <a:r>
              <a:rPr sz="1400" b="1" spc="40" dirty="0">
                <a:latin typeface="Calibri"/>
                <a:cs typeface="Calibri"/>
              </a:rPr>
              <a:t> </a:t>
            </a:r>
            <a:r>
              <a:rPr sz="1400" b="1" spc="-10" dirty="0">
                <a:latin typeface="Calibri"/>
                <a:cs typeface="Calibri"/>
              </a:rPr>
              <a:t>the</a:t>
            </a:r>
            <a:r>
              <a:rPr sz="1400" b="1" spc="20" dirty="0">
                <a:latin typeface="Calibri"/>
                <a:cs typeface="Calibri"/>
              </a:rPr>
              <a:t> </a:t>
            </a:r>
            <a:r>
              <a:rPr sz="1400" b="1" spc="-10" dirty="0">
                <a:latin typeface="Calibri"/>
                <a:cs typeface="Calibri"/>
              </a:rPr>
              <a:t>network</a:t>
            </a:r>
            <a:r>
              <a:rPr sz="1400" b="1" spc="5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or</a:t>
            </a:r>
            <a:r>
              <a:rPr sz="1400" b="1" spc="10" dirty="0">
                <a:latin typeface="Calibri"/>
                <a:cs typeface="Calibri"/>
              </a:rPr>
              <a:t> </a:t>
            </a:r>
            <a:r>
              <a:rPr sz="1400" b="1" spc="-10" dirty="0">
                <a:latin typeface="Calibri"/>
                <a:cs typeface="Calibri"/>
              </a:rPr>
              <a:t>exposing</a:t>
            </a:r>
            <a:r>
              <a:rPr sz="1400" b="1" spc="35" dirty="0">
                <a:latin typeface="Calibri"/>
                <a:cs typeface="Calibri"/>
              </a:rPr>
              <a:t> </a:t>
            </a:r>
            <a:r>
              <a:rPr sz="1400" b="1" spc="-10" dirty="0">
                <a:latin typeface="Calibri"/>
                <a:cs typeface="Calibri"/>
              </a:rPr>
              <a:t>them</a:t>
            </a:r>
            <a:r>
              <a:rPr sz="1400" b="1" spc="20" dirty="0">
                <a:latin typeface="Calibri"/>
                <a:cs typeface="Calibri"/>
              </a:rPr>
              <a:t> </a:t>
            </a:r>
            <a:r>
              <a:rPr sz="1400" b="1" spc="-20" dirty="0">
                <a:latin typeface="Calibri"/>
                <a:cs typeface="Calibri"/>
              </a:rPr>
              <a:t>to</a:t>
            </a:r>
            <a:r>
              <a:rPr sz="1400" b="1" spc="20" dirty="0">
                <a:latin typeface="Calibri"/>
                <a:cs typeface="Calibri"/>
              </a:rPr>
              <a:t> </a:t>
            </a:r>
            <a:r>
              <a:rPr sz="1400" b="1" spc="-10" dirty="0">
                <a:latin typeface="Calibri"/>
                <a:cs typeface="Calibri"/>
              </a:rPr>
              <a:t>the</a:t>
            </a:r>
            <a:r>
              <a:rPr sz="1400" b="1" spc="20" dirty="0">
                <a:latin typeface="Calibri"/>
                <a:cs typeface="Calibri"/>
              </a:rPr>
              <a:t> </a:t>
            </a:r>
            <a:r>
              <a:rPr sz="1400" b="1" spc="-15" dirty="0">
                <a:latin typeface="Calibri"/>
                <a:cs typeface="Calibri"/>
              </a:rPr>
              <a:t>internet.</a:t>
            </a:r>
            <a:r>
              <a:rPr sz="1400" b="1" spc="60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A</a:t>
            </a:r>
            <a:r>
              <a:rPr sz="1400" b="1" dirty="0">
                <a:latin typeface="Calibri"/>
                <a:cs typeface="Calibri"/>
              </a:rPr>
              <a:t> </a:t>
            </a:r>
            <a:r>
              <a:rPr sz="1400" b="1" spc="-10" dirty="0">
                <a:latin typeface="Calibri"/>
                <a:cs typeface="Calibri"/>
              </a:rPr>
              <a:t>Service</a:t>
            </a:r>
            <a:r>
              <a:rPr sz="1400" b="1" spc="45" dirty="0">
                <a:latin typeface="Calibri"/>
                <a:cs typeface="Calibri"/>
              </a:rPr>
              <a:t> </a:t>
            </a:r>
            <a:r>
              <a:rPr sz="1400" b="1" spc="-10" dirty="0">
                <a:latin typeface="Calibri"/>
                <a:cs typeface="Calibri"/>
              </a:rPr>
              <a:t>identifies</a:t>
            </a:r>
            <a:r>
              <a:rPr sz="1400" b="1" spc="95" dirty="0">
                <a:latin typeface="Calibri"/>
                <a:cs typeface="Calibri"/>
              </a:rPr>
              <a:t> </a:t>
            </a:r>
            <a:r>
              <a:rPr sz="1400" b="1" spc="-15" dirty="0">
                <a:latin typeface="Calibri"/>
                <a:cs typeface="Calibri"/>
              </a:rPr>
              <a:t>Pods</a:t>
            </a:r>
            <a:r>
              <a:rPr sz="1400" b="1" spc="45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by</a:t>
            </a:r>
            <a:r>
              <a:rPr sz="1400" b="1" spc="-10" dirty="0">
                <a:latin typeface="Calibri"/>
                <a:cs typeface="Calibri"/>
              </a:rPr>
              <a:t> its</a:t>
            </a:r>
            <a:r>
              <a:rPr sz="1400" b="1" spc="50" dirty="0">
                <a:latin typeface="Calibri"/>
                <a:cs typeface="Calibri"/>
              </a:rPr>
              <a:t> </a:t>
            </a:r>
            <a:r>
              <a:rPr sz="1400" b="1" spc="-20" dirty="0">
                <a:latin typeface="Calibri"/>
                <a:cs typeface="Calibri"/>
              </a:rPr>
              <a:t>LabelSelector.</a:t>
            </a:r>
            <a:endParaRPr sz="1400">
              <a:latin typeface="Calibri"/>
              <a:cs typeface="Calibri"/>
            </a:endParaRPr>
          </a:p>
          <a:p>
            <a:pPr marL="52069">
              <a:lnSpc>
                <a:spcPct val="100000"/>
              </a:lnSpc>
              <a:spcBef>
                <a:spcPts val="530"/>
              </a:spcBef>
            </a:pPr>
            <a:r>
              <a:rPr sz="1300" b="1" spc="-10" dirty="0">
                <a:latin typeface="Calibri"/>
                <a:cs typeface="Calibri"/>
              </a:rPr>
              <a:t>Types</a:t>
            </a:r>
            <a:r>
              <a:rPr sz="1300" b="1" spc="-40" dirty="0">
                <a:latin typeface="Calibri"/>
                <a:cs typeface="Calibri"/>
              </a:rPr>
              <a:t> </a:t>
            </a:r>
            <a:r>
              <a:rPr sz="1300" b="1" spc="-5" dirty="0">
                <a:latin typeface="Calibri"/>
                <a:cs typeface="Calibri"/>
              </a:rPr>
              <a:t>of</a:t>
            </a:r>
            <a:r>
              <a:rPr sz="1300" b="1" spc="5" dirty="0">
                <a:latin typeface="Calibri"/>
                <a:cs typeface="Calibri"/>
              </a:rPr>
              <a:t> </a:t>
            </a:r>
            <a:r>
              <a:rPr sz="1300" b="1" spc="-5" dirty="0">
                <a:latin typeface="Calibri"/>
                <a:cs typeface="Calibri"/>
              </a:rPr>
              <a:t>services</a:t>
            </a:r>
            <a:r>
              <a:rPr sz="1300" b="1" spc="-10" dirty="0">
                <a:latin typeface="Calibri"/>
                <a:cs typeface="Calibri"/>
              </a:rPr>
              <a:t> available:</a:t>
            </a:r>
            <a:endParaRPr sz="13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400" b="1" i="1" spc="-15" dirty="0">
                <a:latin typeface="Calibri"/>
                <a:cs typeface="Calibri"/>
              </a:rPr>
              <a:t>ClusterIP</a:t>
            </a:r>
            <a:r>
              <a:rPr sz="1400" b="1" i="1" spc="7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–</a:t>
            </a:r>
            <a:r>
              <a:rPr sz="1400" spc="2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Exposes</a:t>
            </a:r>
            <a:r>
              <a:rPr sz="1400" spc="30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the</a:t>
            </a:r>
            <a:r>
              <a:rPr sz="1400" spc="5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service</a:t>
            </a:r>
            <a:r>
              <a:rPr sz="1400" spc="2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on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a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cluster-internal</a:t>
            </a:r>
            <a:r>
              <a:rPr sz="1400" spc="114" dirty="0">
                <a:latin typeface="Calibri"/>
                <a:cs typeface="Calibri"/>
              </a:rPr>
              <a:t> </a:t>
            </a:r>
            <a:r>
              <a:rPr sz="1400" spc="-60" dirty="0">
                <a:latin typeface="Calibri"/>
                <a:cs typeface="Calibri"/>
              </a:rPr>
              <a:t>IP.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Service</a:t>
            </a:r>
            <a:r>
              <a:rPr sz="1400" spc="2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is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only</a:t>
            </a:r>
            <a:r>
              <a:rPr sz="1400" spc="4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reachable</a:t>
            </a:r>
            <a:r>
              <a:rPr sz="1400" spc="5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from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within</a:t>
            </a:r>
            <a:r>
              <a:rPr sz="1400" spc="80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the</a:t>
            </a:r>
            <a:r>
              <a:rPr sz="1400" spc="30" dirty="0">
                <a:latin typeface="Calibri"/>
                <a:cs typeface="Calibri"/>
              </a:rPr>
              <a:t> </a:t>
            </a:r>
            <a:r>
              <a:rPr sz="1400" spc="-35" dirty="0">
                <a:latin typeface="Calibri"/>
                <a:cs typeface="Calibri"/>
              </a:rPr>
              <a:t>cluster.</a:t>
            </a:r>
            <a:r>
              <a:rPr sz="1400" spc="75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This</a:t>
            </a:r>
            <a:r>
              <a:rPr sz="1400" spc="5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is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the</a:t>
            </a:r>
            <a:r>
              <a:rPr sz="1400" spc="50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default</a:t>
            </a:r>
            <a:r>
              <a:rPr sz="1400" spc="60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Type.</a:t>
            </a:r>
            <a:endParaRPr sz="1400">
              <a:latin typeface="Calibri"/>
              <a:cs typeface="Calibri"/>
            </a:endParaRPr>
          </a:p>
          <a:p>
            <a:pPr marL="241300" indent="-228600">
              <a:lnSpc>
                <a:spcPts val="1835"/>
              </a:lnSpc>
              <a:spcBef>
                <a:spcPts val="34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800" spc="-5" dirty="0">
                <a:latin typeface="Calibri"/>
                <a:cs typeface="Calibri"/>
              </a:rPr>
              <a:t>When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we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create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-5" dirty="0">
                <a:latin typeface="Calibri"/>
                <a:cs typeface="Calibri"/>
              </a:rPr>
              <a:t>service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we </a:t>
            </a:r>
            <a:r>
              <a:rPr sz="1800" spc="-5" dirty="0">
                <a:latin typeface="Calibri"/>
                <a:cs typeface="Calibri"/>
              </a:rPr>
              <a:t>will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get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one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Virtual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IP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(Cluster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IP)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it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will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get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registered</a:t>
            </a:r>
            <a:r>
              <a:rPr sz="1800" spc="9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to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DNS(kube-dns).</a:t>
            </a:r>
            <a:r>
              <a:rPr sz="1800" spc="1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Using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this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Other</a:t>
            </a:r>
            <a:endParaRPr sz="1800">
              <a:latin typeface="Calibri"/>
              <a:cs typeface="Calibri"/>
            </a:endParaRPr>
          </a:p>
          <a:p>
            <a:pPr marL="241300">
              <a:lnSpc>
                <a:spcPts val="1835"/>
              </a:lnSpc>
            </a:pPr>
            <a:r>
              <a:rPr sz="1800" dirty="0">
                <a:latin typeface="Calibri"/>
                <a:cs typeface="Calibri"/>
              </a:rPr>
              <a:t>PODS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can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find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and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talk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pods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 </a:t>
            </a:r>
            <a:r>
              <a:rPr sz="1800" spc="-10" dirty="0">
                <a:latin typeface="Calibri"/>
                <a:cs typeface="Calibri"/>
              </a:rPr>
              <a:t>this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service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using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service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name.</a:t>
            </a:r>
            <a:endParaRPr sz="1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36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800" spc="-5" dirty="0">
                <a:latin typeface="Calibri"/>
                <a:cs typeface="Calibri"/>
              </a:rPr>
              <a:t>Service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just</a:t>
            </a:r>
            <a:r>
              <a:rPr sz="1800" dirty="0">
                <a:latin typeface="Calibri"/>
                <a:cs typeface="Calibri"/>
              </a:rPr>
              <a:t> a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logical concept,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real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work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being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done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by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“kube-proxy”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pod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that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running</a:t>
            </a:r>
            <a:r>
              <a:rPr sz="1800" spc="6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on</a:t>
            </a:r>
            <a:r>
              <a:rPr sz="1800" spc="-5" dirty="0">
                <a:latin typeface="Calibri"/>
                <a:cs typeface="Calibri"/>
              </a:rPr>
              <a:t> each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node.</a:t>
            </a:r>
            <a:endParaRPr sz="1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33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800" dirty="0">
                <a:latin typeface="Calibri"/>
                <a:cs typeface="Calibri"/>
              </a:rPr>
              <a:t>It </a:t>
            </a:r>
            <a:r>
              <a:rPr sz="1800" spc="-15" dirty="0">
                <a:latin typeface="Calibri"/>
                <a:cs typeface="Calibri"/>
              </a:rPr>
              <a:t>redirect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requests</a:t>
            </a:r>
            <a:r>
              <a:rPr sz="1800" spc="5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from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Cluster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IP(Virtual</a:t>
            </a:r>
            <a:r>
              <a:rPr sz="1800" dirty="0">
                <a:latin typeface="Calibri"/>
                <a:cs typeface="Calibri"/>
              </a:rPr>
              <a:t> IP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Address)</a:t>
            </a:r>
            <a:r>
              <a:rPr sz="1800" spc="5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to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Pod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80" dirty="0">
                <a:latin typeface="Calibri"/>
                <a:cs typeface="Calibri"/>
              </a:rPr>
              <a:t>IP.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8739" y="2952292"/>
            <a:ext cx="1396365" cy="38989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>
              <a:lnSpc>
                <a:spcPct val="129600"/>
              </a:lnSpc>
              <a:spcBef>
                <a:spcPts val="110"/>
              </a:spcBef>
            </a:pPr>
            <a:r>
              <a:rPr sz="1400" spc="-5" dirty="0">
                <a:latin typeface="Calibri"/>
                <a:cs typeface="Calibri"/>
              </a:rPr>
              <a:t>#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Service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Cluster</a:t>
            </a:r>
            <a:r>
              <a:rPr sz="1400" spc="5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IP </a:t>
            </a:r>
            <a:r>
              <a:rPr sz="1400" spc="-305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apiVersion:</a:t>
            </a:r>
            <a:r>
              <a:rPr sz="1400" spc="27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v1 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kind:</a:t>
            </a:r>
            <a:r>
              <a:rPr sz="1400" spc="4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Service 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metadata:</a:t>
            </a:r>
            <a:endParaRPr sz="1400">
              <a:latin typeface="Calibri"/>
              <a:cs typeface="Calibri"/>
            </a:endParaRPr>
          </a:p>
          <a:p>
            <a:pPr marL="12700" marR="203200" indent="78740">
              <a:lnSpc>
                <a:spcPct val="128600"/>
              </a:lnSpc>
              <a:spcBef>
                <a:spcPts val="25"/>
              </a:spcBef>
            </a:pPr>
            <a:r>
              <a:rPr sz="1400" spc="-10" dirty="0">
                <a:latin typeface="Calibri"/>
                <a:cs typeface="Calibri"/>
              </a:rPr>
              <a:t>name: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nginxsvc </a:t>
            </a:r>
            <a:r>
              <a:rPr sz="1400" spc="-3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spec:</a:t>
            </a:r>
            <a:endParaRPr sz="1400">
              <a:latin typeface="Calibri"/>
              <a:cs typeface="Calibri"/>
            </a:endParaRPr>
          </a:p>
          <a:p>
            <a:pPr marL="170815" marR="478155" indent="-79375">
              <a:lnSpc>
                <a:spcPct val="130000"/>
              </a:lnSpc>
            </a:pPr>
            <a:r>
              <a:rPr sz="1400" spc="-10" dirty="0">
                <a:latin typeface="Calibri"/>
                <a:cs typeface="Calibri"/>
              </a:rPr>
              <a:t>selector: 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app: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nginx</a:t>
            </a:r>
            <a:endParaRPr sz="1400">
              <a:latin typeface="Calibri"/>
              <a:cs typeface="Calibri"/>
            </a:endParaRPr>
          </a:p>
          <a:p>
            <a:pPr marL="91440">
              <a:lnSpc>
                <a:spcPct val="100000"/>
              </a:lnSpc>
              <a:spcBef>
                <a:spcPts val="480"/>
              </a:spcBef>
            </a:pPr>
            <a:r>
              <a:rPr sz="1400" spc="-15" dirty="0">
                <a:latin typeface="Calibri"/>
                <a:cs typeface="Calibri"/>
              </a:rPr>
              <a:t>type:</a:t>
            </a:r>
            <a:r>
              <a:rPr sz="1400" spc="30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ClusterIP</a:t>
            </a:r>
            <a:endParaRPr sz="1400">
              <a:latin typeface="Calibri"/>
              <a:cs typeface="Calibri"/>
            </a:endParaRPr>
          </a:p>
          <a:p>
            <a:pPr marL="91440">
              <a:lnSpc>
                <a:spcPct val="100000"/>
              </a:lnSpc>
              <a:spcBef>
                <a:spcPts val="509"/>
              </a:spcBef>
            </a:pPr>
            <a:r>
              <a:rPr sz="1400" spc="-10" dirty="0">
                <a:latin typeface="Calibri"/>
                <a:cs typeface="Calibri"/>
              </a:rPr>
              <a:t>ports:</a:t>
            </a:r>
            <a:endParaRPr sz="1400">
              <a:latin typeface="Calibri"/>
              <a:cs typeface="Calibri"/>
            </a:endParaRPr>
          </a:p>
          <a:p>
            <a:pPr marL="91440">
              <a:lnSpc>
                <a:spcPct val="100000"/>
              </a:lnSpc>
              <a:spcBef>
                <a:spcPts val="505"/>
              </a:spcBef>
            </a:pPr>
            <a:r>
              <a:rPr sz="1400" spc="-5" dirty="0">
                <a:latin typeface="Calibri"/>
                <a:cs typeface="Calibri"/>
              </a:rPr>
              <a:t>-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name: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http</a:t>
            </a:r>
            <a:endParaRPr sz="1400">
              <a:latin typeface="Calibri"/>
              <a:cs typeface="Calibri"/>
            </a:endParaRPr>
          </a:p>
          <a:p>
            <a:pPr marL="210820">
              <a:lnSpc>
                <a:spcPct val="100000"/>
              </a:lnSpc>
              <a:spcBef>
                <a:spcPts val="480"/>
              </a:spcBef>
            </a:pPr>
            <a:r>
              <a:rPr sz="1400" spc="-10" dirty="0">
                <a:latin typeface="Calibri"/>
                <a:cs typeface="Calibri"/>
              </a:rPr>
              <a:t>port: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80</a:t>
            </a:r>
            <a:endParaRPr sz="1400">
              <a:latin typeface="Calibri"/>
              <a:cs typeface="Calibri"/>
            </a:endParaRPr>
          </a:p>
          <a:p>
            <a:pPr marL="210820" marR="173355">
              <a:lnSpc>
                <a:spcPts val="2190"/>
              </a:lnSpc>
              <a:spcBef>
                <a:spcPts val="90"/>
              </a:spcBef>
            </a:pPr>
            <a:r>
              <a:rPr sz="1400" spc="-15" dirty="0">
                <a:latin typeface="Calibri"/>
                <a:cs typeface="Calibri"/>
              </a:rPr>
              <a:t>targetPort:</a:t>
            </a:r>
            <a:r>
              <a:rPr sz="1400" spc="-10" dirty="0">
                <a:latin typeface="Calibri"/>
                <a:cs typeface="Calibri"/>
              </a:rPr>
              <a:t> 80 </a:t>
            </a:r>
            <a:r>
              <a:rPr sz="1400" spc="-305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protocol: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TCP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947672" y="3938015"/>
            <a:ext cx="6057900" cy="2919983"/>
            <a:chOff x="1947672" y="3938015"/>
            <a:chExt cx="6057900" cy="2919983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47672" y="3938015"/>
              <a:ext cx="6057900" cy="2919983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2822447" y="4297679"/>
              <a:ext cx="972819" cy="932815"/>
            </a:xfrm>
            <a:custGeom>
              <a:avLst/>
              <a:gdLst/>
              <a:ahLst/>
              <a:cxnLst/>
              <a:rect l="l" t="t" r="r" b="b"/>
              <a:pathLst>
                <a:path w="972820" h="932814">
                  <a:moveTo>
                    <a:pt x="486155" y="0"/>
                  </a:moveTo>
                  <a:lnTo>
                    <a:pt x="436452" y="2407"/>
                  </a:lnTo>
                  <a:lnTo>
                    <a:pt x="388183" y="9474"/>
                  </a:lnTo>
                  <a:lnTo>
                    <a:pt x="341594" y="20965"/>
                  </a:lnTo>
                  <a:lnTo>
                    <a:pt x="296929" y="36647"/>
                  </a:lnTo>
                  <a:lnTo>
                    <a:pt x="254433" y="56284"/>
                  </a:lnTo>
                  <a:lnTo>
                    <a:pt x="214349" y="79643"/>
                  </a:lnTo>
                  <a:lnTo>
                    <a:pt x="176923" y="106489"/>
                  </a:lnTo>
                  <a:lnTo>
                    <a:pt x="142398" y="136588"/>
                  </a:lnTo>
                  <a:lnTo>
                    <a:pt x="111020" y="169705"/>
                  </a:lnTo>
                  <a:lnTo>
                    <a:pt x="83032" y="205606"/>
                  </a:lnTo>
                  <a:lnTo>
                    <a:pt x="58680" y="244056"/>
                  </a:lnTo>
                  <a:lnTo>
                    <a:pt x="38207" y="284821"/>
                  </a:lnTo>
                  <a:lnTo>
                    <a:pt x="21858" y="327667"/>
                  </a:lnTo>
                  <a:lnTo>
                    <a:pt x="9877" y="372359"/>
                  </a:lnTo>
                  <a:lnTo>
                    <a:pt x="2510" y="418662"/>
                  </a:lnTo>
                  <a:lnTo>
                    <a:pt x="0" y="466344"/>
                  </a:lnTo>
                  <a:lnTo>
                    <a:pt x="2510" y="514025"/>
                  </a:lnTo>
                  <a:lnTo>
                    <a:pt x="9877" y="560328"/>
                  </a:lnTo>
                  <a:lnTo>
                    <a:pt x="21858" y="605020"/>
                  </a:lnTo>
                  <a:lnTo>
                    <a:pt x="38207" y="647866"/>
                  </a:lnTo>
                  <a:lnTo>
                    <a:pt x="58680" y="688631"/>
                  </a:lnTo>
                  <a:lnTo>
                    <a:pt x="83032" y="727081"/>
                  </a:lnTo>
                  <a:lnTo>
                    <a:pt x="111020" y="762982"/>
                  </a:lnTo>
                  <a:lnTo>
                    <a:pt x="142398" y="796099"/>
                  </a:lnTo>
                  <a:lnTo>
                    <a:pt x="176923" y="826198"/>
                  </a:lnTo>
                  <a:lnTo>
                    <a:pt x="214349" y="853044"/>
                  </a:lnTo>
                  <a:lnTo>
                    <a:pt x="254433" y="876403"/>
                  </a:lnTo>
                  <a:lnTo>
                    <a:pt x="296929" y="896040"/>
                  </a:lnTo>
                  <a:lnTo>
                    <a:pt x="341594" y="911722"/>
                  </a:lnTo>
                  <a:lnTo>
                    <a:pt x="388183" y="923213"/>
                  </a:lnTo>
                  <a:lnTo>
                    <a:pt x="436452" y="930280"/>
                  </a:lnTo>
                  <a:lnTo>
                    <a:pt x="486155" y="932688"/>
                  </a:lnTo>
                  <a:lnTo>
                    <a:pt x="535859" y="930280"/>
                  </a:lnTo>
                  <a:lnTo>
                    <a:pt x="584128" y="923213"/>
                  </a:lnTo>
                  <a:lnTo>
                    <a:pt x="630717" y="911722"/>
                  </a:lnTo>
                  <a:lnTo>
                    <a:pt x="675382" y="896040"/>
                  </a:lnTo>
                  <a:lnTo>
                    <a:pt x="717878" y="876403"/>
                  </a:lnTo>
                  <a:lnTo>
                    <a:pt x="757962" y="853044"/>
                  </a:lnTo>
                  <a:lnTo>
                    <a:pt x="795388" y="826198"/>
                  </a:lnTo>
                  <a:lnTo>
                    <a:pt x="829913" y="796099"/>
                  </a:lnTo>
                  <a:lnTo>
                    <a:pt x="861291" y="762982"/>
                  </a:lnTo>
                  <a:lnTo>
                    <a:pt x="889279" y="727081"/>
                  </a:lnTo>
                  <a:lnTo>
                    <a:pt x="913631" y="688631"/>
                  </a:lnTo>
                  <a:lnTo>
                    <a:pt x="934104" y="647866"/>
                  </a:lnTo>
                  <a:lnTo>
                    <a:pt x="950453" y="605020"/>
                  </a:lnTo>
                  <a:lnTo>
                    <a:pt x="962434" y="560328"/>
                  </a:lnTo>
                  <a:lnTo>
                    <a:pt x="969801" y="514025"/>
                  </a:lnTo>
                  <a:lnTo>
                    <a:pt x="972312" y="466344"/>
                  </a:lnTo>
                  <a:lnTo>
                    <a:pt x="969801" y="418662"/>
                  </a:lnTo>
                  <a:lnTo>
                    <a:pt x="962434" y="372359"/>
                  </a:lnTo>
                  <a:lnTo>
                    <a:pt x="950453" y="327667"/>
                  </a:lnTo>
                  <a:lnTo>
                    <a:pt x="934104" y="284821"/>
                  </a:lnTo>
                  <a:lnTo>
                    <a:pt x="913631" y="244056"/>
                  </a:lnTo>
                  <a:lnTo>
                    <a:pt x="889279" y="205606"/>
                  </a:lnTo>
                  <a:lnTo>
                    <a:pt x="861291" y="169705"/>
                  </a:lnTo>
                  <a:lnTo>
                    <a:pt x="829913" y="136588"/>
                  </a:lnTo>
                  <a:lnTo>
                    <a:pt x="795388" y="106489"/>
                  </a:lnTo>
                  <a:lnTo>
                    <a:pt x="757962" y="79643"/>
                  </a:lnTo>
                  <a:lnTo>
                    <a:pt x="717878" y="56284"/>
                  </a:lnTo>
                  <a:lnTo>
                    <a:pt x="675382" y="36647"/>
                  </a:lnTo>
                  <a:lnTo>
                    <a:pt x="630717" y="20965"/>
                  </a:lnTo>
                  <a:lnTo>
                    <a:pt x="584128" y="9474"/>
                  </a:lnTo>
                  <a:lnTo>
                    <a:pt x="535859" y="2407"/>
                  </a:lnTo>
                  <a:lnTo>
                    <a:pt x="486155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822447" y="4297679"/>
              <a:ext cx="972819" cy="932815"/>
            </a:xfrm>
            <a:custGeom>
              <a:avLst/>
              <a:gdLst/>
              <a:ahLst/>
              <a:cxnLst/>
              <a:rect l="l" t="t" r="r" b="b"/>
              <a:pathLst>
                <a:path w="972820" h="932814">
                  <a:moveTo>
                    <a:pt x="0" y="466344"/>
                  </a:moveTo>
                  <a:lnTo>
                    <a:pt x="2510" y="418662"/>
                  </a:lnTo>
                  <a:lnTo>
                    <a:pt x="9877" y="372359"/>
                  </a:lnTo>
                  <a:lnTo>
                    <a:pt x="21858" y="327667"/>
                  </a:lnTo>
                  <a:lnTo>
                    <a:pt x="38207" y="284821"/>
                  </a:lnTo>
                  <a:lnTo>
                    <a:pt x="58680" y="244056"/>
                  </a:lnTo>
                  <a:lnTo>
                    <a:pt x="83032" y="205606"/>
                  </a:lnTo>
                  <a:lnTo>
                    <a:pt x="111020" y="169705"/>
                  </a:lnTo>
                  <a:lnTo>
                    <a:pt x="142398" y="136588"/>
                  </a:lnTo>
                  <a:lnTo>
                    <a:pt x="176923" y="106489"/>
                  </a:lnTo>
                  <a:lnTo>
                    <a:pt x="214349" y="79643"/>
                  </a:lnTo>
                  <a:lnTo>
                    <a:pt x="254433" y="56284"/>
                  </a:lnTo>
                  <a:lnTo>
                    <a:pt x="296929" y="36647"/>
                  </a:lnTo>
                  <a:lnTo>
                    <a:pt x="341594" y="20965"/>
                  </a:lnTo>
                  <a:lnTo>
                    <a:pt x="388183" y="9474"/>
                  </a:lnTo>
                  <a:lnTo>
                    <a:pt x="436452" y="2407"/>
                  </a:lnTo>
                  <a:lnTo>
                    <a:pt x="486155" y="0"/>
                  </a:lnTo>
                  <a:lnTo>
                    <a:pt x="535859" y="2407"/>
                  </a:lnTo>
                  <a:lnTo>
                    <a:pt x="584128" y="9474"/>
                  </a:lnTo>
                  <a:lnTo>
                    <a:pt x="630717" y="20965"/>
                  </a:lnTo>
                  <a:lnTo>
                    <a:pt x="675382" y="36647"/>
                  </a:lnTo>
                  <a:lnTo>
                    <a:pt x="717878" y="56284"/>
                  </a:lnTo>
                  <a:lnTo>
                    <a:pt x="757962" y="79643"/>
                  </a:lnTo>
                  <a:lnTo>
                    <a:pt x="795388" y="106489"/>
                  </a:lnTo>
                  <a:lnTo>
                    <a:pt x="829913" y="136588"/>
                  </a:lnTo>
                  <a:lnTo>
                    <a:pt x="861291" y="169705"/>
                  </a:lnTo>
                  <a:lnTo>
                    <a:pt x="889279" y="205606"/>
                  </a:lnTo>
                  <a:lnTo>
                    <a:pt x="913631" y="244056"/>
                  </a:lnTo>
                  <a:lnTo>
                    <a:pt x="934104" y="284821"/>
                  </a:lnTo>
                  <a:lnTo>
                    <a:pt x="950453" y="327667"/>
                  </a:lnTo>
                  <a:lnTo>
                    <a:pt x="962434" y="372359"/>
                  </a:lnTo>
                  <a:lnTo>
                    <a:pt x="969801" y="418662"/>
                  </a:lnTo>
                  <a:lnTo>
                    <a:pt x="972312" y="466344"/>
                  </a:lnTo>
                  <a:lnTo>
                    <a:pt x="969801" y="514025"/>
                  </a:lnTo>
                  <a:lnTo>
                    <a:pt x="962434" y="560328"/>
                  </a:lnTo>
                  <a:lnTo>
                    <a:pt x="950453" y="605020"/>
                  </a:lnTo>
                  <a:lnTo>
                    <a:pt x="934104" y="647866"/>
                  </a:lnTo>
                  <a:lnTo>
                    <a:pt x="913631" y="688631"/>
                  </a:lnTo>
                  <a:lnTo>
                    <a:pt x="889279" y="727081"/>
                  </a:lnTo>
                  <a:lnTo>
                    <a:pt x="861291" y="762982"/>
                  </a:lnTo>
                  <a:lnTo>
                    <a:pt x="829913" y="796099"/>
                  </a:lnTo>
                  <a:lnTo>
                    <a:pt x="795388" y="826198"/>
                  </a:lnTo>
                  <a:lnTo>
                    <a:pt x="757962" y="853044"/>
                  </a:lnTo>
                  <a:lnTo>
                    <a:pt x="717878" y="876403"/>
                  </a:lnTo>
                  <a:lnTo>
                    <a:pt x="675382" y="896040"/>
                  </a:lnTo>
                  <a:lnTo>
                    <a:pt x="630717" y="911722"/>
                  </a:lnTo>
                  <a:lnTo>
                    <a:pt x="584128" y="923213"/>
                  </a:lnTo>
                  <a:lnTo>
                    <a:pt x="535859" y="930280"/>
                  </a:lnTo>
                  <a:lnTo>
                    <a:pt x="486155" y="932688"/>
                  </a:lnTo>
                  <a:lnTo>
                    <a:pt x="436452" y="930280"/>
                  </a:lnTo>
                  <a:lnTo>
                    <a:pt x="388183" y="923213"/>
                  </a:lnTo>
                  <a:lnTo>
                    <a:pt x="341594" y="911722"/>
                  </a:lnTo>
                  <a:lnTo>
                    <a:pt x="296929" y="896040"/>
                  </a:lnTo>
                  <a:lnTo>
                    <a:pt x="254433" y="876403"/>
                  </a:lnTo>
                  <a:lnTo>
                    <a:pt x="214349" y="853044"/>
                  </a:lnTo>
                  <a:lnTo>
                    <a:pt x="176923" y="826198"/>
                  </a:lnTo>
                  <a:lnTo>
                    <a:pt x="142398" y="796099"/>
                  </a:lnTo>
                  <a:lnTo>
                    <a:pt x="111020" y="762982"/>
                  </a:lnTo>
                  <a:lnTo>
                    <a:pt x="83032" y="727081"/>
                  </a:lnTo>
                  <a:lnTo>
                    <a:pt x="58680" y="688631"/>
                  </a:lnTo>
                  <a:lnTo>
                    <a:pt x="38207" y="647866"/>
                  </a:lnTo>
                  <a:lnTo>
                    <a:pt x="21858" y="605020"/>
                  </a:lnTo>
                  <a:lnTo>
                    <a:pt x="9877" y="560328"/>
                  </a:lnTo>
                  <a:lnTo>
                    <a:pt x="2510" y="514025"/>
                  </a:lnTo>
                  <a:lnTo>
                    <a:pt x="0" y="466344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3089910" y="4326382"/>
            <a:ext cx="43751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1905" algn="ctr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APP </a:t>
            </a:r>
            <a:r>
              <a:rPr sz="1800" spc="-3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2 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0"/>
            <a:ext cx="3940810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5" dirty="0"/>
              <a:t>Kubernetes</a:t>
            </a:r>
            <a:r>
              <a:rPr spc="-160" dirty="0"/>
              <a:t> </a:t>
            </a:r>
            <a:r>
              <a:rPr spc="-25" dirty="0"/>
              <a:t>Objects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39" y="673989"/>
            <a:ext cx="11784965" cy="45713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i="1" spc="-5" dirty="0">
                <a:latin typeface="Calibri"/>
                <a:cs typeface="Calibri"/>
              </a:rPr>
              <a:t>NodePort</a:t>
            </a:r>
            <a:r>
              <a:rPr sz="1800" b="1" i="1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–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Exposes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service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on</a:t>
            </a:r>
            <a:r>
              <a:rPr sz="1800" spc="-5" dirty="0">
                <a:latin typeface="Calibri"/>
                <a:cs typeface="Calibri"/>
              </a:rPr>
              <a:t> each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Node’s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IP</a:t>
            </a:r>
            <a:r>
              <a:rPr sz="1800" spc="-15" dirty="0">
                <a:latin typeface="Calibri"/>
                <a:cs typeface="Calibri"/>
              </a:rPr>
              <a:t> at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static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port.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ClusterIP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service,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to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which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NodePort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service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will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route,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automatically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created.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You’ll</a:t>
            </a:r>
            <a:r>
              <a:rPr sz="1800" spc="-5" dirty="0">
                <a:latin typeface="Calibri"/>
                <a:cs typeface="Calibri"/>
              </a:rPr>
              <a:t> be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able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to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contact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the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NodePort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service,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from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outside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35" dirty="0">
                <a:latin typeface="Calibri"/>
                <a:cs typeface="Calibri"/>
              </a:rPr>
              <a:t>cluster,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by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using 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“&lt;</a:t>
            </a:r>
            <a:r>
              <a:rPr sz="1800" i="1" spc="-15" dirty="0">
                <a:latin typeface="Calibri"/>
                <a:cs typeface="Calibri"/>
              </a:rPr>
              <a:t>NodeIP</a:t>
            </a:r>
            <a:r>
              <a:rPr sz="1800" spc="-15" dirty="0">
                <a:latin typeface="Calibri"/>
                <a:cs typeface="Calibri"/>
              </a:rPr>
              <a:t>&gt;:&lt;</a:t>
            </a:r>
            <a:r>
              <a:rPr sz="1800" i="1" spc="-15" dirty="0">
                <a:latin typeface="Calibri"/>
                <a:cs typeface="Calibri"/>
              </a:rPr>
              <a:t>NodePort</a:t>
            </a:r>
            <a:r>
              <a:rPr sz="1800" spc="-15" dirty="0">
                <a:latin typeface="Calibri"/>
                <a:cs typeface="Calibri"/>
              </a:rPr>
              <a:t>&gt;”.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Calibri"/>
              <a:cs typeface="Calibri"/>
            </a:endParaRPr>
          </a:p>
          <a:p>
            <a:pPr marL="280670" marR="10188575">
              <a:lnSpc>
                <a:spcPct val="100000"/>
              </a:lnSpc>
              <a:spcBef>
                <a:spcPts val="1180"/>
              </a:spcBef>
            </a:pPr>
            <a:r>
              <a:rPr sz="1800" spc="-15" dirty="0">
                <a:latin typeface="Calibri"/>
                <a:cs typeface="Calibri"/>
              </a:rPr>
              <a:t>apiVersion: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v1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kind: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Service 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metadata:</a:t>
            </a:r>
            <a:endParaRPr sz="1800">
              <a:latin typeface="Calibri"/>
              <a:cs typeface="Calibri"/>
            </a:endParaRPr>
          </a:p>
          <a:p>
            <a:pPr marL="280670" marR="9356725" indent="103505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Calibri"/>
                <a:cs typeface="Calibri"/>
              </a:rPr>
              <a:t>name: </a:t>
            </a:r>
            <a:r>
              <a:rPr sz="1800" spc="-15" dirty="0">
                <a:latin typeface="Calibri"/>
                <a:cs typeface="Calibri"/>
              </a:rPr>
              <a:t>javawebappsvc </a:t>
            </a:r>
            <a:r>
              <a:rPr sz="1800" spc="-4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spec:</a:t>
            </a:r>
            <a:endParaRPr sz="1800">
              <a:latin typeface="Calibri"/>
              <a:cs typeface="Calibri"/>
            </a:endParaRPr>
          </a:p>
          <a:p>
            <a:pPr marL="384175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selector:</a:t>
            </a:r>
            <a:endParaRPr sz="1800">
              <a:latin typeface="Calibri"/>
              <a:cs typeface="Calibri"/>
            </a:endParaRPr>
          </a:p>
          <a:p>
            <a:pPr marL="384175" marR="9711055" indent="10668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Calibri"/>
                <a:cs typeface="Calibri"/>
              </a:rPr>
              <a:t>app: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javawebapp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type: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NodePort </a:t>
            </a:r>
            <a:r>
              <a:rPr sz="1800" spc="-5" dirty="0">
                <a:latin typeface="Calibri"/>
                <a:cs typeface="Calibri"/>
              </a:rPr>
              <a:t> ports:</a:t>
            </a:r>
            <a:endParaRPr sz="1800">
              <a:latin typeface="Calibri"/>
              <a:cs typeface="Calibri"/>
            </a:endParaRPr>
          </a:p>
          <a:p>
            <a:pPr marL="384175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-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port: </a:t>
            </a:r>
            <a:r>
              <a:rPr sz="1800" dirty="0">
                <a:latin typeface="Calibri"/>
                <a:cs typeface="Calibri"/>
              </a:rPr>
              <a:t>80</a:t>
            </a:r>
            <a:endParaRPr sz="1800">
              <a:latin typeface="Calibri"/>
              <a:cs typeface="Calibri"/>
            </a:endParaRPr>
          </a:p>
          <a:p>
            <a:pPr marL="490855">
              <a:lnSpc>
                <a:spcPct val="100000"/>
              </a:lnSpc>
            </a:pPr>
            <a:r>
              <a:rPr sz="1800" spc="-15" dirty="0">
                <a:latin typeface="Calibri"/>
                <a:cs typeface="Calibri"/>
              </a:rPr>
              <a:t>targetPort: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8080</a:t>
            </a:r>
            <a:endParaRPr sz="1800">
              <a:latin typeface="Calibri"/>
              <a:cs typeface="Calibri"/>
            </a:endParaRPr>
          </a:p>
          <a:p>
            <a:pPr marL="490855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nodePort: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30032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43840" y="1487424"/>
            <a:ext cx="4823631" cy="429768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26263" y="5988811"/>
            <a:ext cx="752729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Note:</a:t>
            </a:r>
            <a:r>
              <a:rPr sz="1800" spc="4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If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we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don’t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define</a:t>
            </a:r>
            <a:r>
              <a:rPr sz="1800" spc="6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nodePort</a:t>
            </a:r>
            <a:r>
              <a:rPr sz="1800" spc="5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value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NodePort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Service.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K8’s</a:t>
            </a:r>
            <a:r>
              <a:rPr sz="1800" spc="-5" dirty="0">
                <a:latin typeface="Calibri"/>
                <a:cs typeface="Calibri"/>
              </a:rPr>
              <a:t> will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randomly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15" dirty="0">
                <a:latin typeface="Calibri"/>
                <a:cs typeface="Calibri"/>
              </a:rPr>
              <a:t>Allocate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nodePort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with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30000—32767.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8296624" y="1502663"/>
            <a:ext cx="3341370" cy="4961255"/>
            <a:chOff x="8296624" y="1502663"/>
            <a:chExt cx="3341370" cy="4961255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96624" y="1502663"/>
              <a:ext cx="3341167" cy="4960691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9266808" y="2130043"/>
              <a:ext cx="1490345" cy="2176780"/>
            </a:xfrm>
            <a:custGeom>
              <a:avLst/>
              <a:gdLst/>
              <a:ahLst/>
              <a:cxnLst/>
              <a:rect l="l" t="t" r="r" b="b"/>
              <a:pathLst>
                <a:path w="1490345" h="2176779">
                  <a:moveTo>
                    <a:pt x="1441673" y="2117177"/>
                  </a:moveTo>
                  <a:lnTo>
                    <a:pt x="1415415" y="2135123"/>
                  </a:lnTo>
                  <a:lnTo>
                    <a:pt x="1489837" y="2176525"/>
                  </a:lnTo>
                  <a:lnTo>
                    <a:pt x="1483219" y="2127630"/>
                  </a:lnTo>
                  <a:lnTo>
                    <a:pt x="1448816" y="2127630"/>
                  </a:lnTo>
                  <a:lnTo>
                    <a:pt x="1441673" y="2117177"/>
                  </a:lnTo>
                  <a:close/>
                </a:path>
                <a:path w="1490345" h="2176779">
                  <a:moveTo>
                    <a:pt x="1452171" y="2110002"/>
                  </a:moveTo>
                  <a:lnTo>
                    <a:pt x="1441673" y="2117177"/>
                  </a:lnTo>
                  <a:lnTo>
                    <a:pt x="1448816" y="2127630"/>
                  </a:lnTo>
                  <a:lnTo>
                    <a:pt x="1459357" y="2120518"/>
                  </a:lnTo>
                  <a:lnTo>
                    <a:pt x="1452171" y="2110002"/>
                  </a:lnTo>
                  <a:close/>
                </a:path>
                <a:path w="1490345" h="2176779">
                  <a:moveTo>
                    <a:pt x="1478407" y="2092070"/>
                  </a:moveTo>
                  <a:lnTo>
                    <a:pt x="1452171" y="2110002"/>
                  </a:lnTo>
                  <a:lnTo>
                    <a:pt x="1459357" y="2120518"/>
                  </a:lnTo>
                  <a:lnTo>
                    <a:pt x="1448816" y="2127630"/>
                  </a:lnTo>
                  <a:lnTo>
                    <a:pt x="1483219" y="2127630"/>
                  </a:lnTo>
                  <a:lnTo>
                    <a:pt x="1478407" y="2092070"/>
                  </a:lnTo>
                  <a:close/>
                </a:path>
                <a:path w="1490345" h="2176779">
                  <a:moveTo>
                    <a:pt x="10414" y="0"/>
                  </a:moveTo>
                  <a:lnTo>
                    <a:pt x="0" y="7111"/>
                  </a:lnTo>
                  <a:lnTo>
                    <a:pt x="1441673" y="2117177"/>
                  </a:lnTo>
                  <a:lnTo>
                    <a:pt x="1452171" y="2110002"/>
                  </a:lnTo>
                  <a:lnTo>
                    <a:pt x="10414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0"/>
            <a:ext cx="3942079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45" dirty="0"/>
              <a:t>Kubernetes</a:t>
            </a:r>
            <a:r>
              <a:rPr spc="-160" dirty="0"/>
              <a:t> </a:t>
            </a:r>
            <a:r>
              <a:rPr spc="-25" dirty="0"/>
              <a:t>Objects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39" y="673989"/>
            <a:ext cx="11230610" cy="5309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spc="-5" dirty="0">
                <a:latin typeface="Calibri"/>
                <a:cs typeface="Calibri"/>
              </a:rPr>
              <a:t>LoadBalancer </a:t>
            </a:r>
            <a:r>
              <a:rPr sz="1800" dirty="0">
                <a:latin typeface="Calibri"/>
                <a:cs typeface="Calibri"/>
              </a:rPr>
              <a:t>– </a:t>
            </a:r>
            <a:r>
              <a:rPr sz="1800" spc="-5" dirty="0">
                <a:latin typeface="Calibri"/>
                <a:cs typeface="Calibri"/>
              </a:rPr>
              <a:t>Exposes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service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externally</a:t>
            </a:r>
            <a:r>
              <a:rPr sz="1800" spc="8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using</a:t>
            </a:r>
            <a:r>
              <a:rPr sz="1800" spc="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cloud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provider’s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load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balancer.</a:t>
            </a:r>
            <a:r>
              <a:rPr sz="1800" spc="10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NodePort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and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ClusterIP</a:t>
            </a:r>
            <a:r>
              <a:rPr sz="1800" spc="7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services,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to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which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external</a:t>
            </a:r>
            <a:r>
              <a:rPr sz="1800" spc="6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load balancer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will </a:t>
            </a:r>
            <a:r>
              <a:rPr sz="1800" spc="-15" dirty="0">
                <a:latin typeface="Calibri"/>
                <a:cs typeface="Calibri"/>
              </a:rPr>
              <a:t>route,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are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automatically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created.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80"/>
              </a:spcBef>
            </a:pP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If</a:t>
            </a: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 you</a:t>
            </a:r>
            <a:r>
              <a:rPr sz="18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Calibri"/>
                <a:cs typeface="Calibri"/>
              </a:rPr>
              <a:t>are</a:t>
            </a:r>
            <a:r>
              <a:rPr sz="1800" spc="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Calibri"/>
                <a:cs typeface="Calibri"/>
              </a:rPr>
              <a:t>using</a:t>
            </a:r>
            <a:r>
              <a:rPr sz="1800" spc="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FF0000"/>
                </a:solidFill>
                <a:latin typeface="Calibri"/>
                <a:cs typeface="Calibri"/>
              </a:rPr>
              <a:t>custom</a:t>
            </a:r>
            <a:r>
              <a:rPr sz="1800" spc="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FF0000"/>
                </a:solidFill>
                <a:latin typeface="Calibri"/>
                <a:cs typeface="Calibri"/>
              </a:rPr>
              <a:t>Kubernetes</a:t>
            </a:r>
            <a:r>
              <a:rPr sz="1800" spc="5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FF0000"/>
                </a:solidFill>
                <a:latin typeface="Calibri"/>
                <a:cs typeface="Calibri"/>
              </a:rPr>
              <a:t>Cluster</a:t>
            </a:r>
            <a:endParaRPr sz="1800">
              <a:latin typeface="Calibri"/>
              <a:cs typeface="Calibri"/>
            </a:endParaRPr>
          </a:p>
          <a:p>
            <a:pPr marL="12700" marR="5466715">
              <a:lnSpc>
                <a:spcPct val="100000"/>
              </a:lnSpc>
            </a:pP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(using</a:t>
            </a:r>
            <a:r>
              <a:rPr sz="1800" spc="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Calibri"/>
                <a:cs typeface="Calibri"/>
              </a:rPr>
              <a:t>minikube,</a:t>
            </a:r>
            <a:r>
              <a:rPr sz="1800" spc="5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Calibri"/>
                <a:cs typeface="Calibri"/>
              </a:rPr>
              <a:t>kubeadm</a:t>
            </a:r>
            <a:r>
              <a:rPr sz="1800" spc="6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or</a:t>
            </a:r>
            <a:r>
              <a:rPr sz="1800" spc="-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the</a:t>
            </a:r>
            <a:r>
              <a:rPr sz="1800" spc="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FF0000"/>
                </a:solidFill>
                <a:latin typeface="Calibri"/>
                <a:cs typeface="Calibri"/>
              </a:rPr>
              <a:t>like).</a:t>
            </a: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In</a:t>
            </a:r>
            <a:r>
              <a:rPr sz="18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this</a:t>
            </a:r>
            <a:r>
              <a:rPr sz="1800" spc="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Calibri"/>
                <a:cs typeface="Calibri"/>
              </a:rPr>
              <a:t>case,</a:t>
            </a:r>
            <a:r>
              <a:rPr sz="1800" spc="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FF0000"/>
                </a:solidFill>
                <a:latin typeface="Calibri"/>
                <a:cs typeface="Calibri"/>
              </a:rPr>
              <a:t>there</a:t>
            </a:r>
            <a:r>
              <a:rPr sz="1800" spc="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is</a:t>
            </a:r>
            <a:r>
              <a:rPr sz="1800" spc="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no </a:t>
            </a:r>
            <a:r>
              <a:rPr sz="1800" spc="-39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LoadBalancer</a:t>
            </a:r>
            <a:r>
              <a:rPr sz="1800" spc="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FF0000"/>
                </a:solidFill>
                <a:latin typeface="Calibri"/>
                <a:cs typeface="Calibri"/>
              </a:rPr>
              <a:t>integrated</a:t>
            </a:r>
            <a:r>
              <a:rPr sz="1800" spc="8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FF0000"/>
                </a:solidFill>
                <a:latin typeface="Calibri"/>
                <a:cs typeface="Calibri"/>
              </a:rPr>
              <a:t>(unlike</a:t>
            </a:r>
            <a:r>
              <a:rPr sz="1800" spc="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30" dirty="0">
                <a:solidFill>
                  <a:srgbClr val="FF0000"/>
                </a:solidFill>
                <a:latin typeface="Calibri"/>
                <a:cs typeface="Calibri"/>
              </a:rPr>
              <a:t>AWS</a:t>
            </a:r>
            <a:r>
              <a:rPr sz="1800" spc="-10" dirty="0">
                <a:solidFill>
                  <a:srgbClr val="FF0000"/>
                </a:solidFill>
                <a:latin typeface="Calibri"/>
                <a:cs typeface="Calibri"/>
              </a:rPr>
              <a:t> EKS</a:t>
            </a:r>
            <a:r>
              <a:rPr sz="18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or</a:t>
            </a:r>
            <a:r>
              <a:rPr sz="18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Google 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Calibri"/>
                <a:cs typeface="Calibri"/>
              </a:rPr>
              <a:t>Cloud,KOPS,AKS).</a:t>
            </a:r>
            <a:r>
              <a:rPr sz="1800" spc="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With</a:t>
            </a:r>
            <a:r>
              <a:rPr sz="1800" spc="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this</a:t>
            </a:r>
            <a:r>
              <a:rPr sz="1800" spc="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Calibri"/>
                <a:cs typeface="Calibri"/>
              </a:rPr>
              <a:t>default</a:t>
            </a:r>
            <a:r>
              <a:rPr sz="1800" spc="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Calibri"/>
                <a:cs typeface="Calibri"/>
              </a:rPr>
              <a:t>setup,</a:t>
            </a:r>
            <a:r>
              <a:rPr sz="1800" spc="5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you</a:t>
            </a:r>
            <a:r>
              <a:rPr sz="18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can</a:t>
            </a:r>
            <a:r>
              <a:rPr sz="1800" spc="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only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solidFill>
                  <a:srgbClr val="FF0000"/>
                </a:solidFill>
                <a:latin typeface="Calibri"/>
                <a:cs typeface="Calibri"/>
              </a:rPr>
              <a:t>use</a:t>
            </a:r>
            <a:r>
              <a:rPr sz="18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u="heavy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NodePort</a:t>
            </a:r>
            <a:r>
              <a:rPr sz="1800" u="heavy" spc="-10" dirty="0">
                <a:solidFill>
                  <a:srgbClr val="FF0000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1945"/>
              </a:lnSpc>
            </a:pPr>
            <a:r>
              <a:rPr sz="1800" spc="-10" dirty="0">
                <a:solidFill>
                  <a:srgbClr val="FF0000"/>
                </a:solidFill>
                <a:latin typeface="Calibri"/>
                <a:cs typeface="Calibri"/>
              </a:rPr>
              <a:t>Configure</a:t>
            </a:r>
            <a:r>
              <a:rPr sz="1800" spc="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Load</a:t>
            </a:r>
            <a:r>
              <a:rPr sz="18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Balancer</a:t>
            </a:r>
            <a:r>
              <a:rPr sz="1800" spc="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FF0000"/>
                </a:solidFill>
                <a:latin typeface="Calibri"/>
                <a:cs typeface="Calibri"/>
              </a:rPr>
              <a:t>Externally.</a:t>
            </a:r>
            <a:endParaRPr sz="1800">
              <a:latin typeface="Calibri"/>
              <a:cs typeface="Calibri"/>
            </a:endParaRPr>
          </a:p>
          <a:p>
            <a:pPr marL="243840">
              <a:lnSpc>
                <a:spcPts val="1939"/>
              </a:lnSpc>
            </a:pPr>
            <a:r>
              <a:rPr sz="1800" spc="-15" dirty="0">
                <a:latin typeface="Calibri"/>
                <a:cs typeface="Calibri"/>
              </a:rPr>
              <a:t>apiVersion:</a:t>
            </a:r>
            <a:r>
              <a:rPr sz="1800" dirty="0">
                <a:latin typeface="Calibri"/>
                <a:cs typeface="Calibri"/>
              </a:rPr>
              <a:t> v1</a:t>
            </a:r>
            <a:endParaRPr sz="1800">
              <a:latin typeface="Calibri"/>
              <a:cs typeface="Calibri"/>
            </a:endParaRPr>
          </a:p>
          <a:p>
            <a:pPr marL="243840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kind: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Service</a:t>
            </a:r>
            <a:endParaRPr sz="1800">
              <a:latin typeface="Calibri"/>
              <a:cs typeface="Calibri"/>
            </a:endParaRPr>
          </a:p>
          <a:p>
            <a:pPr marL="243840">
              <a:lnSpc>
                <a:spcPct val="100000"/>
              </a:lnSpc>
            </a:pPr>
            <a:r>
              <a:rPr sz="1800" spc="-15" dirty="0">
                <a:latin typeface="Calibri"/>
                <a:cs typeface="Calibri"/>
              </a:rPr>
              <a:t>metadata:</a:t>
            </a:r>
            <a:endParaRPr sz="1800">
              <a:latin typeface="Calibri"/>
              <a:cs typeface="Calibri"/>
            </a:endParaRPr>
          </a:p>
          <a:p>
            <a:pPr marL="34798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Calibri"/>
                <a:cs typeface="Calibri"/>
              </a:rPr>
              <a:t>name: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javawebappsvc</a:t>
            </a:r>
            <a:endParaRPr sz="1800">
              <a:latin typeface="Calibri"/>
              <a:cs typeface="Calibri"/>
            </a:endParaRPr>
          </a:p>
          <a:p>
            <a:pPr marL="243840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spec:</a:t>
            </a:r>
            <a:endParaRPr sz="1800">
              <a:latin typeface="Calibri"/>
              <a:cs typeface="Calibri"/>
            </a:endParaRPr>
          </a:p>
          <a:p>
            <a:pPr marL="34798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ports:</a:t>
            </a:r>
            <a:endParaRPr sz="1800">
              <a:latin typeface="Calibri"/>
              <a:cs typeface="Calibri"/>
            </a:endParaRPr>
          </a:p>
          <a:p>
            <a:pPr marL="34798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-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port: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80</a:t>
            </a:r>
            <a:endParaRPr sz="1800">
              <a:latin typeface="Calibri"/>
              <a:cs typeface="Calibri"/>
            </a:endParaRPr>
          </a:p>
          <a:p>
            <a:pPr marL="454659">
              <a:lnSpc>
                <a:spcPct val="100000"/>
              </a:lnSpc>
            </a:pPr>
            <a:r>
              <a:rPr sz="1800" spc="-15" dirty="0">
                <a:latin typeface="Calibri"/>
                <a:cs typeface="Calibri"/>
              </a:rPr>
              <a:t>targetPort: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8080</a:t>
            </a:r>
            <a:endParaRPr sz="1800">
              <a:latin typeface="Calibri"/>
              <a:cs typeface="Calibri"/>
            </a:endParaRPr>
          </a:p>
          <a:p>
            <a:pPr marL="347980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latin typeface="Calibri"/>
                <a:cs typeface="Calibri"/>
              </a:rPr>
              <a:t>selector:</a:t>
            </a:r>
            <a:endParaRPr sz="1800">
              <a:latin typeface="Calibri"/>
              <a:cs typeface="Calibri"/>
            </a:endParaRPr>
          </a:p>
          <a:p>
            <a:pPr marL="454659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app:</a:t>
            </a:r>
            <a:r>
              <a:rPr sz="1800" spc="-15" dirty="0">
                <a:latin typeface="Calibri"/>
                <a:cs typeface="Calibri"/>
              </a:rPr>
              <a:t> javawebapp</a:t>
            </a:r>
            <a:endParaRPr sz="1800">
              <a:latin typeface="Calibri"/>
              <a:cs typeface="Calibri"/>
            </a:endParaRPr>
          </a:p>
          <a:p>
            <a:pPr marL="34798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type: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LoadBalancer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861303" y="1514854"/>
            <a:ext cx="4700015" cy="5221224"/>
            <a:chOff x="5861303" y="1514854"/>
            <a:chExt cx="4700015" cy="5221224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861303" y="1514854"/>
              <a:ext cx="4700015" cy="5221224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7359649" y="2738501"/>
              <a:ext cx="1892300" cy="1735455"/>
            </a:xfrm>
            <a:custGeom>
              <a:avLst/>
              <a:gdLst/>
              <a:ahLst/>
              <a:cxnLst/>
              <a:rect l="l" t="t" r="r" b="b"/>
              <a:pathLst>
                <a:path w="1892300" h="1735454">
                  <a:moveTo>
                    <a:pt x="1831621" y="1688384"/>
                  </a:moveTo>
                  <a:lnTo>
                    <a:pt x="1810130" y="1711833"/>
                  </a:lnTo>
                  <a:lnTo>
                    <a:pt x="1892173" y="1735201"/>
                  </a:lnTo>
                  <a:lnTo>
                    <a:pt x="1877540" y="1696974"/>
                  </a:lnTo>
                  <a:lnTo>
                    <a:pt x="1840992" y="1696974"/>
                  </a:lnTo>
                  <a:lnTo>
                    <a:pt x="1831621" y="1688384"/>
                  </a:lnTo>
                  <a:close/>
                </a:path>
                <a:path w="1892300" h="1735454">
                  <a:moveTo>
                    <a:pt x="1840244" y="1678974"/>
                  </a:moveTo>
                  <a:lnTo>
                    <a:pt x="1831621" y="1688384"/>
                  </a:lnTo>
                  <a:lnTo>
                    <a:pt x="1840992" y="1696974"/>
                  </a:lnTo>
                  <a:lnTo>
                    <a:pt x="1849627" y="1687576"/>
                  </a:lnTo>
                  <a:lnTo>
                    <a:pt x="1840244" y="1678974"/>
                  </a:lnTo>
                  <a:close/>
                </a:path>
                <a:path w="1892300" h="1735454">
                  <a:moveTo>
                    <a:pt x="1861693" y="1655572"/>
                  </a:moveTo>
                  <a:lnTo>
                    <a:pt x="1840244" y="1678974"/>
                  </a:lnTo>
                  <a:lnTo>
                    <a:pt x="1849627" y="1687576"/>
                  </a:lnTo>
                  <a:lnTo>
                    <a:pt x="1840992" y="1696974"/>
                  </a:lnTo>
                  <a:lnTo>
                    <a:pt x="1877540" y="1696974"/>
                  </a:lnTo>
                  <a:lnTo>
                    <a:pt x="1861693" y="1655572"/>
                  </a:lnTo>
                  <a:close/>
                </a:path>
                <a:path w="1892300" h="1735454">
                  <a:moveTo>
                    <a:pt x="8635" y="0"/>
                  </a:moveTo>
                  <a:lnTo>
                    <a:pt x="0" y="9398"/>
                  </a:lnTo>
                  <a:lnTo>
                    <a:pt x="1831621" y="1688384"/>
                  </a:lnTo>
                  <a:lnTo>
                    <a:pt x="1840244" y="1678974"/>
                  </a:lnTo>
                  <a:lnTo>
                    <a:pt x="8635" y="0"/>
                  </a:lnTo>
                  <a:close/>
                </a:path>
              </a:pathLst>
            </a:custGeom>
            <a:solidFill>
              <a:srgbClr val="6FAC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547" y="0"/>
            <a:ext cx="4581525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spc="-35" dirty="0"/>
              <a:t>What</a:t>
            </a:r>
            <a:r>
              <a:rPr sz="4400" spc="-130" dirty="0"/>
              <a:t> </a:t>
            </a:r>
            <a:r>
              <a:rPr sz="4400" spc="-5" dirty="0"/>
              <a:t>is</a:t>
            </a:r>
            <a:r>
              <a:rPr sz="4400" spc="-90" dirty="0"/>
              <a:t> </a:t>
            </a:r>
            <a:r>
              <a:rPr sz="4400" spc="-50" dirty="0"/>
              <a:t>Kubernetes?</a:t>
            </a:r>
            <a:endParaRPr sz="4400" dirty="0"/>
          </a:p>
        </p:txBody>
      </p:sp>
      <p:sp>
        <p:nvSpPr>
          <p:cNvPr id="3" name="object 3"/>
          <p:cNvSpPr txBox="1"/>
          <p:nvPr/>
        </p:nvSpPr>
        <p:spPr>
          <a:xfrm>
            <a:off x="66547" y="844423"/>
            <a:ext cx="11818620" cy="493331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241300" marR="281940" indent="-228600">
              <a:lnSpc>
                <a:spcPts val="3020"/>
              </a:lnSpc>
              <a:spcBef>
                <a:spcPts val="49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5" dirty="0">
                <a:latin typeface="Calibri"/>
                <a:cs typeface="Calibri"/>
              </a:rPr>
              <a:t>Kubernetes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orchestration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engine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open-source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platform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for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managing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containerized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applications.</a:t>
            </a:r>
            <a:endParaRPr sz="2800" dirty="0">
              <a:latin typeface="Calibri"/>
              <a:cs typeface="Calibri"/>
            </a:endParaRPr>
          </a:p>
          <a:p>
            <a:pPr marL="241300" marR="75565" indent="-228600">
              <a:lnSpc>
                <a:spcPts val="3030"/>
              </a:lnSpc>
              <a:spcBef>
                <a:spcPts val="101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Responsibilities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include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container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deployment,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scaling </a:t>
            </a:r>
            <a:r>
              <a:rPr sz="2800" spc="5" dirty="0">
                <a:latin typeface="Calibri"/>
                <a:cs typeface="Calibri"/>
              </a:rPr>
              <a:t>&amp;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descaling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containers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5" dirty="0">
                <a:latin typeface="Calibri"/>
                <a:cs typeface="Calibri"/>
              </a:rPr>
              <a:t>&amp;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container </a:t>
            </a:r>
            <a:r>
              <a:rPr sz="2800" dirty="0">
                <a:latin typeface="Calibri"/>
                <a:cs typeface="Calibri"/>
              </a:rPr>
              <a:t>load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balancing.</a:t>
            </a:r>
            <a:endParaRPr sz="2800" dirty="0">
              <a:latin typeface="Calibri"/>
              <a:cs typeface="Calibri"/>
            </a:endParaRPr>
          </a:p>
          <a:p>
            <a:pPr marL="241300" marR="27305" indent="-228600">
              <a:lnSpc>
                <a:spcPct val="90000"/>
              </a:lnSpc>
              <a:spcBef>
                <a:spcPts val="96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25" dirty="0">
                <a:latin typeface="Calibri"/>
                <a:cs typeface="Calibri"/>
              </a:rPr>
              <a:t>Actually,</a:t>
            </a:r>
            <a:r>
              <a:rPr sz="2800" spc="-15" dirty="0">
                <a:latin typeface="Calibri"/>
                <a:cs typeface="Calibri"/>
              </a:rPr>
              <a:t> Kubernetes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not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replacement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for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50" dirty="0">
                <a:latin typeface="Calibri"/>
                <a:cs typeface="Calibri"/>
              </a:rPr>
              <a:t>Docker,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But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Kubernetes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can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be 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considered </a:t>
            </a:r>
            <a:r>
              <a:rPr sz="2800" dirty="0">
                <a:latin typeface="Calibri"/>
                <a:cs typeface="Calibri"/>
              </a:rPr>
              <a:t>as </a:t>
            </a:r>
            <a:r>
              <a:rPr sz="2800" spc="5" dirty="0">
                <a:latin typeface="Calibri"/>
                <a:cs typeface="Calibri"/>
              </a:rPr>
              <a:t>a </a:t>
            </a:r>
            <a:r>
              <a:rPr sz="2800" spc="-10" dirty="0">
                <a:latin typeface="Calibri"/>
                <a:cs typeface="Calibri"/>
              </a:rPr>
              <a:t>replacement for </a:t>
            </a:r>
            <a:r>
              <a:rPr sz="2800" spc="-20" dirty="0">
                <a:latin typeface="Calibri"/>
                <a:cs typeface="Calibri"/>
              </a:rPr>
              <a:t>Docker </a:t>
            </a:r>
            <a:r>
              <a:rPr sz="2800" spc="-5" dirty="0">
                <a:latin typeface="Calibri"/>
                <a:cs typeface="Calibri"/>
              </a:rPr>
              <a:t>Swarm, </a:t>
            </a:r>
            <a:r>
              <a:rPr sz="2800" spc="-15" dirty="0">
                <a:latin typeface="Calibri"/>
                <a:cs typeface="Calibri"/>
              </a:rPr>
              <a:t>Kubernetes </a:t>
            </a:r>
            <a:r>
              <a:rPr sz="2800" dirty="0">
                <a:latin typeface="Calibri"/>
                <a:cs typeface="Calibri"/>
              </a:rPr>
              <a:t>is </a:t>
            </a:r>
            <a:r>
              <a:rPr sz="2800" spc="-5" dirty="0">
                <a:latin typeface="Calibri"/>
                <a:cs typeface="Calibri"/>
              </a:rPr>
              <a:t>significantly </a:t>
            </a:r>
            <a:r>
              <a:rPr sz="2800" spc="-10" dirty="0">
                <a:latin typeface="Calibri"/>
                <a:cs typeface="Calibri"/>
              </a:rPr>
              <a:t>more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complex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than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Swarm,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requires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more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work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to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35" dirty="0">
                <a:latin typeface="Calibri"/>
                <a:cs typeface="Calibri"/>
              </a:rPr>
              <a:t>deploy.</a:t>
            </a:r>
            <a:endParaRPr sz="2800" dirty="0">
              <a:latin typeface="Calibri"/>
              <a:cs typeface="Calibri"/>
            </a:endParaRPr>
          </a:p>
          <a:p>
            <a:pPr marL="241300" marR="5080" indent="-228600">
              <a:lnSpc>
                <a:spcPts val="3030"/>
              </a:lnSpc>
              <a:spcBef>
                <a:spcPts val="102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5" dirty="0">
                <a:latin typeface="Calibri"/>
                <a:cs typeface="Calibri"/>
              </a:rPr>
              <a:t>Born </a:t>
            </a:r>
            <a:r>
              <a:rPr sz="2800" dirty="0">
                <a:latin typeface="Calibri"/>
                <a:cs typeface="Calibri"/>
              </a:rPr>
              <a:t>in </a:t>
            </a:r>
            <a:r>
              <a:rPr sz="2800" b="1" dirty="0">
                <a:latin typeface="Calibri"/>
                <a:cs typeface="Calibri"/>
              </a:rPr>
              <a:t>Google </a:t>
            </a:r>
            <a:r>
              <a:rPr sz="2800" spc="-10" dirty="0">
                <a:latin typeface="Calibri"/>
                <a:cs typeface="Calibri"/>
              </a:rPr>
              <a:t>,written </a:t>
            </a:r>
            <a:r>
              <a:rPr sz="2800" dirty="0">
                <a:latin typeface="Calibri"/>
                <a:cs typeface="Calibri"/>
              </a:rPr>
              <a:t>in Go/Golang. </a:t>
            </a:r>
            <a:r>
              <a:rPr sz="2800" spc="-10" dirty="0">
                <a:latin typeface="Calibri"/>
                <a:cs typeface="Calibri"/>
              </a:rPr>
              <a:t>Donated </a:t>
            </a:r>
            <a:r>
              <a:rPr sz="2800" spc="-15" dirty="0">
                <a:latin typeface="Calibri"/>
                <a:cs typeface="Calibri"/>
              </a:rPr>
              <a:t>to </a:t>
            </a:r>
            <a:r>
              <a:rPr sz="2800" spc="-5" dirty="0">
                <a:latin typeface="Calibri"/>
                <a:cs typeface="Calibri"/>
              </a:rPr>
              <a:t>CNCF(Cloud </a:t>
            </a:r>
            <a:r>
              <a:rPr sz="2800" spc="-10" dirty="0">
                <a:latin typeface="Calibri"/>
                <a:cs typeface="Calibri"/>
              </a:rPr>
              <a:t>native computing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foundation)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 </a:t>
            </a:r>
            <a:r>
              <a:rPr sz="2800" spc="-5" dirty="0">
                <a:latin typeface="Calibri"/>
                <a:cs typeface="Calibri"/>
              </a:rPr>
              <a:t>2014.</a:t>
            </a:r>
            <a:endParaRPr sz="28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2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5" dirty="0">
                <a:latin typeface="Calibri"/>
                <a:cs typeface="Calibri"/>
              </a:rPr>
              <a:t>Kubernetes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v1.0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was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released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on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July</a:t>
            </a:r>
            <a:r>
              <a:rPr sz="2800" b="1" spc="-35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21,</a:t>
            </a:r>
            <a:r>
              <a:rPr sz="2800" b="1" spc="5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2015.</a:t>
            </a:r>
            <a:endParaRPr sz="28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5" dirty="0">
                <a:latin typeface="Calibri"/>
                <a:cs typeface="Calibri"/>
              </a:rPr>
              <a:t>Current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stable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release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v1.</a:t>
            </a:r>
            <a:r>
              <a:rPr lang="en-IN" sz="2800" dirty="0">
                <a:latin typeface="Calibri"/>
                <a:cs typeface="Calibri"/>
              </a:rPr>
              <a:t>31</a:t>
            </a:r>
            <a:endParaRPr sz="2800" dirty="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88168" y="5404103"/>
            <a:ext cx="1252727" cy="1213103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0"/>
            <a:ext cx="4443730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Replication</a:t>
            </a:r>
            <a:r>
              <a:rPr spc="-145" dirty="0"/>
              <a:t> </a:t>
            </a:r>
            <a:r>
              <a:rPr spc="-10" dirty="0"/>
              <a:t>Controller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39" y="474421"/>
            <a:ext cx="11281410" cy="5473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ts val="2055"/>
              </a:lnSpc>
              <a:spcBef>
                <a:spcPts val="10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800" spc="-10" dirty="0">
                <a:latin typeface="Calibri"/>
                <a:cs typeface="Calibri"/>
              </a:rPr>
              <a:t>Replication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Controller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 one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 </a:t>
            </a: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key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features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 </a:t>
            </a:r>
            <a:r>
              <a:rPr sz="1800" spc="-15" dirty="0">
                <a:latin typeface="Calibri"/>
                <a:cs typeface="Calibri"/>
              </a:rPr>
              <a:t>Kubernetes,</a:t>
            </a:r>
            <a:r>
              <a:rPr sz="1800" spc="8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which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responsible</a:t>
            </a:r>
            <a:r>
              <a:rPr sz="1800" spc="9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managing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pod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lifecycle.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It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endParaRPr sz="1800">
              <a:latin typeface="Calibri"/>
              <a:cs typeface="Calibri"/>
            </a:endParaRPr>
          </a:p>
          <a:p>
            <a:pPr marL="241300">
              <a:lnSpc>
                <a:spcPts val="2055"/>
              </a:lnSpc>
            </a:pPr>
            <a:r>
              <a:rPr sz="1800" spc="-10" dirty="0">
                <a:latin typeface="Calibri"/>
                <a:cs typeface="Calibri"/>
              </a:rPr>
              <a:t>responsible</a:t>
            </a:r>
            <a:r>
              <a:rPr sz="1800" spc="6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making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sure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that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specified</a:t>
            </a:r>
            <a:r>
              <a:rPr sz="1800" spc="6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number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 </a:t>
            </a:r>
            <a:r>
              <a:rPr sz="1800" spc="-5" dirty="0">
                <a:latin typeface="Calibri"/>
                <a:cs typeface="Calibri"/>
              </a:rPr>
              <a:t>pod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replicas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are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running</a:t>
            </a:r>
            <a:r>
              <a:rPr sz="1800" spc="6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at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any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point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time.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739" y="1096466"/>
            <a:ext cx="1153604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800" dirty="0">
                <a:latin typeface="Calibri"/>
                <a:cs typeface="Calibri"/>
              </a:rPr>
              <a:t>A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Replication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Controller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structure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that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enables</a:t>
            </a:r>
            <a:r>
              <a:rPr sz="1800" spc="6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you </a:t>
            </a:r>
            <a:r>
              <a:rPr sz="1800" spc="-15" dirty="0">
                <a:latin typeface="Calibri"/>
                <a:cs typeface="Calibri"/>
              </a:rPr>
              <a:t>to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easily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create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multiple</a:t>
            </a:r>
            <a:r>
              <a:rPr sz="1800" spc="7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pods,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then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make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sure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that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that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number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8739" y="1243768"/>
            <a:ext cx="7343140" cy="1147445"/>
          </a:xfrm>
          <a:prstGeom prst="rect">
            <a:avLst/>
          </a:prstGeom>
        </p:spPr>
        <p:txBody>
          <a:bodyPr vert="horz" wrap="square" lIns="0" tIns="112395" rIns="0" bIns="0" rtlCol="0">
            <a:spAutoFit/>
          </a:bodyPr>
          <a:lstStyle/>
          <a:p>
            <a:pPr marL="241300">
              <a:lnSpc>
                <a:spcPct val="100000"/>
              </a:lnSpc>
              <a:spcBef>
                <a:spcPts val="885"/>
              </a:spcBef>
            </a:pPr>
            <a:r>
              <a:rPr sz="1800" spc="-5" dirty="0">
                <a:latin typeface="Calibri"/>
                <a:cs typeface="Calibri"/>
              </a:rPr>
              <a:t>pods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always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exists.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If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5" dirty="0">
                <a:latin typeface="Calibri"/>
                <a:cs typeface="Calibri"/>
              </a:rPr>
              <a:t> pod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does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crash,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Replication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Controller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replaces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it.</a:t>
            </a:r>
            <a:endParaRPr sz="1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9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800" spc="-10" dirty="0">
                <a:latin typeface="Calibri"/>
                <a:cs typeface="Calibri"/>
              </a:rPr>
              <a:t>Replication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Controllers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and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PODS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are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associated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with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labels.</a:t>
            </a:r>
            <a:endParaRPr sz="1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800" spc="-15" dirty="0">
                <a:latin typeface="Calibri"/>
                <a:cs typeface="Calibri"/>
              </a:rPr>
              <a:t>Creating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“RC”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with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count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ensure</a:t>
            </a:r>
            <a:r>
              <a:rPr sz="1800" spc="6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that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POD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always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available.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3359" y="2499360"/>
            <a:ext cx="5297424" cy="2980943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8450706" y="1481709"/>
            <a:ext cx="2494280" cy="52400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libri"/>
                <a:cs typeface="Calibri"/>
              </a:rPr>
              <a:t>apiVersion:</a:t>
            </a:r>
            <a:r>
              <a:rPr sz="1800" dirty="0">
                <a:latin typeface="Calibri"/>
                <a:cs typeface="Calibri"/>
              </a:rPr>
              <a:t> v1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kind: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ReplicationController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15" dirty="0">
                <a:latin typeface="Calibri"/>
                <a:cs typeface="Calibri"/>
              </a:rPr>
              <a:t>metadata:</a:t>
            </a:r>
            <a:endParaRPr sz="1800">
              <a:latin typeface="Calibri"/>
              <a:cs typeface="Calibri"/>
            </a:endParaRPr>
          </a:p>
          <a:p>
            <a:pPr marL="116205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name: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nginx-rc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spec:</a:t>
            </a:r>
            <a:endParaRPr sz="1800">
              <a:latin typeface="Calibri"/>
              <a:cs typeface="Calibri"/>
            </a:endParaRPr>
          </a:p>
          <a:p>
            <a:pPr marL="116205" marR="1428115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latin typeface="Calibri"/>
                <a:cs typeface="Calibri"/>
              </a:rPr>
              <a:t>replicas: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2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selector:</a:t>
            </a:r>
            <a:endParaRPr sz="1800">
              <a:latin typeface="Calibri"/>
              <a:cs typeface="Calibri"/>
            </a:endParaRPr>
          </a:p>
          <a:p>
            <a:pPr marL="116205" marR="1308100" indent="10668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app: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nginx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template: 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metadata:</a:t>
            </a:r>
            <a:endParaRPr sz="1800">
              <a:latin typeface="Calibri"/>
              <a:cs typeface="Calibri"/>
            </a:endParaRPr>
          </a:p>
          <a:p>
            <a:pPr marL="32639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Calibri"/>
                <a:cs typeface="Calibri"/>
              </a:rPr>
              <a:t>name: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nginx</a:t>
            </a:r>
            <a:endParaRPr sz="1800">
              <a:latin typeface="Calibri"/>
              <a:cs typeface="Calibri"/>
            </a:endParaRPr>
          </a:p>
          <a:p>
            <a:pPr marL="326390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labels:</a:t>
            </a:r>
            <a:endParaRPr sz="1800">
              <a:latin typeface="Calibri"/>
              <a:cs typeface="Calibri"/>
            </a:endParaRPr>
          </a:p>
          <a:p>
            <a:pPr marL="222885" marR="1096645" indent="210185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app: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nginx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spec: 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containers:</a:t>
            </a:r>
            <a:endParaRPr sz="1800">
              <a:latin typeface="Calibri"/>
              <a:cs typeface="Calibri"/>
            </a:endParaRPr>
          </a:p>
          <a:p>
            <a:pPr marL="433070" marR="883919" indent="-106680" algn="just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Calibri"/>
                <a:cs typeface="Calibri"/>
              </a:rPr>
              <a:t>- </a:t>
            </a:r>
            <a:r>
              <a:rPr sz="1800" spc="-5" dirty="0">
                <a:latin typeface="Calibri"/>
                <a:cs typeface="Calibri"/>
              </a:rPr>
              <a:t>name: </a:t>
            </a:r>
            <a:r>
              <a:rPr sz="1800" spc="-15" dirty="0">
                <a:latin typeface="Calibri"/>
                <a:cs typeface="Calibri"/>
              </a:rPr>
              <a:t>nginx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image: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nginx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ports:</a:t>
            </a:r>
            <a:endParaRPr sz="1800">
              <a:latin typeface="Calibri"/>
              <a:cs typeface="Calibri"/>
            </a:endParaRPr>
          </a:p>
          <a:p>
            <a:pPr marL="433070" algn="just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-</a:t>
            </a:r>
            <a:r>
              <a:rPr sz="1800" spc="-15" dirty="0">
                <a:latin typeface="Calibri"/>
                <a:cs typeface="Calibri"/>
              </a:rPr>
              <a:t> containerPort: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80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95478" y="5726988"/>
            <a:ext cx="211709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alibri"/>
                <a:cs typeface="Calibri"/>
              </a:rPr>
              <a:t>Command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latin typeface="Calibri"/>
                <a:cs typeface="Calibri"/>
              </a:rPr>
              <a:t>kubectl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apply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–f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rc.yml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0"/>
            <a:ext cx="2131060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10" dirty="0"/>
              <a:t>ReplicaSet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39" y="682193"/>
            <a:ext cx="5187950" cy="277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ts val="2280"/>
              </a:lnSpc>
              <a:spcBef>
                <a:spcPts val="9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15" dirty="0">
                <a:latin typeface="Calibri"/>
                <a:cs typeface="Calibri"/>
              </a:rPr>
              <a:t>ReplicaSet</a:t>
            </a:r>
            <a:r>
              <a:rPr sz="2000" spc="6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is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next-generation</a:t>
            </a:r>
            <a:r>
              <a:rPr sz="2000" spc="8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Replication</a:t>
            </a:r>
            <a:endParaRPr sz="2000">
              <a:latin typeface="Calibri"/>
              <a:cs typeface="Calibri"/>
            </a:endParaRPr>
          </a:p>
          <a:p>
            <a:pPr marL="241300">
              <a:lnSpc>
                <a:spcPts val="2280"/>
              </a:lnSpc>
            </a:pPr>
            <a:r>
              <a:rPr sz="2000" spc="-30" dirty="0">
                <a:latin typeface="Calibri"/>
                <a:cs typeface="Calibri"/>
              </a:rPr>
              <a:t>Controller.</a:t>
            </a:r>
            <a:endParaRPr sz="2000">
              <a:latin typeface="Calibri"/>
              <a:cs typeface="Calibri"/>
            </a:endParaRPr>
          </a:p>
          <a:p>
            <a:pPr marL="241300" indent="-228600">
              <a:lnSpc>
                <a:spcPts val="2280"/>
              </a:lnSpc>
              <a:spcBef>
                <a:spcPts val="76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10" dirty="0">
                <a:latin typeface="Calibri"/>
                <a:cs typeface="Calibri"/>
              </a:rPr>
              <a:t>The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only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difference</a:t>
            </a:r>
            <a:r>
              <a:rPr sz="2000" spc="6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between</a:t>
            </a:r>
            <a:r>
              <a:rPr sz="2000" spc="6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i="1" spc="-10" dirty="0">
                <a:latin typeface="Calibri"/>
                <a:cs typeface="Calibri"/>
              </a:rPr>
              <a:t>ReplicaSet</a:t>
            </a:r>
            <a:r>
              <a:rPr sz="2000" i="1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endParaRPr sz="2000">
              <a:latin typeface="Calibri"/>
              <a:cs typeface="Calibri"/>
            </a:endParaRPr>
          </a:p>
          <a:p>
            <a:pPr marL="241300">
              <a:lnSpc>
                <a:spcPts val="2160"/>
              </a:lnSpc>
            </a:pPr>
            <a:r>
              <a:rPr sz="2000" spc="-5" dirty="0">
                <a:latin typeface="Calibri"/>
                <a:cs typeface="Calibri"/>
              </a:rPr>
              <a:t>a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i="1" spc="-10" dirty="0">
                <a:latin typeface="Calibri"/>
                <a:cs typeface="Calibri"/>
              </a:rPr>
              <a:t>Replication</a:t>
            </a:r>
            <a:r>
              <a:rPr sz="2000" i="1" spc="-5" dirty="0">
                <a:latin typeface="Calibri"/>
                <a:cs typeface="Calibri"/>
              </a:rPr>
              <a:t> </a:t>
            </a:r>
            <a:r>
              <a:rPr sz="2000" i="1" spc="-10" dirty="0">
                <a:latin typeface="Calibri"/>
                <a:cs typeface="Calibri"/>
              </a:rPr>
              <a:t>Controller</a:t>
            </a:r>
            <a:r>
              <a:rPr sz="2000" i="1" spc="5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right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now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is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selector</a:t>
            </a:r>
            <a:endParaRPr sz="2000">
              <a:latin typeface="Calibri"/>
              <a:cs typeface="Calibri"/>
            </a:endParaRPr>
          </a:p>
          <a:p>
            <a:pPr marL="241300">
              <a:lnSpc>
                <a:spcPts val="2280"/>
              </a:lnSpc>
            </a:pPr>
            <a:r>
              <a:rPr sz="2000" spc="-5" dirty="0">
                <a:latin typeface="Calibri"/>
                <a:cs typeface="Calibri"/>
              </a:rPr>
              <a:t>support.</a:t>
            </a:r>
            <a:endParaRPr sz="2000">
              <a:latin typeface="Calibri"/>
              <a:cs typeface="Calibri"/>
            </a:endParaRPr>
          </a:p>
          <a:p>
            <a:pPr marL="241300" marR="57785" indent="-228600">
              <a:lnSpc>
                <a:spcPct val="90000"/>
              </a:lnSpc>
              <a:spcBef>
                <a:spcPts val="99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15" dirty="0">
                <a:latin typeface="Calibri"/>
                <a:cs typeface="Calibri"/>
              </a:rPr>
              <a:t>ReplicaSet</a:t>
            </a:r>
            <a:r>
              <a:rPr sz="2000" spc="6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supports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new </a:t>
            </a:r>
            <a:r>
              <a:rPr sz="2000" spc="-10" dirty="0">
                <a:latin typeface="Calibri"/>
                <a:cs typeface="Calibri"/>
              </a:rPr>
              <a:t>set-based</a:t>
            </a:r>
            <a:r>
              <a:rPr sz="2000" spc="9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selector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requirements</a:t>
            </a:r>
            <a:r>
              <a:rPr sz="2000" spc="6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described</a:t>
            </a:r>
            <a:r>
              <a:rPr sz="2000" spc="5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labels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user </a:t>
            </a:r>
            <a:r>
              <a:rPr sz="2000" spc="-5" dirty="0">
                <a:latin typeface="Calibri"/>
                <a:cs typeface="Calibri"/>
              </a:rPr>
              <a:t> guide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whereas</a:t>
            </a:r>
            <a:r>
              <a:rPr sz="2000" spc="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Replication</a:t>
            </a:r>
            <a:r>
              <a:rPr sz="2000" spc="5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Controller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only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supports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equality-based</a:t>
            </a:r>
            <a:r>
              <a:rPr sz="2000" spc="4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selector</a:t>
            </a:r>
            <a:r>
              <a:rPr sz="2000" spc="9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requirements.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346952" y="17475"/>
            <a:ext cx="2226945" cy="68872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74015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libri"/>
                <a:cs typeface="Calibri"/>
              </a:rPr>
              <a:t>apiVersion: </a:t>
            </a:r>
            <a:r>
              <a:rPr sz="1800" spc="-10" dirty="0">
                <a:latin typeface="Calibri"/>
                <a:cs typeface="Calibri"/>
              </a:rPr>
              <a:t>apps/v1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kind: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ReplicaSet 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metadata:</a:t>
            </a:r>
            <a:endParaRPr sz="1800">
              <a:latin typeface="Calibri"/>
              <a:cs typeface="Calibri"/>
            </a:endParaRPr>
          </a:p>
          <a:p>
            <a:pPr marL="12700" marR="5080" indent="103505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Calibri"/>
                <a:cs typeface="Calibri"/>
              </a:rPr>
              <a:t>name: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nginx-replicaset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spec:</a:t>
            </a:r>
            <a:endParaRPr sz="1800">
              <a:latin typeface="Calibri"/>
              <a:cs typeface="Calibri"/>
            </a:endParaRPr>
          </a:p>
          <a:p>
            <a:pPr marL="116205" marR="775970">
              <a:lnSpc>
                <a:spcPct val="100000"/>
              </a:lnSpc>
            </a:pPr>
            <a:r>
              <a:rPr sz="1800" spc="-15" dirty="0">
                <a:latin typeface="Calibri"/>
                <a:cs typeface="Calibri"/>
              </a:rPr>
              <a:t>replicas:</a:t>
            </a:r>
            <a:r>
              <a:rPr sz="1800" spc="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2 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selector: 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matchLabels:</a:t>
            </a:r>
            <a:endParaRPr sz="1800">
              <a:latin typeface="Calibri"/>
              <a:cs typeface="Calibri"/>
            </a:endParaRPr>
          </a:p>
          <a:p>
            <a:pPr marL="32639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Calibri"/>
                <a:cs typeface="Calibri"/>
              </a:rPr>
              <a:t>app: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nginx-rs-pod</a:t>
            </a:r>
            <a:endParaRPr sz="1800">
              <a:latin typeface="Calibri"/>
              <a:cs typeface="Calibri"/>
            </a:endParaRPr>
          </a:p>
          <a:p>
            <a:pPr marL="222885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matchExpressions:</a:t>
            </a:r>
            <a:endParaRPr sz="1800">
              <a:latin typeface="Calibri"/>
              <a:cs typeface="Calibri"/>
            </a:endParaRPr>
          </a:p>
          <a:p>
            <a:pPr marL="326390" marR="787400" indent="-104139">
              <a:lnSpc>
                <a:spcPct val="100000"/>
              </a:lnSpc>
              <a:spcBef>
                <a:spcPts val="5"/>
              </a:spcBef>
              <a:buChar char="-"/>
              <a:tabLst>
                <a:tab pos="345440" algn="l"/>
              </a:tabLst>
            </a:pPr>
            <a:r>
              <a:rPr sz="1800" spc="-15" dirty="0">
                <a:latin typeface="Calibri"/>
                <a:cs typeface="Calibri"/>
              </a:rPr>
              <a:t>key: env 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operator: </a:t>
            </a:r>
            <a:r>
              <a:rPr sz="1800" dirty="0">
                <a:latin typeface="Calibri"/>
                <a:cs typeface="Calibri"/>
              </a:rPr>
              <a:t>In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values:</a:t>
            </a:r>
            <a:endParaRPr sz="1800">
              <a:latin typeface="Calibri"/>
              <a:cs typeface="Calibri"/>
            </a:endParaRPr>
          </a:p>
          <a:p>
            <a:pPr marL="116205" marR="1047750" lvl="1" indent="210185">
              <a:lnSpc>
                <a:spcPct val="100000"/>
              </a:lnSpc>
              <a:buChar char="-"/>
              <a:tabLst>
                <a:tab pos="448945" algn="l"/>
              </a:tabLst>
            </a:pPr>
            <a:r>
              <a:rPr sz="1800" spc="-10" dirty="0">
                <a:latin typeface="Calibri"/>
                <a:cs typeface="Calibri"/>
              </a:rPr>
              <a:t>dev 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template: 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metadata:</a:t>
            </a:r>
            <a:endParaRPr sz="1800">
              <a:latin typeface="Calibri"/>
              <a:cs typeface="Calibri"/>
            </a:endParaRPr>
          </a:p>
          <a:p>
            <a:pPr marL="32639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Calibri"/>
                <a:cs typeface="Calibri"/>
              </a:rPr>
              <a:t>labels:</a:t>
            </a:r>
            <a:endParaRPr sz="1800">
              <a:latin typeface="Calibri"/>
              <a:cs typeface="Calibri"/>
            </a:endParaRPr>
          </a:p>
          <a:p>
            <a:pPr marL="433070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app: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nginx-rs-pod</a:t>
            </a:r>
            <a:endParaRPr sz="1800">
              <a:latin typeface="Calibri"/>
              <a:cs typeface="Calibri"/>
            </a:endParaRPr>
          </a:p>
          <a:p>
            <a:pPr marL="222885" marR="867410" indent="210185">
              <a:lnSpc>
                <a:spcPct val="100000"/>
              </a:lnSpc>
            </a:pPr>
            <a:r>
              <a:rPr sz="1800" spc="-15" dirty="0">
                <a:latin typeface="Calibri"/>
                <a:cs typeface="Calibri"/>
              </a:rPr>
              <a:t>env: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dev 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spec: 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containers:</a:t>
            </a:r>
            <a:endParaRPr sz="1800">
              <a:latin typeface="Calibri"/>
              <a:cs typeface="Calibri"/>
            </a:endParaRPr>
          </a:p>
          <a:p>
            <a:pPr marL="433070" marR="615950" lvl="1" indent="-107314" algn="just">
              <a:lnSpc>
                <a:spcPct val="100000"/>
              </a:lnSpc>
              <a:buChar char="-"/>
              <a:tabLst>
                <a:tab pos="448945" algn="l"/>
              </a:tabLst>
            </a:pPr>
            <a:r>
              <a:rPr sz="1800" spc="-5" dirty="0">
                <a:latin typeface="Calibri"/>
                <a:cs typeface="Calibri"/>
              </a:rPr>
              <a:t>name: </a:t>
            </a:r>
            <a:r>
              <a:rPr sz="1800" spc="-15" dirty="0">
                <a:latin typeface="Calibri"/>
                <a:cs typeface="Calibri"/>
              </a:rPr>
              <a:t>nginx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image: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nginx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ports:</a:t>
            </a:r>
            <a:endParaRPr sz="1800">
              <a:latin typeface="Calibri"/>
              <a:cs typeface="Calibri"/>
            </a:endParaRPr>
          </a:p>
          <a:p>
            <a:pPr marL="433070" algn="just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Calibri"/>
                <a:cs typeface="Calibri"/>
              </a:rPr>
              <a:t>-</a:t>
            </a:r>
            <a:r>
              <a:rPr sz="1800" spc="-15" dirty="0">
                <a:latin typeface="Calibri"/>
                <a:cs typeface="Calibri"/>
              </a:rPr>
              <a:t> containerPort: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80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2036" y="3738117"/>
            <a:ext cx="40259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kubectl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apply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–f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rs.yml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kubectl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scale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rs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nginx-replicaset</a:t>
            </a:r>
            <a:r>
              <a:rPr sz="1800" spc="9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--replicas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3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0"/>
            <a:ext cx="2409190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5" dirty="0"/>
              <a:t>DaemonSet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596" y="584202"/>
            <a:ext cx="11828145" cy="6099810"/>
          </a:xfrm>
          <a:prstGeom prst="rect">
            <a:avLst/>
          </a:prstGeom>
        </p:spPr>
        <p:txBody>
          <a:bodyPr vert="horz" wrap="square" lIns="0" tIns="113664" rIns="0" bIns="0" rtlCol="0">
            <a:spAutoFit/>
          </a:bodyPr>
          <a:lstStyle/>
          <a:p>
            <a:pPr marL="21590">
              <a:lnSpc>
                <a:spcPct val="100000"/>
              </a:lnSpc>
              <a:spcBef>
                <a:spcPts val="894"/>
              </a:spcBef>
            </a:pPr>
            <a:r>
              <a:rPr sz="1800" dirty="0">
                <a:latin typeface="Calibri"/>
                <a:cs typeface="Calibri"/>
              </a:rPr>
              <a:t>A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i="1" spc="-5" dirty="0">
                <a:latin typeface="Calibri"/>
                <a:cs typeface="Calibri"/>
              </a:rPr>
              <a:t>DaemonSet</a:t>
            </a:r>
            <a:r>
              <a:rPr sz="1800" i="1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make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sure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that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all </a:t>
            </a:r>
            <a:r>
              <a:rPr sz="1800" dirty="0">
                <a:latin typeface="Calibri"/>
                <a:cs typeface="Calibri"/>
              </a:rPr>
              <a:t>or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some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kubernetes</a:t>
            </a:r>
            <a:r>
              <a:rPr sz="1800" spc="9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Nodes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run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-10" dirty="0">
                <a:latin typeface="Calibri"/>
                <a:cs typeface="Calibri"/>
              </a:rPr>
              <a:t>copy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Pod.</a:t>
            </a:r>
            <a:endParaRPr sz="1800">
              <a:latin typeface="Calibri"/>
              <a:cs typeface="Calibri"/>
            </a:endParaRPr>
          </a:p>
          <a:p>
            <a:pPr marL="21590">
              <a:lnSpc>
                <a:spcPts val="2050"/>
              </a:lnSpc>
              <a:spcBef>
                <a:spcPts val="795"/>
              </a:spcBef>
            </a:pPr>
            <a:r>
              <a:rPr sz="1800" spc="-5" dirty="0">
                <a:latin typeface="Calibri"/>
                <a:cs typeface="Calibri"/>
              </a:rPr>
              <a:t>When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new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node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 </a:t>
            </a:r>
            <a:r>
              <a:rPr sz="1800" spc="-10" dirty="0">
                <a:latin typeface="Calibri"/>
                <a:cs typeface="Calibri"/>
              </a:rPr>
              <a:t>added</a:t>
            </a:r>
            <a:r>
              <a:rPr sz="1800" spc="6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to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cluster,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-15" dirty="0">
                <a:latin typeface="Calibri"/>
                <a:cs typeface="Calibri"/>
              </a:rPr>
              <a:t>Pod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added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to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it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to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match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rest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 </a:t>
            </a: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nodes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and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when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5" dirty="0">
                <a:latin typeface="Calibri"/>
                <a:cs typeface="Calibri"/>
              </a:rPr>
              <a:t> node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spc="-10" dirty="0">
                <a:latin typeface="Calibri"/>
                <a:cs typeface="Calibri"/>
              </a:rPr>
              <a:t> removed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from</a:t>
            </a:r>
            <a:endParaRPr sz="1800">
              <a:latin typeface="Calibri"/>
              <a:cs typeface="Calibri"/>
            </a:endParaRPr>
          </a:p>
          <a:p>
            <a:pPr marL="21590">
              <a:lnSpc>
                <a:spcPts val="2050"/>
              </a:lnSpc>
            </a:pP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35" dirty="0">
                <a:latin typeface="Calibri"/>
                <a:cs typeface="Calibri"/>
              </a:rPr>
              <a:t>cluster,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Pod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garbage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collected.</a:t>
            </a:r>
            <a:endParaRPr sz="1800">
              <a:latin typeface="Calibri"/>
              <a:cs typeface="Calibri"/>
            </a:endParaRPr>
          </a:p>
          <a:p>
            <a:pPr marL="21590">
              <a:lnSpc>
                <a:spcPct val="100000"/>
              </a:lnSpc>
              <a:spcBef>
                <a:spcPts val="795"/>
              </a:spcBef>
            </a:pPr>
            <a:r>
              <a:rPr sz="1800" spc="-10" dirty="0">
                <a:latin typeface="Calibri"/>
                <a:cs typeface="Calibri"/>
              </a:rPr>
              <a:t>Deleting</a:t>
            </a:r>
            <a:r>
              <a:rPr sz="1800" spc="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DaemonSet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will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clean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up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Pods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created.</a:t>
            </a:r>
            <a:endParaRPr sz="1800">
              <a:latin typeface="Calibri"/>
              <a:cs typeface="Calibri"/>
            </a:endParaRPr>
          </a:p>
          <a:p>
            <a:pPr marL="12700" marR="10586720">
              <a:lnSpc>
                <a:spcPct val="100000"/>
              </a:lnSpc>
              <a:spcBef>
                <a:spcPts val="1000"/>
              </a:spcBef>
            </a:pPr>
            <a:r>
              <a:rPr sz="1200" dirty="0">
                <a:latin typeface="Calibri"/>
                <a:cs typeface="Calibri"/>
              </a:rPr>
              <a:t>#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Daemon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Set 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15" dirty="0">
                <a:latin typeface="Calibri"/>
                <a:cs typeface="Calibri"/>
              </a:rPr>
              <a:t>apiVersion: </a:t>
            </a:r>
            <a:r>
              <a:rPr sz="1200" spc="-5" dirty="0">
                <a:latin typeface="Calibri"/>
                <a:cs typeface="Calibri"/>
              </a:rPr>
              <a:t>apps/v1 </a:t>
            </a:r>
            <a:r>
              <a:rPr sz="1200" spc="-254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kind:</a:t>
            </a:r>
            <a:r>
              <a:rPr sz="1200" spc="-5" dirty="0">
                <a:latin typeface="Calibri"/>
                <a:cs typeface="Calibri"/>
              </a:rPr>
              <a:t> DaemonSet 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metadata:</a:t>
            </a:r>
            <a:endParaRPr sz="1200">
              <a:latin typeface="Calibri"/>
              <a:cs typeface="Calibri"/>
            </a:endParaRPr>
          </a:p>
          <a:p>
            <a:pPr marL="82550">
              <a:lnSpc>
                <a:spcPct val="100000"/>
              </a:lnSpc>
            </a:pPr>
            <a:r>
              <a:rPr sz="1200" spc="-5" dirty="0">
                <a:latin typeface="Calibri"/>
                <a:cs typeface="Calibri"/>
              </a:rPr>
              <a:t>name: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nginx-ds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200" spc="-5" dirty="0">
                <a:latin typeface="Calibri"/>
                <a:cs typeface="Calibri"/>
              </a:rPr>
              <a:t>spec:</a:t>
            </a:r>
            <a:endParaRPr sz="1200">
              <a:latin typeface="Calibri"/>
              <a:cs typeface="Calibri"/>
            </a:endParaRPr>
          </a:p>
          <a:p>
            <a:pPr marL="152400" marR="10851515" indent="-70485">
              <a:lnSpc>
                <a:spcPct val="100000"/>
              </a:lnSpc>
            </a:pPr>
            <a:r>
              <a:rPr sz="1200" spc="-5" dirty="0">
                <a:latin typeface="Calibri"/>
                <a:cs typeface="Calibri"/>
              </a:rPr>
              <a:t>selector: </a:t>
            </a:r>
            <a:r>
              <a:rPr sz="1200" dirty="0">
                <a:latin typeface="Calibri"/>
                <a:cs typeface="Calibri"/>
              </a:rPr>
              <a:t> ma</a:t>
            </a:r>
            <a:r>
              <a:rPr sz="1200" spc="-20" dirty="0">
                <a:latin typeface="Calibri"/>
                <a:cs typeface="Calibri"/>
              </a:rPr>
              <a:t>t</a:t>
            </a:r>
            <a:r>
              <a:rPr sz="1200" spc="-5" dirty="0">
                <a:latin typeface="Calibri"/>
                <a:cs typeface="Calibri"/>
              </a:rPr>
              <a:t>c</a:t>
            </a:r>
            <a:r>
              <a:rPr sz="1200" spc="-10" dirty="0">
                <a:latin typeface="Calibri"/>
                <a:cs typeface="Calibri"/>
              </a:rPr>
              <a:t>h</a:t>
            </a:r>
            <a:r>
              <a:rPr sz="1200" spc="-5" dirty="0">
                <a:latin typeface="Calibri"/>
                <a:cs typeface="Calibri"/>
              </a:rPr>
              <a:t>La</a:t>
            </a:r>
            <a:r>
              <a:rPr sz="1200" spc="-10" dirty="0">
                <a:latin typeface="Calibri"/>
                <a:cs typeface="Calibri"/>
              </a:rPr>
              <a:t>b</a:t>
            </a:r>
            <a:r>
              <a:rPr sz="1200" dirty="0">
                <a:latin typeface="Calibri"/>
                <a:cs typeface="Calibri"/>
              </a:rPr>
              <a:t>e</a:t>
            </a:r>
            <a:r>
              <a:rPr sz="1200" spc="-10" dirty="0">
                <a:latin typeface="Calibri"/>
                <a:cs typeface="Calibri"/>
              </a:rPr>
              <a:t>l</a:t>
            </a:r>
            <a:r>
              <a:rPr sz="1200" spc="10" dirty="0">
                <a:latin typeface="Calibri"/>
                <a:cs typeface="Calibri"/>
              </a:rPr>
              <a:t>s</a:t>
            </a:r>
            <a:r>
              <a:rPr sz="1200" dirty="0">
                <a:latin typeface="Calibri"/>
                <a:cs typeface="Calibri"/>
              </a:rPr>
              <a:t>:</a:t>
            </a:r>
            <a:endParaRPr sz="1200">
              <a:latin typeface="Calibri"/>
              <a:cs typeface="Calibri"/>
            </a:endParaRPr>
          </a:p>
          <a:p>
            <a:pPr marL="222885">
              <a:lnSpc>
                <a:spcPct val="100000"/>
              </a:lnSpc>
            </a:pPr>
            <a:r>
              <a:rPr sz="1200" spc="-5" dirty="0">
                <a:latin typeface="Calibri"/>
                <a:cs typeface="Calibri"/>
              </a:rPr>
              <a:t>app: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nginx-pod</a:t>
            </a:r>
            <a:endParaRPr sz="1200">
              <a:latin typeface="Calibri"/>
              <a:cs typeface="Calibri"/>
            </a:endParaRPr>
          </a:p>
          <a:p>
            <a:pPr marL="82550">
              <a:lnSpc>
                <a:spcPct val="100000"/>
              </a:lnSpc>
            </a:pPr>
            <a:r>
              <a:rPr sz="1200" spc="-10" dirty="0">
                <a:latin typeface="Calibri"/>
                <a:cs typeface="Calibri"/>
              </a:rPr>
              <a:t>template:</a:t>
            </a:r>
            <a:endParaRPr sz="1200">
              <a:latin typeface="Calibri"/>
              <a:cs typeface="Calibri"/>
            </a:endParaRPr>
          </a:p>
          <a:p>
            <a:pPr marL="152400">
              <a:lnSpc>
                <a:spcPct val="100000"/>
              </a:lnSpc>
            </a:pPr>
            <a:r>
              <a:rPr sz="1200" spc="-5" dirty="0">
                <a:latin typeface="Calibri"/>
                <a:cs typeface="Calibri"/>
              </a:rPr>
              <a:t>metadata:</a:t>
            </a:r>
            <a:endParaRPr sz="1200">
              <a:latin typeface="Calibri"/>
              <a:cs typeface="Calibri"/>
            </a:endParaRPr>
          </a:p>
          <a:p>
            <a:pPr marL="222885">
              <a:lnSpc>
                <a:spcPct val="100000"/>
              </a:lnSpc>
            </a:pPr>
            <a:r>
              <a:rPr sz="1200" spc="-5" dirty="0">
                <a:latin typeface="Calibri"/>
                <a:cs typeface="Calibri"/>
              </a:rPr>
              <a:t>name: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nginx-pod</a:t>
            </a:r>
            <a:endParaRPr sz="1200">
              <a:latin typeface="Calibri"/>
              <a:cs typeface="Calibri"/>
            </a:endParaRPr>
          </a:p>
          <a:p>
            <a:pPr marL="222885">
              <a:lnSpc>
                <a:spcPct val="100000"/>
              </a:lnSpc>
              <a:spcBef>
                <a:spcPts val="5"/>
              </a:spcBef>
            </a:pPr>
            <a:r>
              <a:rPr sz="1200" spc="-5" dirty="0">
                <a:latin typeface="Calibri"/>
                <a:cs typeface="Calibri"/>
              </a:rPr>
              <a:t>labels:</a:t>
            </a:r>
            <a:endParaRPr sz="1200">
              <a:latin typeface="Calibri"/>
              <a:cs typeface="Calibri"/>
            </a:endParaRPr>
          </a:p>
          <a:p>
            <a:pPr marL="152400" marR="10601960" indent="139700">
              <a:lnSpc>
                <a:spcPct val="100000"/>
              </a:lnSpc>
            </a:pPr>
            <a:r>
              <a:rPr sz="1200" spc="-5" dirty="0">
                <a:latin typeface="Calibri"/>
                <a:cs typeface="Calibri"/>
              </a:rPr>
              <a:t>app:</a:t>
            </a:r>
            <a:r>
              <a:rPr sz="1200" spc="-4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nginx-pod </a:t>
            </a:r>
            <a:r>
              <a:rPr sz="1200" spc="-254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spec: 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nodeSelector:</a:t>
            </a:r>
            <a:endParaRPr sz="1200">
              <a:latin typeface="Calibri"/>
              <a:cs typeface="Calibri"/>
            </a:endParaRPr>
          </a:p>
          <a:p>
            <a:pPr marL="222885" marR="10708640" indent="69850">
              <a:lnSpc>
                <a:spcPct val="100000"/>
              </a:lnSpc>
            </a:pPr>
            <a:r>
              <a:rPr sz="1200" spc="-5" dirty="0">
                <a:latin typeface="Calibri"/>
                <a:cs typeface="Calibri"/>
              </a:rPr>
              <a:t>name:</a:t>
            </a:r>
            <a:r>
              <a:rPr sz="1200" spc="-5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node1 </a:t>
            </a:r>
            <a:r>
              <a:rPr sz="1200" spc="-254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containers:</a:t>
            </a:r>
            <a:endParaRPr sz="1200">
              <a:latin typeface="Calibri"/>
              <a:cs typeface="Calibri"/>
            </a:endParaRPr>
          </a:p>
          <a:p>
            <a:pPr marL="363220" marR="10367010" indent="-70485">
              <a:lnSpc>
                <a:spcPct val="100000"/>
              </a:lnSpc>
            </a:pPr>
            <a:r>
              <a:rPr sz="1200" dirty="0">
                <a:latin typeface="Calibri"/>
                <a:cs typeface="Calibri"/>
              </a:rPr>
              <a:t>-</a:t>
            </a:r>
            <a:r>
              <a:rPr sz="1200" spc="-5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name: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webserver </a:t>
            </a:r>
            <a:r>
              <a:rPr sz="1200" spc="-254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image: nginx 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ports:</a:t>
            </a:r>
            <a:endParaRPr sz="1200">
              <a:latin typeface="Calibri"/>
              <a:cs typeface="Calibri"/>
            </a:endParaRPr>
          </a:p>
          <a:p>
            <a:pPr marL="363220">
              <a:lnSpc>
                <a:spcPct val="100000"/>
              </a:lnSpc>
              <a:spcBef>
                <a:spcPts val="5"/>
              </a:spcBef>
            </a:pPr>
            <a:r>
              <a:rPr sz="1200" dirty="0">
                <a:latin typeface="Calibri"/>
                <a:cs typeface="Calibri"/>
              </a:rPr>
              <a:t>-</a:t>
            </a:r>
            <a:r>
              <a:rPr sz="1200" spc="-4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containerPort: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80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1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latin typeface="Calibri"/>
                <a:cs typeface="Calibri"/>
              </a:rPr>
              <a:t>Command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200" spc="-10" dirty="0">
                <a:latin typeface="Calibri"/>
                <a:cs typeface="Calibri"/>
              </a:rPr>
              <a:t>kubectl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apply</a:t>
            </a:r>
            <a:r>
              <a:rPr sz="1200" spc="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–f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daemonset.yml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0"/>
            <a:ext cx="3940810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5" dirty="0"/>
              <a:t>Kubernetes</a:t>
            </a:r>
            <a:r>
              <a:rPr spc="-160" dirty="0"/>
              <a:t> </a:t>
            </a:r>
            <a:r>
              <a:rPr spc="-25" dirty="0"/>
              <a:t>Objects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39" y="596467"/>
            <a:ext cx="8595360" cy="1179195"/>
          </a:xfrm>
          <a:prstGeom prst="rect">
            <a:avLst/>
          </a:prstGeom>
        </p:spPr>
        <p:txBody>
          <a:bodyPr vert="horz" wrap="square" lIns="0" tIns="590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1800" b="1" spc="-10" dirty="0">
                <a:latin typeface="Calibri"/>
                <a:cs typeface="Calibri"/>
              </a:rPr>
              <a:t>Deployment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1835"/>
              </a:lnSpc>
              <a:spcBef>
                <a:spcPts val="360"/>
              </a:spcBef>
            </a:pPr>
            <a:r>
              <a:rPr sz="1800" dirty="0">
                <a:latin typeface="Calibri"/>
                <a:cs typeface="Calibri"/>
              </a:rPr>
              <a:t>In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Kubernetes,</a:t>
            </a:r>
            <a:r>
              <a:rPr sz="1800" spc="7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Deployment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recommended</a:t>
            </a:r>
            <a:r>
              <a:rPr sz="1800" spc="6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way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to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deploy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Pod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or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RS,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simply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because</a:t>
            </a:r>
            <a:r>
              <a:rPr sz="1800" spc="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1835"/>
              </a:lnSpc>
            </a:pP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advance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features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it comes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with.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65"/>
              </a:spcBef>
            </a:pPr>
            <a:r>
              <a:rPr sz="1800" spc="-5" dirty="0">
                <a:latin typeface="Calibri"/>
                <a:cs typeface="Calibri"/>
              </a:rPr>
              <a:t>Below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are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some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of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key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benefits.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41300" indent="-229235">
              <a:lnSpc>
                <a:spcPts val="1775"/>
              </a:lnSpc>
              <a:spcBef>
                <a:spcPts val="11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pc="-5" dirty="0"/>
              <a:t>Deploy</a:t>
            </a:r>
            <a:r>
              <a:rPr spc="-40" dirty="0"/>
              <a:t> </a:t>
            </a:r>
            <a:r>
              <a:rPr spc="5" dirty="0"/>
              <a:t>a</a:t>
            </a:r>
            <a:r>
              <a:rPr spc="-30" dirty="0"/>
              <a:t> </a:t>
            </a:r>
            <a:r>
              <a:rPr spc="-10" dirty="0"/>
              <a:t>RS.</a:t>
            </a:r>
          </a:p>
          <a:p>
            <a:pPr marL="241300" indent="-229235">
              <a:lnSpc>
                <a:spcPts val="1755"/>
              </a:lnSpc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pc="-10" dirty="0"/>
              <a:t>Updates</a:t>
            </a:r>
            <a:r>
              <a:rPr spc="-5" dirty="0"/>
              <a:t> </a:t>
            </a:r>
            <a:r>
              <a:rPr dirty="0"/>
              <a:t>pods</a:t>
            </a:r>
            <a:r>
              <a:rPr spc="-25" dirty="0"/>
              <a:t> </a:t>
            </a:r>
            <a:r>
              <a:rPr spc="-15" dirty="0"/>
              <a:t>(PodTemplateSpec).</a:t>
            </a:r>
          </a:p>
          <a:p>
            <a:pPr marL="241300" indent="-229235">
              <a:lnSpc>
                <a:spcPts val="1764"/>
              </a:lnSpc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pc="-5" dirty="0"/>
              <a:t>Rollback</a:t>
            </a:r>
            <a:r>
              <a:rPr spc="-30" dirty="0"/>
              <a:t> </a:t>
            </a:r>
            <a:r>
              <a:rPr spc="-10" dirty="0"/>
              <a:t>to</a:t>
            </a:r>
            <a:r>
              <a:rPr spc="-15" dirty="0"/>
              <a:t> </a:t>
            </a:r>
            <a:r>
              <a:rPr spc="-5" dirty="0"/>
              <a:t>older</a:t>
            </a:r>
            <a:r>
              <a:rPr spc="15" dirty="0"/>
              <a:t> </a:t>
            </a:r>
            <a:r>
              <a:rPr spc="-5" dirty="0"/>
              <a:t>Deployment</a:t>
            </a:r>
            <a:r>
              <a:rPr spc="-35" dirty="0"/>
              <a:t> </a:t>
            </a:r>
            <a:r>
              <a:rPr spc="-10" dirty="0"/>
              <a:t>versions.</a:t>
            </a:r>
          </a:p>
          <a:p>
            <a:pPr marL="241300" indent="-229235">
              <a:lnSpc>
                <a:spcPts val="1764"/>
              </a:lnSpc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pc="-5" dirty="0"/>
              <a:t>Scale</a:t>
            </a:r>
            <a:r>
              <a:rPr spc="-25" dirty="0"/>
              <a:t> </a:t>
            </a:r>
            <a:r>
              <a:rPr spc="-5" dirty="0"/>
              <a:t>Deployment</a:t>
            </a:r>
            <a:r>
              <a:rPr spc="-35" dirty="0"/>
              <a:t> </a:t>
            </a:r>
            <a:r>
              <a:rPr dirty="0"/>
              <a:t>up</a:t>
            </a:r>
            <a:r>
              <a:rPr spc="-20" dirty="0"/>
              <a:t> </a:t>
            </a:r>
            <a:r>
              <a:rPr dirty="0"/>
              <a:t>or</a:t>
            </a:r>
            <a:r>
              <a:rPr spc="-10" dirty="0"/>
              <a:t> </a:t>
            </a:r>
            <a:r>
              <a:rPr dirty="0"/>
              <a:t>down.</a:t>
            </a:r>
          </a:p>
          <a:p>
            <a:pPr marL="241300" indent="-229235">
              <a:lnSpc>
                <a:spcPts val="1755"/>
              </a:lnSpc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dirty="0"/>
              <a:t>Pause</a:t>
            </a:r>
            <a:r>
              <a:rPr spc="-70" dirty="0"/>
              <a:t> </a:t>
            </a:r>
            <a:r>
              <a:rPr dirty="0"/>
              <a:t>and</a:t>
            </a:r>
            <a:r>
              <a:rPr spc="-15" dirty="0"/>
              <a:t> </a:t>
            </a:r>
            <a:r>
              <a:rPr spc="-5" dirty="0"/>
              <a:t>resume</a:t>
            </a:r>
            <a:r>
              <a:rPr spc="-20" dirty="0"/>
              <a:t> </a:t>
            </a:r>
            <a:r>
              <a:rPr dirty="0"/>
              <a:t>the</a:t>
            </a:r>
            <a:r>
              <a:rPr spc="-40" dirty="0"/>
              <a:t> </a:t>
            </a:r>
            <a:r>
              <a:rPr spc="-5" dirty="0"/>
              <a:t>Deployment.</a:t>
            </a:r>
          </a:p>
          <a:p>
            <a:pPr marL="241300" indent="-229235">
              <a:lnSpc>
                <a:spcPts val="1764"/>
              </a:lnSpc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dirty="0"/>
              <a:t>Use</a:t>
            </a:r>
            <a:r>
              <a:rPr spc="-20" dirty="0"/>
              <a:t> </a:t>
            </a:r>
            <a:r>
              <a:rPr spc="5" dirty="0"/>
              <a:t>the</a:t>
            </a:r>
            <a:r>
              <a:rPr spc="-25" dirty="0"/>
              <a:t> </a:t>
            </a:r>
            <a:r>
              <a:rPr spc="-10" dirty="0"/>
              <a:t>status</a:t>
            </a:r>
            <a:r>
              <a:rPr spc="-25" dirty="0"/>
              <a:t> </a:t>
            </a:r>
            <a:r>
              <a:rPr dirty="0"/>
              <a:t>of</a:t>
            </a:r>
            <a:r>
              <a:rPr spc="-15" dirty="0"/>
              <a:t> </a:t>
            </a:r>
            <a:r>
              <a:rPr spc="5" dirty="0"/>
              <a:t>the</a:t>
            </a:r>
            <a:r>
              <a:rPr spc="-20" dirty="0"/>
              <a:t> </a:t>
            </a:r>
            <a:r>
              <a:rPr spc="-5" dirty="0"/>
              <a:t>Deployment</a:t>
            </a:r>
            <a:r>
              <a:rPr spc="-35" dirty="0"/>
              <a:t> </a:t>
            </a:r>
            <a:r>
              <a:rPr spc="-10" dirty="0"/>
              <a:t>to </a:t>
            </a:r>
            <a:r>
              <a:rPr spc="-5" dirty="0"/>
              <a:t>determine</a:t>
            </a:r>
            <a:r>
              <a:rPr dirty="0"/>
              <a:t> </a:t>
            </a:r>
            <a:r>
              <a:rPr spc="-20" dirty="0"/>
              <a:t>state</a:t>
            </a:r>
            <a:r>
              <a:rPr spc="10" dirty="0"/>
              <a:t> </a:t>
            </a:r>
            <a:r>
              <a:rPr dirty="0"/>
              <a:t>of</a:t>
            </a:r>
            <a:r>
              <a:rPr spc="-15" dirty="0"/>
              <a:t> </a:t>
            </a:r>
            <a:r>
              <a:rPr spc="-5" dirty="0"/>
              <a:t>replicas.</a:t>
            </a:r>
          </a:p>
          <a:p>
            <a:pPr marL="241300" indent="-229235">
              <a:lnSpc>
                <a:spcPts val="1789"/>
              </a:lnSpc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dirty="0"/>
              <a:t>Clean</a:t>
            </a:r>
            <a:r>
              <a:rPr spc="-15" dirty="0"/>
              <a:t> </a:t>
            </a:r>
            <a:r>
              <a:rPr dirty="0"/>
              <a:t>up</a:t>
            </a:r>
            <a:r>
              <a:rPr spc="-40" dirty="0"/>
              <a:t> </a:t>
            </a:r>
            <a:r>
              <a:rPr spc="-5" dirty="0"/>
              <a:t>older</a:t>
            </a:r>
            <a:r>
              <a:rPr spc="15" dirty="0"/>
              <a:t> </a:t>
            </a:r>
            <a:r>
              <a:rPr spc="-10" dirty="0"/>
              <a:t>RS</a:t>
            </a:r>
            <a:r>
              <a:rPr spc="-5" dirty="0"/>
              <a:t> </a:t>
            </a:r>
            <a:r>
              <a:rPr spc="-10" dirty="0"/>
              <a:t>that</a:t>
            </a:r>
            <a:r>
              <a:rPr spc="-35" dirty="0"/>
              <a:t> </a:t>
            </a:r>
            <a:r>
              <a:rPr spc="-5" dirty="0"/>
              <a:t>you</a:t>
            </a:r>
            <a:r>
              <a:rPr spc="-40" dirty="0"/>
              <a:t> </a:t>
            </a:r>
            <a:r>
              <a:rPr dirty="0"/>
              <a:t>don’t</a:t>
            </a:r>
            <a:r>
              <a:rPr spc="-35" dirty="0"/>
              <a:t> </a:t>
            </a:r>
            <a:r>
              <a:rPr spc="-5" dirty="0"/>
              <a:t>need</a:t>
            </a:r>
            <a:r>
              <a:rPr spc="-15" dirty="0"/>
              <a:t> </a:t>
            </a:r>
            <a:r>
              <a:rPr spc="-5" dirty="0"/>
              <a:t>anymore.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8739" y="3631803"/>
            <a:ext cx="8057515" cy="2580640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5"/>
              </a:spcBef>
            </a:pPr>
            <a:r>
              <a:rPr sz="1800" spc="-10" dirty="0">
                <a:latin typeface="Calibri"/>
                <a:cs typeface="Calibri"/>
              </a:rPr>
              <a:t>kubectl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scale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deployment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b="1" i="1" spc="-10" dirty="0">
                <a:latin typeface="Calibri"/>
                <a:cs typeface="Calibri"/>
              </a:rPr>
              <a:t>[DEPLOYMENT_NAME]</a:t>
            </a:r>
            <a:r>
              <a:rPr sz="1800" b="1" i="1" spc="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--replicas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b="1" i="1" spc="-5" dirty="0">
                <a:latin typeface="Calibri"/>
                <a:cs typeface="Calibri"/>
              </a:rPr>
              <a:t>[NUMBER_OF_REPLICAS]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sz="1800" spc="-10" dirty="0">
                <a:latin typeface="Calibri"/>
                <a:cs typeface="Calibri"/>
              </a:rPr>
              <a:t>kubectl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rollout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status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deployment</a:t>
            </a:r>
            <a:r>
              <a:rPr sz="1800" spc="8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nginx-deployment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65"/>
              </a:spcBef>
            </a:pPr>
            <a:r>
              <a:rPr sz="1800" spc="-10" dirty="0">
                <a:latin typeface="Calibri"/>
                <a:cs typeface="Calibri"/>
              </a:rPr>
              <a:t>kubectl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get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deployment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800" spc="-10" dirty="0">
                <a:latin typeface="Calibri"/>
                <a:cs typeface="Calibri"/>
              </a:rPr>
              <a:t>kubectl</a:t>
            </a:r>
            <a:r>
              <a:rPr sz="1800" spc="5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set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image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deployment</a:t>
            </a:r>
            <a:r>
              <a:rPr sz="1800" spc="6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nginx-deployment</a:t>
            </a:r>
            <a:r>
              <a:rPr sz="1800" spc="13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nginx-container=nginx:latest</a:t>
            </a:r>
            <a:r>
              <a:rPr sz="1800" spc="1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--record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sz="1800" i="1" spc="-10" dirty="0">
                <a:latin typeface="Calibri"/>
                <a:cs typeface="Calibri"/>
              </a:rPr>
              <a:t>kubectl</a:t>
            </a:r>
            <a:r>
              <a:rPr sz="1800" i="1" spc="-15" dirty="0">
                <a:latin typeface="Calibri"/>
                <a:cs typeface="Calibri"/>
              </a:rPr>
              <a:t> </a:t>
            </a:r>
            <a:r>
              <a:rPr sz="1800" i="1" dirty="0">
                <a:latin typeface="Calibri"/>
                <a:cs typeface="Calibri"/>
              </a:rPr>
              <a:t>get</a:t>
            </a:r>
            <a:r>
              <a:rPr sz="1800" i="1" spc="-30" dirty="0">
                <a:latin typeface="Calibri"/>
                <a:cs typeface="Calibri"/>
              </a:rPr>
              <a:t> </a:t>
            </a:r>
            <a:r>
              <a:rPr sz="1800" i="1" spc="-5" dirty="0">
                <a:latin typeface="Calibri"/>
                <a:cs typeface="Calibri"/>
              </a:rPr>
              <a:t>replicaset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sz="1800" spc="-10" dirty="0">
                <a:latin typeface="Calibri"/>
                <a:cs typeface="Calibri"/>
              </a:rPr>
              <a:t>kubectl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rollout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history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deployment</a:t>
            </a:r>
            <a:r>
              <a:rPr sz="1800" spc="9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nginx-deployment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1800" spc="-10" dirty="0">
                <a:latin typeface="Calibri"/>
                <a:cs typeface="Calibri"/>
              </a:rPr>
              <a:t>kubectl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rollout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history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deployment</a:t>
            </a:r>
            <a:r>
              <a:rPr sz="1800" spc="8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nginx-deployment</a:t>
            </a:r>
            <a:r>
              <a:rPr sz="1800" spc="10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--revision</a:t>
            </a:r>
            <a:r>
              <a:rPr sz="1800" spc="-10" dirty="0">
                <a:latin typeface="Calibri"/>
                <a:cs typeface="Calibri"/>
              </a:rPr>
              <a:t>=1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sz="1800" spc="-10" dirty="0">
                <a:latin typeface="Calibri"/>
                <a:cs typeface="Calibri"/>
              </a:rPr>
              <a:t>kubectl</a:t>
            </a:r>
            <a:r>
              <a:rPr sz="1800" spc="5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rollout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undo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deployment</a:t>
            </a:r>
            <a:r>
              <a:rPr sz="1800" spc="9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nginx-deployment</a:t>
            </a:r>
            <a:r>
              <a:rPr sz="1800" spc="1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--to-revision=1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279763" y="611885"/>
            <a:ext cx="2186940" cy="5788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32105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libri"/>
                <a:cs typeface="Calibri"/>
              </a:rPr>
              <a:t>apiVersion: </a:t>
            </a:r>
            <a:r>
              <a:rPr sz="1800" spc="-5" dirty="0">
                <a:latin typeface="Calibri"/>
                <a:cs typeface="Calibri"/>
              </a:rPr>
              <a:t>apps/v1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kind: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Deployment 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metadata:</a:t>
            </a:r>
            <a:endParaRPr sz="1800">
              <a:latin typeface="Calibri"/>
              <a:cs typeface="Calibri"/>
            </a:endParaRPr>
          </a:p>
          <a:p>
            <a:pPr marL="116205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name: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nginx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Calibri"/>
                <a:cs typeface="Calibri"/>
              </a:rPr>
              <a:t>spec:</a:t>
            </a:r>
            <a:endParaRPr sz="1800">
              <a:latin typeface="Calibri"/>
              <a:cs typeface="Calibri"/>
            </a:endParaRPr>
          </a:p>
          <a:p>
            <a:pPr marL="116205">
              <a:lnSpc>
                <a:spcPct val="100000"/>
              </a:lnSpc>
            </a:pPr>
            <a:r>
              <a:rPr sz="1800" spc="-15" dirty="0">
                <a:latin typeface="Calibri"/>
                <a:cs typeface="Calibri"/>
              </a:rPr>
              <a:t>replicas: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3</a:t>
            </a:r>
            <a:endParaRPr sz="1800">
              <a:latin typeface="Calibri"/>
              <a:cs typeface="Calibri"/>
            </a:endParaRPr>
          </a:p>
          <a:p>
            <a:pPr marL="116205">
              <a:lnSpc>
                <a:spcPct val="100000"/>
              </a:lnSpc>
            </a:pPr>
            <a:r>
              <a:rPr sz="1800" spc="-20" dirty="0">
                <a:latin typeface="Calibri"/>
                <a:cs typeface="Calibri"/>
              </a:rPr>
              <a:t>strategy:</a:t>
            </a:r>
            <a:endParaRPr sz="1800">
              <a:latin typeface="Calibri"/>
              <a:cs typeface="Calibri"/>
            </a:endParaRPr>
          </a:p>
          <a:p>
            <a:pPr marL="116205" marR="589915" indent="10668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type: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ReCreate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selector: 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matchLabels:</a:t>
            </a:r>
            <a:endParaRPr sz="1800">
              <a:latin typeface="Calibri"/>
              <a:cs typeface="Calibri"/>
            </a:endParaRPr>
          </a:p>
          <a:p>
            <a:pPr marL="116205" marR="894080" indent="210185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app: </a:t>
            </a:r>
            <a:r>
              <a:rPr sz="1800" spc="-15" dirty="0">
                <a:latin typeface="Calibri"/>
                <a:cs typeface="Calibri"/>
              </a:rPr>
              <a:t>nginx </a:t>
            </a:r>
            <a:r>
              <a:rPr sz="1800" spc="-4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template: 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metadata:</a:t>
            </a:r>
            <a:endParaRPr sz="1800">
              <a:latin typeface="Calibri"/>
              <a:cs typeface="Calibri"/>
            </a:endParaRPr>
          </a:p>
          <a:p>
            <a:pPr marL="326390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latin typeface="Calibri"/>
                <a:cs typeface="Calibri"/>
              </a:rPr>
              <a:t>labels:</a:t>
            </a:r>
            <a:endParaRPr sz="1800">
              <a:latin typeface="Calibri"/>
              <a:cs typeface="Calibri"/>
            </a:endParaRPr>
          </a:p>
          <a:p>
            <a:pPr marL="222885" marR="789940" indent="210185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Calibri"/>
                <a:cs typeface="Calibri"/>
              </a:rPr>
              <a:t>app: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nginx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spec: 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containers:</a:t>
            </a:r>
            <a:endParaRPr sz="1800">
              <a:latin typeface="Calibri"/>
              <a:cs typeface="Calibri"/>
            </a:endParaRPr>
          </a:p>
          <a:p>
            <a:pPr marL="433070" marR="53340" indent="-10668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-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name: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nginx </a:t>
            </a:r>
            <a:r>
              <a:rPr sz="1800" spc="-10" dirty="0">
                <a:latin typeface="Calibri"/>
                <a:cs typeface="Calibri"/>
              </a:rPr>
              <a:t> image: nginx:1.7.9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ports:</a:t>
            </a:r>
            <a:endParaRPr sz="1800">
              <a:latin typeface="Calibri"/>
              <a:cs typeface="Calibri"/>
            </a:endParaRPr>
          </a:p>
          <a:p>
            <a:pPr marL="43307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-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containerPort: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80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5" dirty="0"/>
              <a:t>Kubernetes</a:t>
            </a:r>
            <a:r>
              <a:rPr spc="-160" dirty="0"/>
              <a:t> </a:t>
            </a:r>
            <a:r>
              <a:rPr spc="-25" dirty="0"/>
              <a:t>Objects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39" y="466735"/>
            <a:ext cx="8736330" cy="3307715"/>
          </a:xfrm>
          <a:prstGeom prst="rect">
            <a:avLst/>
          </a:prstGeom>
        </p:spPr>
        <p:txBody>
          <a:bodyPr vert="horz" wrap="square" lIns="0" tIns="20827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39"/>
              </a:spcBef>
            </a:pPr>
            <a:r>
              <a:rPr sz="2800" b="1" spc="-5" dirty="0">
                <a:latin typeface="Calibri"/>
                <a:cs typeface="Calibri"/>
              </a:rPr>
              <a:t>Deployment</a:t>
            </a:r>
            <a:r>
              <a:rPr sz="2800" b="1" spc="-85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Strategies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ts val="1825"/>
              </a:lnSpc>
              <a:spcBef>
                <a:spcPts val="890"/>
              </a:spcBef>
            </a:pPr>
            <a:r>
              <a:rPr sz="1600" spc="-10" dirty="0">
                <a:latin typeface="Calibri"/>
                <a:cs typeface="Calibri"/>
              </a:rPr>
              <a:t>There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are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several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different</a:t>
            </a:r>
            <a:r>
              <a:rPr sz="1600" spc="8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types</a:t>
            </a:r>
            <a:r>
              <a:rPr sz="1600" spc="2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of </a:t>
            </a:r>
            <a:r>
              <a:rPr sz="1600" spc="-10" dirty="0">
                <a:latin typeface="Calibri"/>
                <a:cs typeface="Calibri"/>
              </a:rPr>
              <a:t>deployment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strategies</a:t>
            </a:r>
            <a:r>
              <a:rPr sz="1600" spc="4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you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can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25" dirty="0">
                <a:latin typeface="Calibri"/>
                <a:cs typeface="Calibri"/>
              </a:rPr>
              <a:t>take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advantage</a:t>
            </a:r>
            <a:r>
              <a:rPr sz="1600" spc="-5" dirty="0">
                <a:latin typeface="Calibri"/>
                <a:cs typeface="Calibri"/>
              </a:rPr>
              <a:t> of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depending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on </a:t>
            </a:r>
            <a:r>
              <a:rPr sz="1600" spc="-10" dirty="0">
                <a:latin typeface="Calibri"/>
                <a:cs typeface="Calibri"/>
              </a:rPr>
              <a:t>your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ts val="1825"/>
              </a:lnSpc>
            </a:pPr>
            <a:r>
              <a:rPr sz="1600" dirty="0">
                <a:latin typeface="Calibri"/>
                <a:cs typeface="Calibri"/>
              </a:rPr>
              <a:t>goal.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800" b="1" spc="-5" dirty="0">
                <a:latin typeface="Calibri"/>
                <a:cs typeface="Calibri"/>
              </a:rPr>
              <a:t>Rolling</a:t>
            </a:r>
            <a:r>
              <a:rPr sz="2800" b="1" spc="-85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Deployment</a:t>
            </a:r>
            <a:endParaRPr sz="2800">
              <a:latin typeface="Calibri"/>
              <a:cs typeface="Calibri"/>
            </a:endParaRPr>
          </a:p>
          <a:p>
            <a:pPr marL="12700" marR="53975">
              <a:lnSpc>
                <a:spcPts val="1730"/>
              </a:lnSpc>
              <a:spcBef>
                <a:spcPts val="1085"/>
              </a:spcBef>
            </a:pPr>
            <a:r>
              <a:rPr sz="1600" dirty="0">
                <a:latin typeface="Calibri"/>
                <a:cs typeface="Calibri"/>
              </a:rPr>
              <a:t>The</a:t>
            </a:r>
            <a:r>
              <a:rPr sz="1600" spc="-10" dirty="0">
                <a:latin typeface="Calibri"/>
                <a:cs typeface="Calibri"/>
              </a:rPr>
              <a:t> rolling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deployment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is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the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standard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default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deployment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to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Kubernetes.</a:t>
            </a:r>
            <a:r>
              <a:rPr sz="1600" spc="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It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works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by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25" dirty="0">
                <a:latin typeface="Calibri"/>
                <a:cs typeface="Calibri"/>
              </a:rPr>
              <a:t>slowly,</a:t>
            </a:r>
            <a:r>
              <a:rPr sz="1600" spc="3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one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by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one, </a:t>
            </a:r>
            <a:r>
              <a:rPr sz="1600" spc="-34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replacing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pods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of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the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previous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version</a:t>
            </a:r>
            <a:r>
              <a:rPr sz="1600" spc="4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of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your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application</a:t>
            </a:r>
            <a:r>
              <a:rPr sz="1600" spc="4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with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pods of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the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new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version</a:t>
            </a:r>
            <a:r>
              <a:rPr sz="1600" spc="4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without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any 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cluster</a:t>
            </a:r>
            <a:r>
              <a:rPr sz="1600" spc="3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downtime.</a:t>
            </a:r>
            <a:endParaRPr sz="1600">
              <a:latin typeface="Calibri"/>
              <a:cs typeface="Calibri"/>
            </a:endParaRPr>
          </a:p>
          <a:p>
            <a:pPr marL="12700" marR="5080">
              <a:lnSpc>
                <a:spcPts val="1730"/>
              </a:lnSpc>
              <a:spcBef>
                <a:spcPts val="1000"/>
              </a:spcBef>
            </a:pPr>
            <a:r>
              <a:rPr sz="1600" dirty="0">
                <a:solidFill>
                  <a:srgbClr val="6F6F6F"/>
                </a:solidFill>
                <a:latin typeface="Calibri"/>
                <a:cs typeface="Calibri"/>
              </a:rPr>
              <a:t>A</a:t>
            </a:r>
            <a:r>
              <a:rPr sz="1600" spc="10" dirty="0">
                <a:solidFill>
                  <a:srgbClr val="6F6F6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6F6F6F"/>
                </a:solidFill>
                <a:latin typeface="Calibri"/>
                <a:cs typeface="Calibri"/>
              </a:rPr>
              <a:t>rolling</a:t>
            </a:r>
            <a:r>
              <a:rPr sz="1600" spc="10" dirty="0">
                <a:solidFill>
                  <a:srgbClr val="6F6F6F"/>
                </a:solidFill>
                <a:latin typeface="Calibri"/>
                <a:cs typeface="Calibri"/>
              </a:rPr>
              <a:t> </a:t>
            </a:r>
            <a:r>
              <a:rPr sz="1600" spc="-15" dirty="0">
                <a:solidFill>
                  <a:srgbClr val="6F6F6F"/>
                </a:solidFill>
                <a:latin typeface="Calibri"/>
                <a:cs typeface="Calibri"/>
              </a:rPr>
              <a:t>update</a:t>
            </a:r>
            <a:r>
              <a:rPr sz="1600" spc="15" dirty="0">
                <a:solidFill>
                  <a:srgbClr val="6F6F6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6F6F6F"/>
                </a:solidFill>
                <a:latin typeface="Calibri"/>
                <a:cs typeface="Calibri"/>
              </a:rPr>
              <a:t>waits</a:t>
            </a:r>
            <a:r>
              <a:rPr sz="1600" spc="20" dirty="0">
                <a:solidFill>
                  <a:srgbClr val="6F6F6F"/>
                </a:solidFill>
                <a:latin typeface="Calibri"/>
                <a:cs typeface="Calibri"/>
              </a:rPr>
              <a:t> </a:t>
            </a:r>
            <a:r>
              <a:rPr sz="1600" spc="-15" dirty="0">
                <a:solidFill>
                  <a:srgbClr val="6F6F6F"/>
                </a:solidFill>
                <a:latin typeface="Calibri"/>
                <a:cs typeface="Calibri"/>
              </a:rPr>
              <a:t>for</a:t>
            </a:r>
            <a:r>
              <a:rPr sz="1600" spc="-5" dirty="0">
                <a:solidFill>
                  <a:srgbClr val="6F6F6F"/>
                </a:solidFill>
                <a:latin typeface="Calibri"/>
                <a:cs typeface="Calibri"/>
              </a:rPr>
              <a:t> new</a:t>
            </a:r>
            <a:r>
              <a:rPr sz="1600" spc="5" dirty="0">
                <a:solidFill>
                  <a:srgbClr val="6F6F6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6F6F6F"/>
                </a:solidFill>
                <a:latin typeface="Calibri"/>
                <a:cs typeface="Calibri"/>
              </a:rPr>
              <a:t>pods</a:t>
            </a:r>
            <a:r>
              <a:rPr sz="1600" spc="15" dirty="0">
                <a:solidFill>
                  <a:srgbClr val="6F6F6F"/>
                </a:solidFill>
                <a:latin typeface="Calibri"/>
                <a:cs typeface="Calibri"/>
              </a:rPr>
              <a:t> </a:t>
            </a:r>
            <a:r>
              <a:rPr sz="1600" spc="-20" dirty="0">
                <a:solidFill>
                  <a:srgbClr val="6F6F6F"/>
                </a:solidFill>
                <a:latin typeface="Calibri"/>
                <a:cs typeface="Calibri"/>
              </a:rPr>
              <a:t>to</a:t>
            </a:r>
            <a:r>
              <a:rPr sz="1600" spc="15" dirty="0">
                <a:solidFill>
                  <a:srgbClr val="6F6F6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6F6F6F"/>
                </a:solidFill>
                <a:latin typeface="Calibri"/>
                <a:cs typeface="Calibri"/>
              </a:rPr>
              <a:t>become</a:t>
            </a:r>
            <a:r>
              <a:rPr sz="1600" spc="20" dirty="0">
                <a:solidFill>
                  <a:srgbClr val="6F6F6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6F6F6F"/>
                </a:solidFill>
                <a:latin typeface="Calibri"/>
                <a:cs typeface="Calibri"/>
              </a:rPr>
              <a:t>ready</a:t>
            </a:r>
            <a:r>
              <a:rPr sz="1600" spc="65" dirty="0">
                <a:solidFill>
                  <a:srgbClr val="6F6F6F"/>
                </a:solidFill>
                <a:latin typeface="Calibri"/>
                <a:cs typeface="Calibri"/>
              </a:rPr>
              <a:t> </a:t>
            </a:r>
            <a:r>
              <a:rPr sz="1600" spc="-20" dirty="0">
                <a:solidFill>
                  <a:srgbClr val="6F6F6F"/>
                </a:solidFill>
                <a:latin typeface="Calibri"/>
                <a:cs typeface="Calibri"/>
              </a:rPr>
              <a:t>before</a:t>
            </a:r>
            <a:r>
              <a:rPr sz="1600" spc="40" dirty="0">
                <a:solidFill>
                  <a:srgbClr val="6F6F6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6F6F6F"/>
                </a:solidFill>
                <a:latin typeface="Calibri"/>
                <a:cs typeface="Calibri"/>
              </a:rPr>
              <a:t>it </a:t>
            </a:r>
            <a:r>
              <a:rPr sz="1600" spc="-15" dirty="0">
                <a:solidFill>
                  <a:srgbClr val="6F6F6F"/>
                </a:solidFill>
                <a:latin typeface="Calibri"/>
                <a:cs typeface="Calibri"/>
              </a:rPr>
              <a:t>starts</a:t>
            </a:r>
            <a:r>
              <a:rPr sz="1600" spc="40" dirty="0">
                <a:solidFill>
                  <a:srgbClr val="6F6F6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6F6F6F"/>
                </a:solidFill>
                <a:latin typeface="Calibri"/>
                <a:cs typeface="Calibri"/>
              </a:rPr>
              <a:t>scaling</a:t>
            </a:r>
            <a:r>
              <a:rPr sz="1600" spc="10" dirty="0">
                <a:solidFill>
                  <a:srgbClr val="6F6F6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6F6F6F"/>
                </a:solidFill>
                <a:latin typeface="Calibri"/>
                <a:cs typeface="Calibri"/>
              </a:rPr>
              <a:t>down</a:t>
            </a:r>
            <a:r>
              <a:rPr sz="1600" dirty="0">
                <a:solidFill>
                  <a:srgbClr val="6F6F6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6F6F6F"/>
                </a:solidFill>
                <a:latin typeface="Calibri"/>
                <a:cs typeface="Calibri"/>
              </a:rPr>
              <a:t>the</a:t>
            </a:r>
            <a:r>
              <a:rPr sz="1600" spc="-10" dirty="0">
                <a:solidFill>
                  <a:srgbClr val="6F6F6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6F6F6F"/>
                </a:solidFill>
                <a:latin typeface="Calibri"/>
                <a:cs typeface="Calibri"/>
              </a:rPr>
              <a:t>old</a:t>
            </a:r>
            <a:r>
              <a:rPr sz="1600" spc="15" dirty="0">
                <a:solidFill>
                  <a:srgbClr val="6F6F6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6F6F6F"/>
                </a:solidFill>
                <a:latin typeface="Calibri"/>
                <a:cs typeface="Calibri"/>
              </a:rPr>
              <a:t>ones.</a:t>
            </a:r>
            <a:r>
              <a:rPr sz="1600" spc="5" dirty="0">
                <a:solidFill>
                  <a:srgbClr val="6F6F6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6F6F6F"/>
                </a:solidFill>
                <a:latin typeface="Calibri"/>
                <a:cs typeface="Calibri"/>
              </a:rPr>
              <a:t>If</a:t>
            </a:r>
            <a:r>
              <a:rPr sz="1600" spc="-5" dirty="0">
                <a:solidFill>
                  <a:srgbClr val="6F6F6F"/>
                </a:solidFill>
                <a:latin typeface="Calibri"/>
                <a:cs typeface="Calibri"/>
              </a:rPr>
              <a:t> </a:t>
            </a:r>
            <a:r>
              <a:rPr sz="1600" spc="-15" dirty="0">
                <a:solidFill>
                  <a:srgbClr val="6F6F6F"/>
                </a:solidFill>
                <a:latin typeface="Calibri"/>
                <a:cs typeface="Calibri"/>
              </a:rPr>
              <a:t>there</a:t>
            </a:r>
            <a:r>
              <a:rPr sz="1600" spc="40" dirty="0">
                <a:solidFill>
                  <a:srgbClr val="6F6F6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6F6F6F"/>
                </a:solidFill>
                <a:latin typeface="Calibri"/>
                <a:cs typeface="Calibri"/>
              </a:rPr>
              <a:t>is </a:t>
            </a:r>
            <a:r>
              <a:rPr sz="1600" spc="-350" dirty="0">
                <a:solidFill>
                  <a:srgbClr val="6F6F6F"/>
                </a:solidFill>
                <a:latin typeface="Calibri"/>
                <a:cs typeface="Calibri"/>
              </a:rPr>
              <a:t> </a:t>
            </a:r>
            <a:r>
              <a:rPr sz="1600" spc="5" dirty="0">
                <a:solidFill>
                  <a:srgbClr val="6F6F6F"/>
                </a:solidFill>
                <a:latin typeface="Calibri"/>
                <a:cs typeface="Calibri"/>
              </a:rPr>
              <a:t>a</a:t>
            </a:r>
            <a:r>
              <a:rPr sz="1600" spc="-5" dirty="0">
                <a:solidFill>
                  <a:srgbClr val="6F6F6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6F6F6F"/>
                </a:solidFill>
                <a:latin typeface="Calibri"/>
                <a:cs typeface="Calibri"/>
              </a:rPr>
              <a:t>problem,</a:t>
            </a:r>
            <a:r>
              <a:rPr sz="1600" spc="10" dirty="0">
                <a:solidFill>
                  <a:srgbClr val="6F6F6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6F6F6F"/>
                </a:solidFill>
                <a:latin typeface="Calibri"/>
                <a:cs typeface="Calibri"/>
              </a:rPr>
              <a:t>the</a:t>
            </a:r>
            <a:r>
              <a:rPr sz="1600" spc="15" dirty="0">
                <a:solidFill>
                  <a:srgbClr val="6F6F6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6F6F6F"/>
                </a:solidFill>
                <a:latin typeface="Calibri"/>
                <a:cs typeface="Calibri"/>
              </a:rPr>
              <a:t>rolling</a:t>
            </a:r>
            <a:r>
              <a:rPr sz="1600" spc="15" dirty="0">
                <a:solidFill>
                  <a:srgbClr val="6F6F6F"/>
                </a:solidFill>
                <a:latin typeface="Calibri"/>
                <a:cs typeface="Calibri"/>
              </a:rPr>
              <a:t> </a:t>
            </a:r>
            <a:r>
              <a:rPr sz="1600" spc="-15" dirty="0">
                <a:solidFill>
                  <a:srgbClr val="6F6F6F"/>
                </a:solidFill>
                <a:latin typeface="Calibri"/>
                <a:cs typeface="Calibri"/>
              </a:rPr>
              <a:t>update</a:t>
            </a:r>
            <a:r>
              <a:rPr sz="1600" spc="15" dirty="0">
                <a:solidFill>
                  <a:srgbClr val="6F6F6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6F6F6F"/>
                </a:solidFill>
                <a:latin typeface="Calibri"/>
                <a:cs typeface="Calibri"/>
              </a:rPr>
              <a:t>or</a:t>
            </a:r>
            <a:r>
              <a:rPr sz="1600" spc="15" dirty="0">
                <a:solidFill>
                  <a:srgbClr val="6F6F6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6F6F6F"/>
                </a:solidFill>
                <a:latin typeface="Calibri"/>
                <a:cs typeface="Calibri"/>
              </a:rPr>
              <a:t>deployment </a:t>
            </a:r>
            <a:r>
              <a:rPr sz="1600" spc="-10" dirty="0">
                <a:solidFill>
                  <a:srgbClr val="6F6F6F"/>
                </a:solidFill>
                <a:latin typeface="Calibri"/>
                <a:cs typeface="Calibri"/>
              </a:rPr>
              <a:t>can</a:t>
            </a:r>
            <a:r>
              <a:rPr sz="1600" spc="20" dirty="0">
                <a:solidFill>
                  <a:srgbClr val="6F6F6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6F6F6F"/>
                </a:solidFill>
                <a:latin typeface="Calibri"/>
                <a:cs typeface="Calibri"/>
              </a:rPr>
              <a:t>be</a:t>
            </a:r>
            <a:r>
              <a:rPr sz="1600" spc="-5" dirty="0">
                <a:solidFill>
                  <a:srgbClr val="6F6F6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6F6F6F"/>
                </a:solidFill>
                <a:latin typeface="Calibri"/>
                <a:cs typeface="Calibri"/>
              </a:rPr>
              <a:t>aborted</a:t>
            </a:r>
            <a:r>
              <a:rPr sz="1600" spc="40" dirty="0">
                <a:solidFill>
                  <a:srgbClr val="6F6F6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6F6F6F"/>
                </a:solidFill>
                <a:latin typeface="Calibri"/>
                <a:cs typeface="Calibri"/>
              </a:rPr>
              <a:t>without</a:t>
            </a:r>
            <a:r>
              <a:rPr sz="1600" spc="10" dirty="0">
                <a:solidFill>
                  <a:srgbClr val="6F6F6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6F6F6F"/>
                </a:solidFill>
                <a:latin typeface="Calibri"/>
                <a:cs typeface="Calibri"/>
              </a:rPr>
              <a:t>bringing</a:t>
            </a:r>
            <a:r>
              <a:rPr sz="1600" spc="-15" dirty="0">
                <a:solidFill>
                  <a:srgbClr val="6F6F6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6F6F6F"/>
                </a:solidFill>
                <a:latin typeface="Calibri"/>
                <a:cs typeface="Calibri"/>
              </a:rPr>
              <a:t>the whole</a:t>
            </a:r>
            <a:r>
              <a:rPr sz="1600" spc="15" dirty="0">
                <a:solidFill>
                  <a:srgbClr val="6F6F6F"/>
                </a:solidFill>
                <a:latin typeface="Calibri"/>
                <a:cs typeface="Calibri"/>
              </a:rPr>
              <a:t> </a:t>
            </a:r>
            <a:r>
              <a:rPr sz="1600" spc="-15" dirty="0">
                <a:solidFill>
                  <a:srgbClr val="6F6F6F"/>
                </a:solidFill>
                <a:latin typeface="Calibri"/>
                <a:cs typeface="Calibri"/>
              </a:rPr>
              <a:t>cluster</a:t>
            </a:r>
            <a:r>
              <a:rPr sz="1600" spc="40" dirty="0">
                <a:solidFill>
                  <a:srgbClr val="6F6F6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6F6F6F"/>
                </a:solidFill>
                <a:latin typeface="Calibri"/>
                <a:cs typeface="Calibri"/>
              </a:rPr>
              <a:t>down.</a:t>
            </a:r>
            <a:r>
              <a:rPr sz="1600" spc="10" dirty="0">
                <a:solidFill>
                  <a:srgbClr val="6F6F6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6F6F6F"/>
                </a:solidFill>
                <a:latin typeface="Calibri"/>
                <a:cs typeface="Calibri"/>
              </a:rPr>
              <a:t>In </a:t>
            </a:r>
            <a:r>
              <a:rPr sz="1600" spc="5" dirty="0">
                <a:solidFill>
                  <a:srgbClr val="6F6F6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6F6F6F"/>
                </a:solidFill>
                <a:latin typeface="Calibri"/>
                <a:cs typeface="Calibri"/>
              </a:rPr>
              <a:t>the</a:t>
            </a:r>
            <a:r>
              <a:rPr sz="1600" spc="5" dirty="0">
                <a:solidFill>
                  <a:srgbClr val="6F6F6F"/>
                </a:solidFill>
                <a:latin typeface="Calibri"/>
                <a:cs typeface="Calibri"/>
              </a:rPr>
              <a:t> </a:t>
            </a:r>
            <a:r>
              <a:rPr sz="1600" spc="-30" dirty="0">
                <a:solidFill>
                  <a:srgbClr val="6F6F6F"/>
                </a:solidFill>
                <a:latin typeface="Calibri"/>
                <a:cs typeface="Calibri"/>
              </a:rPr>
              <a:t>YAML</a:t>
            </a:r>
            <a:r>
              <a:rPr sz="1600" spc="-35" dirty="0">
                <a:solidFill>
                  <a:srgbClr val="6F6F6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6F6F6F"/>
                </a:solidFill>
                <a:latin typeface="Calibri"/>
                <a:cs typeface="Calibri"/>
              </a:rPr>
              <a:t>definition</a:t>
            </a:r>
            <a:r>
              <a:rPr sz="1600" spc="35" dirty="0">
                <a:solidFill>
                  <a:srgbClr val="6F6F6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6F6F6F"/>
                </a:solidFill>
                <a:latin typeface="Calibri"/>
                <a:cs typeface="Calibri"/>
              </a:rPr>
              <a:t>file</a:t>
            </a:r>
            <a:r>
              <a:rPr sz="1600" spc="15" dirty="0">
                <a:solidFill>
                  <a:srgbClr val="6F6F6F"/>
                </a:solidFill>
                <a:latin typeface="Calibri"/>
                <a:cs typeface="Calibri"/>
              </a:rPr>
              <a:t> </a:t>
            </a:r>
            <a:r>
              <a:rPr sz="1600" spc="-15" dirty="0">
                <a:solidFill>
                  <a:srgbClr val="6F6F6F"/>
                </a:solidFill>
                <a:latin typeface="Calibri"/>
                <a:cs typeface="Calibri"/>
              </a:rPr>
              <a:t>for</a:t>
            </a:r>
            <a:r>
              <a:rPr sz="1600" spc="-10" dirty="0">
                <a:solidFill>
                  <a:srgbClr val="6F6F6F"/>
                </a:solidFill>
                <a:latin typeface="Calibri"/>
                <a:cs typeface="Calibri"/>
              </a:rPr>
              <a:t> this</a:t>
            </a:r>
            <a:r>
              <a:rPr sz="1600" spc="15" dirty="0">
                <a:solidFill>
                  <a:srgbClr val="6F6F6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6F6F6F"/>
                </a:solidFill>
                <a:latin typeface="Calibri"/>
                <a:cs typeface="Calibri"/>
              </a:rPr>
              <a:t>type</a:t>
            </a:r>
            <a:r>
              <a:rPr sz="1600" spc="10" dirty="0">
                <a:solidFill>
                  <a:srgbClr val="6F6F6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6F6F6F"/>
                </a:solidFill>
                <a:latin typeface="Calibri"/>
                <a:cs typeface="Calibri"/>
              </a:rPr>
              <a:t>of</a:t>
            </a:r>
            <a:r>
              <a:rPr sz="1600" spc="10" dirty="0">
                <a:solidFill>
                  <a:srgbClr val="6F6F6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6F6F6F"/>
                </a:solidFill>
                <a:latin typeface="Calibri"/>
                <a:cs typeface="Calibri"/>
              </a:rPr>
              <a:t>deployment,</a:t>
            </a:r>
            <a:r>
              <a:rPr sz="1600" spc="5" dirty="0">
                <a:solidFill>
                  <a:srgbClr val="6F6F6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6F6F6F"/>
                </a:solidFill>
                <a:latin typeface="Calibri"/>
                <a:cs typeface="Calibri"/>
              </a:rPr>
              <a:t>a</a:t>
            </a:r>
            <a:r>
              <a:rPr sz="1600" spc="-5" dirty="0">
                <a:solidFill>
                  <a:srgbClr val="6F6F6F"/>
                </a:solidFill>
                <a:latin typeface="Calibri"/>
                <a:cs typeface="Calibri"/>
              </a:rPr>
              <a:t> new</a:t>
            </a:r>
            <a:r>
              <a:rPr sz="1600" spc="5" dirty="0">
                <a:solidFill>
                  <a:srgbClr val="6F6F6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6F6F6F"/>
                </a:solidFill>
                <a:latin typeface="Calibri"/>
                <a:cs typeface="Calibri"/>
              </a:rPr>
              <a:t>image</a:t>
            </a:r>
            <a:r>
              <a:rPr sz="1600" spc="-35" dirty="0">
                <a:solidFill>
                  <a:srgbClr val="6F6F6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6F6F6F"/>
                </a:solidFill>
                <a:latin typeface="Calibri"/>
                <a:cs typeface="Calibri"/>
              </a:rPr>
              <a:t>replaces</a:t>
            </a:r>
            <a:r>
              <a:rPr sz="1600" spc="15" dirty="0">
                <a:solidFill>
                  <a:srgbClr val="6F6F6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6F6F6F"/>
                </a:solidFill>
                <a:latin typeface="Calibri"/>
                <a:cs typeface="Calibri"/>
              </a:rPr>
              <a:t>the</a:t>
            </a:r>
            <a:r>
              <a:rPr sz="1600" spc="10" dirty="0">
                <a:solidFill>
                  <a:srgbClr val="6F6F6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6F6F6F"/>
                </a:solidFill>
                <a:latin typeface="Calibri"/>
                <a:cs typeface="Calibri"/>
              </a:rPr>
              <a:t>old</a:t>
            </a:r>
            <a:r>
              <a:rPr sz="1600" spc="10" dirty="0">
                <a:solidFill>
                  <a:srgbClr val="6F6F6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6F6F6F"/>
                </a:solidFill>
                <a:latin typeface="Calibri"/>
                <a:cs typeface="Calibri"/>
              </a:rPr>
              <a:t>image.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79763" y="180797"/>
            <a:ext cx="1969770" cy="60013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latin typeface="Calibri"/>
                <a:cs typeface="Calibri"/>
              </a:rPr>
              <a:t>#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Deployments</a:t>
            </a:r>
            <a:r>
              <a:rPr sz="1400" spc="100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Rolling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400" spc="-20" dirty="0">
                <a:latin typeface="Calibri"/>
                <a:cs typeface="Calibri"/>
              </a:rPr>
              <a:t>Update</a:t>
            </a:r>
            <a:endParaRPr sz="1400">
              <a:latin typeface="Calibri"/>
              <a:cs typeface="Calibri"/>
            </a:endParaRPr>
          </a:p>
          <a:p>
            <a:pPr marL="12700" marR="528320">
              <a:lnSpc>
                <a:spcPct val="100000"/>
              </a:lnSpc>
            </a:pPr>
            <a:r>
              <a:rPr sz="1400" spc="-20" dirty="0">
                <a:latin typeface="Calibri"/>
                <a:cs typeface="Calibri"/>
              </a:rPr>
              <a:t>apiVersion:</a:t>
            </a:r>
            <a:r>
              <a:rPr sz="1400" spc="50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apps/v1 </a:t>
            </a:r>
            <a:r>
              <a:rPr sz="1400" spc="-305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kind:</a:t>
            </a:r>
            <a:r>
              <a:rPr sz="1400" spc="3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Deployment 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metadata:</a:t>
            </a:r>
            <a:endParaRPr sz="1400">
              <a:latin typeface="Calibri"/>
              <a:cs typeface="Calibri"/>
            </a:endParaRPr>
          </a:p>
          <a:p>
            <a:pPr marL="91440">
              <a:lnSpc>
                <a:spcPct val="100000"/>
              </a:lnSpc>
              <a:spcBef>
                <a:spcPts val="5"/>
              </a:spcBef>
            </a:pPr>
            <a:r>
              <a:rPr sz="1400" spc="-10" dirty="0">
                <a:latin typeface="Calibri"/>
                <a:cs typeface="Calibri"/>
              </a:rPr>
              <a:t>name: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nginx-deployment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latin typeface="Calibri"/>
                <a:cs typeface="Calibri"/>
              </a:rPr>
              <a:t>spec:</a:t>
            </a:r>
            <a:endParaRPr sz="1400">
              <a:latin typeface="Calibri"/>
              <a:cs typeface="Calibri"/>
            </a:endParaRPr>
          </a:p>
          <a:p>
            <a:pPr marL="91440" marR="1141095">
              <a:lnSpc>
                <a:spcPct val="100000"/>
              </a:lnSpc>
            </a:pPr>
            <a:r>
              <a:rPr sz="1400" spc="-10" dirty="0">
                <a:latin typeface="Calibri"/>
                <a:cs typeface="Calibri"/>
              </a:rPr>
              <a:t>replicas: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2 </a:t>
            </a:r>
            <a:r>
              <a:rPr sz="1400" spc="-305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strategy:</a:t>
            </a:r>
            <a:endParaRPr sz="1400">
              <a:latin typeface="Calibri"/>
              <a:cs typeface="Calibri"/>
            </a:endParaRPr>
          </a:p>
          <a:p>
            <a:pPr marL="170815">
              <a:lnSpc>
                <a:spcPct val="100000"/>
              </a:lnSpc>
            </a:pPr>
            <a:r>
              <a:rPr sz="1400" spc="-15" dirty="0">
                <a:latin typeface="Calibri"/>
                <a:cs typeface="Calibri"/>
              </a:rPr>
              <a:t>type:</a:t>
            </a:r>
            <a:r>
              <a:rPr sz="1400" spc="30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RollingUpdate</a:t>
            </a:r>
            <a:endParaRPr sz="1400">
              <a:latin typeface="Calibri"/>
              <a:cs typeface="Calibri"/>
            </a:endParaRPr>
          </a:p>
          <a:p>
            <a:pPr marL="289560" marR="770890" indent="-119380">
              <a:lnSpc>
                <a:spcPct val="100000"/>
              </a:lnSpc>
              <a:spcBef>
                <a:spcPts val="5"/>
              </a:spcBef>
            </a:pPr>
            <a:r>
              <a:rPr sz="1400" spc="-35" dirty="0">
                <a:latin typeface="Calibri"/>
                <a:cs typeface="Calibri"/>
              </a:rPr>
              <a:t>r</a:t>
            </a:r>
            <a:r>
              <a:rPr sz="1400" dirty="0">
                <a:latin typeface="Calibri"/>
                <a:cs typeface="Calibri"/>
              </a:rPr>
              <a:t>o</a:t>
            </a:r>
            <a:r>
              <a:rPr sz="1400" spc="-15" dirty="0">
                <a:latin typeface="Calibri"/>
                <a:cs typeface="Calibri"/>
              </a:rPr>
              <a:t>lli</a:t>
            </a:r>
            <a:r>
              <a:rPr sz="1400" spc="-20" dirty="0">
                <a:latin typeface="Calibri"/>
                <a:cs typeface="Calibri"/>
              </a:rPr>
              <a:t>n</a:t>
            </a:r>
            <a:r>
              <a:rPr sz="1400" spc="-15" dirty="0">
                <a:latin typeface="Calibri"/>
                <a:cs typeface="Calibri"/>
              </a:rPr>
              <a:t>gU</a:t>
            </a:r>
            <a:r>
              <a:rPr sz="1400" spc="-20" dirty="0">
                <a:latin typeface="Calibri"/>
                <a:cs typeface="Calibri"/>
              </a:rPr>
              <a:t>p</a:t>
            </a:r>
            <a:r>
              <a:rPr sz="1400" spc="5" dirty="0">
                <a:latin typeface="Calibri"/>
                <a:cs typeface="Calibri"/>
              </a:rPr>
              <a:t>d</a:t>
            </a:r>
            <a:r>
              <a:rPr sz="1400" spc="-5" dirty="0">
                <a:latin typeface="Calibri"/>
                <a:cs typeface="Calibri"/>
              </a:rPr>
              <a:t>a</a:t>
            </a:r>
            <a:r>
              <a:rPr sz="1400" spc="-40" dirty="0">
                <a:latin typeface="Calibri"/>
                <a:cs typeface="Calibri"/>
              </a:rPr>
              <a:t>t</a:t>
            </a:r>
            <a:r>
              <a:rPr sz="1400" spc="5" dirty="0">
                <a:latin typeface="Calibri"/>
                <a:cs typeface="Calibri"/>
              </a:rPr>
              <a:t>e</a:t>
            </a:r>
            <a:r>
              <a:rPr sz="1400" spc="-5" dirty="0">
                <a:latin typeface="Calibri"/>
                <a:cs typeface="Calibri"/>
              </a:rPr>
              <a:t>:  </a:t>
            </a:r>
            <a:r>
              <a:rPr sz="1400" spc="-15" dirty="0">
                <a:latin typeface="Calibri"/>
                <a:cs typeface="Calibri"/>
              </a:rPr>
              <a:t>maxSurge:</a:t>
            </a:r>
            <a:r>
              <a:rPr sz="1400" spc="-5" dirty="0">
                <a:latin typeface="Calibri"/>
                <a:cs typeface="Calibri"/>
              </a:rPr>
              <a:t> 1</a:t>
            </a:r>
            <a:endParaRPr sz="1400">
              <a:latin typeface="Calibri"/>
              <a:cs typeface="Calibri"/>
            </a:endParaRPr>
          </a:p>
          <a:p>
            <a:pPr marL="289560">
              <a:lnSpc>
                <a:spcPct val="100000"/>
              </a:lnSpc>
            </a:pPr>
            <a:r>
              <a:rPr sz="1400" spc="-15" dirty="0">
                <a:latin typeface="Calibri"/>
                <a:cs typeface="Calibri"/>
              </a:rPr>
              <a:t>maxUnavailable:</a:t>
            </a:r>
            <a:r>
              <a:rPr sz="1400" spc="1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1</a:t>
            </a:r>
            <a:endParaRPr sz="1400">
              <a:latin typeface="Calibri"/>
              <a:cs typeface="Calibri"/>
            </a:endParaRPr>
          </a:p>
          <a:p>
            <a:pPr marL="91440" marR="292735">
              <a:lnSpc>
                <a:spcPct val="100000"/>
              </a:lnSpc>
            </a:pPr>
            <a:r>
              <a:rPr sz="1400" spc="-10" dirty="0">
                <a:latin typeface="Calibri"/>
                <a:cs typeface="Calibri"/>
              </a:rPr>
              <a:t>minReadySeconds: 30 </a:t>
            </a:r>
            <a:r>
              <a:rPr sz="1400" spc="-30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selector: 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matchLabels:</a:t>
            </a:r>
            <a:endParaRPr sz="1400">
              <a:latin typeface="Calibri"/>
              <a:cs typeface="Calibri"/>
            </a:endParaRPr>
          </a:p>
          <a:p>
            <a:pPr marL="91440" marR="973455" indent="158115">
              <a:lnSpc>
                <a:spcPct val="100000"/>
              </a:lnSpc>
              <a:spcBef>
                <a:spcPts val="5"/>
              </a:spcBef>
            </a:pPr>
            <a:r>
              <a:rPr sz="1400" spc="-15" dirty="0">
                <a:latin typeface="Calibri"/>
                <a:cs typeface="Calibri"/>
              </a:rPr>
              <a:t>app: </a:t>
            </a:r>
            <a:r>
              <a:rPr sz="1400" spc="-20" dirty="0">
                <a:latin typeface="Calibri"/>
                <a:cs typeface="Calibri"/>
              </a:rPr>
              <a:t>nginx </a:t>
            </a:r>
            <a:r>
              <a:rPr sz="1400" spc="-310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template: 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metadata:</a:t>
            </a:r>
            <a:endParaRPr sz="1400">
              <a:latin typeface="Calibri"/>
              <a:cs typeface="Calibri"/>
            </a:endParaRPr>
          </a:p>
          <a:p>
            <a:pPr marL="250190" marR="502920">
              <a:lnSpc>
                <a:spcPct val="100000"/>
              </a:lnSpc>
            </a:pPr>
            <a:r>
              <a:rPr sz="1400" spc="-10" dirty="0">
                <a:latin typeface="Calibri"/>
                <a:cs typeface="Calibri"/>
              </a:rPr>
              <a:t>name: </a:t>
            </a:r>
            <a:r>
              <a:rPr sz="1400" spc="-15" dirty="0">
                <a:latin typeface="Calibri"/>
                <a:cs typeface="Calibri"/>
              </a:rPr>
              <a:t>nginx-pod </a:t>
            </a:r>
            <a:r>
              <a:rPr sz="1400" spc="-30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labels:</a:t>
            </a:r>
            <a:endParaRPr sz="1400">
              <a:latin typeface="Calibri"/>
              <a:cs typeface="Calibri"/>
            </a:endParaRPr>
          </a:p>
          <a:p>
            <a:pPr marL="170815" marR="894080" indent="158115">
              <a:lnSpc>
                <a:spcPct val="100000"/>
              </a:lnSpc>
            </a:pPr>
            <a:r>
              <a:rPr sz="1400" spc="-15" dirty="0">
                <a:latin typeface="Calibri"/>
                <a:cs typeface="Calibri"/>
              </a:rPr>
              <a:t>app: </a:t>
            </a:r>
            <a:r>
              <a:rPr sz="1400" spc="-20" dirty="0">
                <a:latin typeface="Calibri"/>
                <a:cs typeface="Calibri"/>
              </a:rPr>
              <a:t>nginx </a:t>
            </a:r>
            <a:r>
              <a:rPr sz="1400" spc="-3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spec: 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containers:</a:t>
            </a:r>
            <a:endParaRPr sz="1400">
              <a:latin typeface="Calibri"/>
              <a:cs typeface="Calibri"/>
            </a:endParaRPr>
          </a:p>
          <a:p>
            <a:pPr marL="329565" marR="5080" indent="-79375">
              <a:lnSpc>
                <a:spcPct val="100000"/>
              </a:lnSpc>
              <a:spcBef>
                <a:spcPts val="5"/>
              </a:spcBef>
            </a:pPr>
            <a:r>
              <a:rPr sz="1400" spc="-5" dirty="0">
                <a:latin typeface="Calibri"/>
                <a:cs typeface="Calibri"/>
              </a:rPr>
              <a:t>- </a:t>
            </a:r>
            <a:r>
              <a:rPr sz="1400" spc="-10" dirty="0">
                <a:latin typeface="Calibri"/>
                <a:cs typeface="Calibri"/>
              </a:rPr>
              <a:t>name: </a:t>
            </a:r>
            <a:r>
              <a:rPr sz="1400" spc="-15" dirty="0">
                <a:latin typeface="Calibri"/>
                <a:cs typeface="Calibri"/>
              </a:rPr>
              <a:t>nginx-container </a:t>
            </a:r>
            <a:r>
              <a:rPr sz="1400" spc="-30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image:</a:t>
            </a:r>
            <a:r>
              <a:rPr sz="1400" spc="20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nginx:1.7.9 </a:t>
            </a:r>
            <a:r>
              <a:rPr sz="1400" spc="-10" dirty="0">
                <a:latin typeface="Calibri"/>
                <a:cs typeface="Calibri"/>
              </a:rPr>
              <a:t> ports:</a:t>
            </a:r>
            <a:endParaRPr sz="1400">
              <a:latin typeface="Calibri"/>
              <a:cs typeface="Calibri"/>
            </a:endParaRPr>
          </a:p>
          <a:p>
            <a:pPr marL="329565">
              <a:lnSpc>
                <a:spcPct val="100000"/>
              </a:lnSpc>
            </a:pPr>
            <a:r>
              <a:rPr sz="1400" spc="-5" dirty="0">
                <a:latin typeface="Calibri"/>
                <a:cs typeface="Calibri"/>
              </a:rPr>
              <a:t>-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containerPort:</a:t>
            </a:r>
            <a:r>
              <a:rPr sz="1400" spc="6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80</a:t>
            </a:r>
            <a:endParaRPr sz="140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03247" y="3944111"/>
            <a:ext cx="3967330" cy="2368499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0"/>
            <a:ext cx="3940810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5" dirty="0"/>
              <a:t>Kubernetes</a:t>
            </a:r>
            <a:r>
              <a:rPr spc="-160" dirty="0"/>
              <a:t> </a:t>
            </a:r>
            <a:r>
              <a:rPr spc="-25" dirty="0"/>
              <a:t>Objects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39" y="577795"/>
            <a:ext cx="8742045" cy="17303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359400">
              <a:lnSpc>
                <a:spcPct val="120000"/>
              </a:lnSpc>
              <a:spcBef>
                <a:spcPts val="95"/>
              </a:spcBef>
            </a:pPr>
            <a:r>
              <a:rPr sz="2800" b="1" spc="-5" dirty="0">
                <a:latin typeface="Calibri"/>
                <a:cs typeface="Calibri"/>
              </a:rPr>
              <a:t>Deployment</a:t>
            </a:r>
            <a:r>
              <a:rPr sz="2800" b="1" spc="-114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Strategies </a:t>
            </a:r>
            <a:r>
              <a:rPr sz="2800" b="1" spc="-620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Recreate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ts val="2280"/>
              </a:lnSpc>
              <a:spcBef>
                <a:spcPts val="80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5" dirty="0">
                <a:latin typeface="Calibri"/>
                <a:cs typeface="Calibri"/>
              </a:rPr>
              <a:t>In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this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type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very</a:t>
            </a:r>
            <a:r>
              <a:rPr sz="2000" spc="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simple</a:t>
            </a:r>
            <a:r>
              <a:rPr sz="2000" spc="4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deployment,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all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 old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pods</a:t>
            </a:r>
            <a:r>
              <a:rPr sz="2000" spc="-10" dirty="0">
                <a:latin typeface="Calibri"/>
                <a:cs typeface="Calibri"/>
              </a:rPr>
              <a:t> are</a:t>
            </a:r>
            <a:r>
              <a:rPr sz="2000" spc="-5" dirty="0">
                <a:latin typeface="Calibri"/>
                <a:cs typeface="Calibri"/>
              </a:rPr>
              <a:t> killed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all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at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once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endParaRPr sz="2000">
              <a:latin typeface="Calibri"/>
              <a:cs typeface="Calibri"/>
            </a:endParaRPr>
          </a:p>
          <a:p>
            <a:pPr marL="241300">
              <a:lnSpc>
                <a:spcPts val="2280"/>
              </a:lnSpc>
            </a:pPr>
            <a:r>
              <a:rPr sz="2000" spc="-20" dirty="0">
                <a:latin typeface="Calibri"/>
                <a:cs typeface="Calibri"/>
              </a:rPr>
              <a:t>get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replaced</a:t>
            </a:r>
            <a:r>
              <a:rPr sz="2000" spc="5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all</a:t>
            </a:r>
            <a:r>
              <a:rPr sz="2000" spc="-10" dirty="0">
                <a:latin typeface="Calibri"/>
                <a:cs typeface="Calibri"/>
              </a:rPr>
              <a:t> at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once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with</a:t>
            </a:r>
            <a:r>
              <a:rPr sz="2000" dirty="0">
                <a:latin typeface="Calibri"/>
                <a:cs typeface="Calibri"/>
              </a:rPr>
              <a:t> the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new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ones.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79763" y="174701"/>
            <a:ext cx="1943100" cy="51504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294005">
              <a:lnSpc>
                <a:spcPct val="100000"/>
              </a:lnSpc>
              <a:spcBef>
                <a:spcPts val="110"/>
              </a:spcBef>
            </a:pPr>
            <a:r>
              <a:rPr sz="1600" spc="-15" dirty="0">
                <a:latin typeface="Calibri"/>
                <a:cs typeface="Calibri"/>
              </a:rPr>
              <a:t>apiVersion: </a:t>
            </a:r>
            <a:r>
              <a:rPr sz="1600" spc="-5" dirty="0">
                <a:latin typeface="Calibri"/>
                <a:cs typeface="Calibri"/>
              </a:rPr>
              <a:t>apps/v1 </a:t>
            </a:r>
            <a:r>
              <a:rPr sz="1600" spc="-35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kind: </a:t>
            </a:r>
            <a:r>
              <a:rPr sz="1600" spc="-10" dirty="0">
                <a:latin typeface="Calibri"/>
                <a:cs typeface="Calibri"/>
              </a:rPr>
              <a:t>Deployment 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metadata:</a:t>
            </a:r>
            <a:endParaRPr sz="1600">
              <a:latin typeface="Calibri"/>
              <a:cs typeface="Calibri"/>
            </a:endParaRPr>
          </a:p>
          <a:p>
            <a:pPr marL="12700" marR="821690" indent="91440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latin typeface="Calibri"/>
                <a:cs typeface="Calibri"/>
              </a:rPr>
              <a:t>n</a:t>
            </a:r>
            <a:r>
              <a:rPr sz="1600" spc="-10" dirty="0">
                <a:latin typeface="Calibri"/>
                <a:cs typeface="Calibri"/>
              </a:rPr>
              <a:t>a</a:t>
            </a:r>
            <a:r>
              <a:rPr sz="1600" spc="10" dirty="0">
                <a:latin typeface="Calibri"/>
                <a:cs typeface="Calibri"/>
              </a:rPr>
              <a:t>m</a:t>
            </a:r>
            <a:r>
              <a:rPr sz="1600" spc="-10" dirty="0">
                <a:latin typeface="Calibri"/>
                <a:cs typeface="Calibri"/>
              </a:rPr>
              <a:t>e</a:t>
            </a:r>
            <a:r>
              <a:rPr sz="1600" dirty="0">
                <a:latin typeface="Calibri"/>
                <a:cs typeface="Calibri"/>
              </a:rPr>
              <a:t>: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n</a:t>
            </a:r>
            <a:r>
              <a:rPr sz="1600" dirty="0">
                <a:latin typeface="Calibri"/>
                <a:cs typeface="Calibri"/>
              </a:rPr>
              <a:t>g</a:t>
            </a:r>
            <a:r>
              <a:rPr sz="1600" spc="-10" dirty="0">
                <a:latin typeface="Calibri"/>
                <a:cs typeface="Calibri"/>
              </a:rPr>
              <a:t>i</a:t>
            </a:r>
            <a:r>
              <a:rPr sz="1600" spc="-30" dirty="0">
                <a:latin typeface="Calibri"/>
                <a:cs typeface="Calibri"/>
              </a:rPr>
              <a:t>n</a:t>
            </a:r>
            <a:r>
              <a:rPr sz="1600" dirty="0">
                <a:latin typeface="Calibri"/>
                <a:cs typeface="Calibri"/>
              </a:rPr>
              <a:t>x  </a:t>
            </a:r>
            <a:r>
              <a:rPr sz="1600" spc="-5" dirty="0">
                <a:latin typeface="Calibri"/>
                <a:cs typeface="Calibri"/>
              </a:rPr>
              <a:t>spec:</a:t>
            </a:r>
            <a:endParaRPr sz="1600">
              <a:latin typeface="Calibri"/>
              <a:cs typeface="Calibri"/>
            </a:endParaRPr>
          </a:p>
          <a:p>
            <a:pPr marL="103505">
              <a:lnSpc>
                <a:spcPct val="100000"/>
              </a:lnSpc>
            </a:pPr>
            <a:r>
              <a:rPr sz="1600" spc="-10" dirty="0">
                <a:latin typeface="Calibri"/>
                <a:cs typeface="Calibri"/>
              </a:rPr>
              <a:t>replicas: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5" dirty="0">
                <a:latin typeface="Calibri"/>
                <a:cs typeface="Calibri"/>
              </a:rPr>
              <a:t>3</a:t>
            </a:r>
            <a:endParaRPr sz="1600">
              <a:latin typeface="Calibri"/>
              <a:cs typeface="Calibri"/>
            </a:endParaRPr>
          </a:p>
          <a:p>
            <a:pPr marL="103505">
              <a:lnSpc>
                <a:spcPct val="100000"/>
              </a:lnSpc>
            </a:pPr>
            <a:r>
              <a:rPr sz="1600" spc="-15" dirty="0">
                <a:latin typeface="Calibri"/>
                <a:cs typeface="Calibri"/>
              </a:rPr>
              <a:t>strategy:</a:t>
            </a:r>
            <a:endParaRPr sz="1600">
              <a:latin typeface="Calibri"/>
              <a:cs typeface="Calibri"/>
            </a:endParaRPr>
          </a:p>
          <a:p>
            <a:pPr marL="103505" marR="640715">
              <a:lnSpc>
                <a:spcPct val="100000"/>
              </a:lnSpc>
            </a:pPr>
            <a:r>
              <a:rPr sz="1600" spc="-10" dirty="0">
                <a:latin typeface="Calibri"/>
                <a:cs typeface="Calibri"/>
              </a:rPr>
              <a:t>type: </a:t>
            </a:r>
            <a:r>
              <a:rPr sz="1600" spc="-20" dirty="0">
                <a:latin typeface="Calibri"/>
                <a:cs typeface="Calibri"/>
              </a:rPr>
              <a:t>Recreate </a:t>
            </a:r>
            <a:r>
              <a:rPr sz="1600" spc="-35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selector: 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matchLabels:</a:t>
            </a:r>
            <a:endParaRPr sz="1600">
              <a:latin typeface="Calibri"/>
              <a:cs typeface="Calibri"/>
            </a:endParaRPr>
          </a:p>
          <a:p>
            <a:pPr marL="103505" marR="794385" indent="185420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latin typeface="Calibri"/>
                <a:cs typeface="Calibri"/>
              </a:rPr>
              <a:t>app:</a:t>
            </a:r>
            <a:r>
              <a:rPr sz="1600" spc="-8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nginx </a:t>
            </a:r>
            <a:r>
              <a:rPr sz="1600" spc="-34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template: 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metadata:</a:t>
            </a:r>
            <a:endParaRPr sz="1600">
              <a:latin typeface="Calibri"/>
              <a:cs typeface="Calibri"/>
            </a:endParaRPr>
          </a:p>
          <a:p>
            <a:pPr marL="289560">
              <a:lnSpc>
                <a:spcPct val="100000"/>
              </a:lnSpc>
            </a:pPr>
            <a:r>
              <a:rPr sz="1600" spc="-5" dirty="0">
                <a:latin typeface="Calibri"/>
                <a:cs typeface="Calibri"/>
              </a:rPr>
              <a:t>labels:</a:t>
            </a:r>
            <a:endParaRPr sz="1600">
              <a:latin typeface="Calibri"/>
              <a:cs typeface="Calibri"/>
            </a:endParaRPr>
          </a:p>
          <a:p>
            <a:pPr marL="194945" marR="702945" indent="185420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latin typeface="Calibri"/>
                <a:cs typeface="Calibri"/>
              </a:rPr>
              <a:t>app:</a:t>
            </a:r>
            <a:r>
              <a:rPr sz="1600" spc="-8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nginx </a:t>
            </a:r>
            <a:r>
              <a:rPr sz="1600" spc="-34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spec: 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containers:</a:t>
            </a:r>
            <a:endParaRPr sz="1600">
              <a:latin typeface="Calibri"/>
              <a:cs typeface="Calibri"/>
            </a:endParaRPr>
          </a:p>
          <a:p>
            <a:pPr marL="381000" marR="42545" indent="-91440">
              <a:lnSpc>
                <a:spcPct val="100000"/>
              </a:lnSpc>
            </a:pPr>
            <a:r>
              <a:rPr sz="1600" dirty="0">
                <a:latin typeface="Calibri"/>
                <a:cs typeface="Calibri"/>
              </a:rPr>
              <a:t>- name: </a:t>
            </a:r>
            <a:r>
              <a:rPr sz="1600" spc="-10" dirty="0">
                <a:latin typeface="Calibri"/>
                <a:cs typeface="Calibri"/>
              </a:rPr>
              <a:t>nginx </a:t>
            </a:r>
            <a:r>
              <a:rPr sz="1600" spc="-5" dirty="0">
                <a:latin typeface="Calibri"/>
                <a:cs typeface="Calibri"/>
              </a:rPr>
              <a:t> image:</a:t>
            </a:r>
            <a:r>
              <a:rPr sz="1600" spc="-8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nginx:1.7.9 </a:t>
            </a:r>
            <a:r>
              <a:rPr sz="1600" spc="-35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ports:</a:t>
            </a:r>
            <a:endParaRPr sz="1600">
              <a:latin typeface="Calibri"/>
              <a:cs typeface="Calibri"/>
            </a:endParaRPr>
          </a:p>
          <a:p>
            <a:pPr marL="381000">
              <a:lnSpc>
                <a:spcPct val="100000"/>
              </a:lnSpc>
              <a:spcBef>
                <a:spcPts val="5"/>
              </a:spcBef>
            </a:pPr>
            <a:r>
              <a:rPr sz="1600" dirty="0">
                <a:latin typeface="Calibri"/>
                <a:cs typeface="Calibri"/>
              </a:rPr>
              <a:t>-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containerPort:</a:t>
            </a:r>
            <a:r>
              <a:rPr sz="1600" spc="5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80</a:t>
            </a:r>
            <a:endParaRPr sz="160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61488" y="3039000"/>
            <a:ext cx="4426641" cy="3597799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0"/>
            <a:ext cx="3940810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5" dirty="0"/>
              <a:t>Kubernetes</a:t>
            </a:r>
            <a:r>
              <a:rPr spc="-160" dirty="0"/>
              <a:t> </a:t>
            </a:r>
            <a:r>
              <a:rPr spc="-25" dirty="0"/>
              <a:t>Objects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39" y="600771"/>
            <a:ext cx="11708130" cy="6091555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95"/>
              </a:spcBef>
            </a:pPr>
            <a:r>
              <a:rPr sz="2200" b="1" spc="-10" dirty="0">
                <a:latin typeface="Calibri"/>
                <a:cs typeface="Calibri"/>
              </a:rPr>
              <a:t>Deployment</a:t>
            </a:r>
            <a:r>
              <a:rPr sz="2200" b="1" spc="-35" dirty="0">
                <a:latin typeface="Calibri"/>
                <a:cs typeface="Calibri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Strategies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z="2200" b="1" dirty="0">
                <a:latin typeface="Calibri"/>
                <a:cs typeface="Calibri"/>
              </a:rPr>
              <a:t>Blue/</a:t>
            </a:r>
            <a:r>
              <a:rPr sz="2200" b="1" spc="-15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Green</a:t>
            </a:r>
            <a:r>
              <a:rPr sz="2200" b="1" spc="-30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(or</a:t>
            </a:r>
            <a:r>
              <a:rPr sz="2200" b="1" spc="5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Red</a:t>
            </a:r>
            <a:r>
              <a:rPr sz="2200" b="1" spc="-35" dirty="0">
                <a:latin typeface="Calibri"/>
                <a:cs typeface="Calibri"/>
              </a:rPr>
              <a:t> </a:t>
            </a:r>
            <a:r>
              <a:rPr sz="2200" b="1" dirty="0">
                <a:latin typeface="Calibri"/>
                <a:cs typeface="Calibri"/>
              </a:rPr>
              <a:t>/</a:t>
            </a:r>
            <a:r>
              <a:rPr sz="2200" b="1" spc="10" dirty="0">
                <a:latin typeface="Calibri"/>
                <a:cs typeface="Calibri"/>
              </a:rPr>
              <a:t> </a:t>
            </a:r>
            <a:r>
              <a:rPr sz="2200" b="1" spc="5" dirty="0">
                <a:latin typeface="Calibri"/>
                <a:cs typeface="Calibri"/>
              </a:rPr>
              <a:t>Black)</a:t>
            </a:r>
            <a:r>
              <a:rPr sz="2200" b="1" spc="-40" dirty="0">
                <a:latin typeface="Calibri"/>
                <a:cs typeface="Calibri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deployments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150">
              <a:latin typeface="Calibri"/>
              <a:cs typeface="Calibri"/>
            </a:endParaRPr>
          </a:p>
          <a:p>
            <a:pPr marL="12700" marR="5080">
              <a:lnSpc>
                <a:spcPct val="69900"/>
              </a:lnSpc>
            </a:pPr>
            <a:r>
              <a:rPr sz="1900" spc="-5" dirty="0">
                <a:latin typeface="Calibri"/>
                <a:cs typeface="Calibri"/>
              </a:rPr>
              <a:t>In a</a:t>
            </a:r>
            <a:r>
              <a:rPr sz="1900" spc="1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blue/green</a:t>
            </a:r>
            <a:r>
              <a:rPr sz="1900" spc="1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deployment </a:t>
            </a:r>
            <a:r>
              <a:rPr sz="1900" spc="-25" dirty="0">
                <a:latin typeface="Calibri"/>
                <a:cs typeface="Calibri"/>
              </a:rPr>
              <a:t>strategy</a:t>
            </a:r>
            <a:r>
              <a:rPr sz="1900" spc="5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(sometimes</a:t>
            </a:r>
            <a:r>
              <a:rPr sz="1900" spc="35" dirty="0">
                <a:latin typeface="Calibri"/>
                <a:cs typeface="Calibri"/>
              </a:rPr>
              <a:t> </a:t>
            </a:r>
            <a:r>
              <a:rPr sz="1900" spc="-20" dirty="0">
                <a:latin typeface="Calibri"/>
                <a:cs typeface="Calibri"/>
              </a:rPr>
              <a:t>referred</a:t>
            </a:r>
            <a:r>
              <a:rPr sz="1900" spc="10" dirty="0">
                <a:latin typeface="Calibri"/>
                <a:cs typeface="Calibri"/>
              </a:rPr>
              <a:t> </a:t>
            </a:r>
            <a:r>
              <a:rPr sz="1900" spc="-20" dirty="0">
                <a:latin typeface="Calibri"/>
                <a:cs typeface="Calibri"/>
              </a:rPr>
              <a:t>to</a:t>
            </a:r>
            <a:r>
              <a:rPr sz="1900" spc="1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as</a:t>
            </a:r>
            <a:r>
              <a:rPr sz="1900" spc="-1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red/black)</a:t>
            </a:r>
            <a:r>
              <a:rPr sz="1900" spc="1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the</a:t>
            </a:r>
            <a:r>
              <a:rPr sz="1900" dirty="0">
                <a:latin typeface="Calibri"/>
                <a:cs typeface="Calibri"/>
              </a:rPr>
              <a:t> old</a:t>
            </a:r>
            <a:r>
              <a:rPr sz="1900" spc="1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version</a:t>
            </a:r>
            <a:r>
              <a:rPr sz="1900" spc="-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of</a:t>
            </a:r>
            <a:r>
              <a:rPr sz="1900" spc="-2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the</a:t>
            </a:r>
            <a:r>
              <a:rPr sz="190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application</a:t>
            </a:r>
            <a:r>
              <a:rPr sz="1900" spc="5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(green)</a:t>
            </a:r>
            <a:r>
              <a:rPr sz="1900" spc="3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and </a:t>
            </a:r>
            <a:r>
              <a:rPr sz="1900" spc="-41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the</a:t>
            </a:r>
            <a:r>
              <a:rPr sz="1900" spc="2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new</a:t>
            </a:r>
            <a:r>
              <a:rPr sz="1900" spc="-10" dirty="0">
                <a:latin typeface="Calibri"/>
                <a:cs typeface="Calibri"/>
              </a:rPr>
              <a:t> version</a:t>
            </a:r>
            <a:r>
              <a:rPr sz="1900" spc="-5" dirty="0">
                <a:latin typeface="Calibri"/>
                <a:cs typeface="Calibri"/>
              </a:rPr>
              <a:t> (blue)</a:t>
            </a:r>
            <a:r>
              <a:rPr sz="1900" dirty="0">
                <a:latin typeface="Calibri"/>
                <a:cs typeface="Calibri"/>
              </a:rPr>
              <a:t> </a:t>
            </a:r>
            <a:r>
              <a:rPr sz="1900" spc="-15" dirty="0">
                <a:latin typeface="Calibri"/>
                <a:cs typeface="Calibri"/>
              </a:rPr>
              <a:t>get</a:t>
            </a:r>
            <a:r>
              <a:rPr sz="1900" spc="1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deployed</a:t>
            </a:r>
            <a:r>
              <a:rPr sz="1900" spc="-10" dirty="0">
                <a:latin typeface="Calibri"/>
                <a:cs typeface="Calibri"/>
              </a:rPr>
              <a:t> </a:t>
            </a:r>
            <a:r>
              <a:rPr sz="1900" spc="-15" dirty="0">
                <a:latin typeface="Calibri"/>
                <a:cs typeface="Calibri"/>
              </a:rPr>
              <a:t>at</a:t>
            </a:r>
            <a:r>
              <a:rPr sz="1900" spc="1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the same</a:t>
            </a:r>
            <a:r>
              <a:rPr sz="1900" spc="-10" dirty="0">
                <a:latin typeface="Calibri"/>
                <a:cs typeface="Calibri"/>
              </a:rPr>
              <a:t> time.</a:t>
            </a:r>
            <a:r>
              <a:rPr sz="1900" spc="2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When</a:t>
            </a:r>
            <a:r>
              <a:rPr sz="1900" spc="1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both</a:t>
            </a:r>
            <a:r>
              <a:rPr sz="1900" spc="-1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of</a:t>
            </a:r>
            <a:r>
              <a:rPr sz="1900" spc="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these</a:t>
            </a:r>
            <a:r>
              <a:rPr sz="1900" spc="2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are</a:t>
            </a:r>
            <a:r>
              <a:rPr sz="1900" spc="-5" dirty="0">
                <a:latin typeface="Calibri"/>
                <a:cs typeface="Calibri"/>
              </a:rPr>
              <a:t> deployed,</a:t>
            </a:r>
            <a:r>
              <a:rPr sz="1900" spc="-10" dirty="0">
                <a:latin typeface="Calibri"/>
                <a:cs typeface="Calibri"/>
              </a:rPr>
              <a:t> users</a:t>
            </a:r>
            <a:r>
              <a:rPr sz="1900" spc="-4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only</a:t>
            </a:r>
            <a:r>
              <a:rPr sz="1900" spc="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have</a:t>
            </a:r>
            <a:r>
              <a:rPr sz="1900" spc="-2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access</a:t>
            </a:r>
            <a:r>
              <a:rPr sz="1900" spc="30" dirty="0">
                <a:latin typeface="Calibri"/>
                <a:cs typeface="Calibri"/>
              </a:rPr>
              <a:t> </a:t>
            </a:r>
            <a:r>
              <a:rPr sz="1900" spc="-25" dirty="0">
                <a:latin typeface="Calibri"/>
                <a:cs typeface="Calibri"/>
              </a:rPr>
              <a:t>to</a:t>
            </a:r>
            <a:r>
              <a:rPr sz="1900" spc="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the </a:t>
            </a:r>
            <a:r>
              <a:rPr sz="190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green;</a:t>
            </a:r>
            <a:r>
              <a:rPr sz="1900" spc="2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whereas,</a:t>
            </a:r>
            <a:r>
              <a:rPr sz="1900" spc="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the</a:t>
            </a:r>
            <a:r>
              <a:rPr sz="1900" spc="2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blue</a:t>
            </a:r>
            <a:r>
              <a:rPr sz="1900" spc="-1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is</a:t>
            </a:r>
            <a:r>
              <a:rPr sz="1900" spc="-1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available</a:t>
            </a:r>
            <a:r>
              <a:rPr sz="1900" spc="20" dirty="0">
                <a:latin typeface="Calibri"/>
                <a:cs typeface="Calibri"/>
              </a:rPr>
              <a:t> </a:t>
            </a:r>
            <a:r>
              <a:rPr sz="1900" spc="-25" dirty="0">
                <a:latin typeface="Calibri"/>
                <a:cs typeface="Calibri"/>
              </a:rPr>
              <a:t>to</a:t>
            </a:r>
            <a:r>
              <a:rPr sz="1900" spc="1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your</a:t>
            </a:r>
            <a:r>
              <a:rPr sz="1900" spc="-3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QA</a:t>
            </a:r>
            <a:r>
              <a:rPr sz="1900" spc="5" dirty="0">
                <a:latin typeface="Calibri"/>
                <a:cs typeface="Calibri"/>
              </a:rPr>
              <a:t> </a:t>
            </a:r>
            <a:r>
              <a:rPr sz="1900" spc="-15" dirty="0">
                <a:latin typeface="Calibri"/>
                <a:cs typeface="Calibri"/>
              </a:rPr>
              <a:t>team</a:t>
            </a:r>
            <a:r>
              <a:rPr sz="1900" spc="30" dirty="0">
                <a:latin typeface="Calibri"/>
                <a:cs typeface="Calibri"/>
              </a:rPr>
              <a:t> </a:t>
            </a:r>
            <a:r>
              <a:rPr sz="1900" spc="-20" dirty="0">
                <a:latin typeface="Calibri"/>
                <a:cs typeface="Calibri"/>
              </a:rPr>
              <a:t>for</a:t>
            </a:r>
            <a:r>
              <a:rPr sz="1900" spc="-10" dirty="0">
                <a:latin typeface="Calibri"/>
                <a:cs typeface="Calibri"/>
              </a:rPr>
              <a:t> </a:t>
            </a:r>
            <a:r>
              <a:rPr sz="1900" spc="-25" dirty="0">
                <a:latin typeface="Calibri"/>
                <a:cs typeface="Calibri"/>
              </a:rPr>
              <a:t>test</a:t>
            </a:r>
            <a:r>
              <a:rPr sz="1900" spc="4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automation</a:t>
            </a:r>
            <a:r>
              <a:rPr sz="1900" spc="2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on</a:t>
            </a:r>
            <a:r>
              <a:rPr sz="1900" spc="-1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a</a:t>
            </a:r>
            <a:r>
              <a:rPr sz="1900" spc="5" dirty="0">
                <a:latin typeface="Calibri"/>
                <a:cs typeface="Calibri"/>
              </a:rPr>
              <a:t> </a:t>
            </a:r>
            <a:r>
              <a:rPr sz="1900" spc="-15" dirty="0">
                <a:latin typeface="Calibri"/>
                <a:cs typeface="Calibri"/>
              </a:rPr>
              <a:t>separate</a:t>
            </a:r>
            <a:r>
              <a:rPr sz="1900" spc="2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service</a:t>
            </a:r>
            <a:r>
              <a:rPr sz="1900" spc="2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or</a:t>
            </a:r>
            <a:r>
              <a:rPr sz="1900" spc="-1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via</a:t>
            </a:r>
            <a:r>
              <a:rPr sz="1900" spc="-1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direct</a:t>
            </a:r>
            <a:r>
              <a:rPr sz="1900" spc="15" dirty="0">
                <a:latin typeface="Calibri"/>
                <a:cs typeface="Calibri"/>
              </a:rPr>
              <a:t> </a:t>
            </a:r>
            <a:r>
              <a:rPr sz="1900" spc="10" dirty="0">
                <a:latin typeface="Calibri"/>
                <a:cs typeface="Calibri"/>
              </a:rPr>
              <a:t>port- </a:t>
            </a:r>
            <a:r>
              <a:rPr sz="1900" spc="1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forwarding.</a:t>
            </a:r>
            <a:endParaRPr sz="19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400">
              <a:latin typeface="Calibri"/>
              <a:cs typeface="Calibri"/>
            </a:endParaRPr>
          </a:p>
          <a:p>
            <a:pPr marL="12700">
              <a:lnSpc>
                <a:spcPts val="1930"/>
              </a:lnSpc>
            </a:pPr>
            <a:r>
              <a:rPr sz="1900" spc="-15" dirty="0">
                <a:latin typeface="Calibri"/>
                <a:cs typeface="Calibri"/>
              </a:rPr>
              <a:t>After</a:t>
            </a:r>
            <a:r>
              <a:rPr sz="1900" spc="1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the</a:t>
            </a:r>
            <a:r>
              <a:rPr sz="1900" spc="2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new</a:t>
            </a:r>
            <a:r>
              <a:rPr sz="1900" spc="-10" dirty="0">
                <a:latin typeface="Calibri"/>
                <a:cs typeface="Calibri"/>
              </a:rPr>
              <a:t> version </a:t>
            </a:r>
            <a:r>
              <a:rPr sz="1900" dirty="0">
                <a:latin typeface="Calibri"/>
                <a:cs typeface="Calibri"/>
              </a:rPr>
              <a:t>has</a:t>
            </a:r>
            <a:r>
              <a:rPr sz="1900" spc="-1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been</a:t>
            </a:r>
            <a:r>
              <a:rPr sz="1900" spc="40" dirty="0">
                <a:latin typeface="Calibri"/>
                <a:cs typeface="Calibri"/>
              </a:rPr>
              <a:t> </a:t>
            </a:r>
            <a:r>
              <a:rPr sz="1900" spc="-25" dirty="0">
                <a:latin typeface="Calibri"/>
                <a:cs typeface="Calibri"/>
              </a:rPr>
              <a:t>tested</a:t>
            </a:r>
            <a:r>
              <a:rPr sz="1900" spc="4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and</a:t>
            </a:r>
            <a:r>
              <a:rPr sz="1900" spc="-1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is</a:t>
            </a:r>
            <a:r>
              <a:rPr sz="1900" spc="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signed</a:t>
            </a:r>
            <a:r>
              <a:rPr sz="1900" spc="1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off</a:t>
            </a:r>
            <a:r>
              <a:rPr sz="1900" dirty="0">
                <a:latin typeface="Calibri"/>
                <a:cs typeface="Calibri"/>
              </a:rPr>
              <a:t> </a:t>
            </a:r>
            <a:r>
              <a:rPr sz="1900" spc="-20" dirty="0">
                <a:latin typeface="Calibri"/>
                <a:cs typeface="Calibri"/>
              </a:rPr>
              <a:t>for</a:t>
            </a:r>
            <a:r>
              <a:rPr sz="1900" spc="-10" dirty="0">
                <a:latin typeface="Calibri"/>
                <a:cs typeface="Calibri"/>
              </a:rPr>
              <a:t> release,</a:t>
            </a:r>
            <a:r>
              <a:rPr sz="1900" spc="4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the service</a:t>
            </a:r>
            <a:r>
              <a:rPr sz="1900" spc="2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is</a:t>
            </a:r>
            <a:r>
              <a:rPr sz="1900" spc="-2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switched</a:t>
            </a:r>
            <a:r>
              <a:rPr sz="1900" spc="40" dirty="0">
                <a:latin typeface="Calibri"/>
                <a:cs typeface="Calibri"/>
              </a:rPr>
              <a:t> </a:t>
            </a:r>
            <a:r>
              <a:rPr sz="1900" spc="-25" dirty="0">
                <a:latin typeface="Calibri"/>
                <a:cs typeface="Calibri"/>
              </a:rPr>
              <a:t>to</a:t>
            </a:r>
            <a:r>
              <a:rPr sz="1900" spc="1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the</a:t>
            </a:r>
            <a:r>
              <a:rPr sz="1900" spc="2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blue</a:t>
            </a:r>
            <a:r>
              <a:rPr sz="1900" spc="-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version with</a:t>
            </a:r>
            <a:r>
              <a:rPr sz="1900" spc="4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the</a:t>
            </a:r>
            <a:endParaRPr sz="1900">
              <a:latin typeface="Calibri"/>
              <a:cs typeface="Calibri"/>
            </a:endParaRPr>
          </a:p>
          <a:p>
            <a:pPr marL="12700">
              <a:lnSpc>
                <a:spcPts val="1930"/>
              </a:lnSpc>
            </a:pPr>
            <a:r>
              <a:rPr sz="1900" dirty="0">
                <a:latin typeface="Calibri"/>
                <a:cs typeface="Calibri"/>
              </a:rPr>
              <a:t>old</a:t>
            </a:r>
            <a:r>
              <a:rPr sz="1900" spc="-2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green</a:t>
            </a:r>
            <a:r>
              <a:rPr sz="1900" spc="2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version</a:t>
            </a:r>
            <a:r>
              <a:rPr sz="1900" spc="-2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being</a:t>
            </a:r>
            <a:r>
              <a:rPr sz="1900" spc="-1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scaled</a:t>
            </a:r>
            <a:r>
              <a:rPr sz="1900" spc="2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down:</a:t>
            </a:r>
            <a:endParaRPr sz="1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800">
              <a:latin typeface="Calibri"/>
              <a:cs typeface="Calibri"/>
            </a:endParaRPr>
          </a:p>
          <a:p>
            <a:pPr marL="204470" marR="9902190">
              <a:lnSpc>
                <a:spcPct val="108200"/>
              </a:lnSpc>
            </a:pPr>
            <a:r>
              <a:rPr sz="2200" spc="-20" dirty="0">
                <a:latin typeface="Calibri"/>
                <a:cs typeface="Calibri"/>
              </a:rPr>
              <a:t>apiVersion:</a:t>
            </a:r>
            <a:r>
              <a:rPr sz="2200" spc="-80" dirty="0">
                <a:latin typeface="Calibri"/>
                <a:cs typeface="Calibri"/>
              </a:rPr>
              <a:t> </a:t>
            </a:r>
            <a:r>
              <a:rPr sz="2200" spc="5" dirty="0">
                <a:latin typeface="Calibri"/>
                <a:cs typeface="Calibri"/>
              </a:rPr>
              <a:t>v1 </a:t>
            </a:r>
            <a:r>
              <a:rPr sz="2200" spc="-484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kind: </a:t>
            </a:r>
            <a:r>
              <a:rPr sz="2200" dirty="0">
                <a:latin typeface="Calibri"/>
                <a:cs typeface="Calibri"/>
              </a:rPr>
              <a:t>Service 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metadata:</a:t>
            </a:r>
            <a:endParaRPr sz="2200">
              <a:latin typeface="Calibri"/>
              <a:cs typeface="Calibri"/>
            </a:endParaRPr>
          </a:p>
          <a:p>
            <a:pPr marL="393700">
              <a:lnSpc>
                <a:spcPct val="100000"/>
              </a:lnSpc>
              <a:spcBef>
                <a:spcPts val="195"/>
              </a:spcBef>
            </a:pPr>
            <a:r>
              <a:rPr sz="2200" dirty="0">
                <a:latin typeface="Calibri"/>
                <a:cs typeface="Calibri"/>
              </a:rPr>
              <a:t>name:</a:t>
            </a:r>
            <a:r>
              <a:rPr sz="2200" spc="-6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awesomeapp</a:t>
            </a:r>
            <a:endParaRPr sz="2200">
              <a:latin typeface="Calibri"/>
              <a:cs typeface="Calibri"/>
            </a:endParaRPr>
          </a:p>
          <a:p>
            <a:pPr marL="204470">
              <a:lnSpc>
                <a:spcPct val="100000"/>
              </a:lnSpc>
              <a:spcBef>
                <a:spcPts val="215"/>
              </a:spcBef>
            </a:pPr>
            <a:r>
              <a:rPr sz="2200" dirty="0">
                <a:latin typeface="Calibri"/>
                <a:cs typeface="Calibri"/>
              </a:rPr>
              <a:t>spec:</a:t>
            </a:r>
            <a:endParaRPr sz="2200">
              <a:latin typeface="Calibri"/>
              <a:cs typeface="Calibri"/>
            </a:endParaRPr>
          </a:p>
          <a:p>
            <a:pPr marL="393700">
              <a:lnSpc>
                <a:spcPct val="100000"/>
              </a:lnSpc>
              <a:spcBef>
                <a:spcPts val="220"/>
              </a:spcBef>
            </a:pPr>
            <a:r>
              <a:rPr sz="2200" dirty="0">
                <a:latin typeface="Calibri"/>
                <a:cs typeface="Calibri"/>
              </a:rPr>
              <a:t>selector:</a:t>
            </a:r>
            <a:endParaRPr sz="2200">
              <a:latin typeface="Calibri"/>
              <a:cs typeface="Calibri"/>
            </a:endParaRPr>
          </a:p>
          <a:p>
            <a:pPr marL="585470">
              <a:lnSpc>
                <a:spcPct val="100000"/>
              </a:lnSpc>
              <a:spcBef>
                <a:spcPts val="190"/>
              </a:spcBef>
            </a:pPr>
            <a:r>
              <a:rPr sz="2200" spc="-5" dirty="0">
                <a:latin typeface="Calibri"/>
                <a:cs typeface="Calibri"/>
              </a:rPr>
              <a:t>app:</a:t>
            </a:r>
            <a:r>
              <a:rPr sz="2200" spc="-6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awesomeapp</a:t>
            </a:r>
            <a:endParaRPr sz="2200">
              <a:latin typeface="Calibri"/>
              <a:cs typeface="Calibri"/>
            </a:endParaRPr>
          </a:p>
          <a:p>
            <a:pPr marL="585470">
              <a:lnSpc>
                <a:spcPct val="100000"/>
              </a:lnSpc>
              <a:spcBef>
                <a:spcPts val="220"/>
              </a:spcBef>
            </a:pPr>
            <a:r>
              <a:rPr sz="2200" spc="-10" dirty="0">
                <a:latin typeface="Calibri"/>
                <a:cs typeface="Calibri"/>
              </a:rPr>
              <a:t>version:</a:t>
            </a:r>
            <a:r>
              <a:rPr sz="2200" spc="-90" dirty="0">
                <a:latin typeface="Calibri"/>
                <a:cs typeface="Calibri"/>
              </a:rPr>
              <a:t> </a:t>
            </a:r>
            <a:r>
              <a:rPr sz="2200" spc="5" dirty="0">
                <a:latin typeface="Calibri"/>
                <a:cs typeface="Calibri"/>
              </a:rPr>
              <a:t>"02"</a:t>
            </a:r>
            <a:endParaRPr sz="22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00144" y="3510969"/>
            <a:ext cx="4043902" cy="2829995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0"/>
            <a:ext cx="3942079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45" dirty="0"/>
              <a:t>Kubernetes</a:t>
            </a:r>
            <a:r>
              <a:rPr spc="-160" dirty="0"/>
              <a:t> </a:t>
            </a:r>
            <a:r>
              <a:rPr spc="-25" dirty="0"/>
              <a:t>Objects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39" y="673989"/>
            <a:ext cx="10675620" cy="5952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dirty="0">
                <a:latin typeface="Calibri"/>
                <a:cs typeface="Calibri"/>
              </a:rPr>
              <a:t>Ingress</a:t>
            </a:r>
            <a:r>
              <a:rPr sz="1800" b="1" i="1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–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i="1" spc="-5" dirty="0">
                <a:latin typeface="Calibri"/>
                <a:cs typeface="Calibri"/>
              </a:rPr>
              <a:t>Kubernetes</a:t>
            </a:r>
            <a:r>
              <a:rPr sz="1800" i="1" spc="-50" dirty="0">
                <a:latin typeface="Calibri"/>
                <a:cs typeface="Calibri"/>
              </a:rPr>
              <a:t> </a:t>
            </a:r>
            <a:r>
              <a:rPr sz="1800" i="1" dirty="0">
                <a:latin typeface="Calibri"/>
                <a:cs typeface="Calibri"/>
              </a:rPr>
              <a:t>Ingress</a:t>
            </a:r>
            <a:r>
              <a:rPr sz="1800" i="1" spc="-25" dirty="0">
                <a:latin typeface="Calibri"/>
                <a:cs typeface="Calibri"/>
              </a:rPr>
              <a:t> </a:t>
            </a:r>
            <a:r>
              <a:rPr sz="1800" i="1" spc="-5" dirty="0">
                <a:latin typeface="Calibri"/>
                <a:cs typeface="Calibri"/>
              </a:rPr>
              <a:t>is</a:t>
            </a:r>
            <a:r>
              <a:rPr sz="1800" i="1" spc="20" dirty="0">
                <a:latin typeface="Calibri"/>
                <a:cs typeface="Calibri"/>
              </a:rPr>
              <a:t> </a:t>
            </a:r>
            <a:r>
              <a:rPr sz="1800" i="1" dirty="0">
                <a:latin typeface="Calibri"/>
                <a:cs typeface="Calibri"/>
              </a:rPr>
              <a:t>a</a:t>
            </a:r>
            <a:r>
              <a:rPr sz="1800" i="1" spc="-15" dirty="0">
                <a:latin typeface="Calibri"/>
                <a:cs typeface="Calibri"/>
              </a:rPr>
              <a:t> </a:t>
            </a:r>
            <a:r>
              <a:rPr sz="1800" i="1" spc="-5" dirty="0">
                <a:latin typeface="Calibri"/>
                <a:cs typeface="Calibri"/>
              </a:rPr>
              <a:t>resource</a:t>
            </a:r>
            <a:r>
              <a:rPr sz="1800" i="1" dirty="0">
                <a:latin typeface="Calibri"/>
                <a:cs typeface="Calibri"/>
              </a:rPr>
              <a:t> </a:t>
            </a:r>
            <a:r>
              <a:rPr sz="1800" i="1" spc="-15" dirty="0">
                <a:latin typeface="Calibri"/>
                <a:cs typeface="Calibri"/>
              </a:rPr>
              <a:t>to </a:t>
            </a:r>
            <a:r>
              <a:rPr sz="1800" i="1" spc="5" dirty="0">
                <a:latin typeface="Calibri"/>
                <a:cs typeface="Calibri"/>
              </a:rPr>
              <a:t>add</a:t>
            </a:r>
            <a:r>
              <a:rPr sz="1800" i="1" spc="-10" dirty="0">
                <a:latin typeface="Calibri"/>
                <a:cs typeface="Calibri"/>
              </a:rPr>
              <a:t> </a:t>
            </a:r>
            <a:r>
              <a:rPr sz="1800" i="1" dirty="0">
                <a:latin typeface="Calibri"/>
                <a:cs typeface="Calibri"/>
              </a:rPr>
              <a:t>rules</a:t>
            </a:r>
            <a:r>
              <a:rPr sz="1800" i="1" spc="5" dirty="0">
                <a:latin typeface="Calibri"/>
                <a:cs typeface="Calibri"/>
              </a:rPr>
              <a:t> </a:t>
            </a:r>
            <a:r>
              <a:rPr sz="1800" i="1" spc="-15" dirty="0">
                <a:latin typeface="Calibri"/>
                <a:cs typeface="Calibri"/>
              </a:rPr>
              <a:t>for</a:t>
            </a:r>
            <a:r>
              <a:rPr sz="1800" i="1" spc="5" dirty="0">
                <a:latin typeface="Calibri"/>
                <a:cs typeface="Calibri"/>
              </a:rPr>
              <a:t> </a:t>
            </a:r>
            <a:r>
              <a:rPr sz="1800" i="1" spc="-5" dirty="0">
                <a:latin typeface="Calibri"/>
                <a:cs typeface="Calibri"/>
              </a:rPr>
              <a:t>routing</a:t>
            </a:r>
            <a:r>
              <a:rPr sz="1800" i="1" spc="-10" dirty="0">
                <a:latin typeface="Calibri"/>
                <a:cs typeface="Calibri"/>
              </a:rPr>
              <a:t> </a:t>
            </a:r>
            <a:r>
              <a:rPr sz="1800" i="1" dirty="0">
                <a:latin typeface="Calibri"/>
                <a:cs typeface="Calibri"/>
              </a:rPr>
              <a:t>traffic </a:t>
            </a:r>
            <a:r>
              <a:rPr sz="1800" i="1" spc="-5" dirty="0">
                <a:latin typeface="Calibri"/>
                <a:cs typeface="Calibri"/>
              </a:rPr>
              <a:t>from</a:t>
            </a:r>
            <a:r>
              <a:rPr sz="1800" i="1" spc="-10" dirty="0">
                <a:latin typeface="Calibri"/>
                <a:cs typeface="Calibri"/>
              </a:rPr>
              <a:t> external</a:t>
            </a:r>
            <a:r>
              <a:rPr sz="1800" i="1" dirty="0">
                <a:latin typeface="Calibri"/>
                <a:cs typeface="Calibri"/>
              </a:rPr>
              <a:t> </a:t>
            </a:r>
            <a:r>
              <a:rPr sz="1800" i="1" spc="-5" dirty="0">
                <a:latin typeface="Calibri"/>
                <a:cs typeface="Calibri"/>
              </a:rPr>
              <a:t>sources</a:t>
            </a:r>
            <a:r>
              <a:rPr sz="1800" i="1" spc="-10" dirty="0">
                <a:latin typeface="Calibri"/>
                <a:cs typeface="Calibri"/>
              </a:rPr>
              <a:t> </a:t>
            </a:r>
            <a:r>
              <a:rPr sz="1800" i="1" spc="-15" dirty="0">
                <a:latin typeface="Calibri"/>
                <a:cs typeface="Calibri"/>
              </a:rPr>
              <a:t>to</a:t>
            </a:r>
            <a:r>
              <a:rPr sz="1800" i="1" spc="15" dirty="0">
                <a:latin typeface="Calibri"/>
                <a:cs typeface="Calibri"/>
              </a:rPr>
              <a:t> </a:t>
            </a:r>
            <a:r>
              <a:rPr sz="1800" i="1" dirty="0">
                <a:latin typeface="Calibri"/>
                <a:cs typeface="Calibri"/>
              </a:rPr>
              <a:t>the</a:t>
            </a:r>
            <a:r>
              <a:rPr sz="1800" i="1" spc="5" dirty="0">
                <a:latin typeface="Calibri"/>
                <a:cs typeface="Calibri"/>
              </a:rPr>
              <a:t> </a:t>
            </a:r>
            <a:r>
              <a:rPr sz="1800" i="1" dirty="0">
                <a:latin typeface="Calibri"/>
                <a:cs typeface="Calibri"/>
              </a:rPr>
              <a:t>services</a:t>
            </a:r>
            <a:r>
              <a:rPr sz="1800" i="1" spc="-30" dirty="0">
                <a:latin typeface="Calibri"/>
                <a:cs typeface="Calibri"/>
              </a:rPr>
              <a:t> </a:t>
            </a:r>
            <a:r>
              <a:rPr sz="1800" i="1" spc="-5" dirty="0">
                <a:latin typeface="Calibri"/>
                <a:cs typeface="Calibri"/>
              </a:rPr>
              <a:t>in</a:t>
            </a:r>
            <a:r>
              <a:rPr sz="1800" i="1" spc="10" dirty="0">
                <a:latin typeface="Calibri"/>
                <a:cs typeface="Calibri"/>
              </a:rPr>
              <a:t> </a:t>
            </a:r>
            <a:r>
              <a:rPr sz="1800" i="1" dirty="0">
                <a:latin typeface="Calibri"/>
                <a:cs typeface="Calibri"/>
              </a:rPr>
              <a:t>the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i="1" spc="-5" dirty="0">
                <a:latin typeface="Calibri"/>
                <a:cs typeface="Calibri"/>
              </a:rPr>
              <a:t>kubernetes</a:t>
            </a:r>
            <a:r>
              <a:rPr sz="1800" i="1" spc="-70" dirty="0">
                <a:latin typeface="Calibri"/>
                <a:cs typeface="Calibri"/>
              </a:rPr>
              <a:t> </a:t>
            </a:r>
            <a:r>
              <a:rPr sz="1800" i="1" spc="-30" dirty="0">
                <a:latin typeface="Calibri"/>
                <a:cs typeface="Calibri"/>
              </a:rPr>
              <a:t>cluster.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475"/>
              </a:spcBef>
            </a:pPr>
            <a:r>
              <a:rPr sz="1800" b="1" spc="-10" dirty="0">
                <a:latin typeface="Calibri"/>
                <a:cs typeface="Calibri"/>
              </a:rPr>
              <a:t>Kubernetes</a:t>
            </a:r>
            <a:r>
              <a:rPr sz="1800" b="1" spc="-6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Ingress:</a:t>
            </a:r>
            <a:endParaRPr sz="1800">
              <a:latin typeface="Calibri"/>
              <a:cs typeface="Calibri"/>
            </a:endParaRPr>
          </a:p>
          <a:p>
            <a:pPr marL="12700" marR="4714875">
              <a:lnSpc>
                <a:spcPct val="100000"/>
              </a:lnSpc>
            </a:pPr>
            <a:r>
              <a:rPr sz="1800" spc="-15" dirty="0">
                <a:latin typeface="Calibri"/>
                <a:cs typeface="Calibri"/>
              </a:rPr>
              <a:t>Kubernetes</a:t>
            </a:r>
            <a:r>
              <a:rPr sz="1800" spc="6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Ingress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native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kubernetes</a:t>
            </a:r>
            <a:r>
              <a:rPr sz="1800" spc="6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resource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where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you 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can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have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rules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to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route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traffic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from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external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source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to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service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endpoints</a:t>
            </a:r>
            <a:r>
              <a:rPr sz="1800" spc="6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residing</a:t>
            </a:r>
            <a:r>
              <a:rPr sz="1800" spc="6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inside</a:t>
            </a:r>
            <a:r>
              <a:rPr sz="1800" spc="6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40" dirty="0">
                <a:latin typeface="Calibri"/>
                <a:cs typeface="Calibri"/>
              </a:rPr>
              <a:t>cluster.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requires</a:t>
            </a:r>
            <a:r>
              <a:rPr sz="1800" spc="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ingress </a:t>
            </a:r>
            <a:r>
              <a:rPr sz="1800" spc="-10" dirty="0">
                <a:latin typeface="Calibri"/>
                <a:cs typeface="Calibri"/>
              </a:rPr>
              <a:t> controller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routing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rules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specified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ingress</a:t>
            </a:r>
            <a:r>
              <a:rPr sz="1800" spc="6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object.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7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b="1" spc="-10" dirty="0">
                <a:latin typeface="Calibri"/>
                <a:cs typeface="Calibri"/>
              </a:rPr>
              <a:t>Kubernetes</a:t>
            </a:r>
            <a:r>
              <a:rPr sz="1800" b="1" spc="-5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Ingress</a:t>
            </a:r>
            <a:r>
              <a:rPr sz="1800" b="1" spc="-7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Controller</a:t>
            </a:r>
            <a:endParaRPr sz="1800">
              <a:latin typeface="Calibri"/>
              <a:cs typeface="Calibri"/>
            </a:endParaRPr>
          </a:p>
          <a:p>
            <a:pPr marL="12700" marR="4805680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Ingress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controller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typically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proxy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service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deployed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 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40" dirty="0">
                <a:latin typeface="Calibri"/>
                <a:cs typeface="Calibri"/>
              </a:rPr>
              <a:t>cluster.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is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nothing</a:t>
            </a:r>
            <a:r>
              <a:rPr sz="1800" spc="7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but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u="heavy" spc="-1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kubernetes</a:t>
            </a:r>
            <a:r>
              <a:rPr sz="1800" u="heavy" spc="6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 </a:t>
            </a:r>
            <a:r>
              <a:rPr sz="1800" u="heavy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deployment</a:t>
            </a:r>
            <a:r>
              <a:rPr sz="1800" spc="75" dirty="0">
                <a:solidFill>
                  <a:srgbClr val="0462C1"/>
                </a:solidFill>
                <a:latin typeface="Calibri"/>
                <a:cs typeface="Calibri"/>
                <a:hlinkClick r:id="rId2"/>
              </a:rPr>
              <a:t> </a:t>
            </a:r>
            <a:r>
              <a:rPr sz="1800" spc="-15" dirty="0">
                <a:latin typeface="Calibri"/>
                <a:cs typeface="Calibri"/>
              </a:rPr>
              <a:t>exposed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to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service.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Following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are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ingress</a:t>
            </a:r>
            <a:r>
              <a:rPr sz="1800" spc="6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controllers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available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 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kubernetes.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00">
              <a:latin typeface="Calibri"/>
              <a:cs typeface="Calibri"/>
            </a:endParaRPr>
          </a:p>
          <a:p>
            <a:pPr marL="12700" marR="4968875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Following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are</a:t>
            </a:r>
            <a:r>
              <a:rPr sz="1800" spc="-5" dirty="0">
                <a:latin typeface="Calibri"/>
                <a:cs typeface="Calibri"/>
              </a:rPr>
              <a:t> the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ingress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controllers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available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kubernetes.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Nginx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Ingress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Controller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(</a:t>
            </a:r>
            <a:r>
              <a:rPr sz="1800" u="heavy" spc="-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3"/>
              </a:rPr>
              <a:t>Community</a:t>
            </a:r>
            <a:r>
              <a:rPr sz="1800" spc="20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 </a:t>
            </a:r>
            <a:r>
              <a:rPr sz="1800" dirty="0">
                <a:latin typeface="Calibri"/>
                <a:cs typeface="Calibri"/>
              </a:rPr>
              <a:t>&amp;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u="heavy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4"/>
              </a:rPr>
              <a:t>From</a:t>
            </a:r>
            <a:r>
              <a:rPr sz="1800" u="heavy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4"/>
              </a:rPr>
              <a:t> </a:t>
            </a:r>
            <a:r>
              <a:rPr sz="1800" u="heavy" spc="-1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4"/>
              </a:rPr>
              <a:t>Nginx</a:t>
            </a:r>
            <a:r>
              <a:rPr sz="1800" u="heavy" spc="6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4"/>
              </a:rPr>
              <a:t> </a:t>
            </a:r>
            <a:r>
              <a:rPr sz="1800" u="heavy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4"/>
              </a:rPr>
              <a:t>Inc</a:t>
            </a:r>
            <a:r>
              <a:rPr sz="1800" dirty="0">
                <a:latin typeface="Calibri"/>
                <a:cs typeface="Calibri"/>
              </a:rPr>
              <a:t>) 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u="heavy" spc="-3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5"/>
              </a:rPr>
              <a:t>Traefik</a:t>
            </a:r>
            <a:endParaRPr sz="1800">
              <a:latin typeface="Calibri"/>
              <a:cs typeface="Calibri"/>
            </a:endParaRPr>
          </a:p>
          <a:p>
            <a:pPr marL="12700" marR="9865995">
              <a:lnSpc>
                <a:spcPct val="100000"/>
              </a:lnSpc>
              <a:spcBef>
                <a:spcPts val="5"/>
              </a:spcBef>
            </a:pPr>
            <a:r>
              <a:rPr sz="1800" u="heavy" spc="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6"/>
              </a:rPr>
              <a:t>H</a:t>
            </a:r>
            <a:r>
              <a:rPr sz="1800" u="heavy" spc="-1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6"/>
              </a:rPr>
              <a:t>A</a:t>
            </a:r>
            <a:r>
              <a:rPr sz="1800" u="heavy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6"/>
              </a:rPr>
              <a:t>p</a:t>
            </a:r>
            <a:r>
              <a:rPr sz="1800" u="heavy" spc="-3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6"/>
              </a:rPr>
              <a:t>r</a:t>
            </a:r>
            <a:r>
              <a:rPr sz="1800" u="heavy" spc="-1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6"/>
              </a:rPr>
              <a:t>ox</a:t>
            </a:r>
            <a:r>
              <a:rPr sz="1800" u="heavy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6"/>
              </a:rPr>
              <a:t>y </a:t>
            </a:r>
            <a:r>
              <a:rPr sz="1800" dirty="0">
                <a:solidFill>
                  <a:srgbClr val="0462C1"/>
                </a:solidFill>
                <a:latin typeface="Calibri"/>
                <a:cs typeface="Calibri"/>
              </a:rPr>
              <a:t> </a:t>
            </a:r>
            <a:r>
              <a:rPr sz="1800" u="heavy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7"/>
              </a:rPr>
              <a:t>Contour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u="heavy" spc="-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8"/>
              </a:rPr>
              <a:t>GKE</a:t>
            </a:r>
            <a:r>
              <a:rPr sz="1800" u="heavy" spc="-1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8"/>
              </a:rPr>
              <a:t> </a:t>
            </a:r>
            <a:r>
              <a:rPr sz="1800" u="heavy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8"/>
              </a:rPr>
              <a:t>Ingress</a:t>
            </a:r>
            <a:r>
              <a:rPr sz="1800" u="heavy" spc="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8"/>
              </a:rPr>
              <a:t> </a:t>
            </a:r>
            <a:r>
              <a:rPr sz="1800" u="heavy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8"/>
              </a:rPr>
              <a:t>Controller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6243386" y="1426462"/>
            <a:ext cx="4957232" cy="5348849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0"/>
            <a:ext cx="4145915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45" dirty="0"/>
              <a:t>Kubernetes</a:t>
            </a:r>
            <a:r>
              <a:rPr spc="-175" dirty="0"/>
              <a:t> </a:t>
            </a:r>
            <a:r>
              <a:rPr spc="-50" dirty="0"/>
              <a:t>Volumes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39" y="456945"/>
            <a:ext cx="7112634" cy="12465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600" dirty="0">
                <a:latin typeface="Calibri"/>
                <a:cs typeface="Calibri"/>
              </a:rPr>
              <a:t>A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Container's</a:t>
            </a:r>
            <a:r>
              <a:rPr sz="1600" spc="2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file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25" dirty="0">
                <a:latin typeface="Calibri"/>
                <a:cs typeface="Calibri"/>
              </a:rPr>
              <a:t>system</a:t>
            </a:r>
            <a:r>
              <a:rPr sz="1600" spc="3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lives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only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as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long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as the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Container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does.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So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when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 </a:t>
            </a:r>
            <a:r>
              <a:rPr sz="1600" spc="-10" dirty="0">
                <a:latin typeface="Calibri"/>
                <a:cs typeface="Calibri"/>
              </a:rPr>
              <a:t>Container </a:t>
            </a:r>
            <a:r>
              <a:rPr sz="1600" spc="-35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terminates</a:t>
            </a:r>
            <a:r>
              <a:rPr sz="1600" spc="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and </a:t>
            </a:r>
            <a:r>
              <a:rPr sz="1600" spc="-15" dirty="0">
                <a:latin typeface="Calibri"/>
                <a:cs typeface="Calibri"/>
              </a:rPr>
              <a:t>restarts,</a:t>
            </a:r>
            <a:r>
              <a:rPr sz="1600" spc="4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filesystem</a:t>
            </a:r>
            <a:r>
              <a:rPr sz="1600" spc="5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changes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are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lost.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Volumes</a:t>
            </a:r>
            <a:r>
              <a:rPr sz="1600" spc="-5" dirty="0">
                <a:latin typeface="Calibri"/>
                <a:cs typeface="Calibri"/>
              </a:rPr>
              <a:t> in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Kubernetes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are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very 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easy </a:t>
            </a:r>
            <a:r>
              <a:rPr sz="1600" spc="-20" dirty="0">
                <a:latin typeface="Calibri"/>
                <a:cs typeface="Calibri"/>
              </a:rPr>
              <a:t>to</a:t>
            </a:r>
            <a:r>
              <a:rPr sz="1600" spc="4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manage.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It</a:t>
            </a:r>
            <a:r>
              <a:rPr sz="1600" spc="-5" dirty="0">
                <a:latin typeface="Calibri"/>
                <a:cs typeface="Calibri"/>
              </a:rPr>
              <a:t> is</a:t>
            </a:r>
            <a:r>
              <a:rPr sz="1600" spc="-10" dirty="0">
                <a:latin typeface="Calibri"/>
                <a:cs typeface="Calibri"/>
              </a:rPr>
              <a:t> basically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 </a:t>
            </a:r>
            <a:r>
              <a:rPr sz="1600" spc="-15" dirty="0">
                <a:latin typeface="Calibri"/>
                <a:cs typeface="Calibri"/>
              </a:rPr>
              <a:t>directory</a:t>
            </a:r>
            <a:r>
              <a:rPr sz="1600" spc="6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that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gets mounted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to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 </a:t>
            </a:r>
            <a:r>
              <a:rPr sz="1600" spc="-5" dirty="0">
                <a:latin typeface="Calibri"/>
                <a:cs typeface="Calibri"/>
              </a:rPr>
              <a:t>pod.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After</a:t>
            </a:r>
            <a:r>
              <a:rPr sz="1600" spc="3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telling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the 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container</a:t>
            </a:r>
            <a:r>
              <a:rPr sz="1600" spc="40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to</a:t>
            </a:r>
            <a:r>
              <a:rPr sz="1600" spc="4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use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Volumes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for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storing</a:t>
            </a:r>
            <a:r>
              <a:rPr sz="1600" spc="5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evergreen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information,</a:t>
            </a:r>
            <a:r>
              <a:rPr sz="1600" spc="2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you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can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safely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modify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the </a:t>
            </a:r>
            <a:r>
              <a:rPr sz="1600" spc="-35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pods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without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ever</a:t>
            </a:r>
            <a:r>
              <a:rPr sz="1600" spc="3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losing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your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data.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739" y="1920316"/>
            <a:ext cx="7019925" cy="10033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10"/>
              </a:spcBef>
            </a:pPr>
            <a:r>
              <a:rPr sz="1600" spc="-10" dirty="0">
                <a:latin typeface="Calibri"/>
                <a:cs typeface="Calibri"/>
              </a:rPr>
              <a:t>Kubernetes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supports</a:t>
            </a:r>
            <a:r>
              <a:rPr sz="1600" spc="4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many</a:t>
            </a:r>
            <a:r>
              <a:rPr sz="1600" spc="-6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types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of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volumes,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and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spc="5" dirty="0">
                <a:latin typeface="Calibri"/>
                <a:cs typeface="Calibri"/>
              </a:rPr>
              <a:t>a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Pod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can </a:t>
            </a:r>
            <a:r>
              <a:rPr sz="1600" spc="-5" dirty="0">
                <a:latin typeface="Calibri"/>
                <a:cs typeface="Calibri"/>
              </a:rPr>
              <a:t>use </a:t>
            </a:r>
            <a:r>
              <a:rPr sz="1600" spc="-10" dirty="0">
                <a:latin typeface="Calibri"/>
                <a:cs typeface="Calibri"/>
              </a:rPr>
              <a:t>any </a:t>
            </a:r>
            <a:r>
              <a:rPr sz="1600" spc="-5" dirty="0">
                <a:latin typeface="Calibri"/>
                <a:cs typeface="Calibri"/>
              </a:rPr>
              <a:t>number of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them </a:t>
            </a:r>
            <a:r>
              <a:rPr sz="1600" spc="-34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simultaneously.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For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more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consistent</a:t>
            </a:r>
            <a:r>
              <a:rPr sz="1600" spc="65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storage</a:t>
            </a:r>
            <a:r>
              <a:rPr sz="1600" spc="4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that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is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independent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of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the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25" dirty="0">
                <a:latin typeface="Calibri"/>
                <a:cs typeface="Calibri"/>
              </a:rPr>
              <a:t>Container,</a:t>
            </a:r>
            <a:r>
              <a:rPr sz="1600" spc="3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we </a:t>
            </a:r>
            <a:r>
              <a:rPr sz="1600" spc="-34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can</a:t>
            </a:r>
            <a:r>
              <a:rPr sz="1600" spc="-5" dirty="0">
                <a:latin typeface="Calibri"/>
                <a:cs typeface="Calibri"/>
              </a:rPr>
              <a:t> use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 </a:t>
            </a:r>
            <a:r>
              <a:rPr sz="1600" spc="-15" dirty="0">
                <a:latin typeface="Calibri"/>
                <a:cs typeface="Calibri"/>
              </a:rPr>
              <a:t>Volume.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This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is especially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important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for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25" dirty="0">
                <a:latin typeface="Calibri"/>
                <a:cs typeface="Calibri"/>
              </a:rPr>
              <a:t>stateful</a:t>
            </a:r>
            <a:r>
              <a:rPr sz="1600" spc="5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applications,</a:t>
            </a:r>
            <a:r>
              <a:rPr sz="1600" spc="2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such </a:t>
            </a:r>
            <a:r>
              <a:rPr sz="1600" dirty="0">
                <a:latin typeface="Calibri"/>
                <a:cs typeface="Calibri"/>
              </a:rPr>
              <a:t>as 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databases.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8739" y="3140455"/>
            <a:ext cx="5720080" cy="7588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600" spc="-70" dirty="0">
                <a:latin typeface="Calibri"/>
                <a:cs typeface="Calibri"/>
              </a:rPr>
              <a:t>To</a:t>
            </a:r>
            <a:r>
              <a:rPr sz="1600" spc="-5" dirty="0">
                <a:latin typeface="Calibri"/>
                <a:cs typeface="Calibri"/>
              </a:rPr>
              <a:t> use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volume,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Pod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specifies</a:t>
            </a:r>
            <a:r>
              <a:rPr sz="1600" spc="2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what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volumes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to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provide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for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the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Pod </a:t>
            </a:r>
            <a:r>
              <a:rPr sz="1600" spc="-34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(the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.spec.volumes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field)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and </a:t>
            </a:r>
            <a:r>
              <a:rPr sz="1600" spc="-10" dirty="0">
                <a:latin typeface="Calibri"/>
                <a:cs typeface="Calibri"/>
              </a:rPr>
              <a:t>where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to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mount </a:t>
            </a:r>
            <a:r>
              <a:rPr sz="1600" spc="-10" dirty="0">
                <a:latin typeface="Calibri"/>
                <a:cs typeface="Calibri"/>
              </a:rPr>
              <a:t>those</a:t>
            </a:r>
            <a:r>
              <a:rPr sz="1600" spc="45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into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Containers 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(the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.spec.containers.volumeMounts</a:t>
            </a:r>
            <a:r>
              <a:rPr sz="1600" spc="4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field)</a:t>
            </a:r>
            <a:r>
              <a:rPr sz="1600" dirty="0">
                <a:latin typeface="Calibri"/>
                <a:cs typeface="Calibri"/>
              </a:rPr>
              <a:t> as</a:t>
            </a:r>
            <a:r>
              <a:rPr sz="1600" spc="-5" dirty="0">
                <a:latin typeface="Calibri"/>
                <a:cs typeface="Calibri"/>
              </a:rPr>
              <a:t> shown.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8739" y="4153026"/>
            <a:ext cx="3465829" cy="258572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b="1" spc="-15" dirty="0">
                <a:latin typeface="Calibri"/>
                <a:cs typeface="Calibri"/>
              </a:rPr>
              <a:t>Kubernetes</a:t>
            </a:r>
            <a:r>
              <a:rPr sz="1400" b="1" spc="35" dirty="0">
                <a:latin typeface="Calibri"/>
                <a:cs typeface="Calibri"/>
              </a:rPr>
              <a:t> </a:t>
            </a:r>
            <a:r>
              <a:rPr sz="1400" b="1" spc="-10" dirty="0">
                <a:latin typeface="Calibri"/>
                <a:cs typeface="Calibri"/>
              </a:rPr>
              <a:t>supports</a:t>
            </a:r>
            <a:r>
              <a:rPr sz="1400" b="1" spc="40" dirty="0">
                <a:latin typeface="Calibri"/>
                <a:cs typeface="Calibri"/>
              </a:rPr>
              <a:t> </a:t>
            </a:r>
            <a:r>
              <a:rPr sz="1400" b="1" spc="-15" dirty="0">
                <a:latin typeface="Calibri"/>
                <a:cs typeface="Calibri"/>
              </a:rPr>
              <a:t>several</a:t>
            </a:r>
            <a:r>
              <a:rPr sz="1400" b="1" spc="15" dirty="0">
                <a:latin typeface="Calibri"/>
                <a:cs typeface="Calibri"/>
              </a:rPr>
              <a:t> </a:t>
            </a:r>
            <a:r>
              <a:rPr sz="1400" b="1" spc="-10" dirty="0">
                <a:latin typeface="Calibri"/>
                <a:cs typeface="Calibri"/>
              </a:rPr>
              <a:t>types</a:t>
            </a:r>
            <a:r>
              <a:rPr sz="1400" b="1" spc="40" dirty="0">
                <a:latin typeface="Calibri"/>
                <a:cs typeface="Calibri"/>
              </a:rPr>
              <a:t> </a:t>
            </a:r>
            <a:r>
              <a:rPr sz="1400" b="1" spc="-10" dirty="0">
                <a:latin typeface="Calibri"/>
                <a:cs typeface="Calibri"/>
              </a:rPr>
              <a:t>of</a:t>
            </a:r>
            <a:r>
              <a:rPr sz="1400" b="1" spc="10" dirty="0">
                <a:latin typeface="Calibri"/>
                <a:cs typeface="Calibri"/>
              </a:rPr>
              <a:t> </a:t>
            </a:r>
            <a:r>
              <a:rPr sz="1400" b="1" spc="-20" dirty="0">
                <a:latin typeface="Calibri"/>
                <a:cs typeface="Calibri"/>
              </a:rPr>
              <a:t>Volumes:</a:t>
            </a:r>
            <a:endParaRPr sz="1400">
              <a:latin typeface="Calibri"/>
              <a:cs typeface="Calibri"/>
            </a:endParaRPr>
          </a:p>
          <a:p>
            <a:pPr marL="12700" marR="1953260">
              <a:lnSpc>
                <a:spcPct val="100000"/>
              </a:lnSpc>
            </a:pPr>
            <a:r>
              <a:rPr sz="1400" spc="-15" dirty="0">
                <a:latin typeface="Calibri"/>
                <a:cs typeface="Calibri"/>
              </a:rPr>
              <a:t>awsElasticBlockStore </a:t>
            </a:r>
            <a:r>
              <a:rPr sz="1400" spc="-30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azureDisk</a:t>
            </a:r>
            <a:endParaRPr sz="1400">
              <a:latin typeface="Calibri"/>
              <a:cs typeface="Calibri"/>
            </a:endParaRPr>
          </a:p>
          <a:p>
            <a:pPr marL="12700" marR="2197100">
              <a:lnSpc>
                <a:spcPct val="100000"/>
              </a:lnSpc>
              <a:spcBef>
                <a:spcPts val="5"/>
              </a:spcBef>
            </a:pPr>
            <a:r>
              <a:rPr sz="1400" spc="-10" dirty="0">
                <a:latin typeface="Calibri"/>
                <a:cs typeface="Calibri"/>
              </a:rPr>
              <a:t>azureFile </a:t>
            </a:r>
            <a:r>
              <a:rPr sz="1400" spc="-5" dirty="0">
                <a:latin typeface="Calibri"/>
                <a:cs typeface="Calibri"/>
              </a:rPr>
              <a:t> configMap 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emptyDir 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g</a:t>
            </a:r>
            <a:r>
              <a:rPr sz="1400" dirty="0">
                <a:latin typeface="Calibri"/>
                <a:cs typeface="Calibri"/>
              </a:rPr>
              <a:t>c</a:t>
            </a:r>
            <a:r>
              <a:rPr sz="1400" spc="-5" dirty="0">
                <a:latin typeface="Calibri"/>
                <a:cs typeface="Calibri"/>
              </a:rPr>
              <a:t>e</a:t>
            </a:r>
            <a:r>
              <a:rPr sz="1400" spc="-30" dirty="0">
                <a:latin typeface="Calibri"/>
                <a:cs typeface="Calibri"/>
              </a:rPr>
              <a:t>P</a:t>
            </a:r>
            <a:r>
              <a:rPr sz="1400" spc="-5" dirty="0">
                <a:latin typeface="Calibri"/>
                <a:cs typeface="Calibri"/>
              </a:rPr>
              <a:t>e</a:t>
            </a:r>
            <a:r>
              <a:rPr sz="1400" spc="-35" dirty="0">
                <a:latin typeface="Calibri"/>
                <a:cs typeface="Calibri"/>
              </a:rPr>
              <a:t>r</a:t>
            </a:r>
            <a:r>
              <a:rPr sz="1400" dirty="0">
                <a:latin typeface="Calibri"/>
                <a:cs typeface="Calibri"/>
              </a:rPr>
              <a:t>s</a:t>
            </a:r>
            <a:r>
              <a:rPr sz="1400" spc="-15" dirty="0">
                <a:latin typeface="Calibri"/>
                <a:cs typeface="Calibri"/>
              </a:rPr>
              <a:t>i</a:t>
            </a:r>
            <a:r>
              <a:rPr sz="1400" spc="-25" dirty="0">
                <a:latin typeface="Calibri"/>
                <a:cs typeface="Calibri"/>
              </a:rPr>
              <a:t>s</a:t>
            </a:r>
            <a:r>
              <a:rPr sz="1400" spc="-40" dirty="0">
                <a:latin typeface="Calibri"/>
                <a:cs typeface="Calibri"/>
              </a:rPr>
              <a:t>t</a:t>
            </a:r>
            <a:r>
              <a:rPr sz="1400" spc="-5" dirty="0">
                <a:latin typeface="Calibri"/>
                <a:cs typeface="Calibri"/>
              </a:rPr>
              <a:t>e</a:t>
            </a:r>
            <a:r>
              <a:rPr sz="1400" spc="-40" dirty="0">
                <a:latin typeface="Calibri"/>
                <a:cs typeface="Calibri"/>
              </a:rPr>
              <a:t>n</a:t>
            </a:r>
            <a:r>
              <a:rPr sz="1400" spc="-20" dirty="0">
                <a:latin typeface="Calibri"/>
                <a:cs typeface="Calibri"/>
              </a:rPr>
              <a:t>t</a:t>
            </a:r>
            <a:r>
              <a:rPr sz="1400" dirty="0">
                <a:latin typeface="Calibri"/>
                <a:cs typeface="Calibri"/>
              </a:rPr>
              <a:t>D</a:t>
            </a:r>
            <a:r>
              <a:rPr sz="1400" spc="-15" dirty="0">
                <a:latin typeface="Calibri"/>
                <a:cs typeface="Calibri"/>
              </a:rPr>
              <a:t>i</a:t>
            </a:r>
            <a:r>
              <a:rPr sz="1400" dirty="0">
                <a:latin typeface="Calibri"/>
                <a:cs typeface="Calibri"/>
              </a:rPr>
              <a:t>s</a:t>
            </a:r>
            <a:r>
              <a:rPr sz="1400" spc="-5" dirty="0">
                <a:latin typeface="Calibri"/>
                <a:cs typeface="Calibri"/>
              </a:rPr>
              <a:t>k</a:t>
            </a:r>
            <a:endParaRPr sz="1400">
              <a:latin typeface="Calibri"/>
              <a:cs typeface="Calibri"/>
            </a:endParaRPr>
          </a:p>
          <a:p>
            <a:pPr marL="12700" marR="1931035">
              <a:lnSpc>
                <a:spcPct val="100000"/>
              </a:lnSpc>
            </a:pPr>
            <a:r>
              <a:rPr sz="1400" spc="-15" dirty="0">
                <a:latin typeface="Calibri"/>
                <a:cs typeface="Calibri"/>
              </a:rPr>
              <a:t>gitRepo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(deprecated) </a:t>
            </a:r>
            <a:r>
              <a:rPr sz="1400" spc="-300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hostPath</a:t>
            </a:r>
            <a:endParaRPr sz="1400">
              <a:latin typeface="Calibri"/>
              <a:cs typeface="Calibri"/>
            </a:endParaRPr>
          </a:p>
          <a:p>
            <a:pPr marL="12700" marR="1783714">
              <a:lnSpc>
                <a:spcPct val="100000"/>
              </a:lnSpc>
            </a:pPr>
            <a:r>
              <a:rPr sz="1400" spc="-15" dirty="0">
                <a:latin typeface="Calibri"/>
                <a:cs typeface="Calibri"/>
              </a:rPr>
              <a:t>nfs 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p</a:t>
            </a:r>
            <a:r>
              <a:rPr sz="1400" spc="-5" dirty="0">
                <a:latin typeface="Calibri"/>
                <a:cs typeface="Calibri"/>
              </a:rPr>
              <a:t>e</a:t>
            </a:r>
            <a:r>
              <a:rPr sz="1400" spc="-35" dirty="0">
                <a:latin typeface="Calibri"/>
                <a:cs typeface="Calibri"/>
              </a:rPr>
              <a:t>r</a:t>
            </a:r>
            <a:r>
              <a:rPr sz="1400" dirty="0">
                <a:latin typeface="Calibri"/>
                <a:cs typeface="Calibri"/>
              </a:rPr>
              <a:t>s</a:t>
            </a:r>
            <a:r>
              <a:rPr sz="1400" spc="-15" dirty="0">
                <a:latin typeface="Calibri"/>
                <a:cs typeface="Calibri"/>
              </a:rPr>
              <a:t>i</a:t>
            </a:r>
            <a:r>
              <a:rPr sz="1400" spc="-25" dirty="0">
                <a:latin typeface="Calibri"/>
                <a:cs typeface="Calibri"/>
              </a:rPr>
              <a:t>s</a:t>
            </a:r>
            <a:r>
              <a:rPr sz="1400" spc="-40" dirty="0">
                <a:latin typeface="Calibri"/>
                <a:cs typeface="Calibri"/>
              </a:rPr>
              <a:t>t</a:t>
            </a:r>
            <a:r>
              <a:rPr sz="1400" spc="-5" dirty="0">
                <a:latin typeface="Calibri"/>
                <a:cs typeface="Calibri"/>
              </a:rPr>
              <a:t>e</a:t>
            </a:r>
            <a:r>
              <a:rPr sz="1400" spc="-40" dirty="0">
                <a:latin typeface="Calibri"/>
                <a:cs typeface="Calibri"/>
              </a:rPr>
              <a:t>n</a:t>
            </a:r>
            <a:r>
              <a:rPr sz="1400" spc="-15" dirty="0">
                <a:latin typeface="Calibri"/>
                <a:cs typeface="Calibri"/>
              </a:rPr>
              <a:t>t</a:t>
            </a:r>
            <a:r>
              <a:rPr sz="1400" spc="-55" dirty="0">
                <a:latin typeface="Calibri"/>
                <a:cs typeface="Calibri"/>
              </a:rPr>
              <a:t>V</a:t>
            </a:r>
            <a:r>
              <a:rPr sz="1400" dirty="0">
                <a:latin typeface="Calibri"/>
                <a:cs typeface="Calibri"/>
              </a:rPr>
              <a:t>o</a:t>
            </a:r>
            <a:r>
              <a:rPr sz="1400" spc="5" dirty="0">
                <a:latin typeface="Calibri"/>
                <a:cs typeface="Calibri"/>
              </a:rPr>
              <a:t>l</a:t>
            </a:r>
            <a:r>
              <a:rPr sz="1400" spc="-20" dirty="0">
                <a:latin typeface="Calibri"/>
                <a:cs typeface="Calibri"/>
              </a:rPr>
              <a:t>u</a:t>
            </a:r>
            <a:r>
              <a:rPr sz="1400" dirty="0">
                <a:latin typeface="Calibri"/>
                <a:cs typeface="Calibri"/>
              </a:rPr>
              <a:t>m</a:t>
            </a:r>
            <a:r>
              <a:rPr sz="1400" spc="-5" dirty="0">
                <a:latin typeface="Calibri"/>
                <a:cs typeface="Calibri"/>
              </a:rPr>
              <a:t>eC</a:t>
            </a:r>
            <a:r>
              <a:rPr sz="1400" spc="5" dirty="0">
                <a:latin typeface="Calibri"/>
                <a:cs typeface="Calibri"/>
              </a:rPr>
              <a:t>l</a:t>
            </a:r>
            <a:r>
              <a:rPr sz="1400" spc="-5" dirty="0">
                <a:latin typeface="Calibri"/>
                <a:cs typeface="Calibri"/>
              </a:rPr>
              <a:t>a</a:t>
            </a:r>
            <a:r>
              <a:rPr sz="1400" spc="-15" dirty="0">
                <a:latin typeface="Calibri"/>
                <a:cs typeface="Calibri"/>
              </a:rPr>
              <a:t>i</a:t>
            </a:r>
            <a:r>
              <a:rPr sz="1400" spc="-5" dirty="0">
                <a:latin typeface="Calibri"/>
                <a:cs typeface="Calibri"/>
              </a:rPr>
              <a:t>m  </a:t>
            </a:r>
            <a:r>
              <a:rPr sz="1400" spc="-10" dirty="0">
                <a:latin typeface="Calibri"/>
                <a:cs typeface="Calibri"/>
              </a:rPr>
              <a:t>secret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786878" y="107950"/>
            <a:ext cx="2408555" cy="51485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068705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alibri"/>
                <a:cs typeface="Calibri"/>
              </a:rPr>
              <a:t>#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Mongo</a:t>
            </a:r>
            <a:r>
              <a:rPr sz="1200" spc="-10" dirty="0">
                <a:latin typeface="Calibri"/>
                <a:cs typeface="Calibri"/>
              </a:rPr>
              <a:t> host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path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spc="-35" dirty="0">
                <a:latin typeface="Calibri"/>
                <a:cs typeface="Calibri"/>
              </a:rPr>
              <a:t>rc </a:t>
            </a:r>
            <a:r>
              <a:rPr sz="1200" spc="-254" dirty="0">
                <a:latin typeface="Calibri"/>
                <a:cs typeface="Calibri"/>
              </a:rPr>
              <a:t> </a:t>
            </a:r>
            <a:r>
              <a:rPr sz="1200" spc="-20" dirty="0">
                <a:latin typeface="Calibri"/>
                <a:cs typeface="Calibri"/>
              </a:rPr>
              <a:t>apiVersion:</a:t>
            </a:r>
            <a:r>
              <a:rPr sz="1200" spc="4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v1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200" spc="-10" dirty="0">
                <a:latin typeface="Calibri"/>
                <a:cs typeface="Calibri"/>
              </a:rPr>
              <a:t>kind: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ReplicationController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200" spc="-5" dirty="0">
                <a:latin typeface="Calibri"/>
                <a:cs typeface="Calibri"/>
              </a:rPr>
              <a:t>metadata:</a:t>
            </a:r>
            <a:endParaRPr sz="1200">
              <a:latin typeface="Calibri"/>
              <a:cs typeface="Calibri"/>
            </a:endParaRPr>
          </a:p>
          <a:p>
            <a:pPr marL="82550">
              <a:lnSpc>
                <a:spcPct val="100000"/>
              </a:lnSpc>
            </a:pPr>
            <a:r>
              <a:rPr sz="1200" spc="-5" dirty="0">
                <a:latin typeface="Calibri"/>
                <a:cs typeface="Calibri"/>
              </a:rPr>
              <a:t>labels:</a:t>
            </a:r>
            <a:endParaRPr sz="1200">
              <a:latin typeface="Calibri"/>
              <a:cs typeface="Calibri"/>
            </a:endParaRPr>
          </a:p>
          <a:p>
            <a:pPr marL="152400">
              <a:lnSpc>
                <a:spcPct val="100000"/>
              </a:lnSpc>
            </a:pPr>
            <a:r>
              <a:rPr sz="1200" spc="-5" dirty="0">
                <a:latin typeface="Calibri"/>
                <a:cs typeface="Calibri"/>
              </a:rPr>
              <a:t>name: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mongo</a:t>
            </a:r>
            <a:endParaRPr sz="1200">
              <a:latin typeface="Calibri"/>
              <a:cs typeface="Calibri"/>
            </a:endParaRPr>
          </a:p>
          <a:p>
            <a:pPr marL="82550">
              <a:lnSpc>
                <a:spcPct val="100000"/>
              </a:lnSpc>
            </a:pPr>
            <a:r>
              <a:rPr sz="1200" spc="-5" dirty="0">
                <a:latin typeface="Calibri"/>
                <a:cs typeface="Calibri"/>
              </a:rPr>
              <a:t>name:</a:t>
            </a:r>
            <a:r>
              <a:rPr sz="1200" spc="-10" dirty="0">
                <a:latin typeface="Calibri"/>
                <a:cs typeface="Calibri"/>
              </a:rPr>
              <a:t> mongo-controller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200" spc="-5" dirty="0">
                <a:latin typeface="Calibri"/>
                <a:cs typeface="Calibri"/>
              </a:rPr>
              <a:t>spec:</a:t>
            </a:r>
            <a:endParaRPr sz="1200">
              <a:latin typeface="Calibri"/>
              <a:cs typeface="Calibri"/>
            </a:endParaRPr>
          </a:p>
          <a:p>
            <a:pPr marL="82550" marR="1692275">
              <a:lnSpc>
                <a:spcPct val="100000"/>
              </a:lnSpc>
            </a:pPr>
            <a:r>
              <a:rPr sz="1200" spc="-10" dirty="0">
                <a:latin typeface="Calibri"/>
                <a:cs typeface="Calibri"/>
              </a:rPr>
              <a:t>replicas:</a:t>
            </a:r>
            <a:r>
              <a:rPr sz="1200" spc="-4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1 </a:t>
            </a:r>
            <a:r>
              <a:rPr sz="1200" spc="-26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template:</a:t>
            </a:r>
            <a:endParaRPr sz="1200">
              <a:latin typeface="Calibri"/>
              <a:cs typeface="Calibri"/>
            </a:endParaRPr>
          </a:p>
          <a:p>
            <a:pPr marL="152400">
              <a:lnSpc>
                <a:spcPct val="100000"/>
              </a:lnSpc>
            </a:pPr>
            <a:r>
              <a:rPr sz="1200" spc="-5" dirty="0">
                <a:latin typeface="Calibri"/>
                <a:cs typeface="Calibri"/>
              </a:rPr>
              <a:t>metadata:</a:t>
            </a:r>
            <a:endParaRPr sz="1200">
              <a:latin typeface="Calibri"/>
              <a:cs typeface="Calibri"/>
            </a:endParaRPr>
          </a:p>
          <a:p>
            <a:pPr marL="222885">
              <a:lnSpc>
                <a:spcPct val="100000"/>
              </a:lnSpc>
            </a:pPr>
            <a:r>
              <a:rPr sz="1200" spc="-5" dirty="0">
                <a:latin typeface="Calibri"/>
                <a:cs typeface="Calibri"/>
              </a:rPr>
              <a:t>labels:</a:t>
            </a:r>
            <a:endParaRPr sz="1200">
              <a:latin typeface="Calibri"/>
              <a:cs typeface="Calibri"/>
            </a:endParaRPr>
          </a:p>
          <a:p>
            <a:pPr marL="292735">
              <a:lnSpc>
                <a:spcPct val="100000"/>
              </a:lnSpc>
            </a:pPr>
            <a:r>
              <a:rPr sz="1200" spc="-5" dirty="0">
                <a:latin typeface="Calibri"/>
                <a:cs typeface="Calibri"/>
              </a:rPr>
              <a:t>name: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mongo</a:t>
            </a:r>
            <a:endParaRPr sz="1200">
              <a:latin typeface="Calibri"/>
              <a:cs typeface="Calibri"/>
            </a:endParaRPr>
          </a:p>
          <a:p>
            <a:pPr marL="152400">
              <a:lnSpc>
                <a:spcPct val="100000"/>
              </a:lnSpc>
            </a:pPr>
            <a:r>
              <a:rPr sz="1200" dirty="0">
                <a:latin typeface="Calibri"/>
                <a:cs typeface="Calibri"/>
              </a:rPr>
              <a:t>spec:</a:t>
            </a:r>
            <a:endParaRPr sz="1200">
              <a:latin typeface="Calibri"/>
              <a:cs typeface="Calibri"/>
            </a:endParaRPr>
          </a:p>
          <a:p>
            <a:pPr marL="222885">
              <a:lnSpc>
                <a:spcPct val="100000"/>
              </a:lnSpc>
              <a:spcBef>
                <a:spcPts val="5"/>
              </a:spcBef>
            </a:pPr>
            <a:r>
              <a:rPr sz="1200" spc="-10" dirty="0">
                <a:latin typeface="Calibri"/>
                <a:cs typeface="Calibri"/>
              </a:rPr>
              <a:t>containers:</a:t>
            </a:r>
            <a:endParaRPr sz="1200">
              <a:latin typeface="Calibri"/>
              <a:cs typeface="Calibri"/>
            </a:endParaRPr>
          </a:p>
          <a:p>
            <a:pPr marL="292735" marR="1210310" indent="-70485" algn="just">
              <a:lnSpc>
                <a:spcPct val="100000"/>
              </a:lnSpc>
              <a:buChar char="-"/>
              <a:tabLst>
                <a:tab pos="302260" algn="l"/>
              </a:tabLst>
            </a:pPr>
            <a:r>
              <a:rPr sz="1200" spc="-5" dirty="0">
                <a:latin typeface="Calibri"/>
                <a:cs typeface="Calibri"/>
              </a:rPr>
              <a:t>image:</a:t>
            </a:r>
            <a:r>
              <a:rPr sz="1200" spc="-5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mongo </a:t>
            </a:r>
            <a:r>
              <a:rPr sz="1200" spc="-26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name: mongo </a:t>
            </a:r>
            <a:r>
              <a:rPr sz="1200" spc="-26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ports:</a:t>
            </a:r>
            <a:endParaRPr sz="1200">
              <a:latin typeface="Calibri"/>
              <a:cs typeface="Calibri"/>
            </a:endParaRPr>
          </a:p>
          <a:p>
            <a:pPr marL="363220" marR="731520" lvl="1" indent="-70485">
              <a:lnSpc>
                <a:spcPct val="100000"/>
              </a:lnSpc>
              <a:buChar char="-"/>
              <a:tabLst>
                <a:tab pos="372745" algn="l"/>
              </a:tabLst>
            </a:pPr>
            <a:r>
              <a:rPr sz="1200" spc="-5" dirty="0">
                <a:latin typeface="Calibri"/>
                <a:cs typeface="Calibri"/>
              </a:rPr>
              <a:t>name: mongo 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containerPort: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27017</a:t>
            </a:r>
            <a:endParaRPr sz="1200">
              <a:latin typeface="Calibri"/>
              <a:cs typeface="Calibri"/>
            </a:endParaRPr>
          </a:p>
          <a:p>
            <a:pPr marL="292735" marR="1049020" indent="69850">
              <a:lnSpc>
                <a:spcPct val="100000"/>
              </a:lnSpc>
            </a:pPr>
            <a:r>
              <a:rPr sz="1200" spc="-10" dirty="0">
                <a:latin typeface="Calibri"/>
                <a:cs typeface="Calibri"/>
              </a:rPr>
              <a:t>hostPort:</a:t>
            </a:r>
            <a:r>
              <a:rPr sz="1200" spc="-4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27017 </a:t>
            </a:r>
            <a:r>
              <a:rPr sz="1200" spc="-254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volumeMounts:</a:t>
            </a:r>
            <a:endParaRPr sz="1200">
              <a:latin typeface="Calibri"/>
              <a:cs typeface="Calibri"/>
            </a:endParaRPr>
          </a:p>
          <a:p>
            <a:pPr marL="363220" marR="5080" lvl="1" indent="-70485">
              <a:lnSpc>
                <a:spcPct val="100000"/>
              </a:lnSpc>
              <a:spcBef>
                <a:spcPts val="5"/>
              </a:spcBef>
              <a:buChar char="-"/>
              <a:tabLst>
                <a:tab pos="372745" algn="l"/>
              </a:tabLst>
            </a:pPr>
            <a:r>
              <a:rPr sz="1200" spc="-5" dirty="0">
                <a:latin typeface="Calibri"/>
                <a:cs typeface="Calibri"/>
              </a:rPr>
              <a:t>name: </a:t>
            </a:r>
            <a:r>
              <a:rPr sz="1200" spc="-10" dirty="0">
                <a:latin typeface="Calibri"/>
                <a:cs typeface="Calibri"/>
              </a:rPr>
              <a:t>mongo-persistent-storage </a:t>
            </a:r>
            <a:r>
              <a:rPr sz="1200" spc="-26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mountPath: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/data/db</a:t>
            </a:r>
            <a:endParaRPr sz="1200">
              <a:latin typeface="Calibri"/>
              <a:cs typeface="Calibri"/>
            </a:endParaRPr>
          </a:p>
          <a:p>
            <a:pPr marL="222885">
              <a:lnSpc>
                <a:spcPct val="100000"/>
              </a:lnSpc>
            </a:pPr>
            <a:r>
              <a:rPr sz="1200" spc="-5" dirty="0">
                <a:latin typeface="Calibri"/>
                <a:cs typeface="Calibri"/>
              </a:rPr>
              <a:t>volumes:</a:t>
            </a:r>
            <a:endParaRPr sz="1200">
              <a:latin typeface="Calibri"/>
              <a:cs typeface="Calibri"/>
            </a:endParaRPr>
          </a:p>
          <a:p>
            <a:pPr marL="292735" marR="74930" indent="-70485">
              <a:lnSpc>
                <a:spcPct val="100000"/>
              </a:lnSpc>
              <a:buChar char="-"/>
              <a:tabLst>
                <a:tab pos="302260" algn="l"/>
              </a:tabLst>
            </a:pPr>
            <a:r>
              <a:rPr sz="1200" spc="-5" dirty="0">
                <a:latin typeface="Calibri"/>
                <a:cs typeface="Calibri"/>
              </a:rPr>
              <a:t>name: </a:t>
            </a:r>
            <a:r>
              <a:rPr sz="1200" spc="-10" dirty="0">
                <a:latin typeface="Calibri"/>
                <a:cs typeface="Calibri"/>
              </a:rPr>
              <a:t>mongo-persistent-storage </a:t>
            </a:r>
            <a:r>
              <a:rPr sz="1200" spc="-26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hostPath:</a:t>
            </a:r>
            <a:endParaRPr sz="1200">
              <a:latin typeface="Calibri"/>
              <a:cs typeface="Calibri"/>
            </a:endParaRPr>
          </a:p>
          <a:p>
            <a:pPr marL="326390">
              <a:lnSpc>
                <a:spcPct val="100000"/>
              </a:lnSpc>
            </a:pPr>
            <a:r>
              <a:rPr sz="1200" spc="-5" dirty="0">
                <a:latin typeface="Calibri"/>
                <a:cs typeface="Calibri"/>
              </a:rPr>
              <a:t>path:</a:t>
            </a:r>
            <a:r>
              <a:rPr sz="1200" spc="-4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/tmp/dbbackup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0"/>
            <a:ext cx="4145915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45" dirty="0"/>
              <a:t>Kubernetes</a:t>
            </a:r>
            <a:r>
              <a:rPr spc="-175" dirty="0"/>
              <a:t> </a:t>
            </a:r>
            <a:r>
              <a:rPr spc="-50" dirty="0"/>
              <a:t>Volumes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39" y="456945"/>
            <a:ext cx="11966575" cy="60648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spc="-20" dirty="0">
                <a:latin typeface="Calibri"/>
                <a:cs typeface="Calibri"/>
              </a:rPr>
              <a:t>P</a:t>
            </a:r>
            <a:r>
              <a:rPr sz="1600" b="1" dirty="0">
                <a:latin typeface="Calibri"/>
                <a:cs typeface="Calibri"/>
              </a:rPr>
              <a:t>e</a:t>
            </a:r>
            <a:r>
              <a:rPr sz="1600" b="1" spc="-20" dirty="0">
                <a:latin typeface="Calibri"/>
                <a:cs typeface="Calibri"/>
              </a:rPr>
              <a:t>r</a:t>
            </a:r>
            <a:r>
              <a:rPr sz="1600" b="1" dirty="0">
                <a:latin typeface="Calibri"/>
                <a:cs typeface="Calibri"/>
              </a:rPr>
              <a:t>s</a:t>
            </a:r>
            <a:r>
              <a:rPr sz="1600" b="1" spc="-15" dirty="0">
                <a:latin typeface="Calibri"/>
                <a:cs typeface="Calibri"/>
              </a:rPr>
              <a:t>i</a:t>
            </a:r>
            <a:r>
              <a:rPr sz="1600" b="1" spc="-20" dirty="0">
                <a:latin typeface="Calibri"/>
                <a:cs typeface="Calibri"/>
              </a:rPr>
              <a:t>s</a:t>
            </a:r>
            <a:r>
              <a:rPr sz="1600" b="1" spc="-30" dirty="0">
                <a:latin typeface="Calibri"/>
                <a:cs typeface="Calibri"/>
              </a:rPr>
              <a:t>t</a:t>
            </a:r>
            <a:r>
              <a:rPr sz="1600" b="1" dirty="0">
                <a:latin typeface="Calibri"/>
                <a:cs typeface="Calibri"/>
              </a:rPr>
              <a:t>e</a:t>
            </a:r>
            <a:r>
              <a:rPr sz="1600" b="1" spc="-25" dirty="0">
                <a:latin typeface="Calibri"/>
                <a:cs typeface="Calibri"/>
              </a:rPr>
              <a:t>n</a:t>
            </a:r>
            <a:r>
              <a:rPr sz="1600" b="1" dirty="0">
                <a:latin typeface="Calibri"/>
                <a:cs typeface="Calibri"/>
              </a:rPr>
              <a:t>t</a:t>
            </a:r>
            <a:r>
              <a:rPr sz="1600" b="1" spc="-60" dirty="0">
                <a:latin typeface="Calibri"/>
                <a:cs typeface="Calibri"/>
              </a:rPr>
              <a:t> </a:t>
            </a:r>
            <a:r>
              <a:rPr sz="1600" b="1" spc="-65" dirty="0">
                <a:latin typeface="Calibri"/>
                <a:cs typeface="Calibri"/>
              </a:rPr>
              <a:t>V</a:t>
            </a:r>
            <a:r>
              <a:rPr sz="1600" b="1" dirty="0">
                <a:latin typeface="Calibri"/>
                <a:cs typeface="Calibri"/>
              </a:rPr>
              <a:t>o</a:t>
            </a:r>
            <a:r>
              <a:rPr sz="1600" b="1" spc="-15" dirty="0">
                <a:latin typeface="Calibri"/>
                <a:cs typeface="Calibri"/>
              </a:rPr>
              <a:t>l</a:t>
            </a:r>
            <a:r>
              <a:rPr sz="1600" b="1" dirty="0">
                <a:latin typeface="Calibri"/>
                <a:cs typeface="Calibri"/>
              </a:rPr>
              <a:t>u</a:t>
            </a:r>
            <a:r>
              <a:rPr sz="1600" b="1" spc="15" dirty="0">
                <a:latin typeface="Calibri"/>
                <a:cs typeface="Calibri"/>
              </a:rPr>
              <a:t>m</a:t>
            </a:r>
            <a:r>
              <a:rPr sz="1600" b="1" dirty="0">
                <a:latin typeface="Calibri"/>
                <a:cs typeface="Calibri"/>
              </a:rPr>
              <a:t>es</a:t>
            </a:r>
            <a:endParaRPr sz="1600">
              <a:latin typeface="Calibri"/>
              <a:cs typeface="Calibri"/>
            </a:endParaRPr>
          </a:p>
          <a:p>
            <a:pPr marL="12700" marR="70485">
              <a:lnSpc>
                <a:spcPct val="100000"/>
              </a:lnSpc>
            </a:pPr>
            <a:r>
              <a:rPr sz="1600" spc="-20" dirty="0">
                <a:latin typeface="Calibri"/>
                <a:cs typeface="Calibri"/>
              </a:rPr>
              <a:t>Persistent</a:t>
            </a:r>
            <a:r>
              <a:rPr sz="1600" spc="4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Volumes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are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simply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5" dirty="0">
                <a:latin typeface="Calibri"/>
                <a:cs typeface="Calibri"/>
              </a:rPr>
              <a:t>a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piece</a:t>
            </a:r>
            <a:r>
              <a:rPr sz="1600" spc="2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of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storage</a:t>
            </a:r>
            <a:r>
              <a:rPr sz="1600" spc="4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in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your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35" dirty="0">
                <a:latin typeface="Calibri"/>
                <a:cs typeface="Calibri"/>
              </a:rPr>
              <a:t>cluster.</a:t>
            </a:r>
            <a:r>
              <a:rPr sz="1600" spc="5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Similar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to</a:t>
            </a:r>
            <a:r>
              <a:rPr sz="1600" spc="5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how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you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have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5" dirty="0">
                <a:latin typeface="Calibri"/>
                <a:cs typeface="Calibri"/>
              </a:rPr>
              <a:t>a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disk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resource</a:t>
            </a:r>
            <a:r>
              <a:rPr sz="1600" spc="6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in</a:t>
            </a:r>
            <a:r>
              <a:rPr sz="1600" spc="5" dirty="0">
                <a:latin typeface="Calibri"/>
                <a:cs typeface="Calibri"/>
              </a:rPr>
              <a:t> a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30" dirty="0">
                <a:latin typeface="Calibri"/>
                <a:cs typeface="Calibri"/>
              </a:rPr>
              <a:t>server,</a:t>
            </a:r>
            <a:r>
              <a:rPr sz="1600" spc="35" dirty="0">
                <a:latin typeface="Calibri"/>
                <a:cs typeface="Calibri"/>
              </a:rPr>
              <a:t> </a:t>
            </a:r>
            <a:r>
              <a:rPr sz="1600" spc="5" dirty="0">
                <a:latin typeface="Calibri"/>
                <a:cs typeface="Calibri"/>
              </a:rPr>
              <a:t>a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persistent</a:t>
            </a:r>
            <a:r>
              <a:rPr sz="1600" spc="6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volume</a:t>
            </a:r>
            <a:r>
              <a:rPr sz="1600" spc="2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provides </a:t>
            </a:r>
            <a:r>
              <a:rPr sz="1600" spc="-350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storage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resources</a:t>
            </a:r>
            <a:r>
              <a:rPr sz="1600" spc="7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for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objects</a:t>
            </a:r>
            <a:r>
              <a:rPr sz="1600" spc="2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in the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35" dirty="0">
                <a:latin typeface="Calibri"/>
                <a:cs typeface="Calibri"/>
              </a:rPr>
              <a:t>cluster.</a:t>
            </a:r>
            <a:r>
              <a:rPr sz="1600" spc="50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At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the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most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simple </a:t>
            </a:r>
            <a:r>
              <a:rPr sz="1600" spc="-10" dirty="0">
                <a:latin typeface="Calibri"/>
                <a:cs typeface="Calibri"/>
              </a:rPr>
              <a:t>terms</a:t>
            </a:r>
            <a:r>
              <a:rPr sz="1600" spc="2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you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can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think </a:t>
            </a:r>
            <a:r>
              <a:rPr sz="1600" spc="-5" dirty="0">
                <a:latin typeface="Calibri"/>
                <a:cs typeface="Calibri"/>
              </a:rPr>
              <a:t>of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</a:t>
            </a:r>
            <a:r>
              <a:rPr sz="1600" spc="5" dirty="0">
                <a:latin typeface="Calibri"/>
                <a:cs typeface="Calibri"/>
              </a:rPr>
              <a:t> PV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as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 </a:t>
            </a:r>
            <a:r>
              <a:rPr sz="1600" spc="-5" dirty="0">
                <a:latin typeface="Calibri"/>
                <a:cs typeface="Calibri"/>
              </a:rPr>
              <a:t>disk</a:t>
            </a:r>
            <a:r>
              <a:rPr sz="1600" spc="-10" dirty="0">
                <a:latin typeface="Calibri"/>
                <a:cs typeface="Calibri"/>
              </a:rPr>
              <a:t> drive.</a:t>
            </a:r>
            <a:r>
              <a:rPr sz="1600" spc="5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It </a:t>
            </a:r>
            <a:r>
              <a:rPr sz="1600" spc="-10" dirty="0">
                <a:latin typeface="Calibri"/>
                <a:cs typeface="Calibri"/>
              </a:rPr>
              <a:t>should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be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noted</a:t>
            </a:r>
            <a:r>
              <a:rPr sz="1600" spc="5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that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this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storage </a:t>
            </a:r>
            <a:r>
              <a:rPr sz="1600" spc="-15" dirty="0">
                <a:latin typeface="Calibri"/>
                <a:cs typeface="Calibri"/>
              </a:rPr>
              <a:t> resource</a:t>
            </a:r>
            <a:r>
              <a:rPr sz="1600" spc="4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exists</a:t>
            </a:r>
            <a:r>
              <a:rPr sz="1600" spc="2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independently</a:t>
            </a:r>
            <a:r>
              <a:rPr sz="1600" spc="4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from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any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pods </a:t>
            </a:r>
            <a:r>
              <a:rPr sz="1600" spc="-15" dirty="0">
                <a:latin typeface="Calibri"/>
                <a:cs typeface="Calibri"/>
              </a:rPr>
              <a:t>that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may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consume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it.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Meaning,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that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if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the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pod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dies,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the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storage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should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remain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intact</a:t>
            </a:r>
            <a:r>
              <a:rPr sz="1600" spc="4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assuming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the 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claim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policies</a:t>
            </a:r>
            <a:r>
              <a:rPr sz="1600" spc="3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are </a:t>
            </a:r>
            <a:r>
              <a:rPr sz="1600" spc="-15" dirty="0">
                <a:latin typeface="Calibri"/>
                <a:cs typeface="Calibri"/>
              </a:rPr>
              <a:t>correct.</a:t>
            </a:r>
            <a:r>
              <a:rPr sz="1600" spc="70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Persistent</a:t>
            </a:r>
            <a:r>
              <a:rPr sz="1600" spc="3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Volumes</a:t>
            </a:r>
            <a:r>
              <a:rPr sz="1600" spc="-10" dirty="0">
                <a:latin typeface="Calibri"/>
                <a:cs typeface="Calibri"/>
              </a:rPr>
              <a:t> are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provisioned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in</a:t>
            </a:r>
            <a:r>
              <a:rPr sz="1600" spc="-10" dirty="0">
                <a:latin typeface="Calibri"/>
                <a:cs typeface="Calibri"/>
              </a:rPr>
              <a:t> two</a:t>
            </a:r>
            <a:r>
              <a:rPr sz="1600" spc="35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ways,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Statically</a:t>
            </a:r>
            <a:r>
              <a:rPr sz="1600" spc="4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or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Dynamically.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b="1" spc="-15" dirty="0">
                <a:latin typeface="Calibri"/>
                <a:cs typeface="Calibri"/>
              </a:rPr>
              <a:t>Static</a:t>
            </a:r>
            <a:r>
              <a:rPr sz="1600" b="1" spc="20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Volumes</a:t>
            </a:r>
            <a:r>
              <a:rPr sz="1600" b="1" spc="-50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–</a:t>
            </a:r>
            <a:r>
              <a:rPr sz="1600" b="1" spc="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static</a:t>
            </a:r>
            <a:r>
              <a:rPr sz="1600" spc="45" dirty="0">
                <a:latin typeface="Calibri"/>
                <a:cs typeface="Calibri"/>
              </a:rPr>
              <a:t> </a:t>
            </a:r>
            <a:r>
              <a:rPr sz="1600" spc="5" dirty="0">
                <a:latin typeface="Calibri"/>
                <a:cs typeface="Calibri"/>
              </a:rPr>
              <a:t>PV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simply</a:t>
            </a:r>
            <a:r>
              <a:rPr sz="1600" dirty="0">
                <a:latin typeface="Calibri"/>
                <a:cs typeface="Calibri"/>
              </a:rPr>
              <a:t> means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that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some </a:t>
            </a:r>
            <a:r>
              <a:rPr sz="1600" spc="-5" dirty="0">
                <a:latin typeface="Calibri"/>
                <a:cs typeface="Calibri"/>
              </a:rPr>
              <a:t>k8s </a:t>
            </a:r>
            <a:r>
              <a:rPr sz="1600" spc="-15" dirty="0">
                <a:latin typeface="Calibri"/>
                <a:cs typeface="Calibri"/>
              </a:rPr>
              <a:t>administrator</a:t>
            </a:r>
            <a:r>
              <a:rPr sz="1600" spc="5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provisioned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persistent</a:t>
            </a:r>
            <a:r>
              <a:rPr sz="1600" spc="6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volume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in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the </a:t>
            </a:r>
            <a:r>
              <a:rPr sz="1600" spc="-15" dirty="0">
                <a:latin typeface="Calibri"/>
                <a:cs typeface="Calibri"/>
              </a:rPr>
              <a:t>cluster</a:t>
            </a:r>
            <a:r>
              <a:rPr sz="1600" spc="4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and </a:t>
            </a:r>
            <a:r>
              <a:rPr sz="1600" spc="-15" dirty="0">
                <a:latin typeface="Calibri"/>
                <a:cs typeface="Calibri"/>
              </a:rPr>
              <a:t>it’s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ready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to</a:t>
            </a:r>
            <a:r>
              <a:rPr sz="1600" spc="4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be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Calibri"/>
                <a:cs typeface="Calibri"/>
              </a:rPr>
              <a:t>consumed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by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other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resources.</a:t>
            </a:r>
            <a:endParaRPr sz="1600">
              <a:latin typeface="Calibri"/>
              <a:cs typeface="Calibri"/>
            </a:endParaRPr>
          </a:p>
          <a:p>
            <a:pPr marL="12700" marR="19050">
              <a:lnSpc>
                <a:spcPct val="100000"/>
              </a:lnSpc>
              <a:spcBef>
                <a:spcPts val="5"/>
              </a:spcBef>
            </a:pPr>
            <a:r>
              <a:rPr sz="1600" b="1" dirty="0">
                <a:latin typeface="Calibri"/>
                <a:cs typeface="Calibri"/>
              </a:rPr>
              <a:t>Dynamic</a:t>
            </a:r>
            <a:r>
              <a:rPr sz="1600" b="1" spc="-20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Volumes</a:t>
            </a:r>
            <a:r>
              <a:rPr sz="1600" b="1" spc="-40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–</a:t>
            </a:r>
            <a:r>
              <a:rPr sz="1600" b="1" spc="-1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In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some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circumstances</a:t>
            </a:r>
            <a:r>
              <a:rPr sz="1600" spc="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pod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could</a:t>
            </a:r>
            <a:r>
              <a:rPr sz="1600" spc="2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require</a:t>
            </a:r>
            <a:r>
              <a:rPr sz="1600" spc="4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persistent</a:t>
            </a:r>
            <a:r>
              <a:rPr sz="1600" spc="6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volume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that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doesn’t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exist.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In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those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cases</a:t>
            </a:r>
            <a:r>
              <a:rPr sz="1600" spc="2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it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is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possible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to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have</a:t>
            </a:r>
            <a:r>
              <a:rPr sz="1600" spc="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k8s 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provision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the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volume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as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needed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if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storage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classes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were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configured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to</a:t>
            </a:r>
            <a:r>
              <a:rPr sz="1600" spc="4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demonstrate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where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the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dynamic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PVs</a:t>
            </a:r>
            <a:r>
              <a:rPr sz="1600" spc="-5" dirty="0">
                <a:latin typeface="Calibri"/>
                <a:cs typeface="Calibri"/>
              </a:rPr>
              <a:t> should </a:t>
            </a:r>
            <a:r>
              <a:rPr sz="1600" dirty="0">
                <a:latin typeface="Calibri"/>
                <a:cs typeface="Calibri"/>
              </a:rPr>
              <a:t>be</a:t>
            </a:r>
            <a:r>
              <a:rPr sz="1600" spc="-10" dirty="0">
                <a:latin typeface="Calibri"/>
                <a:cs typeface="Calibri"/>
              </a:rPr>
              <a:t> built.</a:t>
            </a:r>
            <a:r>
              <a:rPr sz="1600" spc="3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This</a:t>
            </a:r>
            <a:r>
              <a:rPr sz="1600" spc="5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post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will </a:t>
            </a:r>
            <a:r>
              <a:rPr sz="1600" spc="-10" dirty="0">
                <a:latin typeface="Calibri"/>
                <a:cs typeface="Calibri"/>
              </a:rPr>
              <a:t>focus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on </a:t>
            </a:r>
            <a:r>
              <a:rPr sz="1600" spc="-345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static</a:t>
            </a:r>
            <a:r>
              <a:rPr sz="1600" spc="2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volumes </a:t>
            </a:r>
            <a:r>
              <a:rPr sz="1600" spc="-15" dirty="0">
                <a:latin typeface="Calibri"/>
                <a:cs typeface="Calibri"/>
              </a:rPr>
              <a:t>for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25" dirty="0">
                <a:latin typeface="Calibri"/>
                <a:cs typeface="Calibri"/>
              </a:rPr>
              <a:t>now.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600" b="1" spc="-10" dirty="0">
                <a:latin typeface="Calibri"/>
                <a:cs typeface="Calibri"/>
              </a:rPr>
              <a:t>Persistent</a:t>
            </a:r>
            <a:r>
              <a:rPr sz="1600" b="1" spc="-80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Volume</a:t>
            </a:r>
            <a:r>
              <a:rPr sz="1600" b="1" spc="-65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Claims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Calibri"/>
                <a:cs typeface="Calibri"/>
              </a:rPr>
              <a:t>Pods </a:t>
            </a:r>
            <a:r>
              <a:rPr sz="1600" spc="-15" dirty="0">
                <a:latin typeface="Calibri"/>
                <a:cs typeface="Calibri"/>
              </a:rPr>
              <a:t>that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need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access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to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persistent</a:t>
            </a:r>
            <a:r>
              <a:rPr sz="1600" spc="6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storage,</a:t>
            </a:r>
            <a:r>
              <a:rPr sz="1600" spc="3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obtain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that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access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through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the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use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of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 </a:t>
            </a:r>
            <a:r>
              <a:rPr sz="1600" spc="-20" dirty="0">
                <a:latin typeface="Calibri"/>
                <a:cs typeface="Calibri"/>
              </a:rPr>
              <a:t>Persistent</a:t>
            </a:r>
            <a:r>
              <a:rPr sz="1600" spc="4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Volume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Claim.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PVC,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binds</a:t>
            </a:r>
            <a:r>
              <a:rPr sz="1600" dirty="0">
                <a:latin typeface="Calibri"/>
                <a:cs typeface="Calibri"/>
              </a:rPr>
              <a:t> a</a:t>
            </a:r>
            <a:r>
              <a:rPr sz="1600" spc="8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persistent</a:t>
            </a:r>
            <a:r>
              <a:rPr sz="1600" spc="6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volume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to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600" spc="5" dirty="0">
                <a:latin typeface="Calibri"/>
                <a:cs typeface="Calibri"/>
              </a:rPr>
              <a:t>a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pod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that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requested</a:t>
            </a:r>
            <a:r>
              <a:rPr sz="1600" spc="2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it.</a:t>
            </a:r>
            <a:endParaRPr sz="1600">
              <a:latin typeface="Calibri"/>
              <a:cs typeface="Calibri"/>
            </a:endParaRPr>
          </a:p>
          <a:p>
            <a:pPr marL="12700" marR="172720">
              <a:lnSpc>
                <a:spcPct val="100000"/>
              </a:lnSpc>
              <a:spcBef>
                <a:spcPts val="5"/>
              </a:spcBef>
            </a:pPr>
            <a:r>
              <a:rPr sz="1600" dirty="0">
                <a:latin typeface="Calibri"/>
                <a:cs typeface="Calibri"/>
              </a:rPr>
              <a:t>When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pod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wants</a:t>
            </a:r>
            <a:r>
              <a:rPr sz="1600" spc="2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access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to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 </a:t>
            </a:r>
            <a:r>
              <a:rPr sz="1600" spc="-20" dirty="0">
                <a:latin typeface="Calibri"/>
                <a:cs typeface="Calibri"/>
              </a:rPr>
              <a:t>persistent</a:t>
            </a:r>
            <a:r>
              <a:rPr sz="1600" spc="7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disk,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it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will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request</a:t>
            </a:r>
            <a:r>
              <a:rPr sz="1600" spc="4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access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to</a:t>
            </a:r>
            <a:r>
              <a:rPr sz="1600" spc="4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the claim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which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will </a:t>
            </a:r>
            <a:r>
              <a:rPr sz="1600" spc="-10" dirty="0">
                <a:latin typeface="Calibri"/>
                <a:cs typeface="Calibri"/>
              </a:rPr>
              <a:t>specify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the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size</a:t>
            </a:r>
            <a:r>
              <a:rPr sz="1600" spc="4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,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access</a:t>
            </a:r>
            <a:r>
              <a:rPr sz="1600" dirty="0">
                <a:latin typeface="Calibri"/>
                <a:cs typeface="Calibri"/>
              </a:rPr>
              <a:t> mode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and/or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storage</a:t>
            </a:r>
            <a:r>
              <a:rPr sz="1600" spc="2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classes </a:t>
            </a:r>
            <a:r>
              <a:rPr sz="1600" spc="-35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that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it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will need</a:t>
            </a:r>
            <a:r>
              <a:rPr sz="1600" spc="-10" dirty="0">
                <a:latin typeface="Calibri"/>
                <a:cs typeface="Calibri"/>
              </a:rPr>
              <a:t> from</a:t>
            </a:r>
            <a:r>
              <a:rPr sz="1600" spc="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Persistent</a:t>
            </a:r>
            <a:r>
              <a:rPr sz="1600" spc="3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Volume.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Indirectly</a:t>
            </a:r>
            <a:r>
              <a:rPr sz="1600" spc="4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the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pods </a:t>
            </a:r>
            <a:r>
              <a:rPr sz="1600" spc="-10" dirty="0">
                <a:latin typeface="Calibri"/>
                <a:cs typeface="Calibri"/>
              </a:rPr>
              <a:t>get </a:t>
            </a:r>
            <a:r>
              <a:rPr sz="1600" spc="-5" dirty="0">
                <a:latin typeface="Calibri"/>
                <a:cs typeface="Calibri"/>
              </a:rPr>
              <a:t>access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to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the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35" dirty="0">
                <a:latin typeface="Calibri"/>
                <a:cs typeface="Calibri"/>
              </a:rPr>
              <a:t>PV,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but </a:t>
            </a:r>
            <a:r>
              <a:rPr sz="1600" spc="-10" dirty="0">
                <a:latin typeface="Calibri"/>
                <a:cs typeface="Calibri"/>
              </a:rPr>
              <a:t>only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through </a:t>
            </a:r>
            <a:r>
              <a:rPr sz="1600" spc="-5" dirty="0">
                <a:latin typeface="Calibri"/>
                <a:cs typeface="Calibri"/>
              </a:rPr>
              <a:t>the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use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of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</a:t>
            </a:r>
            <a:r>
              <a:rPr sz="1600" spc="-5" dirty="0">
                <a:latin typeface="Calibri"/>
                <a:cs typeface="Calibri"/>
              </a:rPr>
              <a:t> PVC.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600" b="1" spc="-10" dirty="0">
                <a:latin typeface="Calibri"/>
                <a:cs typeface="Calibri"/>
              </a:rPr>
              <a:t>Claim Policies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ts val="1914"/>
              </a:lnSpc>
            </a:pPr>
            <a:r>
              <a:rPr sz="1600" spc="-15" dirty="0">
                <a:latin typeface="Calibri"/>
                <a:cs typeface="Calibri"/>
              </a:rPr>
              <a:t>We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also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reference</a:t>
            </a:r>
            <a:r>
              <a:rPr sz="1600" spc="7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claim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policies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30" dirty="0">
                <a:latin typeface="Calibri"/>
                <a:cs typeface="Calibri"/>
              </a:rPr>
              <a:t>earlier.</a:t>
            </a:r>
            <a:r>
              <a:rPr sz="1600" spc="5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Persistent</a:t>
            </a:r>
            <a:r>
              <a:rPr sz="1600" spc="3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Volume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can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have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several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different</a:t>
            </a:r>
            <a:r>
              <a:rPr sz="1600" spc="9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claim</a:t>
            </a:r>
            <a:r>
              <a:rPr sz="1600" spc="-10" dirty="0">
                <a:latin typeface="Calibri"/>
                <a:cs typeface="Calibri"/>
              </a:rPr>
              <a:t> policies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associated</a:t>
            </a:r>
            <a:r>
              <a:rPr sz="1600" spc="4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with it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including:</a:t>
            </a:r>
            <a:endParaRPr sz="1600">
              <a:latin typeface="Calibri"/>
              <a:cs typeface="Calibri"/>
            </a:endParaRPr>
          </a:p>
          <a:p>
            <a:pPr marL="12700" marR="606425">
              <a:lnSpc>
                <a:spcPts val="2160"/>
              </a:lnSpc>
              <a:spcBef>
                <a:spcPts val="70"/>
              </a:spcBef>
            </a:pPr>
            <a:r>
              <a:rPr sz="1600" b="1" spc="-10" dirty="0">
                <a:latin typeface="Calibri"/>
                <a:cs typeface="Calibri"/>
              </a:rPr>
              <a:t>Retain</a:t>
            </a:r>
            <a:r>
              <a:rPr sz="1600" b="1" spc="-25" dirty="0">
                <a:latin typeface="Calibri"/>
                <a:cs typeface="Calibri"/>
              </a:rPr>
              <a:t> </a:t>
            </a:r>
            <a:r>
              <a:rPr sz="1600" b="1" spc="5" dirty="0">
                <a:latin typeface="Calibri"/>
                <a:cs typeface="Calibri"/>
              </a:rPr>
              <a:t>–</a:t>
            </a:r>
            <a:r>
              <a:rPr sz="1600" b="1" spc="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When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PVC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deleted,</a:t>
            </a:r>
            <a:r>
              <a:rPr sz="1800" spc="8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PV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still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exists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and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volume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considered</a:t>
            </a:r>
            <a:r>
              <a:rPr sz="1800" spc="6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"released".</a:t>
            </a:r>
            <a:r>
              <a:rPr sz="1800" spc="7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But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it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 not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yet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available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 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another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claim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because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previous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claimant's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data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remains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volume.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administrator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we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can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manually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reclaim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volume.</a:t>
            </a:r>
            <a:endParaRPr sz="1800">
              <a:latin typeface="Calibri"/>
              <a:cs typeface="Calibri"/>
            </a:endParaRPr>
          </a:p>
          <a:p>
            <a:pPr marL="12700" marR="90170">
              <a:lnSpc>
                <a:spcPts val="2160"/>
              </a:lnSpc>
              <a:spcBef>
                <a:spcPts val="5"/>
              </a:spcBef>
            </a:pPr>
            <a:r>
              <a:rPr sz="1600" b="1" spc="-10" dirty="0">
                <a:latin typeface="Calibri"/>
                <a:cs typeface="Calibri"/>
              </a:rPr>
              <a:t>Recycle </a:t>
            </a:r>
            <a:r>
              <a:rPr sz="1600" b="1" dirty="0">
                <a:latin typeface="Calibri"/>
                <a:cs typeface="Calibri"/>
              </a:rPr>
              <a:t>–</a:t>
            </a:r>
            <a:r>
              <a:rPr sz="1600" b="1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When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claim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deleted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volume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remains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but</a:t>
            </a:r>
            <a:r>
              <a:rPr sz="1800" spc="5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performs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-5" dirty="0">
                <a:latin typeface="Calibri"/>
                <a:cs typeface="Calibri"/>
              </a:rPr>
              <a:t>basic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scrub(delete</a:t>
            </a:r>
            <a:r>
              <a:rPr sz="1800" spc="6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data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from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storage)</a:t>
            </a:r>
            <a:r>
              <a:rPr sz="1800" spc="60" dirty="0">
                <a:latin typeface="Calibri"/>
                <a:cs typeface="Calibri"/>
              </a:rPr>
              <a:t> </a:t>
            </a:r>
            <a:r>
              <a:rPr sz="1800" spc="15" dirty="0">
                <a:latin typeface="Calibri"/>
                <a:cs typeface="Calibri"/>
              </a:rPr>
              <a:t>(rm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-rf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/volume/*)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on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volume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and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makes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it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available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again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</a:t>
            </a:r>
            <a:r>
              <a:rPr sz="1800" dirty="0">
                <a:latin typeface="Calibri"/>
                <a:cs typeface="Calibri"/>
              </a:rPr>
              <a:t> a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new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claim.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2090"/>
              </a:lnSpc>
            </a:pPr>
            <a:r>
              <a:rPr sz="1600" b="1" spc="-10" dirty="0">
                <a:latin typeface="Calibri"/>
                <a:cs typeface="Calibri"/>
              </a:rPr>
              <a:t>Delete</a:t>
            </a:r>
            <a:r>
              <a:rPr sz="1600" b="1" spc="-35" dirty="0">
                <a:latin typeface="Calibri"/>
                <a:cs typeface="Calibri"/>
              </a:rPr>
              <a:t> </a:t>
            </a:r>
            <a:r>
              <a:rPr sz="1600" b="1" spc="5" dirty="0">
                <a:latin typeface="Calibri"/>
                <a:cs typeface="Calibri"/>
              </a:rPr>
              <a:t>–</a:t>
            </a:r>
            <a:r>
              <a:rPr sz="1600" b="1" spc="1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When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the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claim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is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deleted,</a:t>
            </a:r>
            <a:r>
              <a:rPr sz="1600" spc="2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it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r</a:t>
            </a:r>
            <a:r>
              <a:rPr sz="1800" spc="-5" dirty="0">
                <a:latin typeface="Calibri"/>
                <a:cs typeface="Calibri"/>
              </a:rPr>
              <a:t>emoves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both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Persistent</a:t>
            </a:r>
            <a:r>
              <a:rPr sz="1800" spc="7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Volume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object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from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Kubernetes,</a:t>
            </a:r>
            <a:r>
              <a:rPr sz="1800" spc="8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as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well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as</a:t>
            </a:r>
            <a:r>
              <a:rPr sz="1800" spc="-5" dirty="0">
                <a:latin typeface="Calibri"/>
                <a:cs typeface="Calibri"/>
              </a:rPr>
              <a:t> the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associated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storage.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600" dirty="0">
                <a:latin typeface="Calibri"/>
                <a:cs typeface="Calibri"/>
              </a:rPr>
              <a:t>The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claim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policy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(associated</a:t>
            </a:r>
            <a:r>
              <a:rPr sz="1600" spc="4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at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the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PV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and</a:t>
            </a:r>
            <a:r>
              <a:rPr sz="1600" spc="-5" dirty="0">
                <a:latin typeface="Calibri"/>
                <a:cs typeface="Calibri"/>
              </a:rPr>
              <a:t> not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the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PVC)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is </a:t>
            </a:r>
            <a:r>
              <a:rPr sz="1600" spc="-10" dirty="0">
                <a:latin typeface="Calibri"/>
                <a:cs typeface="Calibri"/>
              </a:rPr>
              <a:t>responsible</a:t>
            </a:r>
            <a:r>
              <a:rPr sz="1600" spc="4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for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what happens </a:t>
            </a:r>
            <a:r>
              <a:rPr sz="1600" spc="-20" dirty="0">
                <a:latin typeface="Calibri"/>
                <a:cs typeface="Calibri"/>
              </a:rPr>
              <a:t>to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the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data</a:t>
            </a:r>
            <a:r>
              <a:rPr sz="1600" spc="2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on </a:t>
            </a:r>
            <a:r>
              <a:rPr sz="1600" dirty="0">
                <a:latin typeface="Calibri"/>
                <a:cs typeface="Calibri"/>
              </a:rPr>
              <a:t>when</a:t>
            </a:r>
            <a:r>
              <a:rPr sz="1600" spc="-5" dirty="0">
                <a:latin typeface="Calibri"/>
                <a:cs typeface="Calibri"/>
              </a:rPr>
              <a:t> the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claim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has </a:t>
            </a:r>
            <a:r>
              <a:rPr sz="1600" spc="10" dirty="0">
                <a:latin typeface="Calibri"/>
                <a:cs typeface="Calibri"/>
              </a:rPr>
              <a:t>been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deleted.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0"/>
            <a:ext cx="262890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solidFill>
                  <a:srgbClr val="494949"/>
                </a:solidFill>
                <a:latin typeface="Calibri"/>
                <a:cs typeface="Calibri"/>
              </a:rPr>
              <a:t>Kubernetes</a:t>
            </a:r>
            <a:r>
              <a:rPr sz="2400" b="1" spc="-65" dirty="0">
                <a:solidFill>
                  <a:srgbClr val="494949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494949"/>
                </a:solidFill>
                <a:latin typeface="Calibri"/>
                <a:cs typeface="Calibri"/>
              </a:rPr>
              <a:t>Features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39" y="3582670"/>
            <a:ext cx="11979275" cy="27736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494949"/>
                </a:solidFill>
                <a:latin typeface="Calibri"/>
                <a:cs typeface="Calibri"/>
              </a:rPr>
              <a:t>The</a:t>
            </a:r>
            <a:r>
              <a:rPr sz="1700" spc="-15" dirty="0">
                <a:solidFill>
                  <a:srgbClr val="494949"/>
                </a:solidFill>
                <a:latin typeface="Calibri"/>
                <a:cs typeface="Calibri"/>
              </a:rPr>
              <a:t> features</a:t>
            </a:r>
            <a:r>
              <a:rPr sz="1700" spc="-5" dirty="0">
                <a:solidFill>
                  <a:srgbClr val="494949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494949"/>
                </a:solidFill>
                <a:latin typeface="Calibri"/>
                <a:cs typeface="Calibri"/>
              </a:rPr>
              <a:t>of</a:t>
            </a:r>
            <a:r>
              <a:rPr sz="1700" spc="20" dirty="0">
                <a:solidFill>
                  <a:srgbClr val="494949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494949"/>
                </a:solidFill>
                <a:latin typeface="Calibri"/>
                <a:cs typeface="Calibri"/>
              </a:rPr>
              <a:t>Kubernetes,</a:t>
            </a:r>
            <a:r>
              <a:rPr sz="1700" dirty="0">
                <a:solidFill>
                  <a:srgbClr val="494949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494949"/>
                </a:solidFill>
                <a:latin typeface="Calibri"/>
                <a:cs typeface="Calibri"/>
              </a:rPr>
              <a:t>are</a:t>
            </a:r>
            <a:r>
              <a:rPr sz="1700" spc="-15" dirty="0">
                <a:solidFill>
                  <a:srgbClr val="494949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94949"/>
                </a:solidFill>
                <a:latin typeface="Calibri"/>
                <a:cs typeface="Calibri"/>
              </a:rPr>
              <a:t>as</a:t>
            </a:r>
            <a:r>
              <a:rPr sz="1700" spc="-25" dirty="0">
                <a:solidFill>
                  <a:srgbClr val="494949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494949"/>
                </a:solidFill>
                <a:latin typeface="Calibri"/>
                <a:cs typeface="Calibri"/>
              </a:rPr>
              <a:t>follows:</a:t>
            </a:r>
            <a:endParaRPr sz="1700">
              <a:latin typeface="Calibri"/>
              <a:cs typeface="Calibri"/>
            </a:endParaRPr>
          </a:p>
          <a:p>
            <a:pPr marL="120650" indent="-108585">
              <a:lnSpc>
                <a:spcPts val="1839"/>
              </a:lnSpc>
              <a:spcBef>
                <a:spcPts val="1220"/>
              </a:spcBef>
              <a:buSzPct val="94117"/>
              <a:buFont typeface="Calibri"/>
              <a:buChar char="•"/>
              <a:tabLst>
                <a:tab pos="121285" algn="l"/>
              </a:tabLst>
            </a:pPr>
            <a:r>
              <a:rPr sz="1700" b="1" spc="-10" dirty="0">
                <a:solidFill>
                  <a:srgbClr val="494949"/>
                </a:solidFill>
                <a:latin typeface="Calibri"/>
                <a:cs typeface="Calibri"/>
              </a:rPr>
              <a:t>Automated</a:t>
            </a:r>
            <a:r>
              <a:rPr sz="1700" b="1" spc="-25" dirty="0">
                <a:solidFill>
                  <a:srgbClr val="494949"/>
                </a:solidFill>
                <a:latin typeface="Calibri"/>
                <a:cs typeface="Calibri"/>
              </a:rPr>
              <a:t> </a:t>
            </a:r>
            <a:r>
              <a:rPr sz="1700" b="1" spc="-5" dirty="0">
                <a:solidFill>
                  <a:srgbClr val="494949"/>
                </a:solidFill>
                <a:latin typeface="Calibri"/>
                <a:cs typeface="Calibri"/>
              </a:rPr>
              <a:t>Scheduling:</a:t>
            </a:r>
            <a:r>
              <a:rPr sz="1700" b="1" spc="-20" dirty="0">
                <a:solidFill>
                  <a:srgbClr val="494949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494949"/>
                </a:solidFill>
                <a:latin typeface="Calibri"/>
                <a:cs typeface="Calibri"/>
              </a:rPr>
              <a:t>Kubernetes</a:t>
            </a:r>
            <a:r>
              <a:rPr sz="1700" spc="10" dirty="0">
                <a:solidFill>
                  <a:srgbClr val="494949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494949"/>
                </a:solidFill>
                <a:latin typeface="Calibri"/>
                <a:cs typeface="Calibri"/>
              </a:rPr>
              <a:t>provides</a:t>
            </a:r>
            <a:r>
              <a:rPr sz="1700" spc="10" dirty="0">
                <a:solidFill>
                  <a:srgbClr val="494949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94949"/>
                </a:solidFill>
                <a:latin typeface="Calibri"/>
                <a:cs typeface="Calibri"/>
              </a:rPr>
              <a:t>advanced</a:t>
            </a:r>
            <a:r>
              <a:rPr sz="1700" dirty="0">
                <a:solidFill>
                  <a:srgbClr val="494949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94949"/>
                </a:solidFill>
                <a:latin typeface="Calibri"/>
                <a:cs typeface="Calibri"/>
              </a:rPr>
              <a:t>scheduler</a:t>
            </a:r>
            <a:r>
              <a:rPr sz="1700" spc="10" dirty="0">
                <a:solidFill>
                  <a:srgbClr val="494949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494949"/>
                </a:solidFill>
                <a:latin typeface="Calibri"/>
                <a:cs typeface="Calibri"/>
              </a:rPr>
              <a:t>to</a:t>
            </a:r>
            <a:r>
              <a:rPr sz="1700" spc="15" dirty="0">
                <a:solidFill>
                  <a:srgbClr val="494949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94949"/>
                </a:solidFill>
                <a:latin typeface="Calibri"/>
                <a:cs typeface="Calibri"/>
              </a:rPr>
              <a:t>launch</a:t>
            </a:r>
            <a:r>
              <a:rPr sz="1700" dirty="0">
                <a:solidFill>
                  <a:srgbClr val="494949"/>
                </a:solidFill>
                <a:latin typeface="Calibri"/>
                <a:cs typeface="Calibri"/>
              </a:rPr>
              <a:t> </a:t>
            </a:r>
            <a:r>
              <a:rPr sz="1700" spc="-15" dirty="0">
                <a:solidFill>
                  <a:srgbClr val="494949"/>
                </a:solidFill>
                <a:latin typeface="Calibri"/>
                <a:cs typeface="Calibri"/>
              </a:rPr>
              <a:t>container</a:t>
            </a:r>
            <a:r>
              <a:rPr sz="1700" spc="65" dirty="0">
                <a:solidFill>
                  <a:srgbClr val="494949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94949"/>
                </a:solidFill>
                <a:latin typeface="Calibri"/>
                <a:cs typeface="Calibri"/>
              </a:rPr>
              <a:t>on</a:t>
            </a:r>
            <a:r>
              <a:rPr sz="1700" dirty="0">
                <a:solidFill>
                  <a:srgbClr val="494949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494949"/>
                </a:solidFill>
                <a:latin typeface="Calibri"/>
                <a:cs typeface="Calibri"/>
              </a:rPr>
              <a:t>cluster</a:t>
            </a:r>
            <a:r>
              <a:rPr sz="1700" spc="35" dirty="0">
                <a:solidFill>
                  <a:srgbClr val="494949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494949"/>
                </a:solidFill>
                <a:latin typeface="Calibri"/>
                <a:cs typeface="Calibri"/>
              </a:rPr>
              <a:t>nodes</a:t>
            </a:r>
            <a:r>
              <a:rPr sz="1700" spc="10" dirty="0">
                <a:solidFill>
                  <a:srgbClr val="494949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94949"/>
                </a:solidFill>
                <a:latin typeface="Calibri"/>
                <a:cs typeface="Calibri"/>
              </a:rPr>
              <a:t>based on</a:t>
            </a:r>
            <a:r>
              <a:rPr sz="1700" spc="20" dirty="0">
                <a:solidFill>
                  <a:srgbClr val="494949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94949"/>
                </a:solidFill>
                <a:latin typeface="Calibri"/>
                <a:cs typeface="Calibri"/>
              </a:rPr>
              <a:t>their</a:t>
            </a:r>
            <a:r>
              <a:rPr sz="1700" spc="10" dirty="0">
                <a:solidFill>
                  <a:srgbClr val="494949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494949"/>
                </a:solidFill>
                <a:latin typeface="Calibri"/>
                <a:cs typeface="Calibri"/>
              </a:rPr>
              <a:t>resource</a:t>
            </a:r>
            <a:endParaRPr sz="1700">
              <a:latin typeface="Calibri"/>
              <a:cs typeface="Calibri"/>
            </a:endParaRPr>
          </a:p>
          <a:p>
            <a:pPr marL="12700">
              <a:lnSpc>
                <a:spcPts val="1839"/>
              </a:lnSpc>
            </a:pPr>
            <a:r>
              <a:rPr sz="1700" spc="-10" dirty="0">
                <a:solidFill>
                  <a:srgbClr val="494949"/>
                </a:solidFill>
                <a:latin typeface="Calibri"/>
                <a:cs typeface="Calibri"/>
              </a:rPr>
              <a:t>requirements</a:t>
            </a:r>
            <a:r>
              <a:rPr sz="1700" spc="10" dirty="0">
                <a:solidFill>
                  <a:srgbClr val="494949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94949"/>
                </a:solidFill>
                <a:latin typeface="Calibri"/>
                <a:cs typeface="Calibri"/>
              </a:rPr>
              <a:t>and </a:t>
            </a:r>
            <a:r>
              <a:rPr sz="1700" spc="-10" dirty="0">
                <a:solidFill>
                  <a:srgbClr val="494949"/>
                </a:solidFill>
                <a:latin typeface="Calibri"/>
                <a:cs typeface="Calibri"/>
              </a:rPr>
              <a:t>other</a:t>
            </a:r>
            <a:r>
              <a:rPr sz="1700" spc="40" dirty="0">
                <a:solidFill>
                  <a:srgbClr val="494949"/>
                </a:solidFill>
                <a:latin typeface="Calibri"/>
                <a:cs typeface="Calibri"/>
              </a:rPr>
              <a:t> </a:t>
            </a:r>
            <a:r>
              <a:rPr sz="1700" spc="-15" dirty="0">
                <a:solidFill>
                  <a:srgbClr val="494949"/>
                </a:solidFill>
                <a:latin typeface="Calibri"/>
                <a:cs typeface="Calibri"/>
              </a:rPr>
              <a:t>constraints,</a:t>
            </a:r>
            <a:r>
              <a:rPr sz="1700" spc="-10" dirty="0">
                <a:solidFill>
                  <a:srgbClr val="494949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94949"/>
                </a:solidFill>
                <a:latin typeface="Calibri"/>
                <a:cs typeface="Calibri"/>
              </a:rPr>
              <a:t>while</a:t>
            </a:r>
            <a:r>
              <a:rPr sz="1700" spc="20" dirty="0">
                <a:solidFill>
                  <a:srgbClr val="494949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494949"/>
                </a:solidFill>
                <a:latin typeface="Calibri"/>
                <a:cs typeface="Calibri"/>
              </a:rPr>
              <a:t>not</a:t>
            </a:r>
            <a:r>
              <a:rPr sz="1700" spc="10" dirty="0">
                <a:solidFill>
                  <a:srgbClr val="494949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94949"/>
                </a:solidFill>
                <a:latin typeface="Calibri"/>
                <a:cs typeface="Calibri"/>
              </a:rPr>
              <a:t>sacrificing</a:t>
            </a:r>
            <a:r>
              <a:rPr sz="1700" dirty="0">
                <a:solidFill>
                  <a:srgbClr val="494949"/>
                </a:solidFill>
                <a:latin typeface="Calibri"/>
                <a:cs typeface="Calibri"/>
              </a:rPr>
              <a:t> </a:t>
            </a:r>
            <a:r>
              <a:rPr sz="1700" spc="-20" dirty="0">
                <a:solidFill>
                  <a:srgbClr val="494949"/>
                </a:solidFill>
                <a:latin typeface="Calibri"/>
                <a:cs typeface="Calibri"/>
              </a:rPr>
              <a:t>availability.</a:t>
            </a:r>
            <a:endParaRPr sz="1700">
              <a:latin typeface="Calibri"/>
              <a:cs typeface="Calibri"/>
            </a:endParaRPr>
          </a:p>
          <a:p>
            <a:pPr marL="120650" indent="-108585">
              <a:lnSpc>
                <a:spcPts val="1835"/>
              </a:lnSpc>
              <a:spcBef>
                <a:spcPts val="1225"/>
              </a:spcBef>
              <a:buSzPct val="94117"/>
              <a:buFont typeface="Calibri"/>
              <a:buChar char="•"/>
              <a:tabLst>
                <a:tab pos="121285" algn="l"/>
              </a:tabLst>
            </a:pPr>
            <a:r>
              <a:rPr sz="1700" b="1" dirty="0">
                <a:solidFill>
                  <a:srgbClr val="494949"/>
                </a:solidFill>
                <a:latin typeface="Calibri"/>
                <a:cs typeface="Calibri"/>
              </a:rPr>
              <a:t>Self</a:t>
            </a:r>
            <a:r>
              <a:rPr sz="1700" b="1" spc="-35" dirty="0">
                <a:solidFill>
                  <a:srgbClr val="494949"/>
                </a:solidFill>
                <a:latin typeface="Calibri"/>
                <a:cs typeface="Calibri"/>
              </a:rPr>
              <a:t> </a:t>
            </a:r>
            <a:r>
              <a:rPr sz="1700" b="1" spc="-5" dirty="0">
                <a:solidFill>
                  <a:srgbClr val="494949"/>
                </a:solidFill>
                <a:latin typeface="Calibri"/>
                <a:cs typeface="Calibri"/>
              </a:rPr>
              <a:t>Healing Capabilities:</a:t>
            </a:r>
            <a:r>
              <a:rPr sz="1700" b="1" spc="30" dirty="0">
                <a:solidFill>
                  <a:srgbClr val="494949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494949"/>
                </a:solidFill>
                <a:latin typeface="Calibri"/>
                <a:cs typeface="Calibri"/>
              </a:rPr>
              <a:t>Kubernetes</a:t>
            </a:r>
            <a:r>
              <a:rPr sz="1700" spc="10" dirty="0">
                <a:solidFill>
                  <a:srgbClr val="494949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494949"/>
                </a:solidFill>
                <a:latin typeface="Calibri"/>
                <a:cs typeface="Calibri"/>
              </a:rPr>
              <a:t>allows</a:t>
            </a:r>
            <a:r>
              <a:rPr sz="1700" spc="10" dirty="0">
                <a:solidFill>
                  <a:srgbClr val="494949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494949"/>
                </a:solidFill>
                <a:latin typeface="Calibri"/>
                <a:cs typeface="Calibri"/>
              </a:rPr>
              <a:t>to</a:t>
            </a:r>
            <a:r>
              <a:rPr sz="1700" spc="15" dirty="0">
                <a:solidFill>
                  <a:srgbClr val="494949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494949"/>
                </a:solidFill>
                <a:latin typeface="Calibri"/>
                <a:cs typeface="Calibri"/>
              </a:rPr>
              <a:t>replaces</a:t>
            </a:r>
            <a:r>
              <a:rPr sz="1700" spc="15" dirty="0">
                <a:solidFill>
                  <a:srgbClr val="494949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94949"/>
                </a:solidFill>
                <a:latin typeface="Calibri"/>
                <a:cs typeface="Calibri"/>
              </a:rPr>
              <a:t>and</a:t>
            </a:r>
            <a:r>
              <a:rPr sz="1700" dirty="0">
                <a:solidFill>
                  <a:srgbClr val="494949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494949"/>
                </a:solidFill>
                <a:latin typeface="Calibri"/>
                <a:cs typeface="Calibri"/>
              </a:rPr>
              <a:t>reschedules</a:t>
            </a:r>
            <a:r>
              <a:rPr sz="1700" spc="10" dirty="0">
                <a:solidFill>
                  <a:srgbClr val="494949"/>
                </a:solidFill>
                <a:latin typeface="Calibri"/>
                <a:cs typeface="Calibri"/>
              </a:rPr>
              <a:t> </a:t>
            </a:r>
            <a:r>
              <a:rPr sz="1700" spc="-15" dirty="0">
                <a:solidFill>
                  <a:srgbClr val="494949"/>
                </a:solidFill>
                <a:latin typeface="Calibri"/>
                <a:cs typeface="Calibri"/>
              </a:rPr>
              <a:t>containers</a:t>
            </a:r>
            <a:r>
              <a:rPr sz="1700" spc="35" dirty="0">
                <a:solidFill>
                  <a:srgbClr val="494949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94949"/>
                </a:solidFill>
                <a:latin typeface="Calibri"/>
                <a:cs typeface="Calibri"/>
              </a:rPr>
              <a:t>when</a:t>
            </a:r>
            <a:r>
              <a:rPr sz="1700" dirty="0">
                <a:solidFill>
                  <a:srgbClr val="494949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494949"/>
                </a:solidFill>
                <a:latin typeface="Calibri"/>
                <a:cs typeface="Calibri"/>
              </a:rPr>
              <a:t>nodes</a:t>
            </a:r>
            <a:r>
              <a:rPr sz="1700" spc="40" dirty="0">
                <a:solidFill>
                  <a:srgbClr val="494949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494949"/>
                </a:solidFill>
                <a:latin typeface="Calibri"/>
                <a:cs typeface="Calibri"/>
              </a:rPr>
              <a:t>die.</a:t>
            </a:r>
            <a:r>
              <a:rPr sz="1700" spc="5" dirty="0">
                <a:solidFill>
                  <a:srgbClr val="494949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94949"/>
                </a:solidFill>
                <a:latin typeface="Calibri"/>
                <a:cs typeface="Calibri"/>
              </a:rPr>
              <a:t>It</a:t>
            </a:r>
            <a:r>
              <a:rPr sz="1700" spc="15" dirty="0">
                <a:solidFill>
                  <a:srgbClr val="494949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94949"/>
                </a:solidFill>
                <a:latin typeface="Calibri"/>
                <a:cs typeface="Calibri"/>
              </a:rPr>
              <a:t>also</a:t>
            </a:r>
            <a:r>
              <a:rPr sz="1700" dirty="0">
                <a:solidFill>
                  <a:srgbClr val="494949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494949"/>
                </a:solidFill>
                <a:latin typeface="Calibri"/>
                <a:cs typeface="Calibri"/>
              </a:rPr>
              <a:t>kills</a:t>
            </a:r>
            <a:r>
              <a:rPr sz="1700" spc="40" dirty="0">
                <a:solidFill>
                  <a:srgbClr val="494949"/>
                </a:solidFill>
                <a:latin typeface="Calibri"/>
                <a:cs typeface="Calibri"/>
              </a:rPr>
              <a:t> </a:t>
            </a:r>
            <a:r>
              <a:rPr sz="1700" spc="-15" dirty="0">
                <a:solidFill>
                  <a:srgbClr val="494949"/>
                </a:solidFill>
                <a:latin typeface="Calibri"/>
                <a:cs typeface="Calibri"/>
              </a:rPr>
              <a:t>containers</a:t>
            </a:r>
            <a:r>
              <a:rPr sz="1700" spc="35" dirty="0">
                <a:solidFill>
                  <a:srgbClr val="494949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94949"/>
                </a:solidFill>
                <a:latin typeface="Calibri"/>
                <a:cs typeface="Calibri"/>
              </a:rPr>
              <a:t>that</a:t>
            </a:r>
            <a:r>
              <a:rPr sz="1700" spc="10" dirty="0">
                <a:solidFill>
                  <a:srgbClr val="494949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94949"/>
                </a:solidFill>
                <a:latin typeface="Calibri"/>
                <a:cs typeface="Calibri"/>
              </a:rPr>
              <a:t>don’t</a:t>
            </a:r>
            <a:endParaRPr sz="1700">
              <a:latin typeface="Calibri"/>
              <a:cs typeface="Calibri"/>
            </a:endParaRPr>
          </a:p>
          <a:p>
            <a:pPr marL="12700">
              <a:lnSpc>
                <a:spcPts val="1835"/>
              </a:lnSpc>
            </a:pPr>
            <a:r>
              <a:rPr sz="1700" spc="-10" dirty="0">
                <a:solidFill>
                  <a:srgbClr val="494949"/>
                </a:solidFill>
                <a:latin typeface="Calibri"/>
                <a:cs typeface="Calibri"/>
              </a:rPr>
              <a:t>respond </a:t>
            </a:r>
            <a:r>
              <a:rPr sz="1700" spc="-15" dirty="0">
                <a:solidFill>
                  <a:srgbClr val="494949"/>
                </a:solidFill>
                <a:latin typeface="Calibri"/>
                <a:cs typeface="Calibri"/>
              </a:rPr>
              <a:t>to</a:t>
            </a:r>
            <a:r>
              <a:rPr sz="1700" spc="15" dirty="0">
                <a:solidFill>
                  <a:srgbClr val="494949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94949"/>
                </a:solidFill>
                <a:latin typeface="Calibri"/>
                <a:cs typeface="Calibri"/>
              </a:rPr>
              <a:t>user-defined</a:t>
            </a:r>
            <a:r>
              <a:rPr sz="1700" spc="15" dirty="0">
                <a:solidFill>
                  <a:srgbClr val="494949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94949"/>
                </a:solidFill>
                <a:latin typeface="Calibri"/>
                <a:cs typeface="Calibri"/>
              </a:rPr>
              <a:t>health check</a:t>
            </a:r>
            <a:r>
              <a:rPr sz="1700" spc="15" dirty="0">
                <a:solidFill>
                  <a:srgbClr val="494949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94949"/>
                </a:solidFill>
                <a:latin typeface="Calibri"/>
                <a:cs typeface="Calibri"/>
              </a:rPr>
              <a:t>and doesn’t</a:t>
            </a:r>
            <a:r>
              <a:rPr sz="1700" spc="25" dirty="0">
                <a:solidFill>
                  <a:srgbClr val="494949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94949"/>
                </a:solidFill>
                <a:latin typeface="Calibri"/>
                <a:cs typeface="Calibri"/>
              </a:rPr>
              <a:t>advertise them</a:t>
            </a:r>
            <a:r>
              <a:rPr sz="1700" spc="10" dirty="0">
                <a:solidFill>
                  <a:srgbClr val="494949"/>
                </a:solidFill>
                <a:latin typeface="Calibri"/>
                <a:cs typeface="Calibri"/>
              </a:rPr>
              <a:t> </a:t>
            </a:r>
            <a:r>
              <a:rPr sz="1700" spc="-15" dirty="0">
                <a:solidFill>
                  <a:srgbClr val="494949"/>
                </a:solidFill>
                <a:latin typeface="Calibri"/>
                <a:cs typeface="Calibri"/>
              </a:rPr>
              <a:t>to</a:t>
            </a:r>
            <a:r>
              <a:rPr sz="1700" spc="15" dirty="0">
                <a:solidFill>
                  <a:srgbClr val="494949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494949"/>
                </a:solidFill>
                <a:latin typeface="Calibri"/>
                <a:cs typeface="Calibri"/>
              </a:rPr>
              <a:t>clients</a:t>
            </a:r>
            <a:r>
              <a:rPr sz="1700" spc="25" dirty="0">
                <a:solidFill>
                  <a:srgbClr val="494949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494949"/>
                </a:solidFill>
                <a:latin typeface="Calibri"/>
                <a:cs typeface="Calibri"/>
              </a:rPr>
              <a:t>until</a:t>
            </a:r>
            <a:r>
              <a:rPr sz="1700" spc="15" dirty="0">
                <a:solidFill>
                  <a:srgbClr val="494949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94949"/>
                </a:solidFill>
                <a:latin typeface="Calibri"/>
                <a:cs typeface="Calibri"/>
              </a:rPr>
              <a:t>they</a:t>
            </a:r>
            <a:r>
              <a:rPr sz="1700" spc="5" dirty="0">
                <a:solidFill>
                  <a:srgbClr val="494949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494949"/>
                </a:solidFill>
                <a:latin typeface="Calibri"/>
                <a:cs typeface="Calibri"/>
              </a:rPr>
              <a:t>are</a:t>
            </a:r>
            <a:r>
              <a:rPr sz="1700" spc="-5" dirty="0">
                <a:solidFill>
                  <a:srgbClr val="494949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494949"/>
                </a:solidFill>
                <a:latin typeface="Calibri"/>
                <a:cs typeface="Calibri"/>
              </a:rPr>
              <a:t>ready</a:t>
            </a:r>
            <a:r>
              <a:rPr sz="1700" spc="5" dirty="0">
                <a:solidFill>
                  <a:srgbClr val="494949"/>
                </a:solidFill>
                <a:latin typeface="Calibri"/>
                <a:cs typeface="Calibri"/>
              </a:rPr>
              <a:t> </a:t>
            </a:r>
            <a:r>
              <a:rPr sz="1700" spc="-15" dirty="0">
                <a:solidFill>
                  <a:srgbClr val="494949"/>
                </a:solidFill>
                <a:latin typeface="Calibri"/>
                <a:cs typeface="Calibri"/>
              </a:rPr>
              <a:t>to</a:t>
            </a:r>
            <a:r>
              <a:rPr sz="1700" spc="15" dirty="0">
                <a:solidFill>
                  <a:srgbClr val="494949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94949"/>
                </a:solidFill>
                <a:latin typeface="Calibri"/>
                <a:cs typeface="Calibri"/>
              </a:rPr>
              <a:t>serve.</a:t>
            </a:r>
            <a:endParaRPr sz="1700">
              <a:latin typeface="Calibri"/>
              <a:cs typeface="Calibri"/>
            </a:endParaRPr>
          </a:p>
          <a:p>
            <a:pPr marL="120650" indent="-108585">
              <a:lnSpc>
                <a:spcPts val="1835"/>
              </a:lnSpc>
              <a:spcBef>
                <a:spcPts val="1225"/>
              </a:spcBef>
              <a:buSzPct val="94117"/>
              <a:buFont typeface="Calibri"/>
              <a:buChar char="•"/>
              <a:tabLst>
                <a:tab pos="121285" algn="l"/>
              </a:tabLst>
            </a:pPr>
            <a:r>
              <a:rPr sz="1700" b="1" spc="-10" dirty="0">
                <a:solidFill>
                  <a:srgbClr val="494949"/>
                </a:solidFill>
                <a:latin typeface="Calibri"/>
                <a:cs typeface="Calibri"/>
              </a:rPr>
              <a:t>Automated</a:t>
            </a:r>
            <a:r>
              <a:rPr sz="1700" b="1" spc="-20" dirty="0">
                <a:solidFill>
                  <a:srgbClr val="494949"/>
                </a:solidFill>
                <a:latin typeface="Calibri"/>
                <a:cs typeface="Calibri"/>
              </a:rPr>
              <a:t> </a:t>
            </a:r>
            <a:r>
              <a:rPr sz="1700" b="1" spc="-10" dirty="0">
                <a:solidFill>
                  <a:srgbClr val="494949"/>
                </a:solidFill>
                <a:latin typeface="Calibri"/>
                <a:cs typeface="Calibri"/>
              </a:rPr>
              <a:t>rollouts</a:t>
            </a:r>
            <a:r>
              <a:rPr sz="1700" b="1" spc="5" dirty="0">
                <a:solidFill>
                  <a:srgbClr val="494949"/>
                </a:solidFill>
                <a:latin typeface="Calibri"/>
                <a:cs typeface="Calibri"/>
              </a:rPr>
              <a:t> </a:t>
            </a:r>
            <a:r>
              <a:rPr sz="1700" b="1" dirty="0">
                <a:solidFill>
                  <a:srgbClr val="494949"/>
                </a:solidFill>
                <a:latin typeface="Calibri"/>
                <a:cs typeface="Calibri"/>
              </a:rPr>
              <a:t>&amp;</a:t>
            </a:r>
            <a:r>
              <a:rPr sz="1700" b="1" spc="10" dirty="0">
                <a:solidFill>
                  <a:srgbClr val="494949"/>
                </a:solidFill>
                <a:latin typeface="Calibri"/>
                <a:cs typeface="Calibri"/>
              </a:rPr>
              <a:t> </a:t>
            </a:r>
            <a:r>
              <a:rPr sz="1700" b="1" spc="-10" dirty="0">
                <a:solidFill>
                  <a:srgbClr val="494949"/>
                </a:solidFill>
                <a:latin typeface="Calibri"/>
                <a:cs typeface="Calibri"/>
              </a:rPr>
              <a:t>rollback:</a:t>
            </a:r>
            <a:r>
              <a:rPr sz="1700" b="1" spc="30" dirty="0">
                <a:solidFill>
                  <a:srgbClr val="494949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494949"/>
                </a:solidFill>
                <a:latin typeface="Calibri"/>
                <a:cs typeface="Calibri"/>
              </a:rPr>
              <a:t>Kubernetes</a:t>
            </a:r>
            <a:r>
              <a:rPr sz="1700" spc="15" dirty="0">
                <a:solidFill>
                  <a:srgbClr val="494949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494949"/>
                </a:solidFill>
                <a:latin typeface="Calibri"/>
                <a:cs typeface="Calibri"/>
              </a:rPr>
              <a:t>rolls</a:t>
            </a:r>
            <a:r>
              <a:rPr sz="1700" spc="20" dirty="0">
                <a:solidFill>
                  <a:srgbClr val="494949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94949"/>
                </a:solidFill>
                <a:latin typeface="Calibri"/>
                <a:cs typeface="Calibri"/>
              </a:rPr>
              <a:t>out</a:t>
            </a:r>
            <a:r>
              <a:rPr sz="1700" spc="45" dirty="0">
                <a:solidFill>
                  <a:srgbClr val="494949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94949"/>
                </a:solidFill>
                <a:latin typeface="Calibri"/>
                <a:cs typeface="Calibri"/>
              </a:rPr>
              <a:t>changes</a:t>
            </a:r>
            <a:r>
              <a:rPr sz="1700" spc="40" dirty="0">
                <a:solidFill>
                  <a:srgbClr val="494949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494949"/>
                </a:solidFill>
                <a:latin typeface="Calibri"/>
                <a:cs typeface="Calibri"/>
              </a:rPr>
              <a:t>to</a:t>
            </a:r>
            <a:r>
              <a:rPr sz="1700" spc="30" dirty="0">
                <a:solidFill>
                  <a:srgbClr val="494949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94949"/>
                </a:solidFill>
                <a:latin typeface="Calibri"/>
                <a:cs typeface="Calibri"/>
              </a:rPr>
              <a:t>the</a:t>
            </a:r>
            <a:r>
              <a:rPr sz="1700" spc="10" dirty="0">
                <a:solidFill>
                  <a:srgbClr val="494949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494949"/>
                </a:solidFill>
                <a:latin typeface="Calibri"/>
                <a:cs typeface="Calibri"/>
              </a:rPr>
              <a:t>application</a:t>
            </a:r>
            <a:r>
              <a:rPr sz="1700" spc="55" dirty="0">
                <a:solidFill>
                  <a:srgbClr val="494949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94949"/>
                </a:solidFill>
                <a:latin typeface="Calibri"/>
                <a:cs typeface="Calibri"/>
              </a:rPr>
              <a:t>or</a:t>
            </a:r>
            <a:r>
              <a:rPr sz="1700" spc="15" dirty="0">
                <a:solidFill>
                  <a:srgbClr val="494949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94949"/>
                </a:solidFill>
                <a:latin typeface="Calibri"/>
                <a:cs typeface="Calibri"/>
              </a:rPr>
              <a:t>its</a:t>
            </a:r>
            <a:r>
              <a:rPr sz="1700" spc="20" dirty="0">
                <a:solidFill>
                  <a:srgbClr val="494949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494949"/>
                </a:solidFill>
                <a:latin typeface="Calibri"/>
                <a:cs typeface="Calibri"/>
              </a:rPr>
              <a:t>configuration</a:t>
            </a:r>
            <a:r>
              <a:rPr sz="1700" spc="25" dirty="0">
                <a:solidFill>
                  <a:srgbClr val="494949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94949"/>
                </a:solidFill>
                <a:latin typeface="Calibri"/>
                <a:cs typeface="Calibri"/>
              </a:rPr>
              <a:t>while</a:t>
            </a:r>
            <a:r>
              <a:rPr sz="1700" spc="10" dirty="0">
                <a:solidFill>
                  <a:srgbClr val="494949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94949"/>
                </a:solidFill>
                <a:latin typeface="Calibri"/>
                <a:cs typeface="Calibri"/>
              </a:rPr>
              <a:t>monitoring</a:t>
            </a:r>
            <a:r>
              <a:rPr sz="1700" spc="30" dirty="0">
                <a:solidFill>
                  <a:srgbClr val="494949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494949"/>
                </a:solidFill>
                <a:latin typeface="Calibri"/>
                <a:cs typeface="Calibri"/>
              </a:rPr>
              <a:t>application</a:t>
            </a:r>
            <a:r>
              <a:rPr sz="1700" spc="50" dirty="0">
                <a:solidFill>
                  <a:srgbClr val="494949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94949"/>
                </a:solidFill>
                <a:latin typeface="Calibri"/>
                <a:cs typeface="Calibri"/>
              </a:rPr>
              <a:t>health</a:t>
            </a:r>
            <a:endParaRPr sz="1700">
              <a:latin typeface="Calibri"/>
              <a:cs typeface="Calibri"/>
            </a:endParaRPr>
          </a:p>
          <a:p>
            <a:pPr marL="12700">
              <a:lnSpc>
                <a:spcPts val="1835"/>
              </a:lnSpc>
            </a:pPr>
            <a:r>
              <a:rPr sz="1700" spc="-10" dirty="0">
                <a:solidFill>
                  <a:srgbClr val="494949"/>
                </a:solidFill>
                <a:latin typeface="Calibri"/>
                <a:cs typeface="Calibri"/>
              </a:rPr>
              <a:t>to</a:t>
            </a:r>
            <a:r>
              <a:rPr sz="1700" spc="15" dirty="0">
                <a:solidFill>
                  <a:srgbClr val="494949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494949"/>
                </a:solidFill>
                <a:latin typeface="Calibri"/>
                <a:cs typeface="Calibri"/>
              </a:rPr>
              <a:t>ensure</a:t>
            </a:r>
            <a:r>
              <a:rPr sz="1700" spc="-5" dirty="0">
                <a:solidFill>
                  <a:srgbClr val="494949"/>
                </a:solidFill>
                <a:latin typeface="Calibri"/>
                <a:cs typeface="Calibri"/>
              </a:rPr>
              <a:t> it</a:t>
            </a:r>
            <a:r>
              <a:rPr sz="1700" spc="5" dirty="0">
                <a:solidFill>
                  <a:srgbClr val="494949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94949"/>
                </a:solidFill>
                <a:latin typeface="Calibri"/>
                <a:cs typeface="Calibri"/>
              </a:rPr>
              <a:t>doesn’t</a:t>
            </a:r>
            <a:r>
              <a:rPr sz="1700" spc="25" dirty="0">
                <a:solidFill>
                  <a:srgbClr val="494949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494949"/>
                </a:solidFill>
                <a:latin typeface="Calibri"/>
                <a:cs typeface="Calibri"/>
              </a:rPr>
              <a:t>kill</a:t>
            </a:r>
            <a:r>
              <a:rPr sz="1700" spc="-5" dirty="0">
                <a:solidFill>
                  <a:srgbClr val="494949"/>
                </a:solidFill>
                <a:latin typeface="Calibri"/>
                <a:cs typeface="Calibri"/>
              </a:rPr>
              <a:t> all</a:t>
            </a:r>
            <a:r>
              <a:rPr sz="1700" spc="15" dirty="0">
                <a:solidFill>
                  <a:srgbClr val="494949"/>
                </a:solidFill>
                <a:latin typeface="Calibri"/>
                <a:cs typeface="Calibri"/>
              </a:rPr>
              <a:t> </a:t>
            </a:r>
            <a:r>
              <a:rPr sz="1700" spc="-15" dirty="0">
                <a:solidFill>
                  <a:srgbClr val="494949"/>
                </a:solidFill>
                <a:latin typeface="Calibri"/>
                <a:cs typeface="Calibri"/>
              </a:rPr>
              <a:t>your</a:t>
            </a:r>
            <a:r>
              <a:rPr sz="1700" spc="5" dirty="0">
                <a:solidFill>
                  <a:srgbClr val="494949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494949"/>
                </a:solidFill>
                <a:latin typeface="Calibri"/>
                <a:cs typeface="Calibri"/>
              </a:rPr>
              <a:t>instances</a:t>
            </a:r>
            <a:r>
              <a:rPr sz="1700" spc="30" dirty="0">
                <a:solidFill>
                  <a:srgbClr val="494949"/>
                </a:solidFill>
                <a:latin typeface="Calibri"/>
                <a:cs typeface="Calibri"/>
              </a:rPr>
              <a:t> </a:t>
            </a:r>
            <a:r>
              <a:rPr sz="1700" spc="-15" dirty="0">
                <a:solidFill>
                  <a:srgbClr val="494949"/>
                </a:solidFill>
                <a:latin typeface="Calibri"/>
                <a:cs typeface="Calibri"/>
              </a:rPr>
              <a:t>at</a:t>
            </a:r>
            <a:r>
              <a:rPr sz="1700" spc="5" dirty="0">
                <a:solidFill>
                  <a:srgbClr val="494949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94949"/>
                </a:solidFill>
                <a:latin typeface="Calibri"/>
                <a:cs typeface="Calibri"/>
              </a:rPr>
              <a:t>the</a:t>
            </a:r>
            <a:r>
              <a:rPr sz="1700" spc="-10" dirty="0">
                <a:solidFill>
                  <a:srgbClr val="494949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94949"/>
                </a:solidFill>
                <a:latin typeface="Calibri"/>
                <a:cs typeface="Calibri"/>
              </a:rPr>
              <a:t>same</a:t>
            </a:r>
            <a:r>
              <a:rPr sz="1700" spc="-5" dirty="0">
                <a:solidFill>
                  <a:srgbClr val="494949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94949"/>
                </a:solidFill>
                <a:latin typeface="Calibri"/>
                <a:cs typeface="Calibri"/>
              </a:rPr>
              <a:t>time. If</a:t>
            </a:r>
            <a:r>
              <a:rPr sz="1700" spc="15" dirty="0">
                <a:solidFill>
                  <a:srgbClr val="494949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94949"/>
                </a:solidFill>
                <a:latin typeface="Calibri"/>
                <a:cs typeface="Calibri"/>
              </a:rPr>
              <a:t>something </a:t>
            </a:r>
            <a:r>
              <a:rPr sz="1700" spc="-10" dirty="0">
                <a:solidFill>
                  <a:srgbClr val="494949"/>
                </a:solidFill>
                <a:latin typeface="Calibri"/>
                <a:cs typeface="Calibri"/>
              </a:rPr>
              <a:t>goes</a:t>
            </a:r>
            <a:r>
              <a:rPr sz="1700" spc="25" dirty="0">
                <a:solidFill>
                  <a:srgbClr val="494949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94949"/>
                </a:solidFill>
                <a:latin typeface="Calibri"/>
                <a:cs typeface="Calibri"/>
              </a:rPr>
              <a:t>wrong,</a:t>
            </a:r>
            <a:r>
              <a:rPr sz="1700" spc="-15" dirty="0">
                <a:solidFill>
                  <a:srgbClr val="494949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94949"/>
                </a:solidFill>
                <a:latin typeface="Calibri"/>
                <a:cs typeface="Calibri"/>
              </a:rPr>
              <a:t>with </a:t>
            </a:r>
            <a:r>
              <a:rPr sz="1700" spc="-10" dirty="0">
                <a:solidFill>
                  <a:srgbClr val="494949"/>
                </a:solidFill>
                <a:latin typeface="Calibri"/>
                <a:cs typeface="Calibri"/>
              </a:rPr>
              <a:t>Kubernetes</a:t>
            </a:r>
            <a:r>
              <a:rPr sz="1700" spc="10" dirty="0">
                <a:solidFill>
                  <a:srgbClr val="494949"/>
                </a:solidFill>
                <a:latin typeface="Calibri"/>
                <a:cs typeface="Calibri"/>
              </a:rPr>
              <a:t> </a:t>
            </a:r>
            <a:r>
              <a:rPr sz="1700" spc="-15" dirty="0">
                <a:solidFill>
                  <a:srgbClr val="494949"/>
                </a:solidFill>
                <a:latin typeface="Calibri"/>
                <a:cs typeface="Calibri"/>
              </a:rPr>
              <a:t>you</a:t>
            </a:r>
            <a:r>
              <a:rPr sz="1700" spc="15" dirty="0">
                <a:solidFill>
                  <a:srgbClr val="494949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494949"/>
                </a:solidFill>
                <a:latin typeface="Calibri"/>
                <a:cs typeface="Calibri"/>
              </a:rPr>
              <a:t>can</a:t>
            </a:r>
            <a:r>
              <a:rPr sz="1700" spc="15" dirty="0">
                <a:solidFill>
                  <a:srgbClr val="494949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494949"/>
                </a:solidFill>
                <a:latin typeface="Calibri"/>
                <a:cs typeface="Calibri"/>
              </a:rPr>
              <a:t>rollback</a:t>
            </a:r>
            <a:r>
              <a:rPr sz="1700" spc="-5" dirty="0">
                <a:solidFill>
                  <a:srgbClr val="494949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94949"/>
                </a:solidFill>
                <a:latin typeface="Calibri"/>
                <a:cs typeface="Calibri"/>
              </a:rPr>
              <a:t>the</a:t>
            </a:r>
            <a:r>
              <a:rPr sz="1700" spc="105" dirty="0">
                <a:solidFill>
                  <a:srgbClr val="494949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494949"/>
                </a:solidFill>
                <a:latin typeface="Calibri"/>
                <a:cs typeface="Calibri"/>
              </a:rPr>
              <a:t>change.</a:t>
            </a:r>
            <a:endParaRPr sz="1700">
              <a:latin typeface="Calibri"/>
              <a:cs typeface="Calibri"/>
            </a:endParaRPr>
          </a:p>
          <a:p>
            <a:pPr marL="120650" indent="-108585">
              <a:lnSpc>
                <a:spcPts val="1835"/>
              </a:lnSpc>
              <a:spcBef>
                <a:spcPts val="1225"/>
              </a:spcBef>
              <a:buSzPct val="94117"/>
              <a:buFont typeface="Calibri"/>
              <a:buChar char="•"/>
              <a:tabLst>
                <a:tab pos="121285" algn="l"/>
              </a:tabLst>
            </a:pPr>
            <a:r>
              <a:rPr sz="1700" b="1" spc="-10" dirty="0">
                <a:solidFill>
                  <a:srgbClr val="494949"/>
                </a:solidFill>
                <a:latin typeface="Calibri"/>
                <a:cs typeface="Calibri"/>
              </a:rPr>
              <a:t>Horizontal </a:t>
            </a:r>
            <a:r>
              <a:rPr sz="1700" b="1" spc="-5" dirty="0">
                <a:solidFill>
                  <a:srgbClr val="494949"/>
                </a:solidFill>
                <a:latin typeface="Calibri"/>
                <a:cs typeface="Calibri"/>
              </a:rPr>
              <a:t>Scaling</a:t>
            </a:r>
            <a:r>
              <a:rPr sz="1700" b="1" spc="-10" dirty="0">
                <a:solidFill>
                  <a:srgbClr val="494949"/>
                </a:solidFill>
                <a:latin typeface="Calibri"/>
                <a:cs typeface="Calibri"/>
              </a:rPr>
              <a:t> </a:t>
            </a:r>
            <a:r>
              <a:rPr sz="1700" b="1" dirty="0">
                <a:solidFill>
                  <a:srgbClr val="494949"/>
                </a:solidFill>
                <a:latin typeface="Calibri"/>
                <a:cs typeface="Calibri"/>
              </a:rPr>
              <a:t>&amp;</a:t>
            </a:r>
            <a:r>
              <a:rPr sz="1700" b="1" spc="10" dirty="0">
                <a:solidFill>
                  <a:srgbClr val="494949"/>
                </a:solidFill>
                <a:latin typeface="Calibri"/>
                <a:cs typeface="Calibri"/>
              </a:rPr>
              <a:t> </a:t>
            </a:r>
            <a:r>
              <a:rPr sz="1700" b="1" spc="-5" dirty="0">
                <a:solidFill>
                  <a:srgbClr val="494949"/>
                </a:solidFill>
                <a:latin typeface="Calibri"/>
                <a:cs typeface="Calibri"/>
              </a:rPr>
              <a:t>Load</a:t>
            </a:r>
            <a:r>
              <a:rPr sz="1700" b="1" spc="5" dirty="0">
                <a:solidFill>
                  <a:srgbClr val="494949"/>
                </a:solidFill>
                <a:latin typeface="Calibri"/>
                <a:cs typeface="Calibri"/>
              </a:rPr>
              <a:t> </a:t>
            </a:r>
            <a:r>
              <a:rPr sz="1700" b="1" spc="-5" dirty="0">
                <a:solidFill>
                  <a:srgbClr val="494949"/>
                </a:solidFill>
                <a:latin typeface="Calibri"/>
                <a:cs typeface="Calibri"/>
              </a:rPr>
              <a:t>Balancing:</a:t>
            </a:r>
            <a:r>
              <a:rPr sz="1700" b="1" dirty="0">
                <a:solidFill>
                  <a:srgbClr val="494949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494949"/>
                </a:solidFill>
                <a:latin typeface="Calibri"/>
                <a:cs typeface="Calibri"/>
              </a:rPr>
              <a:t>Kubernetes</a:t>
            </a:r>
            <a:r>
              <a:rPr sz="1700" spc="10" dirty="0">
                <a:solidFill>
                  <a:srgbClr val="494949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494949"/>
                </a:solidFill>
                <a:latin typeface="Calibri"/>
                <a:cs typeface="Calibri"/>
              </a:rPr>
              <a:t>can</a:t>
            </a:r>
            <a:r>
              <a:rPr sz="1700" spc="20" dirty="0">
                <a:solidFill>
                  <a:srgbClr val="494949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494949"/>
                </a:solidFill>
                <a:latin typeface="Calibri"/>
                <a:cs typeface="Calibri"/>
              </a:rPr>
              <a:t>scale</a:t>
            </a:r>
            <a:r>
              <a:rPr sz="1700" dirty="0">
                <a:solidFill>
                  <a:srgbClr val="494949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94949"/>
                </a:solidFill>
                <a:latin typeface="Calibri"/>
                <a:cs typeface="Calibri"/>
              </a:rPr>
              <a:t>up</a:t>
            </a:r>
            <a:r>
              <a:rPr sz="1700" dirty="0">
                <a:solidFill>
                  <a:srgbClr val="494949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94949"/>
                </a:solidFill>
                <a:latin typeface="Calibri"/>
                <a:cs typeface="Calibri"/>
              </a:rPr>
              <a:t>and </a:t>
            </a:r>
            <a:r>
              <a:rPr sz="1700" spc="-10" dirty="0">
                <a:solidFill>
                  <a:srgbClr val="494949"/>
                </a:solidFill>
                <a:latin typeface="Calibri"/>
                <a:cs typeface="Calibri"/>
              </a:rPr>
              <a:t>scale</a:t>
            </a:r>
            <a:r>
              <a:rPr sz="1700" spc="20" dirty="0">
                <a:solidFill>
                  <a:srgbClr val="494949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94949"/>
                </a:solidFill>
                <a:latin typeface="Calibri"/>
                <a:cs typeface="Calibri"/>
              </a:rPr>
              <a:t>down</a:t>
            </a:r>
            <a:r>
              <a:rPr sz="1700" spc="5" dirty="0">
                <a:solidFill>
                  <a:srgbClr val="494949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94949"/>
                </a:solidFill>
                <a:latin typeface="Calibri"/>
                <a:cs typeface="Calibri"/>
              </a:rPr>
              <a:t>the</a:t>
            </a:r>
            <a:r>
              <a:rPr sz="1700" spc="15" dirty="0">
                <a:solidFill>
                  <a:srgbClr val="494949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494949"/>
                </a:solidFill>
                <a:latin typeface="Calibri"/>
                <a:cs typeface="Calibri"/>
              </a:rPr>
              <a:t>application</a:t>
            </a:r>
            <a:r>
              <a:rPr sz="1700" spc="20" dirty="0">
                <a:solidFill>
                  <a:srgbClr val="494949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94949"/>
                </a:solidFill>
                <a:latin typeface="Calibri"/>
                <a:cs typeface="Calibri"/>
              </a:rPr>
              <a:t>as</a:t>
            </a:r>
            <a:r>
              <a:rPr sz="1700" spc="5" dirty="0">
                <a:solidFill>
                  <a:srgbClr val="494949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94949"/>
                </a:solidFill>
                <a:latin typeface="Calibri"/>
                <a:cs typeface="Calibri"/>
              </a:rPr>
              <a:t>per</a:t>
            </a:r>
            <a:r>
              <a:rPr sz="1700" spc="10" dirty="0">
                <a:solidFill>
                  <a:srgbClr val="494949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94949"/>
                </a:solidFill>
                <a:latin typeface="Calibri"/>
                <a:cs typeface="Calibri"/>
              </a:rPr>
              <a:t>the </a:t>
            </a:r>
            <a:r>
              <a:rPr sz="1700" spc="-10" dirty="0">
                <a:solidFill>
                  <a:srgbClr val="494949"/>
                </a:solidFill>
                <a:latin typeface="Calibri"/>
                <a:cs typeface="Calibri"/>
              </a:rPr>
              <a:t>requirements</a:t>
            </a:r>
            <a:r>
              <a:rPr sz="1700" spc="75" dirty="0">
                <a:solidFill>
                  <a:srgbClr val="494949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94949"/>
                </a:solidFill>
                <a:latin typeface="Calibri"/>
                <a:cs typeface="Calibri"/>
              </a:rPr>
              <a:t>with</a:t>
            </a:r>
            <a:r>
              <a:rPr sz="1700" spc="-25" dirty="0">
                <a:solidFill>
                  <a:srgbClr val="494949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94949"/>
                </a:solidFill>
                <a:latin typeface="Calibri"/>
                <a:cs typeface="Calibri"/>
              </a:rPr>
              <a:t>a</a:t>
            </a:r>
            <a:r>
              <a:rPr sz="1700" spc="10" dirty="0">
                <a:solidFill>
                  <a:srgbClr val="494949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94949"/>
                </a:solidFill>
                <a:latin typeface="Calibri"/>
                <a:cs typeface="Calibri"/>
              </a:rPr>
              <a:t>simple</a:t>
            </a:r>
            <a:endParaRPr sz="1700">
              <a:latin typeface="Calibri"/>
              <a:cs typeface="Calibri"/>
            </a:endParaRPr>
          </a:p>
          <a:p>
            <a:pPr marL="12700">
              <a:lnSpc>
                <a:spcPts val="1835"/>
              </a:lnSpc>
            </a:pPr>
            <a:r>
              <a:rPr sz="1700" spc="-5" dirty="0">
                <a:solidFill>
                  <a:srgbClr val="494949"/>
                </a:solidFill>
                <a:latin typeface="Calibri"/>
                <a:cs typeface="Calibri"/>
              </a:rPr>
              <a:t>command,</a:t>
            </a:r>
            <a:r>
              <a:rPr sz="1700" dirty="0">
                <a:solidFill>
                  <a:srgbClr val="494949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94949"/>
                </a:solidFill>
                <a:latin typeface="Calibri"/>
                <a:cs typeface="Calibri"/>
              </a:rPr>
              <a:t>using</a:t>
            </a:r>
            <a:r>
              <a:rPr sz="1700" spc="10" dirty="0">
                <a:solidFill>
                  <a:srgbClr val="494949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94949"/>
                </a:solidFill>
                <a:latin typeface="Calibri"/>
                <a:cs typeface="Calibri"/>
              </a:rPr>
              <a:t>a UI,</a:t>
            </a:r>
            <a:r>
              <a:rPr sz="1700" spc="-45" dirty="0">
                <a:solidFill>
                  <a:srgbClr val="494949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494949"/>
                </a:solidFill>
                <a:latin typeface="Calibri"/>
                <a:cs typeface="Calibri"/>
              </a:rPr>
              <a:t>or</a:t>
            </a:r>
            <a:r>
              <a:rPr sz="1700" spc="25" dirty="0">
                <a:solidFill>
                  <a:srgbClr val="494949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494949"/>
                </a:solidFill>
                <a:latin typeface="Calibri"/>
                <a:cs typeface="Calibri"/>
              </a:rPr>
              <a:t>automatically</a:t>
            </a:r>
            <a:r>
              <a:rPr sz="1700" spc="15" dirty="0">
                <a:solidFill>
                  <a:srgbClr val="494949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94949"/>
                </a:solidFill>
                <a:latin typeface="Calibri"/>
                <a:cs typeface="Calibri"/>
              </a:rPr>
              <a:t>based</a:t>
            </a:r>
            <a:r>
              <a:rPr sz="1700" spc="-10" dirty="0">
                <a:solidFill>
                  <a:srgbClr val="494949"/>
                </a:solidFill>
                <a:latin typeface="Calibri"/>
                <a:cs typeface="Calibri"/>
              </a:rPr>
              <a:t> on</a:t>
            </a:r>
            <a:r>
              <a:rPr sz="1700" spc="10" dirty="0">
                <a:solidFill>
                  <a:srgbClr val="494949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94949"/>
                </a:solidFill>
                <a:latin typeface="Calibri"/>
                <a:cs typeface="Calibri"/>
              </a:rPr>
              <a:t>CPU</a:t>
            </a:r>
            <a:r>
              <a:rPr sz="1700" spc="-20" dirty="0">
                <a:solidFill>
                  <a:srgbClr val="494949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494949"/>
                </a:solidFill>
                <a:latin typeface="Calibri"/>
                <a:cs typeface="Calibri"/>
              </a:rPr>
              <a:t>usage.</a:t>
            </a:r>
            <a:endParaRPr sz="17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679" y="469391"/>
            <a:ext cx="9512807" cy="275844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591800" y="1752600"/>
            <a:ext cx="1252727" cy="1213103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0"/>
            <a:ext cx="4145915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45" dirty="0"/>
              <a:t>Kubernetes</a:t>
            </a:r>
            <a:r>
              <a:rPr spc="-175" dirty="0"/>
              <a:t> </a:t>
            </a:r>
            <a:r>
              <a:rPr spc="-50" dirty="0"/>
              <a:t>Volumes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50152" y="438912"/>
            <a:ext cx="4890483" cy="229819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69214" y="2757373"/>
            <a:ext cx="11651615" cy="4142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alibri"/>
                <a:cs typeface="Calibri"/>
              </a:rPr>
              <a:t>ConfigMaps</a:t>
            </a:r>
            <a:r>
              <a:rPr sz="1800" b="1" spc="-6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and </a:t>
            </a:r>
            <a:r>
              <a:rPr sz="1800" b="1" spc="-10" dirty="0">
                <a:latin typeface="Calibri"/>
                <a:cs typeface="Calibri"/>
              </a:rPr>
              <a:t>Secrets</a:t>
            </a:r>
            <a:endParaRPr sz="1800">
              <a:latin typeface="Calibri"/>
              <a:cs typeface="Calibri"/>
            </a:endParaRPr>
          </a:p>
          <a:p>
            <a:pPr marL="12700" marR="12700">
              <a:lnSpc>
                <a:spcPct val="100000"/>
              </a:lnSpc>
              <a:spcBef>
                <a:spcPts val="5"/>
              </a:spcBef>
            </a:pPr>
            <a:r>
              <a:rPr sz="1800" spc="-20" dirty="0">
                <a:latin typeface="Calibri"/>
                <a:cs typeface="Calibri"/>
              </a:rPr>
              <a:t>Application’s</a:t>
            </a:r>
            <a:r>
              <a:rPr sz="1800" spc="8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configuration</a:t>
            </a:r>
            <a:r>
              <a:rPr sz="1800" spc="6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can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change</a:t>
            </a:r>
            <a:r>
              <a:rPr sz="1800" spc="8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between</a:t>
            </a:r>
            <a:r>
              <a:rPr sz="1800" spc="5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environments</a:t>
            </a:r>
            <a:r>
              <a:rPr sz="1800" spc="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(e.g.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development,</a:t>
            </a:r>
            <a:r>
              <a:rPr sz="1800" spc="9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staging,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production,</a:t>
            </a:r>
            <a:r>
              <a:rPr sz="1800" spc="7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etc.)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and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that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you 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want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your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applications</a:t>
            </a:r>
            <a:r>
              <a:rPr sz="1800" spc="6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to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portable.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It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good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practice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to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make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container</a:t>
            </a:r>
            <a:r>
              <a:rPr sz="1800" spc="7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images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as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reusable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as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possible.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same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image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should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able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to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used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development,</a:t>
            </a:r>
            <a:r>
              <a:rPr sz="1800" spc="7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staging,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and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production.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Thus,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you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should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store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config(like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db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connection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details,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passwords,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API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Keys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..etc)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outside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application</a:t>
            </a:r>
            <a:r>
              <a:rPr sz="1800" spc="6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itself.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35" dirty="0">
                <a:latin typeface="Calibri"/>
                <a:cs typeface="Calibri"/>
              </a:rPr>
              <a:t>We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externalize</a:t>
            </a:r>
            <a:r>
              <a:rPr sz="1800" spc="6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things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that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can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change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and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this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turn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helps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keep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our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applications</a:t>
            </a:r>
            <a:r>
              <a:rPr sz="1800" spc="7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portable.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This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critical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Kubernetes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world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where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our </a:t>
            </a:r>
            <a:r>
              <a:rPr sz="1800" spc="-10" dirty="0">
                <a:latin typeface="Calibri"/>
                <a:cs typeface="Calibri"/>
              </a:rPr>
              <a:t>applications</a:t>
            </a:r>
            <a:r>
              <a:rPr sz="1800" spc="5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are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packaged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as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Docker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images.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With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Docker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and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containers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this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means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we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should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try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to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keep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configuration</a:t>
            </a:r>
            <a:r>
              <a:rPr sz="1800" spc="6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out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container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image.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Developer</a:t>
            </a:r>
            <a:r>
              <a:rPr sz="1800" spc="7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should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not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latin typeface="Calibri"/>
                <a:cs typeface="Calibri"/>
              </a:rPr>
              <a:t>hard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code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configuration</a:t>
            </a:r>
            <a:r>
              <a:rPr sz="1800" spc="6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details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instead</a:t>
            </a:r>
            <a:r>
              <a:rPr sz="1800" spc="7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they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can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refer/use</a:t>
            </a:r>
            <a:r>
              <a:rPr sz="1800" spc="110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Environment</a:t>
            </a:r>
            <a:r>
              <a:rPr sz="1800" b="1" spc="5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Variables.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Calibri"/>
              <a:cs typeface="Calibri"/>
            </a:endParaRPr>
          </a:p>
          <a:p>
            <a:pPr marL="12700" marR="174625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Docker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makes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it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easy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to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build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containers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with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environment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variables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baked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in.</a:t>
            </a:r>
            <a:r>
              <a:rPr sz="1800" dirty="0">
                <a:latin typeface="Calibri"/>
                <a:cs typeface="Calibri"/>
              </a:rPr>
              <a:t> In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your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Dockerfile,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you can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specify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them</a:t>
            </a:r>
            <a:r>
              <a:rPr sz="1800" spc="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with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ENV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35" dirty="0">
                <a:latin typeface="Calibri"/>
                <a:cs typeface="Calibri"/>
              </a:rPr>
              <a:t>directive.You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can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also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override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environment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variables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when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running</a:t>
            </a:r>
            <a:r>
              <a:rPr sz="1800" spc="6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command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line.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0"/>
            <a:ext cx="4934585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5" dirty="0"/>
              <a:t>ConfigMaps</a:t>
            </a:r>
            <a:r>
              <a:rPr spc="-55" dirty="0"/>
              <a:t> </a:t>
            </a:r>
            <a:r>
              <a:rPr spc="5" dirty="0"/>
              <a:t>and</a:t>
            </a:r>
            <a:r>
              <a:rPr spc="-55" dirty="0"/>
              <a:t> </a:t>
            </a:r>
            <a:r>
              <a:rPr spc="-5" dirty="0"/>
              <a:t>Secrets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39" y="463042"/>
            <a:ext cx="11958320" cy="648525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5" dirty="0">
                <a:latin typeface="Calibri"/>
                <a:cs typeface="Calibri"/>
              </a:rPr>
              <a:t>An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spc="-35" dirty="0">
                <a:latin typeface="Calibri"/>
                <a:cs typeface="Calibri"/>
              </a:rPr>
              <a:t>app’s</a:t>
            </a:r>
            <a:r>
              <a:rPr sz="1400" spc="65" dirty="0">
                <a:latin typeface="Calibri"/>
                <a:cs typeface="Calibri"/>
              </a:rPr>
              <a:t> </a:t>
            </a:r>
            <a:r>
              <a:rPr sz="1400" i="1" spc="-5" dirty="0">
                <a:latin typeface="Calibri"/>
                <a:cs typeface="Calibri"/>
              </a:rPr>
              <a:t>config</a:t>
            </a:r>
            <a:r>
              <a:rPr sz="1400" i="1" spc="3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is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everything</a:t>
            </a:r>
            <a:r>
              <a:rPr sz="1400" spc="120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that</a:t>
            </a:r>
            <a:r>
              <a:rPr sz="1400" spc="6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is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likely</a:t>
            </a:r>
            <a:r>
              <a:rPr sz="1400" spc="70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to</a:t>
            </a:r>
            <a:r>
              <a:rPr sz="1400" spc="35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vary</a:t>
            </a:r>
            <a:r>
              <a:rPr sz="1400" spc="45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between</a:t>
            </a:r>
            <a:r>
              <a:rPr sz="1400" spc="114" dirty="0">
                <a:latin typeface="Calibri"/>
                <a:cs typeface="Calibri"/>
              </a:rPr>
              <a:t> </a:t>
            </a:r>
            <a:r>
              <a:rPr sz="1400" u="sng" spc="-1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deploys</a:t>
            </a:r>
            <a:r>
              <a:rPr sz="1400" spc="90" dirty="0">
                <a:solidFill>
                  <a:srgbClr val="0462C1"/>
                </a:solidFill>
                <a:latin typeface="Calibri"/>
                <a:cs typeface="Calibri"/>
                <a:hlinkClick r:id="rId2"/>
              </a:rPr>
              <a:t> </a:t>
            </a:r>
            <a:r>
              <a:rPr sz="1400" spc="-15" dirty="0">
                <a:latin typeface="Calibri"/>
                <a:cs typeface="Calibri"/>
              </a:rPr>
              <a:t>(staging,</a:t>
            </a:r>
            <a:r>
              <a:rPr sz="1400" spc="60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production,</a:t>
            </a:r>
            <a:r>
              <a:rPr sz="1400" spc="114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developer</a:t>
            </a:r>
            <a:r>
              <a:rPr sz="1400" spc="70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environments,</a:t>
            </a:r>
            <a:r>
              <a:rPr sz="1400" spc="114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etc).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This</a:t>
            </a:r>
            <a:r>
              <a:rPr sz="1400" spc="30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includes</a:t>
            </a:r>
            <a:r>
              <a:rPr sz="1400" spc="90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database</a:t>
            </a:r>
            <a:r>
              <a:rPr sz="1400" spc="10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connections</a:t>
            </a:r>
            <a:r>
              <a:rPr sz="1400" spc="30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details</a:t>
            </a:r>
            <a:r>
              <a:rPr sz="1400" spc="8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and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400" spc="-15" dirty="0">
                <a:latin typeface="Calibri"/>
                <a:cs typeface="Calibri"/>
              </a:rPr>
              <a:t>credentials</a:t>
            </a:r>
            <a:r>
              <a:rPr sz="1400" spc="9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or</a:t>
            </a:r>
            <a:r>
              <a:rPr sz="1400" spc="-10" dirty="0">
                <a:latin typeface="Calibri"/>
                <a:cs typeface="Calibri"/>
              </a:rPr>
              <a:t> cloud</a:t>
            </a:r>
            <a:r>
              <a:rPr sz="1400" spc="30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credentials</a:t>
            </a:r>
            <a:r>
              <a:rPr sz="1400" spc="9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..etc.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3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400" spc="-15" dirty="0">
                <a:latin typeface="Calibri"/>
                <a:cs typeface="Calibri"/>
              </a:rPr>
              <a:t>Kubernetes</a:t>
            </a:r>
            <a:r>
              <a:rPr sz="1400" spc="110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allows</a:t>
            </a:r>
            <a:r>
              <a:rPr sz="1400" spc="60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you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to</a:t>
            </a:r>
            <a:r>
              <a:rPr sz="1400" spc="40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provide</a:t>
            </a:r>
            <a:r>
              <a:rPr sz="1400" spc="80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configuration</a:t>
            </a:r>
            <a:r>
              <a:rPr sz="1400" spc="65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information</a:t>
            </a:r>
            <a:r>
              <a:rPr sz="1400" spc="65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to</a:t>
            </a:r>
            <a:r>
              <a:rPr sz="1400" spc="4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our</a:t>
            </a:r>
            <a:r>
              <a:rPr sz="1400" spc="20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applications</a:t>
            </a:r>
            <a:r>
              <a:rPr sz="1400" spc="114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through</a:t>
            </a:r>
            <a:r>
              <a:rPr sz="1400" spc="13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ConfigMaps</a:t>
            </a:r>
            <a:r>
              <a:rPr sz="1400" spc="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or</a:t>
            </a:r>
            <a:r>
              <a:rPr sz="1400" spc="2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secret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resources.</a:t>
            </a:r>
            <a:r>
              <a:rPr sz="1400" spc="35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The</a:t>
            </a:r>
            <a:r>
              <a:rPr sz="1400" spc="5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main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differentiator</a:t>
            </a:r>
            <a:r>
              <a:rPr sz="1400" spc="125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between</a:t>
            </a:r>
            <a:r>
              <a:rPr sz="1400" spc="95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the</a:t>
            </a:r>
            <a:r>
              <a:rPr sz="1400" spc="55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two</a:t>
            </a:r>
            <a:r>
              <a:rPr sz="1400" spc="3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is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spc="-15" dirty="0">
                <a:latin typeface="Calibri"/>
                <a:cs typeface="Calibri"/>
              </a:rPr>
              <a:t>the</a:t>
            </a:r>
            <a:r>
              <a:rPr sz="1400" spc="50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way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a</a:t>
            </a:r>
            <a:r>
              <a:rPr sz="1400" spc="2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pod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stores</a:t>
            </a:r>
            <a:r>
              <a:rPr sz="1400" spc="55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the</a:t>
            </a:r>
            <a:r>
              <a:rPr sz="1400" spc="2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receiving</a:t>
            </a:r>
            <a:r>
              <a:rPr sz="1400" spc="85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information</a:t>
            </a:r>
            <a:r>
              <a:rPr sz="1400" spc="5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and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how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the</a:t>
            </a:r>
            <a:r>
              <a:rPr sz="1400" spc="50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data</a:t>
            </a:r>
            <a:r>
              <a:rPr sz="1400" spc="7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is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stored</a:t>
            </a:r>
            <a:r>
              <a:rPr sz="1400" spc="6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in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the</a:t>
            </a:r>
            <a:r>
              <a:rPr sz="1400" spc="10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etcd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data</a:t>
            </a:r>
            <a:r>
              <a:rPr sz="1400" spc="75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store.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3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400" spc="-10" dirty="0">
                <a:latin typeface="Calibri"/>
                <a:cs typeface="Calibri"/>
              </a:rPr>
              <a:t>Both,</a:t>
            </a:r>
            <a:r>
              <a:rPr sz="1400" spc="3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ConfigMaps</a:t>
            </a:r>
            <a:r>
              <a:rPr sz="1400" spc="2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and</a:t>
            </a:r>
            <a:r>
              <a:rPr sz="1400" spc="3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Secrets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store</a:t>
            </a:r>
            <a:r>
              <a:rPr sz="1400" spc="50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data</a:t>
            </a:r>
            <a:r>
              <a:rPr sz="1400" spc="7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as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a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key</a:t>
            </a:r>
            <a:r>
              <a:rPr sz="1400" spc="20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value</a:t>
            </a:r>
            <a:r>
              <a:rPr sz="1400" spc="50" dirty="0">
                <a:latin typeface="Calibri"/>
                <a:cs typeface="Calibri"/>
              </a:rPr>
              <a:t> </a:t>
            </a:r>
            <a:r>
              <a:rPr sz="1400" spc="-40" dirty="0">
                <a:latin typeface="Calibri"/>
                <a:cs typeface="Calibri"/>
              </a:rPr>
              <a:t>pair.</a:t>
            </a:r>
            <a:r>
              <a:rPr sz="1400" spc="55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The</a:t>
            </a:r>
            <a:r>
              <a:rPr sz="1400" spc="3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major</a:t>
            </a:r>
            <a:r>
              <a:rPr sz="1400" spc="20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difference</a:t>
            </a:r>
            <a:r>
              <a:rPr sz="1400" spc="5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is,</a:t>
            </a:r>
            <a:r>
              <a:rPr sz="1400" spc="50" dirty="0">
                <a:latin typeface="Calibri"/>
                <a:cs typeface="Calibri"/>
              </a:rPr>
              <a:t> </a:t>
            </a:r>
            <a:r>
              <a:rPr sz="1400" b="1" spc="-15" dirty="0">
                <a:latin typeface="Calibri"/>
                <a:cs typeface="Calibri"/>
              </a:rPr>
              <a:t>Secrets</a:t>
            </a:r>
            <a:r>
              <a:rPr sz="1400" b="1" spc="40" dirty="0">
                <a:latin typeface="Calibri"/>
                <a:cs typeface="Calibri"/>
              </a:rPr>
              <a:t> </a:t>
            </a:r>
            <a:r>
              <a:rPr sz="1400" b="1" spc="-20" dirty="0">
                <a:latin typeface="Calibri"/>
                <a:cs typeface="Calibri"/>
              </a:rPr>
              <a:t>store</a:t>
            </a:r>
            <a:r>
              <a:rPr sz="1400" b="1" spc="45" dirty="0">
                <a:latin typeface="Calibri"/>
                <a:cs typeface="Calibri"/>
              </a:rPr>
              <a:t> </a:t>
            </a:r>
            <a:r>
              <a:rPr sz="1400" b="1" spc="-20" dirty="0">
                <a:latin typeface="Calibri"/>
                <a:cs typeface="Calibri"/>
              </a:rPr>
              <a:t>data</a:t>
            </a:r>
            <a:r>
              <a:rPr sz="1400" b="1" spc="30" dirty="0">
                <a:latin typeface="Calibri"/>
                <a:cs typeface="Calibri"/>
              </a:rPr>
              <a:t> </a:t>
            </a:r>
            <a:r>
              <a:rPr sz="1400" b="1" spc="-10" dirty="0">
                <a:latin typeface="Calibri"/>
                <a:cs typeface="Calibri"/>
              </a:rPr>
              <a:t>in</a:t>
            </a:r>
            <a:r>
              <a:rPr sz="1400" b="1" spc="15" dirty="0">
                <a:latin typeface="Calibri"/>
                <a:cs typeface="Calibri"/>
              </a:rPr>
              <a:t> </a:t>
            </a:r>
            <a:r>
              <a:rPr sz="1400" b="1" spc="-10" dirty="0">
                <a:latin typeface="Calibri"/>
                <a:cs typeface="Calibri"/>
              </a:rPr>
              <a:t>base64</a:t>
            </a:r>
            <a:r>
              <a:rPr sz="1400" b="1" spc="50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format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meanwhile</a:t>
            </a:r>
            <a:r>
              <a:rPr sz="1400" spc="105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ConfigMaps</a:t>
            </a:r>
            <a:r>
              <a:rPr sz="1400" b="1" spc="5" dirty="0">
                <a:latin typeface="Calibri"/>
                <a:cs typeface="Calibri"/>
              </a:rPr>
              <a:t> </a:t>
            </a:r>
            <a:r>
              <a:rPr sz="1400" b="1" spc="-20" dirty="0">
                <a:latin typeface="Calibri"/>
                <a:cs typeface="Calibri"/>
              </a:rPr>
              <a:t>store</a:t>
            </a:r>
            <a:r>
              <a:rPr sz="1400" b="1" spc="45" dirty="0">
                <a:latin typeface="Calibri"/>
                <a:cs typeface="Calibri"/>
              </a:rPr>
              <a:t> </a:t>
            </a:r>
            <a:r>
              <a:rPr sz="1400" b="1" spc="-20" dirty="0">
                <a:latin typeface="Calibri"/>
                <a:cs typeface="Calibri"/>
              </a:rPr>
              <a:t>data</a:t>
            </a:r>
            <a:r>
              <a:rPr sz="1400" b="1" spc="30" dirty="0">
                <a:latin typeface="Calibri"/>
                <a:cs typeface="Calibri"/>
              </a:rPr>
              <a:t> </a:t>
            </a:r>
            <a:r>
              <a:rPr sz="1400" b="1" spc="-10" dirty="0">
                <a:latin typeface="Calibri"/>
                <a:cs typeface="Calibri"/>
              </a:rPr>
              <a:t>in</a:t>
            </a:r>
            <a:r>
              <a:rPr sz="1400" b="1" spc="20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a</a:t>
            </a:r>
            <a:r>
              <a:rPr sz="1400" b="1" spc="-20" dirty="0">
                <a:latin typeface="Calibri"/>
                <a:cs typeface="Calibri"/>
              </a:rPr>
              <a:t> </a:t>
            </a:r>
            <a:r>
              <a:rPr sz="1400" b="1" spc="-10" dirty="0">
                <a:latin typeface="Calibri"/>
                <a:cs typeface="Calibri"/>
              </a:rPr>
              <a:t>plain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b="1" spc="-20" dirty="0">
                <a:latin typeface="Calibri"/>
                <a:cs typeface="Calibri"/>
              </a:rPr>
              <a:t>text</a:t>
            </a:r>
            <a:r>
              <a:rPr sz="1400" spc="-20" dirty="0">
                <a:latin typeface="Calibri"/>
                <a:cs typeface="Calibri"/>
              </a:rPr>
              <a:t>.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3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Calibri"/>
                <a:cs typeface="Calibri"/>
              </a:rPr>
              <a:t>If</a:t>
            </a:r>
            <a:r>
              <a:rPr sz="1400" spc="-15" dirty="0">
                <a:latin typeface="Calibri"/>
                <a:cs typeface="Calibri"/>
              </a:rPr>
              <a:t> you</a:t>
            </a:r>
            <a:r>
              <a:rPr sz="1400" spc="40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have</a:t>
            </a:r>
            <a:r>
              <a:rPr sz="1400" spc="6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some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critical</a:t>
            </a:r>
            <a:r>
              <a:rPr sz="1400" spc="20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data</a:t>
            </a:r>
            <a:r>
              <a:rPr sz="1400" spc="85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like,</a:t>
            </a:r>
            <a:r>
              <a:rPr sz="1400" spc="40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keys,</a:t>
            </a:r>
            <a:r>
              <a:rPr sz="1400" spc="45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passwords,</a:t>
            </a:r>
            <a:r>
              <a:rPr sz="1400" spc="6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service</a:t>
            </a:r>
            <a:r>
              <a:rPr sz="1400" spc="3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accounts</a:t>
            </a:r>
            <a:r>
              <a:rPr sz="1400" spc="35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credentials,</a:t>
            </a:r>
            <a:r>
              <a:rPr sz="1400" spc="170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db</a:t>
            </a:r>
            <a:r>
              <a:rPr sz="1400" spc="2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connection</a:t>
            </a:r>
            <a:r>
              <a:rPr sz="1400" spc="40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string,</a:t>
            </a:r>
            <a:r>
              <a:rPr sz="1400" spc="90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etc</a:t>
            </a:r>
            <a:r>
              <a:rPr sz="1400" spc="20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then</a:t>
            </a:r>
            <a:r>
              <a:rPr sz="1400" spc="40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you</a:t>
            </a:r>
            <a:r>
              <a:rPr sz="1400" spc="4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should</a:t>
            </a:r>
            <a:r>
              <a:rPr sz="1400" spc="40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always</a:t>
            </a:r>
            <a:r>
              <a:rPr sz="1400" spc="8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go</a:t>
            </a:r>
            <a:r>
              <a:rPr sz="1400" spc="2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for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b="1" spc="-10" dirty="0">
                <a:latin typeface="Calibri"/>
                <a:cs typeface="Calibri"/>
              </a:rPr>
              <a:t>Secrets</a:t>
            </a:r>
            <a:r>
              <a:rPr sz="1400" b="1" spc="50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rather</a:t>
            </a:r>
            <a:r>
              <a:rPr sz="1400" spc="7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than</a:t>
            </a:r>
            <a:r>
              <a:rPr sz="1400" spc="4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Configs.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350">
              <a:latin typeface="Calibri"/>
              <a:cs typeface="Calibri"/>
            </a:endParaRPr>
          </a:p>
          <a:p>
            <a:pPr marL="12700" marR="193040">
              <a:lnSpc>
                <a:spcPct val="100000"/>
              </a:lnSpc>
            </a:pPr>
            <a:r>
              <a:rPr sz="1400" spc="-10" dirty="0">
                <a:latin typeface="Calibri"/>
                <a:cs typeface="Calibri"/>
              </a:rPr>
              <a:t>And if </a:t>
            </a:r>
            <a:r>
              <a:rPr sz="1400" spc="-15" dirty="0">
                <a:latin typeface="Calibri"/>
                <a:cs typeface="Calibri"/>
              </a:rPr>
              <a:t>you </a:t>
            </a:r>
            <a:r>
              <a:rPr sz="1400" spc="-25" dirty="0">
                <a:latin typeface="Calibri"/>
                <a:cs typeface="Calibri"/>
              </a:rPr>
              <a:t>want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to </a:t>
            </a:r>
            <a:r>
              <a:rPr sz="1400" spc="-15" dirty="0">
                <a:latin typeface="Calibri"/>
                <a:cs typeface="Calibri"/>
              </a:rPr>
              <a:t>do </a:t>
            </a:r>
            <a:r>
              <a:rPr sz="1400" spc="-5" dirty="0">
                <a:latin typeface="Calibri"/>
                <a:cs typeface="Calibri"/>
              </a:rPr>
              <a:t>some </a:t>
            </a:r>
            <a:r>
              <a:rPr sz="1400" spc="-15" dirty="0">
                <a:latin typeface="Calibri"/>
                <a:cs typeface="Calibri"/>
              </a:rPr>
              <a:t>application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configuration using </a:t>
            </a:r>
            <a:r>
              <a:rPr sz="1400" spc="-20" dirty="0">
                <a:latin typeface="Calibri"/>
                <a:cs typeface="Calibri"/>
              </a:rPr>
              <a:t>environment</a:t>
            </a:r>
            <a:r>
              <a:rPr sz="1400" spc="-15" dirty="0">
                <a:latin typeface="Calibri"/>
                <a:cs typeface="Calibri"/>
              </a:rPr>
              <a:t> variables</a:t>
            </a:r>
            <a:r>
              <a:rPr sz="1400" spc="-10" dirty="0">
                <a:latin typeface="Calibri"/>
                <a:cs typeface="Calibri"/>
              </a:rPr>
              <a:t> which </a:t>
            </a:r>
            <a:r>
              <a:rPr sz="1400" spc="-15" dirty="0">
                <a:latin typeface="Calibri"/>
                <a:cs typeface="Calibri"/>
              </a:rPr>
              <a:t>you </a:t>
            </a:r>
            <a:r>
              <a:rPr sz="1400" spc="-10" dirty="0">
                <a:latin typeface="Calibri"/>
                <a:cs typeface="Calibri"/>
              </a:rPr>
              <a:t>don't </a:t>
            </a:r>
            <a:r>
              <a:rPr sz="1400" spc="-25" dirty="0">
                <a:latin typeface="Calibri"/>
                <a:cs typeface="Calibri"/>
              </a:rPr>
              <a:t>want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to </a:t>
            </a:r>
            <a:r>
              <a:rPr sz="1400" spc="-20" dirty="0">
                <a:latin typeface="Calibri"/>
                <a:cs typeface="Calibri"/>
              </a:rPr>
              <a:t>keep </a:t>
            </a:r>
            <a:r>
              <a:rPr sz="1400" spc="-15" dirty="0">
                <a:latin typeface="Calibri"/>
                <a:cs typeface="Calibri"/>
              </a:rPr>
              <a:t>secret/hidden</a:t>
            </a:r>
            <a:r>
              <a:rPr sz="1400" spc="28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like, </a:t>
            </a:r>
            <a:r>
              <a:rPr sz="1400" spc="-10" dirty="0">
                <a:latin typeface="Calibri"/>
                <a:cs typeface="Calibri"/>
              </a:rPr>
              <a:t>app base </a:t>
            </a:r>
            <a:r>
              <a:rPr sz="1400" spc="-15" dirty="0">
                <a:latin typeface="Calibri"/>
                <a:cs typeface="Calibri"/>
              </a:rPr>
              <a:t>platform url, etc </a:t>
            </a:r>
            <a:r>
              <a:rPr sz="1400" spc="-10" dirty="0">
                <a:latin typeface="Calibri"/>
                <a:cs typeface="Calibri"/>
              </a:rPr>
              <a:t>then </a:t>
            </a:r>
            <a:r>
              <a:rPr sz="1400" spc="-305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you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can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go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for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ConfigMaps.</a:t>
            </a:r>
            <a:endParaRPr sz="1400">
              <a:latin typeface="Calibri"/>
              <a:cs typeface="Calibri"/>
            </a:endParaRPr>
          </a:p>
          <a:p>
            <a:pPr marL="12700" marR="952500">
              <a:lnSpc>
                <a:spcPts val="2160"/>
              </a:lnSpc>
              <a:spcBef>
                <a:spcPts val="35"/>
              </a:spcBef>
            </a:pPr>
            <a:r>
              <a:rPr sz="1800" b="1" spc="-10" dirty="0">
                <a:latin typeface="Calibri"/>
                <a:cs typeface="Calibri"/>
                <a:hlinkClick r:id="rId3"/>
              </a:rPr>
              <a:t>Sample Manifest</a:t>
            </a:r>
            <a:r>
              <a:rPr sz="1800" b="1" spc="-5" dirty="0">
                <a:latin typeface="Calibri"/>
                <a:cs typeface="Calibri"/>
                <a:hlinkClick r:id="rId3"/>
              </a:rPr>
              <a:t> </a:t>
            </a:r>
            <a:r>
              <a:rPr sz="1800" b="1" spc="-10" dirty="0">
                <a:latin typeface="Calibri"/>
                <a:cs typeface="Calibri"/>
                <a:hlinkClick r:id="rId3"/>
              </a:rPr>
              <a:t>Links:</a:t>
            </a:r>
            <a:r>
              <a:rPr sz="1800" b="1" spc="10" dirty="0">
                <a:latin typeface="Calibri"/>
                <a:cs typeface="Calibri"/>
                <a:hlinkClick r:id="rId3"/>
              </a:rPr>
              <a:t> </a:t>
            </a:r>
            <a:r>
              <a:rPr sz="1800" b="1" u="heavy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3"/>
              </a:rPr>
              <a:t>https://github.com/MithunTechnologiesDevOps/Kubernates-Manifests/blob/master/mysql- </a:t>
            </a:r>
            <a:r>
              <a:rPr sz="1800" b="1" spc="-390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 </a:t>
            </a:r>
            <a:r>
              <a:rPr sz="1800" b="1" u="heavy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3"/>
              </a:rPr>
              <a:t>deployment-configmap.yml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2090"/>
              </a:lnSpc>
            </a:pPr>
            <a:r>
              <a:rPr sz="1800" b="1" u="heavy" spc="-1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4"/>
              </a:rPr>
              <a:t>https://github.com/MithunTechnologiesDevOps/Kubernates-Manifests/blob/master/mysql-deployment-configSecret.yml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b="1" spc="-10" dirty="0">
                <a:latin typeface="Calibri"/>
                <a:cs typeface="Calibri"/>
              </a:rPr>
              <a:t>Secret: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b="1" spc="-10" dirty="0">
                <a:latin typeface="Calibri"/>
                <a:cs typeface="Calibri"/>
              </a:rPr>
              <a:t>docker-registry</a:t>
            </a:r>
            <a:endParaRPr sz="1800">
              <a:latin typeface="Calibri"/>
              <a:cs typeface="Calibri"/>
            </a:endParaRPr>
          </a:p>
          <a:p>
            <a:pPr marL="12700" marR="32258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Calibri"/>
                <a:cs typeface="Calibri"/>
              </a:rPr>
              <a:t>This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spc="-10" dirty="0">
                <a:latin typeface="Calibri"/>
                <a:cs typeface="Calibri"/>
              </a:rPr>
              <a:t> used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by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kubelet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when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passed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-5" dirty="0">
                <a:latin typeface="Calibri"/>
                <a:cs typeface="Calibri"/>
              </a:rPr>
              <a:t>pod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template</a:t>
            </a:r>
            <a:r>
              <a:rPr sz="1800" spc="6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if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there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imagePullsecret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to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provide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credentials</a:t>
            </a:r>
            <a:r>
              <a:rPr sz="1800" spc="6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needed</a:t>
            </a:r>
            <a:r>
              <a:rPr sz="1800" spc="6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to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authenticate</a:t>
            </a:r>
            <a:r>
              <a:rPr sz="1800" spc="8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to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private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Docker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registry: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kubectl</a:t>
            </a:r>
            <a:r>
              <a:rPr sz="1800" spc="6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create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secret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docker-registry</a:t>
            </a:r>
            <a:r>
              <a:rPr sz="1800" spc="7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registryKey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--docker-server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&lt;PrivateRepoURL&gt;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--docker-username</a:t>
            </a:r>
            <a:r>
              <a:rPr sz="1800" spc="5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&lt;userName&gt;</a:t>
            </a:r>
            <a:r>
              <a:rPr sz="1800" spc="8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--docker-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password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&lt;password&gt;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--docker-email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&lt;email&gt;</a:t>
            </a:r>
            <a:endParaRPr sz="1800">
              <a:latin typeface="Calibri"/>
              <a:cs typeface="Calibri"/>
            </a:endParaRPr>
          </a:p>
          <a:p>
            <a:pPr marL="12700" marR="4309745">
              <a:lnSpc>
                <a:spcPct val="100000"/>
              </a:lnSpc>
              <a:spcBef>
                <a:spcPts val="10"/>
              </a:spcBef>
            </a:pPr>
            <a:r>
              <a:rPr sz="1600"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5"/>
              </a:rPr>
              <a:t>https://opensource.com/article/19/6/introduction-kubernetes-secrets-and-configmaps </a:t>
            </a:r>
            <a:r>
              <a:rPr sz="1600" spc="-5" dirty="0">
                <a:solidFill>
                  <a:srgbClr val="0462C1"/>
                </a:solidFill>
                <a:latin typeface="Calibri"/>
                <a:cs typeface="Calibri"/>
              </a:rPr>
              <a:t> </a:t>
            </a:r>
            <a:r>
              <a:rPr sz="1600" u="sng" spc="-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6"/>
              </a:rPr>
              <a:t>https://medium.com/google-cloud/kubernetes-configmaps-and-secrets-68d061f7ab5b </a:t>
            </a:r>
            <a:r>
              <a:rPr sz="1600" dirty="0">
                <a:solidFill>
                  <a:srgbClr val="0462C1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0462C1"/>
                </a:solidFill>
                <a:latin typeface="Calibri"/>
                <a:cs typeface="Calibri"/>
                <a:hlinkClick r:id="rId7"/>
              </a:rPr>
              <a:t>https://www.oreilly.com/library/view/kubernetes-best-practices/9781492056461/ch04.html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247853"/>
            <a:ext cx="6937375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spc="-15" dirty="0"/>
              <a:t>Liveness</a:t>
            </a:r>
            <a:r>
              <a:rPr sz="4400" spc="15" dirty="0"/>
              <a:t> </a:t>
            </a:r>
            <a:r>
              <a:rPr sz="4400" spc="-10" dirty="0"/>
              <a:t>And</a:t>
            </a:r>
            <a:r>
              <a:rPr sz="4400" spc="-20" dirty="0"/>
              <a:t> </a:t>
            </a:r>
            <a:r>
              <a:rPr sz="4400" spc="-25" dirty="0"/>
              <a:t>Readiness</a:t>
            </a:r>
            <a:r>
              <a:rPr sz="4400" spc="110" dirty="0"/>
              <a:t> </a:t>
            </a:r>
            <a:r>
              <a:rPr sz="4400" spc="-35" dirty="0"/>
              <a:t>Probes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78739" y="1336065"/>
            <a:ext cx="10424160" cy="4056379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1300" spc="-10" dirty="0">
                <a:latin typeface="Calibri"/>
                <a:cs typeface="Calibri"/>
              </a:rPr>
              <a:t>Liveness</a:t>
            </a:r>
            <a:r>
              <a:rPr sz="1300" spc="65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and</a:t>
            </a:r>
            <a:r>
              <a:rPr sz="1300" spc="30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Readiness</a:t>
            </a:r>
            <a:r>
              <a:rPr sz="1300" spc="95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probes</a:t>
            </a:r>
            <a:r>
              <a:rPr sz="1300" spc="45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are</a:t>
            </a:r>
            <a:r>
              <a:rPr sz="1300" spc="20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used</a:t>
            </a:r>
            <a:r>
              <a:rPr sz="1300" spc="35" dirty="0">
                <a:latin typeface="Calibri"/>
                <a:cs typeface="Calibri"/>
              </a:rPr>
              <a:t> </a:t>
            </a:r>
            <a:r>
              <a:rPr sz="1300" spc="-20" dirty="0">
                <a:latin typeface="Calibri"/>
                <a:cs typeface="Calibri"/>
              </a:rPr>
              <a:t>to</a:t>
            </a:r>
            <a:r>
              <a:rPr sz="1300" spc="30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control</a:t>
            </a:r>
            <a:r>
              <a:rPr sz="1300" spc="60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the</a:t>
            </a:r>
            <a:r>
              <a:rPr sz="1300" spc="45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health</a:t>
            </a:r>
            <a:r>
              <a:rPr sz="1300" spc="35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of</a:t>
            </a:r>
            <a:r>
              <a:rPr sz="1300" spc="3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an</a:t>
            </a:r>
            <a:r>
              <a:rPr sz="1300" spc="15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application</a:t>
            </a:r>
            <a:r>
              <a:rPr sz="1300" spc="105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running</a:t>
            </a:r>
            <a:r>
              <a:rPr sz="1300" spc="80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inside</a:t>
            </a:r>
            <a:r>
              <a:rPr sz="1300" spc="7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a</a:t>
            </a:r>
            <a:r>
              <a:rPr sz="1300" spc="20" dirty="0">
                <a:latin typeface="Calibri"/>
                <a:cs typeface="Calibri"/>
              </a:rPr>
              <a:t> </a:t>
            </a:r>
            <a:r>
              <a:rPr sz="1300" spc="-30" dirty="0">
                <a:latin typeface="Calibri"/>
                <a:cs typeface="Calibri"/>
              </a:rPr>
              <a:t>Pod’s</a:t>
            </a:r>
            <a:r>
              <a:rPr sz="1300" spc="40" dirty="0">
                <a:latin typeface="Calibri"/>
                <a:cs typeface="Calibri"/>
              </a:rPr>
              <a:t> </a:t>
            </a:r>
            <a:r>
              <a:rPr sz="1300" spc="-25" dirty="0">
                <a:latin typeface="Calibri"/>
                <a:cs typeface="Calibri"/>
              </a:rPr>
              <a:t>container.</a:t>
            </a:r>
            <a:endParaRPr sz="13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sz="1300" b="1" spc="-5" dirty="0">
                <a:latin typeface="Calibri"/>
                <a:cs typeface="Calibri"/>
              </a:rPr>
              <a:t>Liveness</a:t>
            </a:r>
            <a:r>
              <a:rPr sz="1300" b="1" spc="-35" dirty="0">
                <a:latin typeface="Calibri"/>
                <a:cs typeface="Calibri"/>
              </a:rPr>
              <a:t> </a:t>
            </a:r>
            <a:r>
              <a:rPr sz="1300" b="1" spc="-10" dirty="0">
                <a:latin typeface="Calibri"/>
                <a:cs typeface="Calibri"/>
              </a:rPr>
              <a:t>Probe</a:t>
            </a:r>
            <a:endParaRPr sz="1300">
              <a:latin typeface="Calibri"/>
              <a:cs typeface="Calibri"/>
            </a:endParaRPr>
          </a:p>
          <a:p>
            <a:pPr marL="241300" indent="-228600">
              <a:lnSpc>
                <a:spcPts val="1335"/>
              </a:lnSpc>
              <a:spcBef>
                <a:spcPts val="53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300" spc="-10" dirty="0">
                <a:latin typeface="Calibri"/>
                <a:cs typeface="Calibri"/>
              </a:rPr>
              <a:t>Suppose</a:t>
            </a:r>
            <a:r>
              <a:rPr sz="1300" spc="95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that</a:t>
            </a:r>
            <a:r>
              <a:rPr sz="1300" spc="45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a</a:t>
            </a:r>
            <a:r>
              <a:rPr sz="1300" dirty="0">
                <a:latin typeface="Calibri"/>
                <a:cs typeface="Calibri"/>
              </a:rPr>
              <a:t> </a:t>
            </a:r>
            <a:r>
              <a:rPr sz="1300" spc="-20" dirty="0">
                <a:latin typeface="Calibri"/>
                <a:cs typeface="Calibri"/>
              </a:rPr>
              <a:t>Pod</a:t>
            </a:r>
            <a:r>
              <a:rPr sz="1300" spc="40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is</a:t>
            </a:r>
            <a:r>
              <a:rPr sz="1300" spc="20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running</a:t>
            </a:r>
            <a:r>
              <a:rPr sz="1300" spc="85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our</a:t>
            </a:r>
            <a:r>
              <a:rPr sz="1300" spc="50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application</a:t>
            </a:r>
            <a:r>
              <a:rPr sz="1300" spc="110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inside</a:t>
            </a:r>
            <a:r>
              <a:rPr sz="1300" spc="75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a</a:t>
            </a:r>
            <a:r>
              <a:rPr sz="1300" spc="5" dirty="0">
                <a:latin typeface="Calibri"/>
                <a:cs typeface="Calibri"/>
              </a:rPr>
              <a:t> </a:t>
            </a:r>
            <a:r>
              <a:rPr sz="1300" spc="-25" dirty="0">
                <a:latin typeface="Calibri"/>
                <a:cs typeface="Calibri"/>
              </a:rPr>
              <a:t>container,</a:t>
            </a:r>
            <a:r>
              <a:rPr sz="1300" spc="110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but</a:t>
            </a:r>
            <a:r>
              <a:rPr sz="1300" spc="45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due</a:t>
            </a:r>
            <a:r>
              <a:rPr sz="1300" spc="50" dirty="0">
                <a:latin typeface="Calibri"/>
                <a:cs typeface="Calibri"/>
              </a:rPr>
              <a:t> </a:t>
            </a:r>
            <a:r>
              <a:rPr sz="1300" spc="-20" dirty="0">
                <a:latin typeface="Calibri"/>
                <a:cs typeface="Calibri"/>
              </a:rPr>
              <a:t>to</a:t>
            </a:r>
            <a:r>
              <a:rPr sz="1300" spc="5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some</a:t>
            </a:r>
            <a:r>
              <a:rPr sz="1300" spc="50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reason</a:t>
            </a:r>
            <a:r>
              <a:rPr sz="1300" spc="60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let’s</a:t>
            </a:r>
            <a:r>
              <a:rPr sz="1300" spc="20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say</a:t>
            </a:r>
            <a:r>
              <a:rPr sz="1300" spc="10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memory</a:t>
            </a:r>
            <a:r>
              <a:rPr sz="1300" spc="65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leak,</a:t>
            </a:r>
            <a:r>
              <a:rPr sz="1300" spc="35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cpu</a:t>
            </a:r>
            <a:r>
              <a:rPr sz="1300" spc="15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usage,</a:t>
            </a:r>
            <a:r>
              <a:rPr sz="1300" spc="60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application</a:t>
            </a:r>
            <a:r>
              <a:rPr sz="1300" spc="110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deadlock</a:t>
            </a:r>
            <a:r>
              <a:rPr sz="1300" spc="60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etc</a:t>
            </a:r>
            <a:r>
              <a:rPr sz="1300" spc="25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the</a:t>
            </a:r>
            <a:endParaRPr sz="1300">
              <a:latin typeface="Calibri"/>
              <a:cs typeface="Calibri"/>
            </a:endParaRPr>
          </a:p>
          <a:p>
            <a:pPr marL="241300">
              <a:lnSpc>
                <a:spcPts val="1335"/>
              </a:lnSpc>
            </a:pPr>
            <a:r>
              <a:rPr sz="1300" spc="-10" dirty="0">
                <a:latin typeface="Calibri"/>
                <a:cs typeface="Calibri"/>
              </a:rPr>
              <a:t>application</a:t>
            </a:r>
            <a:r>
              <a:rPr sz="1300" spc="105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is</a:t>
            </a:r>
            <a:r>
              <a:rPr sz="1300" spc="15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not</a:t>
            </a:r>
            <a:r>
              <a:rPr sz="1300" spc="40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responding</a:t>
            </a:r>
            <a:r>
              <a:rPr sz="1300" spc="105" dirty="0">
                <a:latin typeface="Calibri"/>
                <a:cs typeface="Calibri"/>
              </a:rPr>
              <a:t> </a:t>
            </a:r>
            <a:r>
              <a:rPr sz="1300" spc="-20" dirty="0">
                <a:latin typeface="Calibri"/>
                <a:cs typeface="Calibri"/>
              </a:rPr>
              <a:t>to</a:t>
            </a:r>
            <a:r>
              <a:rPr sz="1300" spc="30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our</a:t>
            </a:r>
            <a:r>
              <a:rPr sz="1300" spc="50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requests,</a:t>
            </a:r>
            <a:r>
              <a:rPr sz="1300" spc="80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and</a:t>
            </a:r>
            <a:r>
              <a:rPr sz="1300" spc="35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stuck</a:t>
            </a:r>
            <a:r>
              <a:rPr sz="1300" spc="35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in</a:t>
            </a:r>
            <a:r>
              <a:rPr sz="1300" spc="35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error</a:t>
            </a:r>
            <a:r>
              <a:rPr sz="1300" spc="5" dirty="0">
                <a:latin typeface="Calibri"/>
                <a:cs typeface="Calibri"/>
              </a:rPr>
              <a:t> </a:t>
            </a:r>
            <a:r>
              <a:rPr sz="1300" spc="-25" dirty="0">
                <a:latin typeface="Calibri"/>
                <a:cs typeface="Calibri"/>
              </a:rPr>
              <a:t>state.</a:t>
            </a:r>
            <a:endParaRPr sz="13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2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300" spc="-10" dirty="0">
                <a:latin typeface="Calibri"/>
                <a:cs typeface="Calibri"/>
              </a:rPr>
              <a:t>Liveness</a:t>
            </a:r>
            <a:r>
              <a:rPr sz="1300" spc="65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probe</a:t>
            </a:r>
            <a:r>
              <a:rPr sz="1300" spc="75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checks</a:t>
            </a:r>
            <a:r>
              <a:rPr sz="1300" spc="15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the</a:t>
            </a:r>
            <a:r>
              <a:rPr sz="1300" spc="45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container</a:t>
            </a:r>
            <a:r>
              <a:rPr sz="1300" spc="80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health</a:t>
            </a:r>
            <a:r>
              <a:rPr sz="1300" spc="55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as</a:t>
            </a:r>
            <a:r>
              <a:rPr sz="1300" spc="2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we</a:t>
            </a:r>
            <a:r>
              <a:rPr sz="1300" spc="-25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tell</a:t>
            </a:r>
            <a:r>
              <a:rPr sz="1300" spc="35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it</a:t>
            </a:r>
            <a:r>
              <a:rPr sz="1300" spc="45" dirty="0">
                <a:latin typeface="Calibri"/>
                <a:cs typeface="Calibri"/>
              </a:rPr>
              <a:t> </a:t>
            </a:r>
            <a:r>
              <a:rPr sz="1300" spc="-20" dirty="0">
                <a:latin typeface="Calibri"/>
                <a:cs typeface="Calibri"/>
              </a:rPr>
              <a:t>do,</a:t>
            </a:r>
            <a:r>
              <a:rPr sz="1300" spc="30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and</a:t>
            </a:r>
            <a:r>
              <a:rPr sz="1300" spc="35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if</a:t>
            </a:r>
            <a:r>
              <a:rPr sz="1300" spc="15" dirty="0">
                <a:latin typeface="Calibri"/>
                <a:cs typeface="Calibri"/>
              </a:rPr>
              <a:t> </a:t>
            </a:r>
            <a:r>
              <a:rPr sz="1300" spc="-20" dirty="0">
                <a:latin typeface="Calibri"/>
                <a:cs typeface="Calibri"/>
              </a:rPr>
              <a:t>for</a:t>
            </a:r>
            <a:r>
              <a:rPr sz="1300" spc="50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some</a:t>
            </a:r>
            <a:r>
              <a:rPr sz="1300" spc="50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reason</a:t>
            </a:r>
            <a:r>
              <a:rPr sz="1300" spc="35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the</a:t>
            </a:r>
            <a:r>
              <a:rPr sz="1300" spc="25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liveness</a:t>
            </a:r>
            <a:r>
              <a:rPr sz="1300" spc="95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probe</a:t>
            </a:r>
            <a:r>
              <a:rPr sz="1300" spc="70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fails,</a:t>
            </a:r>
            <a:r>
              <a:rPr sz="1300" spc="60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it</a:t>
            </a:r>
            <a:r>
              <a:rPr sz="1300" spc="15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restarts</a:t>
            </a:r>
            <a:r>
              <a:rPr sz="1300" spc="45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the</a:t>
            </a:r>
            <a:r>
              <a:rPr sz="1300" spc="80" dirty="0">
                <a:latin typeface="Calibri"/>
                <a:cs typeface="Calibri"/>
              </a:rPr>
              <a:t> </a:t>
            </a:r>
            <a:r>
              <a:rPr sz="1300" spc="-25" dirty="0">
                <a:latin typeface="Calibri"/>
                <a:cs typeface="Calibri"/>
              </a:rPr>
              <a:t>container.</a:t>
            </a:r>
            <a:endParaRPr sz="13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har char="•"/>
            </a:pPr>
            <a:endParaRPr sz="2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300" b="1" spc="-10" dirty="0">
                <a:latin typeface="Calibri"/>
                <a:cs typeface="Calibri"/>
              </a:rPr>
              <a:t>Readiness</a:t>
            </a:r>
            <a:r>
              <a:rPr sz="1300" b="1" dirty="0">
                <a:latin typeface="Calibri"/>
                <a:cs typeface="Calibri"/>
              </a:rPr>
              <a:t> </a:t>
            </a:r>
            <a:r>
              <a:rPr sz="1400" b="1" spc="-10" dirty="0">
                <a:latin typeface="Calibri"/>
                <a:cs typeface="Calibri"/>
              </a:rPr>
              <a:t>Probe</a:t>
            </a:r>
            <a:endParaRPr sz="1400">
              <a:latin typeface="Calibri"/>
              <a:cs typeface="Calibri"/>
            </a:endParaRPr>
          </a:p>
          <a:p>
            <a:pPr marL="241300" indent="-228600">
              <a:lnSpc>
                <a:spcPts val="1430"/>
              </a:lnSpc>
              <a:spcBef>
                <a:spcPts val="50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400" spc="-15" dirty="0">
                <a:latin typeface="Calibri"/>
                <a:cs typeface="Calibri"/>
              </a:rPr>
              <a:t>This</a:t>
            </a:r>
            <a:r>
              <a:rPr sz="1400" spc="50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type</a:t>
            </a:r>
            <a:r>
              <a:rPr sz="1400" spc="5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of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probe</a:t>
            </a:r>
            <a:r>
              <a:rPr sz="1400" spc="3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is</a:t>
            </a:r>
            <a:r>
              <a:rPr sz="1400" spc="2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used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to</a:t>
            </a:r>
            <a:r>
              <a:rPr sz="1400" spc="35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detect</a:t>
            </a:r>
            <a:r>
              <a:rPr sz="1400" spc="6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if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a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container</a:t>
            </a:r>
            <a:r>
              <a:rPr sz="1400" spc="7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is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ready</a:t>
            </a:r>
            <a:r>
              <a:rPr sz="1400" spc="60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to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accept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traffic.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40" dirty="0">
                <a:latin typeface="Calibri"/>
                <a:cs typeface="Calibri"/>
              </a:rPr>
              <a:t>You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can </a:t>
            </a:r>
            <a:r>
              <a:rPr sz="1400" spc="-10" dirty="0">
                <a:latin typeface="Calibri"/>
                <a:cs typeface="Calibri"/>
              </a:rPr>
              <a:t>use</a:t>
            </a:r>
            <a:r>
              <a:rPr sz="1400" spc="25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this</a:t>
            </a:r>
            <a:r>
              <a:rPr sz="1400" spc="50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probe</a:t>
            </a:r>
            <a:r>
              <a:rPr sz="1400" spc="30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to</a:t>
            </a:r>
            <a:r>
              <a:rPr sz="1400" spc="30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manage</a:t>
            </a:r>
            <a:r>
              <a:rPr sz="1400" spc="5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which</a:t>
            </a:r>
            <a:r>
              <a:rPr sz="1400" spc="40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pods</a:t>
            </a:r>
            <a:r>
              <a:rPr sz="1400" spc="25" dirty="0">
                <a:latin typeface="Calibri"/>
                <a:cs typeface="Calibri"/>
              </a:rPr>
              <a:t> </a:t>
            </a:r>
            <a:r>
              <a:rPr sz="1400" spc="15" dirty="0">
                <a:latin typeface="Calibri"/>
                <a:cs typeface="Calibri"/>
              </a:rPr>
              <a:t>are</a:t>
            </a:r>
            <a:r>
              <a:rPr sz="1400" spc="2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used</a:t>
            </a:r>
            <a:r>
              <a:rPr sz="1400" spc="3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as</a:t>
            </a:r>
            <a:endParaRPr sz="1400">
              <a:latin typeface="Calibri"/>
              <a:cs typeface="Calibri"/>
            </a:endParaRPr>
          </a:p>
          <a:p>
            <a:pPr marL="241300">
              <a:lnSpc>
                <a:spcPts val="1430"/>
              </a:lnSpc>
            </a:pPr>
            <a:r>
              <a:rPr sz="1400" spc="-15" dirty="0">
                <a:latin typeface="Calibri"/>
                <a:cs typeface="Calibri"/>
              </a:rPr>
              <a:t>backends</a:t>
            </a:r>
            <a:r>
              <a:rPr sz="1400" spc="7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for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load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balancing</a:t>
            </a:r>
            <a:r>
              <a:rPr sz="1400" spc="9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services.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If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a</a:t>
            </a:r>
            <a:r>
              <a:rPr sz="1400" spc="2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pod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is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not</a:t>
            </a:r>
            <a:r>
              <a:rPr sz="1400" spc="40" dirty="0">
                <a:latin typeface="Calibri"/>
                <a:cs typeface="Calibri"/>
              </a:rPr>
              <a:t> </a:t>
            </a:r>
            <a:r>
              <a:rPr sz="1400" spc="-30" dirty="0">
                <a:latin typeface="Calibri"/>
                <a:cs typeface="Calibri"/>
              </a:rPr>
              <a:t>ready,</a:t>
            </a:r>
            <a:r>
              <a:rPr sz="1400" spc="3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it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can </a:t>
            </a:r>
            <a:r>
              <a:rPr sz="1400" spc="-15" dirty="0">
                <a:latin typeface="Calibri"/>
                <a:cs typeface="Calibri"/>
              </a:rPr>
              <a:t>then</a:t>
            </a:r>
            <a:r>
              <a:rPr sz="1400" spc="60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be</a:t>
            </a:r>
            <a:r>
              <a:rPr sz="1400" spc="30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removed</a:t>
            </a:r>
            <a:r>
              <a:rPr sz="1400" spc="3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from </a:t>
            </a:r>
            <a:r>
              <a:rPr sz="1400" spc="-15" dirty="0">
                <a:latin typeface="Calibri"/>
                <a:cs typeface="Calibri"/>
              </a:rPr>
              <a:t>the</a:t>
            </a:r>
            <a:r>
              <a:rPr sz="1400" spc="45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list</a:t>
            </a:r>
            <a:r>
              <a:rPr sz="1400" spc="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of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load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balancers</a:t>
            </a:r>
            <a:r>
              <a:rPr sz="1300" spc="-5" dirty="0">
                <a:latin typeface="Calibri"/>
                <a:cs typeface="Calibri"/>
              </a:rPr>
              <a:t>.</a:t>
            </a:r>
            <a:endParaRPr sz="13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10"/>
              </a:spcBef>
            </a:pPr>
            <a:r>
              <a:rPr sz="1300" spc="-15" dirty="0">
                <a:latin typeface="Calibri"/>
                <a:cs typeface="Calibri"/>
              </a:rPr>
              <a:t>Manifest</a:t>
            </a:r>
            <a:r>
              <a:rPr sz="1300" spc="40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File</a:t>
            </a:r>
            <a:r>
              <a:rPr sz="1300" spc="2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Link:</a:t>
            </a:r>
            <a:endParaRPr sz="13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sz="1300"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https://github.com/MithunTechnologiesDevOps/Kubernates-Manifests/blob/master/liveness_readiness_probes_example.yml</a:t>
            </a:r>
            <a:endParaRPr sz="13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3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30"/>
              </a:spcBef>
            </a:pPr>
            <a:r>
              <a:rPr sz="1300" u="sng" spc="-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3"/>
              </a:rPr>
              <a:t>https://docs.okd.io/latest/dev_guide/application_health.html</a:t>
            </a:r>
            <a:endParaRPr sz="1300">
              <a:latin typeface="Calibri"/>
              <a:cs typeface="Calibri"/>
            </a:endParaRPr>
          </a:p>
          <a:p>
            <a:pPr marL="12700" marR="1257300">
              <a:lnSpc>
                <a:spcPct val="133800"/>
              </a:lnSpc>
              <a:spcBef>
                <a:spcPts val="30"/>
              </a:spcBef>
            </a:pPr>
            <a:r>
              <a:rPr sz="1300" u="sng" spc="-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4"/>
              </a:rPr>
              <a:t>https://medium.com/spire-labs/utilizing-kubernetes-liveness-and-readiness-probes-to-automatically-recover-from-failure-2fe0314f2b2e </a:t>
            </a:r>
            <a:r>
              <a:rPr sz="1300" dirty="0">
                <a:solidFill>
                  <a:srgbClr val="0462C1"/>
                </a:solidFill>
                <a:latin typeface="Calibri"/>
                <a:cs typeface="Calibri"/>
              </a:rPr>
              <a:t> </a:t>
            </a:r>
            <a:r>
              <a:rPr sz="1300"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5"/>
              </a:rPr>
              <a:t>https://www.weave.works/blog/resilient-apps-with-liveness-and-readiness-probes-in-kubernetes</a:t>
            </a:r>
            <a:endParaRPr sz="13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0"/>
            <a:ext cx="7019925" cy="194437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ts val="4475"/>
              </a:lnSpc>
              <a:spcBef>
                <a:spcPts val="110"/>
              </a:spcBef>
            </a:pPr>
            <a:r>
              <a:rPr spc="-20" dirty="0"/>
              <a:t>Stateful</a:t>
            </a:r>
            <a:r>
              <a:rPr spc="-85" dirty="0"/>
              <a:t> </a:t>
            </a:r>
            <a:r>
              <a:rPr dirty="0"/>
              <a:t>Sets</a:t>
            </a:r>
          </a:p>
          <a:p>
            <a:pPr marL="109220" marR="5080">
              <a:lnSpc>
                <a:spcPct val="70000"/>
              </a:lnSpc>
              <a:spcBef>
                <a:spcPts val="535"/>
              </a:spcBef>
            </a:pPr>
            <a:r>
              <a:rPr sz="2400" spc="-5" dirty="0">
                <a:latin typeface="Calibri"/>
                <a:cs typeface="Calibri"/>
              </a:rPr>
              <a:t>Deployments </a:t>
            </a:r>
            <a:r>
              <a:rPr sz="2400" spc="-10" dirty="0">
                <a:latin typeface="Calibri"/>
                <a:cs typeface="Calibri"/>
              </a:rPr>
              <a:t>are </a:t>
            </a:r>
            <a:r>
              <a:rPr sz="2400" dirty="0">
                <a:latin typeface="Calibri"/>
                <a:cs typeface="Calibri"/>
              </a:rPr>
              <a:t>usually </a:t>
            </a:r>
            <a:r>
              <a:rPr sz="2400" spc="-5" dirty="0">
                <a:latin typeface="Calibri"/>
                <a:cs typeface="Calibri"/>
              </a:rPr>
              <a:t>used </a:t>
            </a:r>
            <a:r>
              <a:rPr sz="2400" spc="-15" dirty="0">
                <a:latin typeface="Calibri"/>
                <a:cs typeface="Calibri"/>
              </a:rPr>
              <a:t>for </a:t>
            </a:r>
            <a:r>
              <a:rPr sz="2400" spc="-10" dirty="0">
                <a:latin typeface="Calibri"/>
                <a:cs typeface="Calibri"/>
              </a:rPr>
              <a:t>stateless </a:t>
            </a:r>
            <a:r>
              <a:rPr sz="2400" spc="-5" dirty="0">
                <a:latin typeface="Calibri"/>
                <a:cs typeface="Calibri"/>
              </a:rPr>
              <a:t>applications.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35" dirty="0">
                <a:latin typeface="Calibri"/>
                <a:cs typeface="Calibri"/>
              </a:rPr>
              <a:t>However, </a:t>
            </a:r>
            <a:r>
              <a:rPr sz="2400" spc="-15" dirty="0">
                <a:latin typeface="Calibri"/>
                <a:cs typeface="Calibri"/>
              </a:rPr>
              <a:t>you can </a:t>
            </a:r>
            <a:r>
              <a:rPr sz="2400" spc="-25" dirty="0">
                <a:latin typeface="Calibri"/>
                <a:cs typeface="Calibri"/>
              </a:rPr>
              <a:t>save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20" dirty="0">
                <a:latin typeface="Calibri"/>
                <a:cs typeface="Calibri"/>
              </a:rPr>
              <a:t>state </a:t>
            </a:r>
            <a:r>
              <a:rPr sz="2400" spc="-5" dirty="0">
                <a:latin typeface="Calibri"/>
                <a:cs typeface="Calibri"/>
              </a:rPr>
              <a:t>of deployment </a:t>
            </a:r>
            <a:r>
              <a:rPr sz="2400" dirty="0">
                <a:latin typeface="Calibri"/>
                <a:cs typeface="Calibri"/>
              </a:rPr>
              <a:t>by 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attaching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15" dirty="0">
                <a:latin typeface="Calibri"/>
                <a:cs typeface="Calibri"/>
              </a:rPr>
              <a:t>Persistent Volume </a:t>
            </a:r>
            <a:r>
              <a:rPr sz="2400" spc="-10" dirty="0">
                <a:latin typeface="Calibri"/>
                <a:cs typeface="Calibri"/>
              </a:rPr>
              <a:t>to </a:t>
            </a:r>
            <a:r>
              <a:rPr sz="2400" dirty="0">
                <a:latin typeface="Calibri"/>
                <a:cs typeface="Calibri"/>
              </a:rPr>
              <a:t>it and </a:t>
            </a:r>
            <a:r>
              <a:rPr sz="2400" spc="-20" dirty="0">
                <a:latin typeface="Calibri"/>
                <a:cs typeface="Calibri"/>
              </a:rPr>
              <a:t>make </a:t>
            </a:r>
            <a:r>
              <a:rPr sz="2400" dirty="0">
                <a:latin typeface="Calibri"/>
                <a:cs typeface="Calibri"/>
              </a:rPr>
              <a:t>it </a:t>
            </a:r>
            <a:r>
              <a:rPr sz="2400" spc="-10" dirty="0">
                <a:latin typeface="Calibri"/>
                <a:cs typeface="Calibri"/>
              </a:rPr>
              <a:t>stateful,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but all the pods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5" dirty="0">
                <a:latin typeface="Calibri"/>
                <a:cs typeface="Calibri"/>
              </a:rPr>
              <a:t>deployment will </a:t>
            </a:r>
            <a:r>
              <a:rPr sz="2400" dirty="0">
                <a:latin typeface="Calibri"/>
                <a:cs typeface="Calibri"/>
              </a:rPr>
              <a:t>be sharing the 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same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Volume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data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across</a:t>
            </a:r>
            <a:r>
              <a:rPr sz="2400" dirty="0">
                <a:latin typeface="Calibri"/>
                <a:cs typeface="Calibri"/>
              </a:rPr>
              <a:t> all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dirty="0">
                <a:latin typeface="Calibri"/>
                <a:cs typeface="Calibri"/>
              </a:rPr>
              <a:t> them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will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same.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5666" y="2043429"/>
            <a:ext cx="7075805" cy="3562985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241300" marR="55880" indent="-228600">
              <a:lnSpc>
                <a:spcPct val="70000"/>
              </a:lnSpc>
              <a:spcBef>
                <a:spcPts val="74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800" spc="-15" dirty="0">
                <a:latin typeface="Calibri"/>
                <a:cs typeface="Calibri"/>
              </a:rPr>
              <a:t>SatefulSet</a:t>
            </a:r>
            <a:r>
              <a:rPr sz="1800" spc="7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Kubernetes</a:t>
            </a:r>
            <a:r>
              <a:rPr sz="1800" spc="6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resource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used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to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manage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stateful</a:t>
            </a:r>
            <a:r>
              <a:rPr sz="1800" spc="6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applications.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It </a:t>
            </a:r>
            <a:r>
              <a:rPr sz="1800" spc="-10" dirty="0">
                <a:latin typeface="Calibri"/>
                <a:cs typeface="Calibri"/>
              </a:rPr>
              <a:t>manages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deployment</a:t>
            </a:r>
            <a:r>
              <a:rPr sz="1800" spc="6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and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scaling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set</a:t>
            </a:r>
            <a:r>
              <a:rPr sz="1800" dirty="0">
                <a:latin typeface="Calibri"/>
                <a:cs typeface="Calibri"/>
              </a:rPr>
              <a:t> of </a:t>
            </a:r>
            <a:r>
              <a:rPr sz="1800" spc="-15" dirty="0">
                <a:latin typeface="Calibri"/>
                <a:cs typeface="Calibri"/>
              </a:rPr>
              <a:t>Pods,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and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provides 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guarantee</a:t>
            </a:r>
            <a:r>
              <a:rPr sz="1800" spc="8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about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ordering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and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uniqueness</a:t>
            </a:r>
            <a:r>
              <a:rPr sz="1800" spc="114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these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Pods.</a:t>
            </a:r>
            <a:endParaRPr sz="1800">
              <a:latin typeface="Calibri"/>
              <a:cs typeface="Calibri"/>
            </a:endParaRPr>
          </a:p>
          <a:p>
            <a:pPr marL="241300" indent="-228600">
              <a:lnSpc>
                <a:spcPts val="1835"/>
              </a:lnSpc>
              <a:spcBef>
                <a:spcPts val="34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800" spc="-20" dirty="0">
                <a:latin typeface="Calibri"/>
                <a:cs typeface="Calibri"/>
              </a:rPr>
              <a:t>StatefulSet</a:t>
            </a:r>
            <a:r>
              <a:rPr sz="1800" spc="7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also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-10" dirty="0">
                <a:latin typeface="Calibri"/>
                <a:cs typeface="Calibri"/>
              </a:rPr>
              <a:t>Controller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but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unlike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Deployments,</a:t>
            </a:r>
            <a:r>
              <a:rPr sz="1800" spc="5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doesn’t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create</a:t>
            </a:r>
            <a:endParaRPr sz="1800">
              <a:latin typeface="Calibri"/>
              <a:cs typeface="Calibri"/>
            </a:endParaRPr>
          </a:p>
          <a:p>
            <a:pPr marL="241300" algn="just">
              <a:lnSpc>
                <a:spcPts val="1510"/>
              </a:lnSpc>
            </a:pPr>
            <a:r>
              <a:rPr sz="1800" spc="-10" dirty="0">
                <a:latin typeface="Calibri"/>
                <a:cs typeface="Calibri"/>
              </a:rPr>
              <a:t>ReplicaSet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rather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itself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creates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Pod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with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-10" dirty="0">
                <a:latin typeface="Calibri"/>
                <a:cs typeface="Calibri"/>
              </a:rPr>
              <a:t>unique</a:t>
            </a:r>
            <a:r>
              <a:rPr sz="1800" spc="6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naming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convention.</a:t>
            </a:r>
            <a:endParaRPr sz="1800">
              <a:latin typeface="Calibri"/>
              <a:cs typeface="Calibri"/>
            </a:endParaRPr>
          </a:p>
          <a:p>
            <a:pPr marL="241300" marR="12700" algn="just">
              <a:lnSpc>
                <a:spcPct val="70000"/>
              </a:lnSpc>
              <a:spcBef>
                <a:spcPts val="325"/>
              </a:spcBef>
            </a:pPr>
            <a:r>
              <a:rPr sz="1800" dirty="0">
                <a:latin typeface="Calibri"/>
                <a:cs typeface="Calibri"/>
              </a:rPr>
              <a:t>e.g. If </a:t>
            </a:r>
            <a:r>
              <a:rPr sz="1800" spc="-10" dirty="0">
                <a:latin typeface="Calibri"/>
                <a:cs typeface="Calibri"/>
              </a:rPr>
              <a:t>you </a:t>
            </a:r>
            <a:r>
              <a:rPr sz="1800" spc="-15" dirty="0">
                <a:latin typeface="Calibri"/>
                <a:cs typeface="Calibri"/>
              </a:rPr>
              <a:t>create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-15" dirty="0">
                <a:latin typeface="Calibri"/>
                <a:cs typeface="Calibri"/>
              </a:rPr>
              <a:t>StatefulSet </a:t>
            </a:r>
            <a:r>
              <a:rPr sz="1800" spc="-5" dirty="0">
                <a:latin typeface="Calibri"/>
                <a:cs typeface="Calibri"/>
              </a:rPr>
              <a:t>with name </a:t>
            </a:r>
            <a:r>
              <a:rPr sz="1800" b="1" spc="-15" dirty="0">
                <a:latin typeface="Calibri"/>
                <a:cs typeface="Calibri"/>
              </a:rPr>
              <a:t>mongo, </a:t>
            </a:r>
            <a:r>
              <a:rPr sz="1800" spc="-5" dirty="0">
                <a:latin typeface="Calibri"/>
                <a:cs typeface="Calibri"/>
              </a:rPr>
              <a:t>it will </a:t>
            </a:r>
            <a:r>
              <a:rPr sz="1800" spc="-15" dirty="0">
                <a:latin typeface="Calibri"/>
                <a:cs typeface="Calibri"/>
              </a:rPr>
              <a:t>create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-5" dirty="0">
                <a:latin typeface="Calibri"/>
                <a:cs typeface="Calibri"/>
              </a:rPr>
              <a:t>pod with 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name </a:t>
            </a:r>
            <a:r>
              <a:rPr sz="1800" b="1" spc="-10" dirty="0">
                <a:latin typeface="Calibri"/>
                <a:cs typeface="Calibri"/>
              </a:rPr>
              <a:t>mongo-0, </a:t>
            </a:r>
            <a:r>
              <a:rPr sz="1800" spc="-5" dirty="0">
                <a:latin typeface="Calibri"/>
                <a:cs typeface="Calibri"/>
              </a:rPr>
              <a:t>and </a:t>
            </a:r>
            <a:r>
              <a:rPr sz="1800" spc="-15" dirty="0">
                <a:latin typeface="Calibri"/>
                <a:cs typeface="Calibri"/>
              </a:rPr>
              <a:t>for </a:t>
            </a:r>
            <a:r>
              <a:rPr sz="1800" spc="-10" dirty="0">
                <a:latin typeface="Calibri"/>
                <a:cs typeface="Calibri"/>
              </a:rPr>
              <a:t>multiple replicas </a:t>
            </a:r>
            <a:r>
              <a:rPr sz="1800" dirty="0">
                <a:latin typeface="Calibri"/>
                <a:cs typeface="Calibri"/>
              </a:rPr>
              <a:t>of a </a:t>
            </a:r>
            <a:r>
              <a:rPr sz="1800" spc="-20" dirty="0">
                <a:latin typeface="Calibri"/>
                <a:cs typeface="Calibri"/>
              </a:rPr>
              <a:t>statefulset, </a:t>
            </a:r>
            <a:r>
              <a:rPr sz="1800" spc="-10" dirty="0">
                <a:latin typeface="Calibri"/>
                <a:cs typeface="Calibri"/>
              </a:rPr>
              <a:t>their </a:t>
            </a:r>
            <a:r>
              <a:rPr sz="1800" spc="-5" dirty="0">
                <a:latin typeface="Calibri"/>
                <a:cs typeface="Calibri"/>
              </a:rPr>
              <a:t>names will 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increment</a:t>
            </a:r>
            <a:r>
              <a:rPr sz="1800" spc="6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like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mongo-0</a:t>
            </a:r>
            <a:r>
              <a:rPr sz="1800" spc="-10" dirty="0">
                <a:latin typeface="Calibri"/>
                <a:cs typeface="Calibri"/>
              </a:rPr>
              <a:t>,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mongo-1</a:t>
            </a:r>
            <a:r>
              <a:rPr sz="1800" spc="-10" dirty="0">
                <a:latin typeface="Calibri"/>
                <a:cs typeface="Calibri"/>
              </a:rPr>
              <a:t>,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mongo-2, </a:t>
            </a:r>
            <a:r>
              <a:rPr sz="1800" b="1" spc="-15" dirty="0">
                <a:latin typeface="Calibri"/>
                <a:cs typeface="Calibri"/>
              </a:rPr>
              <a:t>etc</a:t>
            </a:r>
            <a:endParaRPr sz="1800">
              <a:latin typeface="Calibri"/>
              <a:cs typeface="Calibri"/>
            </a:endParaRPr>
          </a:p>
          <a:p>
            <a:pPr marL="241300" marR="5080" indent="-228600">
              <a:lnSpc>
                <a:spcPct val="70000"/>
              </a:lnSpc>
              <a:spcBef>
                <a:spcPts val="101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800" spc="-15" dirty="0">
                <a:latin typeface="Calibri"/>
                <a:cs typeface="Calibri"/>
              </a:rPr>
              <a:t>Every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replica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-25" dirty="0">
                <a:latin typeface="Calibri"/>
                <a:cs typeface="Calibri"/>
              </a:rPr>
              <a:t>stateful</a:t>
            </a:r>
            <a:r>
              <a:rPr sz="1800" spc="7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set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will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have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its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own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state,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and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each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pods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will be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creating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its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own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PVC(Persistent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Volume</a:t>
            </a:r>
            <a:r>
              <a:rPr sz="1800" spc="-5" dirty="0">
                <a:latin typeface="Calibri"/>
                <a:cs typeface="Calibri"/>
              </a:rPr>
              <a:t> Claim).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So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statefulset 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with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3 </a:t>
            </a:r>
            <a:r>
              <a:rPr sz="1800" spc="-10" dirty="0">
                <a:latin typeface="Calibri"/>
                <a:cs typeface="Calibri"/>
              </a:rPr>
              <a:t>replicas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will </a:t>
            </a:r>
            <a:r>
              <a:rPr sz="1800" spc="-15" dirty="0">
                <a:latin typeface="Calibri"/>
                <a:cs typeface="Calibri"/>
              </a:rPr>
              <a:t>create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3 </a:t>
            </a:r>
            <a:r>
              <a:rPr sz="1800" spc="-5" dirty="0">
                <a:latin typeface="Calibri"/>
                <a:cs typeface="Calibri"/>
              </a:rPr>
              <a:t>pods,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each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having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its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own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Volume,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so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total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3 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PVCs.</a:t>
            </a:r>
            <a:endParaRPr sz="1800">
              <a:latin typeface="Calibri"/>
              <a:cs typeface="Calibri"/>
            </a:endParaRPr>
          </a:p>
          <a:p>
            <a:pPr marL="241300" marR="151765" indent="-228600">
              <a:lnSpc>
                <a:spcPct val="70000"/>
              </a:lnSpc>
              <a:spcBef>
                <a:spcPts val="101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800" spc="-10" dirty="0">
                <a:latin typeface="Calibri"/>
                <a:cs typeface="Calibri"/>
              </a:rPr>
              <a:t>By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far</a:t>
            </a:r>
            <a:r>
              <a:rPr sz="1800" spc="-5" dirty="0">
                <a:latin typeface="Calibri"/>
                <a:cs typeface="Calibri"/>
              </a:rPr>
              <a:t> 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most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common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way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to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run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database,</a:t>
            </a:r>
            <a:r>
              <a:rPr sz="1800" spc="7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StatefulSets</a:t>
            </a:r>
            <a:r>
              <a:rPr sz="1800" spc="6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feature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fully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supported</a:t>
            </a:r>
            <a:r>
              <a:rPr sz="1800" spc="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as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5" dirty="0">
                <a:latin typeface="Calibri"/>
                <a:cs typeface="Calibri"/>
              </a:rPr>
              <a:t> the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Kubernetes</a:t>
            </a:r>
            <a:r>
              <a:rPr sz="1800" spc="8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1.9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release.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Using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it,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each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 </a:t>
            </a:r>
            <a:r>
              <a:rPr sz="1800" spc="-10" dirty="0">
                <a:latin typeface="Calibri"/>
                <a:cs typeface="Calibri"/>
              </a:rPr>
              <a:t>your 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pods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guaranteed</a:t>
            </a:r>
            <a:r>
              <a:rPr sz="1800" spc="8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same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network </a:t>
            </a:r>
            <a:r>
              <a:rPr sz="1800" spc="-10" dirty="0">
                <a:latin typeface="Calibri"/>
                <a:cs typeface="Calibri"/>
              </a:rPr>
              <a:t>identity</a:t>
            </a:r>
            <a:r>
              <a:rPr sz="1800" spc="6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and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disk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across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restarts, 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even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if </a:t>
            </a:r>
            <a:r>
              <a:rPr sz="1800" dirty="0">
                <a:latin typeface="Calibri"/>
                <a:cs typeface="Calibri"/>
              </a:rPr>
              <a:t>it's</a:t>
            </a:r>
            <a:r>
              <a:rPr sz="1800" spc="-10" dirty="0">
                <a:latin typeface="Calibri"/>
                <a:cs typeface="Calibri"/>
              </a:rPr>
              <a:t> rescheduled</a:t>
            </a:r>
            <a:r>
              <a:rPr sz="1800" spc="8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to</a:t>
            </a:r>
            <a:r>
              <a:rPr sz="1800" dirty="0">
                <a:latin typeface="Calibri"/>
                <a:cs typeface="Calibri"/>
              </a:rPr>
              <a:t> a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different</a:t>
            </a:r>
            <a:r>
              <a:rPr sz="1800" spc="9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physical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machine.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77589" y="376778"/>
            <a:ext cx="4256053" cy="4435984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4752" y="0"/>
            <a:ext cx="2546350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20" dirty="0"/>
              <a:t>Stateful</a:t>
            </a:r>
            <a:r>
              <a:rPr spc="-114" dirty="0"/>
              <a:t> </a:t>
            </a:r>
            <a:r>
              <a:rPr dirty="0"/>
              <a:t>Sets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2346" y="452398"/>
            <a:ext cx="9393555" cy="558736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28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b="1" spc="-15" dirty="0">
                <a:latin typeface="Calibri"/>
                <a:cs typeface="Calibri"/>
              </a:rPr>
              <a:t>StatefulSet</a:t>
            </a:r>
            <a:r>
              <a:rPr sz="2200" b="1" spc="25" dirty="0">
                <a:latin typeface="Calibri"/>
                <a:cs typeface="Calibri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Deployments</a:t>
            </a:r>
            <a:r>
              <a:rPr sz="2200" b="1" spc="-25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provide:</a:t>
            </a:r>
            <a:endParaRPr sz="2200">
              <a:latin typeface="Calibri"/>
              <a:cs typeface="Calibri"/>
            </a:endParaRPr>
          </a:p>
          <a:p>
            <a:pPr marL="241300" marR="371475" indent="-228600">
              <a:lnSpc>
                <a:spcPct val="70000"/>
              </a:lnSpc>
              <a:spcBef>
                <a:spcPts val="98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b="1" spc="-10" dirty="0">
                <a:latin typeface="Calibri"/>
                <a:cs typeface="Calibri"/>
              </a:rPr>
              <a:t>Stable, </a:t>
            </a:r>
            <a:r>
              <a:rPr sz="2200" b="1" spc="-5" dirty="0">
                <a:latin typeface="Calibri"/>
                <a:cs typeface="Calibri"/>
              </a:rPr>
              <a:t>unique network identifiers: </a:t>
            </a:r>
            <a:r>
              <a:rPr sz="2200" spc="-10" dirty="0">
                <a:latin typeface="Calibri"/>
                <a:cs typeface="Calibri"/>
              </a:rPr>
              <a:t>Each </a:t>
            </a:r>
            <a:r>
              <a:rPr sz="2200" dirty="0">
                <a:latin typeface="Calibri"/>
                <a:cs typeface="Calibri"/>
              </a:rPr>
              <a:t>pod in </a:t>
            </a:r>
            <a:r>
              <a:rPr sz="2200" spc="5" dirty="0">
                <a:latin typeface="Calibri"/>
                <a:cs typeface="Calibri"/>
              </a:rPr>
              <a:t>a </a:t>
            </a:r>
            <a:r>
              <a:rPr sz="2200" spc="-10" dirty="0">
                <a:latin typeface="Calibri"/>
                <a:cs typeface="Calibri"/>
              </a:rPr>
              <a:t>StatefulSet </a:t>
            </a:r>
            <a:r>
              <a:rPr sz="2200" dirty="0">
                <a:latin typeface="Calibri"/>
                <a:cs typeface="Calibri"/>
              </a:rPr>
              <a:t>is </a:t>
            </a:r>
            <a:r>
              <a:rPr sz="2200" spc="-5" dirty="0">
                <a:latin typeface="Calibri"/>
                <a:cs typeface="Calibri"/>
              </a:rPr>
              <a:t>given </a:t>
            </a:r>
            <a:r>
              <a:rPr sz="2200" spc="5" dirty="0">
                <a:latin typeface="Calibri"/>
                <a:cs typeface="Calibri"/>
              </a:rPr>
              <a:t>a 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hostname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that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is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based </a:t>
            </a:r>
            <a:r>
              <a:rPr sz="2200" spc="5" dirty="0">
                <a:latin typeface="Calibri"/>
                <a:cs typeface="Calibri"/>
              </a:rPr>
              <a:t>on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application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name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and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increment.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For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example, </a:t>
            </a:r>
            <a:r>
              <a:rPr sz="2200" spc="-484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mongo-1, mongo-2 and mongo-3 </a:t>
            </a:r>
            <a:r>
              <a:rPr sz="2200" spc="-15" dirty="0">
                <a:latin typeface="Calibri"/>
                <a:cs typeface="Calibri"/>
              </a:rPr>
              <a:t>for </a:t>
            </a:r>
            <a:r>
              <a:rPr sz="2200" dirty="0">
                <a:latin typeface="Calibri"/>
                <a:cs typeface="Calibri"/>
              </a:rPr>
              <a:t>a </a:t>
            </a:r>
            <a:r>
              <a:rPr sz="2200" spc="-15" dirty="0">
                <a:latin typeface="Calibri"/>
                <a:cs typeface="Calibri"/>
              </a:rPr>
              <a:t>StatefulSet </a:t>
            </a:r>
            <a:r>
              <a:rPr sz="2200" dirty="0">
                <a:latin typeface="Calibri"/>
                <a:cs typeface="Calibri"/>
              </a:rPr>
              <a:t>named “mongo” </a:t>
            </a:r>
            <a:r>
              <a:rPr sz="2200" spc="-5" dirty="0">
                <a:latin typeface="Calibri"/>
                <a:cs typeface="Calibri"/>
              </a:rPr>
              <a:t>that </a:t>
            </a:r>
            <a:r>
              <a:rPr sz="2200" dirty="0">
                <a:latin typeface="Calibri"/>
                <a:cs typeface="Calibri"/>
              </a:rPr>
              <a:t>has 3 </a:t>
            </a:r>
            <a:r>
              <a:rPr sz="2200" spc="-484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instances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running.</a:t>
            </a:r>
            <a:endParaRPr sz="2200">
              <a:latin typeface="Calibri"/>
              <a:cs typeface="Calibri"/>
            </a:endParaRPr>
          </a:p>
          <a:p>
            <a:pPr marL="241300" marR="5080" indent="-228600">
              <a:lnSpc>
                <a:spcPct val="70000"/>
              </a:lnSpc>
              <a:spcBef>
                <a:spcPts val="101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b="1" spc="-10" dirty="0">
                <a:latin typeface="Calibri"/>
                <a:cs typeface="Calibri"/>
              </a:rPr>
              <a:t>Stable, persistent </a:t>
            </a:r>
            <a:r>
              <a:rPr sz="2200" b="1" spc="-20" dirty="0">
                <a:latin typeface="Calibri"/>
                <a:cs typeface="Calibri"/>
              </a:rPr>
              <a:t>storage: </a:t>
            </a:r>
            <a:r>
              <a:rPr sz="2200" spc="-10" dirty="0">
                <a:latin typeface="Calibri"/>
                <a:cs typeface="Calibri"/>
              </a:rPr>
              <a:t>Each </a:t>
            </a:r>
            <a:r>
              <a:rPr sz="2200" dirty="0">
                <a:latin typeface="Calibri"/>
                <a:cs typeface="Calibri"/>
              </a:rPr>
              <a:t>and every pod in the </a:t>
            </a:r>
            <a:r>
              <a:rPr sz="2200" spc="-5" dirty="0">
                <a:latin typeface="Calibri"/>
                <a:cs typeface="Calibri"/>
              </a:rPr>
              <a:t>cluster </a:t>
            </a:r>
            <a:r>
              <a:rPr sz="2200" dirty="0">
                <a:latin typeface="Calibri"/>
                <a:cs typeface="Calibri"/>
              </a:rPr>
              <a:t>is </a:t>
            </a:r>
            <a:r>
              <a:rPr sz="2200" spc="-5" dirty="0">
                <a:latin typeface="Calibri"/>
                <a:cs typeface="Calibri"/>
              </a:rPr>
              <a:t>given </a:t>
            </a:r>
            <a:r>
              <a:rPr sz="2200" dirty="0">
                <a:latin typeface="Calibri"/>
                <a:cs typeface="Calibri"/>
              </a:rPr>
              <a:t>its </a:t>
            </a:r>
            <a:r>
              <a:rPr sz="2200" spc="5" dirty="0">
                <a:latin typeface="Calibri"/>
                <a:cs typeface="Calibri"/>
              </a:rPr>
              <a:t>own 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persistent </a:t>
            </a:r>
            <a:r>
              <a:rPr sz="2200" dirty="0">
                <a:latin typeface="Calibri"/>
                <a:cs typeface="Calibri"/>
              </a:rPr>
              <a:t>volume based </a:t>
            </a:r>
            <a:r>
              <a:rPr sz="2200" spc="10" dirty="0">
                <a:latin typeface="Calibri"/>
                <a:cs typeface="Calibri"/>
              </a:rPr>
              <a:t>on </a:t>
            </a:r>
            <a:r>
              <a:rPr sz="2200" dirty="0">
                <a:latin typeface="Calibri"/>
                <a:cs typeface="Calibri"/>
              </a:rPr>
              <a:t>the </a:t>
            </a:r>
            <a:r>
              <a:rPr sz="2200" spc="-15" dirty="0">
                <a:latin typeface="Calibri"/>
                <a:cs typeface="Calibri"/>
              </a:rPr>
              <a:t>storage </a:t>
            </a:r>
            <a:r>
              <a:rPr sz="2200" dirty="0">
                <a:latin typeface="Calibri"/>
                <a:cs typeface="Calibri"/>
              </a:rPr>
              <a:t>class </a:t>
            </a:r>
            <a:r>
              <a:rPr sz="2200" spc="-5" dirty="0">
                <a:latin typeface="Calibri"/>
                <a:cs typeface="Calibri"/>
              </a:rPr>
              <a:t>defined, </a:t>
            </a:r>
            <a:r>
              <a:rPr sz="2200" spc="5" dirty="0">
                <a:latin typeface="Calibri"/>
                <a:cs typeface="Calibri"/>
              </a:rPr>
              <a:t>or </a:t>
            </a:r>
            <a:r>
              <a:rPr sz="2200" dirty="0">
                <a:latin typeface="Calibri"/>
                <a:cs typeface="Calibri"/>
              </a:rPr>
              <a:t>the </a:t>
            </a:r>
            <a:r>
              <a:rPr sz="2200" spc="-10" dirty="0">
                <a:latin typeface="Calibri"/>
                <a:cs typeface="Calibri"/>
              </a:rPr>
              <a:t>default, </a:t>
            </a:r>
            <a:r>
              <a:rPr sz="2200" dirty="0">
                <a:latin typeface="Calibri"/>
                <a:cs typeface="Calibri"/>
              </a:rPr>
              <a:t>if none </a:t>
            </a:r>
            <a:r>
              <a:rPr sz="2200" spc="-10" dirty="0">
                <a:latin typeface="Calibri"/>
                <a:cs typeface="Calibri"/>
              </a:rPr>
              <a:t>are </a:t>
            </a:r>
            <a:r>
              <a:rPr sz="2200" spc="-5" dirty="0">
                <a:latin typeface="Calibri"/>
                <a:cs typeface="Calibri"/>
              </a:rPr>
              <a:t> defined.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Deleting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spc="5" dirty="0">
                <a:latin typeface="Calibri"/>
                <a:cs typeface="Calibri"/>
              </a:rPr>
              <a:t>or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scaling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down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pods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will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not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automatically</a:t>
            </a:r>
            <a:r>
              <a:rPr sz="2200" spc="-8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delete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 volumes </a:t>
            </a:r>
            <a:r>
              <a:rPr sz="2200" spc="-48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associated </a:t>
            </a:r>
            <a:r>
              <a:rPr sz="2200" dirty="0">
                <a:latin typeface="Calibri"/>
                <a:cs typeface="Calibri"/>
              </a:rPr>
              <a:t>with </a:t>
            </a:r>
            <a:r>
              <a:rPr sz="2200" spc="5" dirty="0">
                <a:latin typeface="Calibri"/>
                <a:cs typeface="Calibri"/>
              </a:rPr>
              <a:t>them- </a:t>
            </a:r>
            <a:r>
              <a:rPr sz="2200" dirty="0">
                <a:latin typeface="Calibri"/>
                <a:cs typeface="Calibri"/>
              </a:rPr>
              <a:t>so </a:t>
            </a:r>
            <a:r>
              <a:rPr sz="2200" spc="-10" dirty="0">
                <a:latin typeface="Calibri"/>
                <a:cs typeface="Calibri"/>
              </a:rPr>
              <a:t>that </a:t>
            </a:r>
            <a:r>
              <a:rPr sz="2200" dirty="0">
                <a:latin typeface="Calibri"/>
                <a:cs typeface="Calibri"/>
              </a:rPr>
              <a:t>the </a:t>
            </a:r>
            <a:r>
              <a:rPr sz="2200" spc="-15" dirty="0">
                <a:latin typeface="Calibri"/>
                <a:cs typeface="Calibri"/>
              </a:rPr>
              <a:t>data </a:t>
            </a:r>
            <a:r>
              <a:rPr sz="2200" spc="-10" dirty="0">
                <a:latin typeface="Calibri"/>
                <a:cs typeface="Calibri"/>
              </a:rPr>
              <a:t>persists. </a:t>
            </a:r>
            <a:r>
              <a:rPr sz="2200" dirty="0">
                <a:latin typeface="Calibri"/>
                <a:cs typeface="Calibri"/>
              </a:rPr>
              <a:t>you </a:t>
            </a:r>
            <a:r>
              <a:rPr sz="2200" spc="-5" dirty="0">
                <a:latin typeface="Calibri"/>
                <a:cs typeface="Calibri"/>
              </a:rPr>
              <a:t>could scale </a:t>
            </a:r>
            <a:r>
              <a:rPr sz="2200" dirty="0">
                <a:latin typeface="Calibri"/>
                <a:cs typeface="Calibri"/>
              </a:rPr>
              <a:t>the </a:t>
            </a:r>
            <a:r>
              <a:rPr sz="2200" spc="-15" dirty="0">
                <a:latin typeface="Calibri"/>
                <a:cs typeface="Calibri"/>
              </a:rPr>
              <a:t>StatefulSet 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down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to </a:t>
            </a:r>
            <a:r>
              <a:rPr sz="2200" spc="5" dirty="0">
                <a:latin typeface="Calibri"/>
                <a:cs typeface="Calibri"/>
              </a:rPr>
              <a:t>0 </a:t>
            </a:r>
            <a:r>
              <a:rPr sz="2200" spc="-15" dirty="0">
                <a:latin typeface="Calibri"/>
                <a:cs typeface="Calibri"/>
              </a:rPr>
              <a:t>first,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prior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to </a:t>
            </a:r>
            <a:r>
              <a:rPr sz="2200" dirty="0">
                <a:latin typeface="Calibri"/>
                <a:cs typeface="Calibri"/>
              </a:rPr>
              <a:t>deletion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spc="5" dirty="0">
                <a:latin typeface="Calibri"/>
                <a:cs typeface="Calibri"/>
              </a:rPr>
              <a:t>of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unused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pods.</a:t>
            </a:r>
            <a:endParaRPr sz="2200">
              <a:latin typeface="Calibri"/>
              <a:cs typeface="Calibri"/>
            </a:endParaRPr>
          </a:p>
          <a:p>
            <a:pPr marL="241300" marR="135255" indent="-228600">
              <a:lnSpc>
                <a:spcPct val="70000"/>
              </a:lnSpc>
              <a:spcBef>
                <a:spcPts val="101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b="1" spc="-10" dirty="0">
                <a:latin typeface="Calibri"/>
                <a:cs typeface="Calibri"/>
              </a:rPr>
              <a:t>Ordered, graceful</a:t>
            </a:r>
            <a:r>
              <a:rPr sz="2200" b="1" spc="-5" dirty="0">
                <a:latin typeface="Calibri"/>
                <a:cs typeface="Calibri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deployment</a:t>
            </a:r>
            <a:r>
              <a:rPr sz="2200" b="1" spc="15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and</a:t>
            </a:r>
            <a:r>
              <a:rPr sz="2200" b="1" dirty="0">
                <a:latin typeface="Calibri"/>
                <a:cs typeface="Calibri"/>
              </a:rPr>
              <a:t> scaling:</a:t>
            </a:r>
            <a:r>
              <a:rPr sz="2200" b="1" spc="-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Pods </a:t>
            </a:r>
            <a:r>
              <a:rPr sz="2200" spc="-15" dirty="0">
                <a:latin typeface="Calibri"/>
                <a:cs typeface="Calibri"/>
              </a:rPr>
              <a:t>for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StatefulSet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are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created </a:t>
            </a:r>
            <a:r>
              <a:rPr sz="2200" spc="-484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and </a:t>
            </a:r>
            <a:r>
              <a:rPr sz="2200" spc="-10" dirty="0">
                <a:latin typeface="Calibri"/>
                <a:cs typeface="Calibri"/>
              </a:rPr>
              <a:t>brought </a:t>
            </a:r>
            <a:r>
              <a:rPr sz="2200" dirty="0">
                <a:latin typeface="Calibri"/>
                <a:cs typeface="Calibri"/>
              </a:rPr>
              <a:t>online in </a:t>
            </a:r>
            <a:r>
              <a:rPr sz="2200" spc="-35" dirty="0">
                <a:latin typeface="Calibri"/>
                <a:cs typeface="Calibri"/>
              </a:rPr>
              <a:t>order, </a:t>
            </a:r>
            <a:r>
              <a:rPr sz="2200" spc="-5" dirty="0">
                <a:latin typeface="Calibri"/>
                <a:cs typeface="Calibri"/>
              </a:rPr>
              <a:t>from </a:t>
            </a:r>
            <a:r>
              <a:rPr sz="2200" spc="5" dirty="0">
                <a:latin typeface="Calibri"/>
                <a:cs typeface="Calibri"/>
              </a:rPr>
              <a:t>1 </a:t>
            </a:r>
            <a:r>
              <a:rPr sz="2200" spc="-10" dirty="0">
                <a:latin typeface="Calibri"/>
                <a:cs typeface="Calibri"/>
              </a:rPr>
              <a:t>to </a:t>
            </a:r>
            <a:r>
              <a:rPr sz="2200" spc="-5" dirty="0">
                <a:latin typeface="Calibri"/>
                <a:cs typeface="Calibri"/>
              </a:rPr>
              <a:t>n, </a:t>
            </a:r>
            <a:r>
              <a:rPr sz="2200" dirty="0">
                <a:latin typeface="Calibri"/>
                <a:cs typeface="Calibri"/>
              </a:rPr>
              <a:t>and </a:t>
            </a:r>
            <a:r>
              <a:rPr sz="2200" spc="-5" dirty="0">
                <a:latin typeface="Calibri"/>
                <a:cs typeface="Calibri"/>
              </a:rPr>
              <a:t>they </a:t>
            </a:r>
            <a:r>
              <a:rPr sz="2200" spc="-10" dirty="0">
                <a:latin typeface="Calibri"/>
                <a:cs typeface="Calibri"/>
              </a:rPr>
              <a:t>are </a:t>
            </a:r>
            <a:r>
              <a:rPr sz="2200" spc="-5" dirty="0">
                <a:latin typeface="Calibri"/>
                <a:cs typeface="Calibri"/>
              </a:rPr>
              <a:t>shut </a:t>
            </a:r>
            <a:r>
              <a:rPr sz="2200" dirty="0">
                <a:latin typeface="Calibri"/>
                <a:cs typeface="Calibri"/>
              </a:rPr>
              <a:t>down in </a:t>
            </a:r>
            <a:r>
              <a:rPr sz="2200" spc="-10" dirty="0">
                <a:latin typeface="Calibri"/>
                <a:cs typeface="Calibri"/>
              </a:rPr>
              <a:t>reverse </a:t>
            </a:r>
            <a:r>
              <a:rPr sz="2200" spc="-5" dirty="0">
                <a:latin typeface="Calibri"/>
                <a:cs typeface="Calibri"/>
              </a:rPr>
              <a:t> order </a:t>
            </a:r>
            <a:r>
              <a:rPr sz="2200" spc="-10" dirty="0">
                <a:latin typeface="Calibri"/>
                <a:cs typeface="Calibri"/>
              </a:rPr>
              <a:t>to </a:t>
            </a:r>
            <a:r>
              <a:rPr sz="2200" spc="-5" dirty="0">
                <a:latin typeface="Calibri"/>
                <a:cs typeface="Calibri"/>
              </a:rPr>
              <a:t>ensure </a:t>
            </a:r>
            <a:r>
              <a:rPr sz="2200" dirty="0">
                <a:latin typeface="Calibri"/>
                <a:cs typeface="Calibri"/>
              </a:rPr>
              <a:t>a </a:t>
            </a:r>
            <a:r>
              <a:rPr sz="2200" spc="-5" dirty="0">
                <a:latin typeface="Calibri"/>
                <a:cs typeface="Calibri"/>
              </a:rPr>
              <a:t>reliable </a:t>
            </a:r>
            <a:r>
              <a:rPr sz="2200" dirty="0">
                <a:latin typeface="Calibri"/>
                <a:cs typeface="Calibri"/>
              </a:rPr>
              <a:t>and </a:t>
            </a:r>
            <a:r>
              <a:rPr sz="2200" spc="-5" dirty="0">
                <a:latin typeface="Calibri"/>
                <a:cs typeface="Calibri"/>
              </a:rPr>
              <a:t>repeatable deployment </a:t>
            </a:r>
            <a:r>
              <a:rPr sz="2200" dirty="0">
                <a:latin typeface="Calibri"/>
                <a:cs typeface="Calibri"/>
              </a:rPr>
              <a:t>and runtime. </a:t>
            </a:r>
            <a:r>
              <a:rPr sz="2200" spc="-5" dirty="0">
                <a:latin typeface="Calibri"/>
                <a:cs typeface="Calibri"/>
              </a:rPr>
              <a:t>The 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StatefulSet </a:t>
            </a:r>
            <a:r>
              <a:rPr sz="2200" dirty="0">
                <a:latin typeface="Calibri"/>
                <a:cs typeface="Calibri"/>
              </a:rPr>
              <a:t>will not even </a:t>
            </a:r>
            <a:r>
              <a:rPr sz="2200" spc="-5" dirty="0">
                <a:latin typeface="Calibri"/>
                <a:cs typeface="Calibri"/>
              </a:rPr>
              <a:t>scale </a:t>
            </a:r>
            <a:r>
              <a:rPr sz="2200" spc="-10" dirty="0">
                <a:latin typeface="Calibri"/>
                <a:cs typeface="Calibri"/>
              </a:rPr>
              <a:t>until </a:t>
            </a:r>
            <a:r>
              <a:rPr sz="2200" dirty="0">
                <a:latin typeface="Calibri"/>
                <a:cs typeface="Calibri"/>
              </a:rPr>
              <a:t>all the </a:t>
            </a:r>
            <a:r>
              <a:rPr sz="2200" spc="-10" dirty="0">
                <a:latin typeface="Calibri"/>
                <a:cs typeface="Calibri"/>
              </a:rPr>
              <a:t>required </a:t>
            </a:r>
            <a:r>
              <a:rPr sz="2200" dirty="0">
                <a:latin typeface="Calibri"/>
                <a:cs typeface="Calibri"/>
              </a:rPr>
              <a:t>pods </a:t>
            </a:r>
            <a:r>
              <a:rPr sz="2200" spc="-5" dirty="0">
                <a:latin typeface="Calibri"/>
                <a:cs typeface="Calibri"/>
              </a:rPr>
              <a:t>are running, </a:t>
            </a:r>
            <a:r>
              <a:rPr sz="2200" dirty="0">
                <a:latin typeface="Calibri"/>
                <a:cs typeface="Calibri"/>
              </a:rPr>
              <a:t>so if one 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dies,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it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recreates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pod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before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attempting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to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add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additional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instances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to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meet </a:t>
            </a:r>
            <a:r>
              <a:rPr sz="2200" spc="-48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scaling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criteria.</a:t>
            </a:r>
            <a:endParaRPr sz="2200">
              <a:latin typeface="Calibri"/>
              <a:cs typeface="Calibri"/>
            </a:endParaRPr>
          </a:p>
          <a:p>
            <a:pPr marL="241300" marR="111760" indent="-228600">
              <a:lnSpc>
                <a:spcPct val="70000"/>
              </a:lnSpc>
              <a:spcBef>
                <a:spcPts val="98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b="1" spc="-10" dirty="0">
                <a:latin typeface="Calibri"/>
                <a:cs typeface="Calibri"/>
              </a:rPr>
              <a:t>Ordered, </a:t>
            </a:r>
            <a:r>
              <a:rPr sz="2200" b="1" spc="-15" dirty="0">
                <a:latin typeface="Calibri"/>
                <a:cs typeface="Calibri"/>
              </a:rPr>
              <a:t>automated </a:t>
            </a:r>
            <a:r>
              <a:rPr sz="2200" b="1" spc="-5" dirty="0">
                <a:latin typeface="Calibri"/>
                <a:cs typeface="Calibri"/>
              </a:rPr>
              <a:t>rolling </a:t>
            </a:r>
            <a:r>
              <a:rPr sz="2200" b="1" spc="-10" dirty="0">
                <a:latin typeface="Calibri"/>
                <a:cs typeface="Calibri"/>
              </a:rPr>
              <a:t>updates: </a:t>
            </a:r>
            <a:r>
              <a:rPr sz="2200" spc="-10" dirty="0">
                <a:latin typeface="Calibri"/>
                <a:cs typeface="Calibri"/>
              </a:rPr>
              <a:t>StatefulSets </a:t>
            </a:r>
            <a:r>
              <a:rPr sz="2200" spc="-15" dirty="0">
                <a:latin typeface="Calibri"/>
                <a:cs typeface="Calibri"/>
              </a:rPr>
              <a:t>have </a:t>
            </a:r>
            <a:r>
              <a:rPr sz="2200" dirty="0">
                <a:latin typeface="Calibri"/>
                <a:cs typeface="Calibri"/>
              </a:rPr>
              <a:t>the ability </a:t>
            </a:r>
            <a:r>
              <a:rPr sz="2200" spc="-10" dirty="0">
                <a:latin typeface="Calibri"/>
                <a:cs typeface="Calibri"/>
              </a:rPr>
              <a:t>to </a:t>
            </a:r>
            <a:r>
              <a:rPr sz="2200" spc="-5" dirty="0">
                <a:latin typeface="Calibri"/>
                <a:cs typeface="Calibri"/>
              </a:rPr>
              <a:t>handle 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upgrades </a:t>
            </a:r>
            <a:r>
              <a:rPr sz="2200" dirty="0">
                <a:latin typeface="Calibri"/>
                <a:cs typeface="Calibri"/>
              </a:rPr>
              <a:t>in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rolling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manner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where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it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shuts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down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and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rebuilds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each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node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in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 </a:t>
            </a:r>
            <a:r>
              <a:rPr sz="2200" spc="-48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order </a:t>
            </a:r>
            <a:r>
              <a:rPr sz="2200" dirty="0">
                <a:latin typeface="Calibri"/>
                <a:cs typeface="Calibri"/>
              </a:rPr>
              <a:t>it </a:t>
            </a:r>
            <a:r>
              <a:rPr sz="2200" spc="-5" dirty="0">
                <a:latin typeface="Calibri"/>
                <a:cs typeface="Calibri"/>
              </a:rPr>
              <a:t>was </a:t>
            </a:r>
            <a:r>
              <a:rPr sz="2200" spc="-10" dirty="0">
                <a:latin typeface="Calibri"/>
                <a:cs typeface="Calibri"/>
              </a:rPr>
              <a:t>created </a:t>
            </a:r>
            <a:r>
              <a:rPr sz="2200" spc="-15" dirty="0">
                <a:latin typeface="Calibri"/>
                <a:cs typeface="Calibri"/>
              </a:rPr>
              <a:t>originally, </a:t>
            </a:r>
            <a:r>
              <a:rPr sz="2200" spc="-5" dirty="0">
                <a:latin typeface="Calibri"/>
                <a:cs typeface="Calibri"/>
              </a:rPr>
              <a:t>continuing </a:t>
            </a:r>
            <a:r>
              <a:rPr sz="2200" dirty="0">
                <a:latin typeface="Calibri"/>
                <a:cs typeface="Calibri"/>
              </a:rPr>
              <a:t>this </a:t>
            </a:r>
            <a:r>
              <a:rPr sz="2200" spc="-10" dirty="0">
                <a:latin typeface="Calibri"/>
                <a:cs typeface="Calibri"/>
              </a:rPr>
              <a:t>until </a:t>
            </a:r>
            <a:r>
              <a:rPr sz="2200" dirty="0">
                <a:latin typeface="Calibri"/>
                <a:cs typeface="Calibri"/>
              </a:rPr>
              <a:t>all the </a:t>
            </a:r>
            <a:r>
              <a:rPr sz="2200" spc="5" dirty="0">
                <a:latin typeface="Calibri"/>
                <a:cs typeface="Calibri"/>
              </a:rPr>
              <a:t>old </a:t>
            </a:r>
            <a:r>
              <a:rPr sz="2200" spc="-10" dirty="0">
                <a:latin typeface="Calibri"/>
                <a:cs typeface="Calibri"/>
              </a:rPr>
              <a:t>versions </a:t>
            </a:r>
            <a:r>
              <a:rPr sz="2200" spc="-15" dirty="0">
                <a:latin typeface="Calibri"/>
                <a:cs typeface="Calibri"/>
              </a:rPr>
              <a:t>have 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been </a:t>
            </a:r>
            <a:r>
              <a:rPr sz="2200" spc="-5" dirty="0">
                <a:latin typeface="Calibri"/>
                <a:cs typeface="Calibri"/>
              </a:rPr>
              <a:t>shut </a:t>
            </a:r>
            <a:r>
              <a:rPr sz="2200" dirty="0">
                <a:latin typeface="Calibri"/>
                <a:cs typeface="Calibri"/>
              </a:rPr>
              <a:t>down and cleaned </a:t>
            </a:r>
            <a:r>
              <a:rPr sz="2200" spc="-5" dirty="0">
                <a:latin typeface="Calibri"/>
                <a:cs typeface="Calibri"/>
              </a:rPr>
              <a:t>up. </a:t>
            </a:r>
            <a:r>
              <a:rPr sz="2200" spc="-15" dirty="0">
                <a:latin typeface="Calibri"/>
                <a:cs typeface="Calibri"/>
              </a:rPr>
              <a:t>Persistent </a:t>
            </a:r>
            <a:r>
              <a:rPr sz="2200" dirty="0">
                <a:latin typeface="Calibri"/>
                <a:cs typeface="Calibri"/>
              </a:rPr>
              <a:t>volumes </a:t>
            </a:r>
            <a:r>
              <a:rPr sz="2200" spc="-10" dirty="0">
                <a:latin typeface="Calibri"/>
                <a:cs typeface="Calibri"/>
              </a:rPr>
              <a:t>are </a:t>
            </a:r>
            <a:r>
              <a:rPr sz="2200" spc="-5" dirty="0">
                <a:latin typeface="Calibri"/>
                <a:cs typeface="Calibri"/>
              </a:rPr>
              <a:t>reused, </a:t>
            </a:r>
            <a:r>
              <a:rPr sz="2200" dirty="0">
                <a:latin typeface="Calibri"/>
                <a:cs typeface="Calibri"/>
              </a:rPr>
              <a:t>and </a:t>
            </a:r>
            <a:r>
              <a:rPr sz="2200" spc="-15" dirty="0">
                <a:latin typeface="Calibri"/>
                <a:cs typeface="Calibri"/>
              </a:rPr>
              <a:t>data </a:t>
            </a:r>
            <a:r>
              <a:rPr sz="2200" dirty="0">
                <a:latin typeface="Calibri"/>
                <a:cs typeface="Calibri"/>
              </a:rPr>
              <a:t>is 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automatically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migrated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to </a:t>
            </a:r>
            <a:r>
              <a:rPr sz="2200" dirty="0">
                <a:latin typeface="Calibri"/>
                <a:cs typeface="Calibri"/>
              </a:rPr>
              <a:t>the </a:t>
            </a:r>
            <a:r>
              <a:rPr sz="2200" spc="-10" dirty="0">
                <a:latin typeface="Calibri"/>
                <a:cs typeface="Calibri"/>
              </a:rPr>
              <a:t>upgraded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version.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93945" y="2179472"/>
            <a:ext cx="3665220" cy="9410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6000" spc="-10" dirty="0">
                <a:latin typeface="Calibri"/>
                <a:cs typeface="Calibri"/>
              </a:rPr>
              <a:t>Questions</a:t>
            </a:r>
            <a:r>
              <a:rPr sz="6000" spc="-70" dirty="0">
                <a:latin typeface="Calibri"/>
                <a:cs typeface="Calibri"/>
              </a:rPr>
              <a:t> </a:t>
            </a:r>
            <a:r>
              <a:rPr sz="6000" dirty="0">
                <a:latin typeface="Calibri"/>
                <a:cs typeface="Calibri"/>
              </a:rPr>
              <a:t>?</a:t>
            </a:r>
            <a:endParaRPr sz="6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14985"/>
            <a:ext cx="26269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solidFill>
                  <a:srgbClr val="494949"/>
                </a:solidFill>
                <a:latin typeface="Calibri"/>
                <a:cs typeface="Calibri"/>
              </a:rPr>
              <a:t>Kubernetes</a:t>
            </a:r>
            <a:r>
              <a:rPr sz="2400" b="1" spc="-50" dirty="0">
                <a:solidFill>
                  <a:srgbClr val="494949"/>
                </a:solidFill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rgbClr val="494949"/>
                </a:solidFill>
                <a:latin typeface="Calibri"/>
                <a:cs typeface="Calibri"/>
              </a:rPr>
              <a:t>Features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39" y="820038"/>
            <a:ext cx="12034520" cy="12522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b="1" spc="-10" dirty="0">
                <a:solidFill>
                  <a:srgbClr val="494949"/>
                </a:solidFill>
                <a:latin typeface="Arial"/>
                <a:cs typeface="Arial"/>
              </a:rPr>
              <a:t>5.</a:t>
            </a:r>
            <a:r>
              <a:rPr sz="1700" b="1" spc="10" dirty="0">
                <a:solidFill>
                  <a:srgbClr val="494949"/>
                </a:solidFill>
                <a:latin typeface="Arial"/>
                <a:cs typeface="Arial"/>
              </a:rPr>
              <a:t> </a:t>
            </a:r>
            <a:r>
              <a:rPr sz="1700" b="1" spc="-5" dirty="0">
                <a:solidFill>
                  <a:srgbClr val="494949"/>
                </a:solidFill>
                <a:latin typeface="Arial"/>
                <a:cs typeface="Arial"/>
              </a:rPr>
              <a:t>Service</a:t>
            </a:r>
            <a:r>
              <a:rPr sz="1700" b="1" spc="50" dirty="0">
                <a:solidFill>
                  <a:srgbClr val="494949"/>
                </a:solidFill>
                <a:latin typeface="Arial"/>
                <a:cs typeface="Arial"/>
              </a:rPr>
              <a:t> </a:t>
            </a:r>
            <a:r>
              <a:rPr sz="1700" b="1" spc="-10" dirty="0">
                <a:solidFill>
                  <a:srgbClr val="494949"/>
                </a:solidFill>
                <a:latin typeface="Arial"/>
                <a:cs typeface="Arial"/>
              </a:rPr>
              <a:t>Discovery</a:t>
            </a:r>
            <a:r>
              <a:rPr sz="1700" b="1" spc="50" dirty="0">
                <a:solidFill>
                  <a:srgbClr val="494949"/>
                </a:solidFill>
                <a:latin typeface="Arial"/>
                <a:cs typeface="Arial"/>
              </a:rPr>
              <a:t> </a:t>
            </a:r>
            <a:r>
              <a:rPr sz="1700" b="1" dirty="0">
                <a:solidFill>
                  <a:srgbClr val="494949"/>
                </a:solidFill>
                <a:latin typeface="Arial"/>
                <a:cs typeface="Arial"/>
              </a:rPr>
              <a:t>&amp;</a:t>
            </a:r>
            <a:r>
              <a:rPr sz="1700" b="1" spc="5" dirty="0">
                <a:solidFill>
                  <a:srgbClr val="494949"/>
                </a:solidFill>
                <a:latin typeface="Arial"/>
                <a:cs typeface="Arial"/>
              </a:rPr>
              <a:t> </a:t>
            </a:r>
            <a:r>
              <a:rPr sz="1700" b="1" spc="-10" dirty="0">
                <a:solidFill>
                  <a:srgbClr val="494949"/>
                </a:solidFill>
                <a:latin typeface="Arial"/>
                <a:cs typeface="Arial"/>
              </a:rPr>
              <a:t>Load</a:t>
            </a:r>
            <a:r>
              <a:rPr sz="1700" b="1" spc="20" dirty="0">
                <a:solidFill>
                  <a:srgbClr val="494949"/>
                </a:solidFill>
                <a:latin typeface="Arial"/>
                <a:cs typeface="Arial"/>
              </a:rPr>
              <a:t> </a:t>
            </a:r>
            <a:r>
              <a:rPr sz="1700" b="1" spc="-10" dirty="0">
                <a:solidFill>
                  <a:srgbClr val="494949"/>
                </a:solidFill>
                <a:latin typeface="Arial"/>
                <a:cs typeface="Arial"/>
              </a:rPr>
              <a:t>balancing</a:t>
            </a:r>
            <a:endParaRPr sz="1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dirty="0">
                <a:solidFill>
                  <a:srgbClr val="494949"/>
                </a:solidFill>
                <a:latin typeface="Calibri"/>
                <a:cs typeface="Calibri"/>
              </a:rPr>
              <a:t>With</a:t>
            </a:r>
            <a:r>
              <a:rPr sz="1600" spc="75" dirty="0">
                <a:solidFill>
                  <a:srgbClr val="494949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494949"/>
                </a:solidFill>
                <a:latin typeface="Calibri"/>
                <a:cs typeface="Calibri"/>
              </a:rPr>
              <a:t>Kubernetes,</a:t>
            </a:r>
            <a:r>
              <a:rPr sz="1600" spc="90" dirty="0">
                <a:solidFill>
                  <a:srgbClr val="494949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494949"/>
                </a:solidFill>
                <a:latin typeface="Calibri"/>
                <a:cs typeface="Calibri"/>
              </a:rPr>
              <a:t>there</a:t>
            </a:r>
            <a:r>
              <a:rPr sz="1600" spc="70" dirty="0">
                <a:solidFill>
                  <a:srgbClr val="494949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494949"/>
                </a:solidFill>
                <a:latin typeface="Calibri"/>
                <a:cs typeface="Calibri"/>
              </a:rPr>
              <a:t>is</a:t>
            </a:r>
            <a:r>
              <a:rPr sz="1600" spc="100" dirty="0">
                <a:solidFill>
                  <a:srgbClr val="494949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94949"/>
                </a:solidFill>
                <a:latin typeface="Calibri"/>
                <a:cs typeface="Calibri"/>
              </a:rPr>
              <a:t>no</a:t>
            </a:r>
            <a:r>
              <a:rPr sz="1600" spc="75" dirty="0">
                <a:solidFill>
                  <a:srgbClr val="494949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94949"/>
                </a:solidFill>
                <a:latin typeface="Calibri"/>
                <a:cs typeface="Calibri"/>
              </a:rPr>
              <a:t>need</a:t>
            </a:r>
            <a:r>
              <a:rPr sz="1600" spc="100" dirty="0">
                <a:solidFill>
                  <a:srgbClr val="494949"/>
                </a:solidFill>
                <a:latin typeface="Calibri"/>
                <a:cs typeface="Calibri"/>
              </a:rPr>
              <a:t> </a:t>
            </a:r>
            <a:r>
              <a:rPr sz="1600" spc="-15" dirty="0">
                <a:solidFill>
                  <a:srgbClr val="494949"/>
                </a:solidFill>
                <a:latin typeface="Calibri"/>
                <a:cs typeface="Calibri"/>
              </a:rPr>
              <a:t>to</a:t>
            </a:r>
            <a:r>
              <a:rPr sz="1600" spc="90" dirty="0">
                <a:solidFill>
                  <a:srgbClr val="494949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494949"/>
                </a:solidFill>
                <a:latin typeface="Calibri"/>
                <a:cs typeface="Calibri"/>
              </a:rPr>
              <a:t>worry</a:t>
            </a:r>
            <a:r>
              <a:rPr sz="1600" spc="100" dirty="0">
                <a:solidFill>
                  <a:srgbClr val="494949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494949"/>
                </a:solidFill>
                <a:latin typeface="Calibri"/>
                <a:cs typeface="Calibri"/>
              </a:rPr>
              <a:t>about</a:t>
            </a:r>
            <a:r>
              <a:rPr sz="1600" spc="95" dirty="0">
                <a:solidFill>
                  <a:srgbClr val="494949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494949"/>
                </a:solidFill>
                <a:latin typeface="Calibri"/>
                <a:cs typeface="Calibri"/>
              </a:rPr>
              <a:t>networking</a:t>
            </a:r>
            <a:r>
              <a:rPr sz="1600" spc="90" dirty="0">
                <a:solidFill>
                  <a:srgbClr val="494949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94949"/>
                </a:solidFill>
                <a:latin typeface="Calibri"/>
                <a:cs typeface="Calibri"/>
              </a:rPr>
              <a:t>and</a:t>
            </a:r>
            <a:r>
              <a:rPr sz="1600" spc="70" dirty="0">
                <a:solidFill>
                  <a:srgbClr val="494949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494949"/>
                </a:solidFill>
                <a:latin typeface="Calibri"/>
                <a:cs typeface="Calibri"/>
              </a:rPr>
              <a:t>communication</a:t>
            </a:r>
            <a:r>
              <a:rPr sz="1600" spc="80" dirty="0">
                <a:solidFill>
                  <a:srgbClr val="494949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494949"/>
                </a:solidFill>
                <a:latin typeface="Calibri"/>
                <a:cs typeface="Calibri"/>
              </a:rPr>
              <a:t>because</a:t>
            </a:r>
            <a:r>
              <a:rPr sz="1600" spc="70" dirty="0">
                <a:solidFill>
                  <a:srgbClr val="494949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494949"/>
                </a:solidFill>
                <a:latin typeface="Calibri"/>
                <a:cs typeface="Calibri"/>
              </a:rPr>
              <a:t>Kubernetes</a:t>
            </a:r>
            <a:r>
              <a:rPr sz="1600" spc="100" dirty="0">
                <a:solidFill>
                  <a:srgbClr val="494949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494949"/>
                </a:solidFill>
                <a:latin typeface="Calibri"/>
                <a:cs typeface="Calibri"/>
              </a:rPr>
              <a:t>will</a:t>
            </a:r>
            <a:r>
              <a:rPr sz="1600" spc="75" dirty="0">
                <a:solidFill>
                  <a:srgbClr val="494949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494949"/>
                </a:solidFill>
                <a:latin typeface="Calibri"/>
                <a:cs typeface="Calibri"/>
              </a:rPr>
              <a:t>automatically</a:t>
            </a:r>
            <a:r>
              <a:rPr sz="1600" spc="75" dirty="0">
                <a:solidFill>
                  <a:srgbClr val="494949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94949"/>
                </a:solidFill>
                <a:latin typeface="Calibri"/>
                <a:cs typeface="Calibri"/>
              </a:rPr>
              <a:t>assign</a:t>
            </a:r>
            <a:r>
              <a:rPr sz="1600" spc="80" dirty="0">
                <a:solidFill>
                  <a:srgbClr val="494949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94949"/>
                </a:solidFill>
                <a:latin typeface="Calibri"/>
                <a:cs typeface="Calibri"/>
              </a:rPr>
              <a:t>IP</a:t>
            </a:r>
            <a:r>
              <a:rPr sz="1600" spc="90" dirty="0">
                <a:solidFill>
                  <a:srgbClr val="494949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494949"/>
                </a:solidFill>
                <a:latin typeface="Calibri"/>
                <a:cs typeface="Calibri"/>
              </a:rPr>
              <a:t>addresses</a:t>
            </a:r>
            <a:r>
              <a:rPr sz="1600" spc="100" dirty="0">
                <a:solidFill>
                  <a:srgbClr val="494949"/>
                </a:solidFill>
                <a:latin typeface="Calibri"/>
                <a:cs typeface="Calibri"/>
              </a:rPr>
              <a:t> </a:t>
            </a:r>
            <a:r>
              <a:rPr sz="1600" spc="-15" dirty="0">
                <a:solidFill>
                  <a:srgbClr val="494949"/>
                </a:solidFill>
                <a:latin typeface="Calibri"/>
                <a:cs typeface="Calibri"/>
              </a:rPr>
              <a:t>to</a:t>
            </a:r>
            <a:endParaRPr sz="1600">
              <a:latin typeface="Calibri"/>
              <a:cs typeface="Calibri"/>
            </a:endParaRPr>
          </a:p>
          <a:p>
            <a:pPr marL="12700" marR="3202940">
              <a:lnSpc>
                <a:spcPct val="100000"/>
              </a:lnSpc>
            </a:pPr>
            <a:r>
              <a:rPr sz="1600" spc="-20" dirty="0">
                <a:solidFill>
                  <a:srgbClr val="494949"/>
                </a:solidFill>
                <a:latin typeface="Calibri"/>
                <a:cs typeface="Calibri"/>
              </a:rPr>
              <a:t>containers</a:t>
            </a:r>
            <a:r>
              <a:rPr sz="1600" spc="50" dirty="0">
                <a:solidFill>
                  <a:srgbClr val="494949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94949"/>
                </a:solidFill>
                <a:latin typeface="Calibri"/>
                <a:cs typeface="Calibri"/>
              </a:rPr>
              <a:t>and</a:t>
            </a:r>
            <a:r>
              <a:rPr sz="1600" spc="-5" dirty="0">
                <a:solidFill>
                  <a:srgbClr val="494949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94949"/>
                </a:solidFill>
                <a:latin typeface="Calibri"/>
                <a:cs typeface="Calibri"/>
              </a:rPr>
              <a:t>a </a:t>
            </a:r>
            <a:r>
              <a:rPr sz="1600" spc="-5" dirty="0">
                <a:solidFill>
                  <a:srgbClr val="494949"/>
                </a:solidFill>
                <a:latin typeface="Calibri"/>
                <a:cs typeface="Calibri"/>
              </a:rPr>
              <a:t>single</a:t>
            </a:r>
            <a:r>
              <a:rPr sz="1600" dirty="0">
                <a:solidFill>
                  <a:srgbClr val="494949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494949"/>
                </a:solidFill>
                <a:latin typeface="Calibri"/>
                <a:cs typeface="Calibri"/>
              </a:rPr>
              <a:t>DNS</a:t>
            </a:r>
            <a:r>
              <a:rPr sz="1600" spc="5" dirty="0">
                <a:solidFill>
                  <a:srgbClr val="494949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94949"/>
                </a:solidFill>
                <a:latin typeface="Calibri"/>
                <a:cs typeface="Calibri"/>
              </a:rPr>
              <a:t>name</a:t>
            </a:r>
            <a:r>
              <a:rPr sz="1600" spc="-30" dirty="0">
                <a:solidFill>
                  <a:srgbClr val="494949"/>
                </a:solidFill>
                <a:latin typeface="Calibri"/>
                <a:cs typeface="Calibri"/>
              </a:rPr>
              <a:t> </a:t>
            </a:r>
            <a:r>
              <a:rPr sz="1600" spc="-15" dirty="0">
                <a:solidFill>
                  <a:srgbClr val="494949"/>
                </a:solidFill>
                <a:latin typeface="Calibri"/>
                <a:cs typeface="Calibri"/>
              </a:rPr>
              <a:t>for</a:t>
            </a:r>
            <a:r>
              <a:rPr sz="1600" spc="20" dirty="0">
                <a:solidFill>
                  <a:srgbClr val="494949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94949"/>
                </a:solidFill>
                <a:latin typeface="Calibri"/>
                <a:cs typeface="Calibri"/>
              </a:rPr>
              <a:t>a </a:t>
            </a:r>
            <a:r>
              <a:rPr sz="1600" spc="-5" dirty="0">
                <a:solidFill>
                  <a:srgbClr val="494949"/>
                </a:solidFill>
                <a:latin typeface="Calibri"/>
                <a:cs typeface="Calibri"/>
              </a:rPr>
              <a:t>set</a:t>
            </a:r>
            <a:r>
              <a:rPr sz="1600" spc="-10" dirty="0">
                <a:solidFill>
                  <a:srgbClr val="494949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494949"/>
                </a:solidFill>
                <a:latin typeface="Calibri"/>
                <a:cs typeface="Calibri"/>
              </a:rPr>
              <a:t>of</a:t>
            </a:r>
            <a:r>
              <a:rPr sz="1600" spc="15" dirty="0">
                <a:solidFill>
                  <a:srgbClr val="494949"/>
                </a:solidFill>
                <a:latin typeface="Calibri"/>
                <a:cs typeface="Calibri"/>
              </a:rPr>
              <a:t> </a:t>
            </a:r>
            <a:r>
              <a:rPr sz="1600" spc="-15" dirty="0">
                <a:solidFill>
                  <a:srgbClr val="494949"/>
                </a:solidFill>
                <a:latin typeface="Calibri"/>
                <a:cs typeface="Calibri"/>
              </a:rPr>
              <a:t>containers,</a:t>
            </a:r>
            <a:r>
              <a:rPr sz="1600" spc="60" dirty="0">
                <a:solidFill>
                  <a:srgbClr val="494949"/>
                </a:solidFill>
                <a:latin typeface="Calibri"/>
                <a:cs typeface="Calibri"/>
              </a:rPr>
              <a:t> </a:t>
            </a:r>
            <a:r>
              <a:rPr sz="1600" spc="-15" dirty="0">
                <a:solidFill>
                  <a:srgbClr val="494949"/>
                </a:solidFill>
                <a:latin typeface="Calibri"/>
                <a:cs typeface="Calibri"/>
              </a:rPr>
              <a:t>that</a:t>
            </a:r>
            <a:r>
              <a:rPr sz="1600" spc="15" dirty="0">
                <a:solidFill>
                  <a:srgbClr val="494949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494949"/>
                </a:solidFill>
                <a:latin typeface="Calibri"/>
                <a:cs typeface="Calibri"/>
              </a:rPr>
              <a:t>can</a:t>
            </a:r>
            <a:r>
              <a:rPr sz="1600" spc="20" dirty="0">
                <a:solidFill>
                  <a:srgbClr val="494949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494949"/>
                </a:solidFill>
                <a:latin typeface="Calibri"/>
                <a:cs typeface="Calibri"/>
              </a:rPr>
              <a:t>load-balance</a:t>
            </a:r>
            <a:r>
              <a:rPr sz="1600" spc="-30" dirty="0">
                <a:solidFill>
                  <a:srgbClr val="494949"/>
                </a:solidFill>
                <a:latin typeface="Calibri"/>
                <a:cs typeface="Calibri"/>
              </a:rPr>
              <a:t> </a:t>
            </a:r>
            <a:r>
              <a:rPr sz="1600" spc="-15" dirty="0">
                <a:solidFill>
                  <a:srgbClr val="494949"/>
                </a:solidFill>
                <a:latin typeface="Calibri"/>
                <a:cs typeface="Calibri"/>
              </a:rPr>
              <a:t>traffic</a:t>
            </a:r>
            <a:r>
              <a:rPr sz="1600" spc="20" dirty="0">
                <a:solidFill>
                  <a:srgbClr val="494949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494949"/>
                </a:solidFill>
                <a:latin typeface="Calibri"/>
                <a:cs typeface="Calibri"/>
              </a:rPr>
              <a:t>inside</a:t>
            </a:r>
            <a:r>
              <a:rPr sz="1600" spc="15" dirty="0">
                <a:solidFill>
                  <a:srgbClr val="494949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494949"/>
                </a:solidFill>
                <a:latin typeface="Calibri"/>
                <a:cs typeface="Calibri"/>
              </a:rPr>
              <a:t>the</a:t>
            </a:r>
            <a:r>
              <a:rPr sz="1600" spc="-10" dirty="0">
                <a:solidFill>
                  <a:srgbClr val="494949"/>
                </a:solidFill>
                <a:latin typeface="Calibri"/>
                <a:cs typeface="Calibri"/>
              </a:rPr>
              <a:t> </a:t>
            </a:r>
            <a:r>
              <a:rPr sz="1600" spc="-35" dirty="0">
                <a:solidFill>
                  <a:srgbClr val="494949"/>
                </a:solidFill>
                <a:latin typeface="Calibri"/>
                <a:cs typeface="Calibri"/>
              </a:rPr>
              <a:t>cluster. </a:t>
            </a:r>
            <a:r>
              <a:rPr sz="1600" spc="-30" dirty="0">
                <a:solidFill>
                  <a:srgbClr val="494949"/>
                </a:solidFill>
                <a:latin typeface="Calibri"/>
                <a:cs typeface="Calibri"/>
              </a:rPr>
              <a:t> </a:t>
            </a:r>
            <a:r>
              <a:rPr sz="1600" spc="-15" dirty="0">
                <a:solidFill>
                  <a:srgbClr val="494949"/>
                </a:solidFill>
                <a:latin typeface="Calibri"/>
                <a:cs typeface="Calibri"/>
              </a:rPr>
              <a:t>Containers</a:t>
            </a:r>
            <a:r>
              <a:rPr sz="1600" spc="30" dirty="0">
                <a:solidFill>
                  <a:srgbClr val="494949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494949"/>
                </a:solidFill>
                <a:latin typeface="Calibri"/>
                <a:cs typeface="Calibri"/>
              </a:rPr>
              <a:t>get</a:t>
            </a:r>
            <a:r>
              <a:rPr sz="1600" spc="-10" dirty="0">
                <a:solidFill>
                  <a:srgbClr val="494949"/>
                </a:solidFill>
                <a:latin typeface="Calibri"/>
                <a:cs typeface="Calibri"/>
              </a:rPr>
              <a:t> their</a:t>
            </a:r>
            <a:r>
              <a:rPr sz="1600" spc="40" dirty="0">
                <a:solidFill>
                  <a:srgbClr val="494949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94949"/>
                </a:solidFill>
                <a:latin typeface="Calibri"/>
                <a:cs typeface="Calibri"/>
              </a:rPr>
              <a:t>own IP</a:t>
            </a:r>
            <a:r>
              <a:rPr sz="1600" spc="-15" dirty="0">
                <a:solidFill>
                  <a:srgbClr val="494949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94949"/>
                </a:solidFill>
                <a:latin typeface="Calibri"/>
                <a:cs typeface="Calibri"/>
              </a:rPr>
              <a:t>so</a:t>
            </a:r>
            <a:r>
              <a:rPr sz="1600" spc="-5" dirty="0">
                <a:solidFill>
                  <a:srgbClr val="494949"/>
                </a:solidFill>
                <a:latin typeface="Calibri"/>
                <a:cs typeface="Calibri"/>
              </a:rPr>
              <a:t> </a:t>
            </a:r>
            <a:r>
              <a:rPr sz="1600" spc="-15" dirty="0">
                <a:solidFill>
                  <a:srgbClr val="494949"/>
                </a:solidFill>
                <a:latin typeface="Calibri"/>
                <a:cs typeface="Calibri"/>
              </a:rPr>
              <a:t>you</a:t>
            </a:r>
            <a:r>
              <a:rPr sz="1600" spc="20" dirty="0">
                <a:solidFill>
                  <a:srgbClr val="494949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494949"/>
                </a:solidFill>
                <a:latin typeface="Calibri"/>
                <a:cs typeface="Calibri"/>
              </a:rPr>
              <a:t>can</a:t>
            </a:r>
            <a:r>
              <a:rPr sz="1600" spc="20" dirty="0">
                <a:solidFill>
                  <a:srgbClr val="494949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94949"/>
                </a:solidFill>
                <a:latin typeface="Calibri"/>
                <a:cs typeface="Calibri"/>
              </a:rPr>
              <a:t>put</a:t>
            </a:r>
            <a:r>
              <a:rPr sz="1600" spc="-10" dirty="0">
                <a:solidFill>
                  <a:srgbClr val="494949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94949"/>
                </a:solidFill>
                <a:latin typeface="Calibri"/>
                <a:cs typeface="Calibri"/>
              </a:rPr>
              <a:t>a </a:t>
            </a:r>
            <a:r>
              <a:rPr sz="1600" spc="-5" dirty="0">
                <a:solidFill>
                  <a:srgbClr val="494949"/>
                </a:solidFill>
                <a:latin typeface="Calibri"/>
                <a:cs typeface="Calibri"/>
              </a:rPr>
              <a:t>set</a:t>
            </a:r>
            <a:r>
              <a:rPr sz="1600" spc="-10" dirty="0">
                <a:solidFill>
                  <a:srgbClr val="494949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494949"/>
                </a:solidFill>
                <a:latin typeface="Calibri"/>
                <a:cs typeface="Calibri"/>
              </a:rPr>
              <a:t>of</a:t>
            </a:r>
            <a:r>
              <a:rPr sz="1600" spc="20" dirty="0">
                <a:solidFill>
                  <a:srgbClr val="494949"/>
                </a:solidFill>
                <a:latin typeface="Calibri"/>
                <a:cs typeface="Calibri"/>
              </a:rPr>
              <a:t> </a:t>
            </a:r>
            <a:r>
              <a:rPr sz="1600" spc="-15" dirty="0">
                <a:solidFill>
                  <a:srgbClr val="494949"/>
                </a:solidFill>
                <a:latin typeface="Calibri"/>
                <a:cs typeface="Calibri"/>
              </a:rPr>
              <a:t>containers</a:t>
            </a:r>
            <a:r>
              <a:rPr sz="1600" spc="50" dirty="0">
                <a:solidFill>
                  <a:srgbClr val="494949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494949"/>
                </a:solidFill>
                <a:latin typeface="Calibri"/>
                <a:cs typeface="Calibri"/>
              </a:rPr>
              <a:t>behind </a:t>
            </a:r>
            <a:r>
              <a:rPr sz="1600" dirty="0">
                <a:solidFill>
                  <a:srgbClr val="494949"/>
                </a:solidFill>
                <a:latin typeface="Calibri"/>
                <a:cs typeface="Calibri"/>
              </a:rPr>
              <a:t>a </a:t>
            </a:r>
            <a:r>
              <a:rPr sz="1600" spc="-5" dirty="0">
                <a:solidFill>
                  <a:srgbClr val="494949"/>
                </a:solidFill>
                <a:latin typeface="Calibri"/>
                <a:cs typeface="Calibri"/>
              </a:rPr>
              <a:t>single</a:t>
            </a:r>
            <a:r>
              <a:rPr sz="1600" spc="-30" dirty="0">
                <a:solidFill>
                  <a:srgbClr val="494949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494949"/>
                </a:solidFill>
                <a:latin typeface="Calibri"/>
                <a:cs typeface="Calibri"/>
              </a:rPr>
              <a:t>DNS</a:t>
            </a:r>
            <a:r>
              <a:rPr sz="1600" spc="30" dirty="0">
                <a:solidFill>
                  <a:srgbClr val="494949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94949"/>
                </a:solidFill>
                <a:latin typeface="Calibri"/>
                <a:cs typeface="Calibri"/>
              </a:rPr>
              <a:t>name</a:t>
            </a:r>
            <a:r>
              <a:rPr sz="1600" spc="-30" dirty="0">
                <a:solidFill>
                  <a:srgbClr val="494949"/>
                </a:solidFill>
                <a:latin typeface="Calibri"/>
                <a:cs typeface="Calibri"/>
              </a:rPr>
              <a:t> </a:t>
            </a:r>
            <a:r>
              <a:rPr sz="1600" spc="-15" dirty="0">
                <a:solidFill>
                  <a:srgbClr val="494949"/>
                </a:solidFill>
                <a:latin typeface="Calibri"/>
                <a:cs typeface="Calibri"/>
              </a:rPr>
              <a:t>for</a:t>
            </a:r>
            <a:r>
              <a:rPr sz="1600" spc="15" dirty="0">
                <a:solidFill>
                  <a:srgbClr val="494949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494949"/>
                </a:solidFill>
                <a:latin typeface="Calibri"/>
                <a:cs typeface="Calibri"/>
              </a:rPr>
              <a:t>load balancing.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739" y="3329685"/>
            <a:ext cx="12038330" cy="14871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b="1" spc="-15" dirty="0">
                <a:solidFill>
                  <a:srgbClr val="494949"/>
                </a:solidFill>
                <a:latin typeface="Arial"/>
                <a:cs typeface="Arial"/>
              </a:rPr>
              <a:t>6</a:t>
            </a:r>
            <a:r>
              <a:rPr sz="3600" b="1" dirty="0">
                <a:solidFill>
                  <a:srgbClr val="494949"/>
                </a:solidFill>
                <a:latin typeface="Arial"/>
                <a:cs typeface="Arial"/>
              </a:rPr>
              <a:t>.</a:t>
            </a:r>
            <a:r>
              <a:rPr sz="3600" b="1" spc="15" dirty="0">
                <a:solidFill>
                  <a:srgbClr val="494949"/>
                </a:solidFill>
                <a:latin typeface="Arial"/>
                <a:cs typeface="Arial"/>
              </a:rPr>
              <a:t> </a:t>
            </a:r>
            <a:r>
              <a:rPr sz="1700" b="1" spc="5" dirty="0">
                <a:solidFill>
                  <a:srgbClr val="494949"/>
                </a:solidFill>
                <a:latin typeface="Calibri"/>
                <a:cs typeface="Calibri"/>
              </a:rPr>
              <a:t>S</a:t>
            </a:r>
            <a:r>
              <a:rPr sz="1700" b="1" spc="-15" dirty="0">
                <a:solidFill>
                  <a:srgbClr val="494949"/>
                </a:solidFill>
                <a:latin typeface="Calibri"/>
                <a:cs typeface="Calibri"/>
              </a:rPr>
              <a:t>t</a:t>
            </a:r>
            <a:r>
              <a:rPr sz="1700" b="1" dirty="0">
                <a:solidFill>
                  <a:srgbClr val="494949"/>
                </a:solidFill>
                <a:latin typeface="Calibri"/>
                <a:cs typeface="Calibri"/>
              </a:rPr>
              <a:t>o</a:t>
            </a:r>
            <a:r>
              <a:rPr sz="1700" b="1" spc="-60" dirty="0">
                <a:solidFill>
                  <a:srgbClr val="494949"/>
                </a:solidFill>
                <a:latin typeface="Calibri"/>
                <a:cs typeface="Calibri"/>
              </a:rPr>
              <a:t>r</a:t>
            </a:r>
            <a:r>
              <a:rPr sz="1700" b="1" dirty="0">
                <a:solidFill>
                  <a:srgbClr val="494949"/>
                </a:solidFill>
                <a:latin typeface="Calibri"/>
                <a:cs typeface="Calibri"/>
              </a:rPr>
              <a:t>a</a:t>
            </a:r>
            <a:r>
              <a:rPr sz="1700" b="1" spc="-20" dirty="0">
                <a:solidFill>
                  <a:srgbClr val="494949"/>
                </a:solidFill>
                <a:latin typeface="Calibri"/>
                <a:cs typeface="Calibri"/>
              </a:rPr>
              <a:t>g</a:t>
            </a:r>
            <a:r>
              <a:rPr sz="1700" b="1" dirty="0">
                <a:solidFill>
                  <a:srgbClr val="494949"/>
                </a:solidFill>
                <a:latin typeface="Calibri"/>
                <a:cs typeface="Calibri"/>
              </a:rPr>
              <a:t>e</a:t>
            </a:r>
            <a:r>
              <a:rPr sz="1700" b="1" spc="-20" dirty="0">
                <a:solidFill>
                  <a:srgbClr val="494949"/>
                </a:solidFill>
                <a:latin typeface="Calibri"/>
                <a:cs typeface="Calibri"/>
              </a:rPr>
              <a:t> </a:t>
            </a:r>
            <a:r>
              <a:rPr sz="1700" b="1" spc="-5" dirty="0">
                <a:solidFill>
                  <a:srgbClr val="494949"/>
                </a:solidFill>
                <a:latin typeface="Calibri"/>
                <a:cs typeface="Calibri"/>
              </a:rPr>
              <a:t>O</a:t>
            </a:r>
            <a:r>
              <a:rPr sz="1700" b="1" spc="-30" dirty="0">
                <a:solidFill>
                  <a:srgbClr val="494949"/>
                </a:solidFill>
                <a:latin typeface="Calibri"/>
                <a:cs typeface="Calibri"/>
              </a:rPr>
              <a:t>r</a:t>
            </a:r>
            <a:r>
              <a:rPr sz="1700" b="1" spc="5" dirty="0">
                <a:solidFill>
                  <a:srgbClr val="494949"/>
                </a:solidFill>
                <a:latin typeface="Calibri"/>
                <a:cs typeface="Calibri"/>
              </a:rPr>
              <a:t>c</a:t>
            </a:r>
            <a:r>
              <a:rPr sz="1700" b="1" dirty="0">
                <a:solidFill>
                  <a:srgbClr val="494949"/>
                </a:solidFill>
                <a:latin typeface="Calibri"/>
                <a:cs typeface="Calibri"/>
              </a:rPr>
              <a:t>he</a:t>
            </a:r>
            <a:r>
              <a:rPr sz="1700" b="1" spc="-30" dirty="0">
                <a:solidFill>
                  <a:srgbClr val="494949"/>
                </a:solidFill>
                <a:latin typeface="Calibri"/>
                <a:cs typeface="Calibri"/>
              </a:rPr>
              <a:t>s</a:t>
            </a:r>
            <a:r>
              <a:rPr sz="1700" b="1" spc="5" dirty="0">
                <a:solidFill>
                  <a:srgbClr val="494949"/>
                </a:solidFill>
                <a:latin typeface="Calibri"/>
                <a:cs typeface="Calibri"/>
              </a:rPr>
              <a:t>t</a:t>
            </a:r>
            <a:r>
              <a:rPr sz="1700" b="1" spc="-55" dirty="0">
                <a:solidFill>
                  <a:srgbClr val="494949"/>
                </a:solidFill>
                <a:latin typeface="Calibri"/>
                <a:cs typeface="Calibri"/>
              </a:rPr>
              <a:t>r</a:t>
            </a:r>
            <a:r>
              <a:rPr sz="1700" b="1" spc="-25" dirty="0">
                <a:solidFill>
                  <a:srgbClr val="494949"/>
                </a:solidFill>
                <a:latin typeface="Calibri"/>
                <a:cs typeface="Calibri"/>
              </a:rPr>
              <a:t>a</a:t>
            </a:r>
            <a:r>
              <a:rPr sz="1700" b="1" spc="5" dirty="0">
                <a:solidFill>
                  <a:srgbClr val="494949"/>
                </a:solidFill>
                <a:latin typeface="Calibri"/>
                <a:cs typeface="Calibri"/>
              </a:rPr>
              <a:t>t</a:t>
            </a:r>
            <a:r>
              <a:rPr sz="1700" b="1" spc="-15" dirty="0">
                <a:solidFill>
                  <a:srgbClr val="494949"/>
                </a:solidFill>
                <a:latin typeface="Calibri"/>
                <a:cs typeface="Calibri"/>
              </a:rPr>
              <a:t>i</a:t>
            </a:r>
            <a:r>
              <a:rPr sz="1700" b="1" dirty="0">
                <a:solidFill>
                  <a:srgbClr val="494949"/>
                </a:solidFill>
                <a:latin typeface="Calibri"/>
                <a:cs typeface="Calibri"/>
              </a:rPr>
              <a:t>on</a:t>
            </a:r>
            <a:endParaRPr sz="17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345"/>
              </a:spcBef>
            </a:pPr>
            <a:r>
              <a:rPr sz="1600" spc="-5" dirty="0">
                <a:solidFill>
                  <a:srgbClr val="494949"/>
                </a:solidFill>
                <a:latin typeface="Calibri"/>
                <a:cs typeface="Calibri"/>
              </a:rPr>
              <a:t>With </a:t>
            </a:r>
            <a:r>
              <a:rPr sz="1600" spc="-10" dirty="0">
                <a:solidFill>
                  <a:srgbClr val="494949"/>
                </a:solidFill>
                <a:latin typeface="Calibri"/>
                <a:cs typeface="Calibri"/>
              </a:rPr>
              <a:t>Kubernetes, </a:t>
            </a:r>
            <a:r>
              <a:rPr sz="1600" spc="-15" dirty="0">
                <a:solidFill>
                  <a:srgbClr val="494949"/>
                </a:solidFill>
                <a:latin typeface="Calibri"/>
                <a:cs typeface="Calibri"/>
              </a:rPr>
              <a:t>you</a:t>
            </a:r>
            <a:r>
              <a:rPr sz="1600" spc="30" dirty="0">
                <a:solidFill>
                  <a:srgbClr val="494949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494949"/>
                </a:solidFill>
                <a:latin typeface="Calibri"/>
                <a:cs typeface="Calibri"/>
              </a:rPr>
              <a:t>can</a:t>
            </a:r>
            <a:r>
              <a:rPr sz="1600" dirty="0">
                <a:solidFill>
                  <a:srgbClr val="494949"/>
                </a:solidFill>
                <a:latin typeface="Calibri"/>
                <a:cs typeface="Calibri"/>
              </a:rPr>
              <a:t> mount</a:t>
            </a:r>
            <a:r>
              <a:rPr sz="1600" spc="-5" dirty="0">
                <a:solidFill>
                  <a:srgbClr val="494949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94949"/>
                </a:solidFill>
                <a:latin typeface="Calibri"/>
                <a:cs typeface="Calibri"/>
              </a:rPr>
              <a:t>the</a:t>
            </a:r>
            <a:r>
              <a:rPr sz="1600" spc="25" dirty="0">
                <a:solidFill>
                  <a:srgbClr val="494949"/>
                </a:solidFill>
                <a:latin typeface="Calibri"/>
                <a:cs typeface="Calibri"/>
              </a:rPr>
              <a:t> </a:t>
            </a:r>
            <a:r>
              <a:rPr sz="1600" spc="-15" dirty="0">
                <a:solidFill>
                  <a:srgbClr val="494949"/>
                </a:solidFill>
                <a:latin typeface="Calibri"/>
                <a:cs typeface="Calibri"/>
              </a:rPr>
              <a:t>storage</a:t>
            </a:r>
            <a:r>
              <a:rPr sz="1600" dirty="0">
                <a:solidFill>
                  <a:srgbClr val="494949"/>
                </a:solidFill>
                <a:latin typeface="Calibri"/>
                <a:cs typeface="Calibri"/>
              </a:rPr>
              <a:t> </a:t>
            </a:r>
            <a:r>
              <a:rPr sz="1600" spc="-20" dirty="0">
                <a:solidFill>
                  <a:srgbClr val="494949"/>
                </a:solidFill>
                <a:latin typeface="Calibri"/>
                <a:cs typeface="Calibri"/>
              </a:rPr>
              <a:t>system</a:t>
            </a:r>
            <a:r>
              <a:rPr sz="1600" spc="20" dirty="0">
                <a:solidFill>
                  <a:srgbClr val="494949"/>
                </a:solidFill>
                <a:latin typeface="Calibri"/>
                <a:cs typeface="Calibri"/>
              </a:rPr>
              <a:t> </a:t>
            </a:r>
            <a:r>
              <a:rPr sz="1600" spc="10" dirty="0">
                <a:solidFill>
                  <a:srgbClr val="494949"/>
                </a:solidFill>
                <a:latin typeface="Calibri"/>
                <a:cs typeface="Calibri"/>
              </a:rPr>
              <a:t>of</a:t>
            </a:r>
            <a:r>
              <a:rPr sz="1600" spc="20" dirty="0">
                <a:solidFill>
                  <a:srgbClr val="494949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494949"/>
                </a:solidFill>
                <a:latin typeface="Calibri"/>
                <a:cs typeface="Calibri"/>
              </a:rPr>
              <a:t>your</a:t>
            </a:r>
            <a:r>
              <a:rPr sz="1600" spc="15" dirty="0">
                <a:solidFill>
                  <a:srgbClr val="494949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494949"/>
                </a:solidFill>
                <a:latin typeface="Calibri"/>
                <a:cs typeface="Calibri"/>
              </a:rPr>
              <a:t>choice.</a:t>
            </a:r>
            <a:r>
              <a:rPr sz="1600" spc="10" dirty="0">
                <a:solidFill>
                  <a:srgbClr val="494949"/>
                </a:solidFill>
                <a:latin typeface="Calibri"/>
                <a:cs typeface="Calibri"/>
              </a:rPr>
              <a:t> </a:t>
            </a:r>
            <a:r>
              <a:rPr sz="1600" spc="-40" dirty="0">
                <a:solidFill>
                  <a:srgbClr val="494949"/>
                </a:solidFill>
                <a:latin typeface="Calibri"/>
                <a:cs typeface="Calibri"/>
              </a:rPr>
              <a:t>You</a:t>
            </a:r>
            <a:r>
              <a:rPr sz="1600" dirty="0">
                <a:solidFill>
                  <a:srgbClr val="494949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494949"/>
                </a:solidFill>
                <a:latin typeface="Calibri"/>
                <a:cs typeface="Calibri"/>
              </a:rPr>
              <a:t>can</a:t>
            </a:r>
            <a:r>
              <a:rPr sz="1600" dirty="0">
                <a:solidFill>
                  <a:srgbClr val="494949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494949"/>
                </a:solidFill>
                <a:latin typeface="Calibri"/>
                <a:cs typeface="Calibri"/>
              </a:rPr>
              <a:t>either</a:t>
            </a:r>
            <a:r>
              <a:rPr sz="1600" spc="25" dirty="0">
                <a:solidFill>
                  <a:srgbClr val="494949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494949"/>
                </a:solidFill>
                <a:latin typeface="Calibri"/>
                <a:cs typeface="Calibri"/>
              </a:rPr>
              <a:t>opt</a:t>
            </a:r>
            <a:r>
              <a:rPr sz="1600" spc="-10" dirty="0">
                <a:solidFill>
                  <a:srgbClr val="494949"/>
                </a:solidFill>
                <a:latin typeface="Calibri"/>
                <a:cs typeface="Calibri"/>
              </a:rPr>
              <a:t> for</a:t>
            </a:r>
            <a:r>
              <a:rPr sz="1600" dirty="0">
                <a:solidFill>
                  <a:srgbClr val="494949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494949"/>
                </a:solidFill>
                <a:latin typeface="Calibri"/>
                <a:cs typeface="Calibri"/>
              </a:rPr>
              <a:t>local</a:t>
            </a:r>
            <a:r>
              <a:rPr sz="1600" spc="20" dirty="0">
                <a:solidFill>
                  <a:srgbClr val="494949"/>
                </a:solidFill>
                <a:latin typeface="Calibri"/>
                <a:cs typeface="Calibri"/>
              </a:rPr>
              <a:t> </a:t>
            </a:r>
            <a:r>
              <a:rPr sz="1600" spc="-15" dirty="0">
                <a:solidFill>
                  <a:srgbClr val="494949"/>
                </a:solidFill>
                <a:latin typeface="Calibri"/>
                <a:cs typeface="Calibri"/>
              </a:rPr>
              <a:t>storage,</a:t>
            </a:r>
            <a:r>
              <a:rPr sz="1600" dirty="0">
                <a:solidFill>
                  <a:srgbClr val="494949"/>
                </a:solidFill>
                <a:latin typeface="Calibri"/>
                <a:cs typeface="Calibri"/>
              </a:rPr>
              <a:t> </a:t>
            </a:r>
            <a:r>
              <a:rPr sz="1600" spc="10" dirty="0">
                <a:solidFill>
                  <a:srgbClr val="494949"/>
                </a:solidFill>
                <a:latin typeface="Calibri"/>
                <a:cs typeface="Calibri"/>
              </a:rPr>
              <a:t>or</a:t>
            </a:r>
            <a:r>
              <a:rPr sz="1600" spc="-5" dirty="0">
                <a:solidFill>
                  <a:srgbClr val="494949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94949"/>
                </a:solidFill>
                <a:latin typeface="Calibri"/>
                <a:cs typeface="Calibri"/>
              </a:rPr>
              <a:t>choose a</a:t>
            </a:r>
            <a:r>
              <a:rPr sz="1600" spc="5" dirty="0">
                <a:solidFill>
                  <a:srgbClr val="494949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494949"/>
                </a:solidFill>
                <a:latin typeface="Calibri"/>
                <a:cs typeface="Calibri"/>
              </a:rPr>
              <a:t>public</a:t>
            </a:r>
            <a:r>
              <a:rPr sz="1600" spc="25" dirty="0">
                <a:solidFill>
                  <a:srgbClr val="494949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494949"/>
                </a:solidFill>
                <a:latin typeface="Calibri"/>
                <a:cs typeface="Calibri"/>
              </a:rPr>
              <a:t>cloud</a:t>
            </a:r>
            <a:r>
              <a:rPr sz="1600" dirty="0">
                <a:solidFill>
                  <a:srgbClr val="494949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494949"/>
                </a:solidFill>
                <a:latin typeface="Calibri"/>
                <a:cs typeface="Calibri"/>
              </a:rPr>
              <a:t>provider</a:t>
            </a:r>
            <a:r>
              <a:rPr sz="1600" spc="5" dirty="0">
                <a:solidFill>
                  <a:srgbClr val="494949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494949"/>
                </a:solidFill>
                <a:latin typeface="Calibri"/>
                <a:cs typeface="Calibri"/>
              </a:rPr>
              <a:t>such</a:t>
            </a:r>
            <a:r>
              <a:rPr sz="1600" spc="5" dirty="0">
                <a:solidFill>
                  <a:srgbClr val="494949"/>
                </a:solidFill>
                <a:latin typeface="Calibri"/>
                <a:cs typeface="Calibri"/>
              </a:rPr>
              <a:t> </a:t>
            </a:r>
            <a:r>
              <a:rPr sz="1600" spc="20" dirty="0">
                <a:solidFill>
                  <a:srgbClr val="494949"/>
                </a:solidFill>
                <a:latin typeface="Calibri"/>
                <a:cs typeface="Calibri"/>
              </a:rPr>
              <a:t>as</a:t>
            </a:r>
            <a:endParaRPr sz="16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600" dirty="0">
                <a:solidFill>
                  <a:srgbClr val="494949"/>
                </a:solidFill>
                <a:latin typeface="Calibri"/>
                <a:cs typeface="Calibri"/>
              </a:rPr>
              <a:t>GCP</a:t>
            </a:r>
            <a:r>
              <a:rPr sz="1600" spc="-20" dirty="0">
                <a:solidFill>
                  <a:srgbClr val="494949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494949"/>
                </a:solidFill>
                <a:latin typeface="Calibri"/>
                <a:cs typeface="Calibri"/>
              </a:rPr>
              <a:t>or</a:t>
            </a:r>
            <a:r>
              <a:rPr sz="1600" spc="20" dirty="0">
                <a:solidFill>
                  <a:srgbClr val="494949"/>
                </a:solidFill>
                <a:latin typeface="Calibri"/>
                <a:cs typeface="Calibri"/>
              </a:rPr>
              <a:t> </a:t>
            </a:r>
            <a:r>
              <a:rPr sz="1600" spc="-15" dirty="0">
                <a:solidFill>
                  <a:srgbClr val="494949"/>
                </a:solidFill>
                <a:latin typeface="Calibri"/>
                <a:cs typeface="Calibri"/>
              </a:rPr>
              <a:t>AWS,</a:t>
            </a:r>
            <a:r>
              <a:rPr sz="1600" spc="-10" dirty="0">
                <a:solidFill>
                  <a:srgbClr val="494949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494949"/>
                </a:solidFill>
                <a:latin typeface="Calibri"/>
                <a:cs typeface="Calibri"/>
              </a:rPr>
              <a:t>or</a:t>
            </a:r>
            <a:r>
              <a:rPr sz="1600" spc="-10" dirty="0">
                <a:solidFill>
                  <a:srgbClr val="494949"/>
                </a:solidFill>
                <a:latin typeface="Calibri"/>
                <a:cs typeface="Calibri"/>
              </a:rPr>
              <a:t> </a:t>
            </a:r>
            <a:r>
              <a:rPr lang="en-IN" sz="1600" spc="-5">
                <a:solidFill>
                  <a:srgbClr val="494949"/>
                </a:solidFill>
                <a:latin typeface="Calibri"/>
                <a:cs typeface="Calibri"/>
              </a:rPr>
              <a:t>GCP</a:t>
            </a:r>
            <a:r>
              <a:rPr sz="1600" spc="20">
                <a:solidFill>
                  <a:srgbClr val="494949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494949"/>
                </a:solidFill>
                <a:latin typeface="Calibri"/>
                <a:cs typeface="Calibri"/>
              </a:rPr>
              <a:t>use</a:t>
            </a:r>
            <a:r>
              <a:rPr sz="1600" spc="-10" dirty="0">
                <a:solidFill>
                  <a:srgbClr val="494949"/>
                </a:solidFill>
                <a:latin typeface="Calibri"/>
                <a:cs typeface="Calibri"/>
              </a:rPr>
              <a:t> </a:t>
            </a:r>
            <a:r>
              <a:rPr sz="1600" spc="5" dirty="0">
                <a:solidFill>
                  <a:srgbClr val="494949"/>
                </a:solidFill>
                <a:latin typeface="Calibri"/>
                <a:cs typeface="Calibri"/>
              </a:rPr>
              <a:t>a</a:t>
            </a:r>
            <a:r>
              <a:rPr sz="1600" spc="-5" dirty="0">
                <a:solidFill>
                  <a:srgbClr val="494949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494949"/>
                </a:solidFill>
                <a:latin typeface="Calibri"/>
                <a:cs typeface="Calibri"/>
              </a:rPr>
              <a:t>shared</a:t>
            </a:r>
            <a:r>
              <a:rPr sz="1600" spc="-5" dirty="0">
                <a:solidFill>
                  <a:srgbClr val="494949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494949"/>
                </a:solidFill>
                <a:latin typeface="Calibri"/>
                <a:cs typeface="Calibri"/>
              </a:rPr>
              <a:t>network</a:t>
            </a:r>
            <a:r>
              <a:rPr sz="1600" spc="35" dirty="0">
                <a:solidFill>
                  <a:srgbClr val="494949"/>
                </a:solidFill>
                <a:latin typeface="Calibri"/>
                <a:cs typeface="Calibri"/>
              </a:rPr>
              <a:t> </a:t>
            </a:r>
            <a:r>
              <a:rPr sz="1600" spc="-15" dirty="0">
                <a:solidFill>
                  <a:srgbClr val="494949"/>
                </a:solidFill>
                <a:latin typeface="Calibri"/>
                <a:cs typeface="Calibri"/>
              </a:rPr>
              <a:t>storage</a:t>
            </a:r>
            <a:r>
              <a:rPr sz="1600" spc="40" dirty="0">
                <a:solidFill>
                  <a:srgbClr val="494949"/>
                </a:solidFill>
                <a:latin typeface="Calibri"/>
                <a:cs typeface="Calibri"/>
              </a:rPr>
              <a:t> </a:t>
            </a:r>
            <a:r>
              <a:rPr sz="1600" spc="-20" dirty="0">
                <a:solidFill>
                  <a:srgbClr val="494949"/>
                </a:solidFill>
                <a:latin typeface="Calibri"/>
                <a:cs typeface="Calibri"/>
              </a:rPr>
              <a:t>system</a:t>
            </a:r>
            <a:r>
              <a:rPr sz="1600" spc="5" dirty="0">
                <a:solidFill>
                  <a:srgbClr val="494949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494949"/>
                </a:solidFill>
                <a:latin typeface="Calibri"/>
                <a:cs typeface="Calibri"/>
              </a:rPr>
              <a:t>such</a:t>
            </a:r>
            <a:r>
              <a:rPr sz="1600" spc="20" dirty="0">
                <a:solidFill>
                  <a:srgbClr val="494949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94949"/>
                </a:solidFill>
                <a:latin typeface="Calibri"/>
                <a:cs typeface="Calibri"/>
              </a:rPr>
              <a:t>as</a:t>
            </a:r>
            <a:r>
              <a:rPr sz="1600" spc="-30" dirty="0">
                <a:solidFill>
                  <a:srgbClr val="494949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494949"/>
                </a:solidFill>
                <a:latin typeface="Calibri"/>
                <a:cs typeface="Calibri"/>
              </a:rPr>
              <a:t>NFS,</a:t>
            </a:r>
            <a:r>
              <a:rPr sz="1600" spc="10" dirty="0">
                <a:solidFill>
                  <a:srgbClr val="494949"/>
                </a:solidFill>
                <a:latin typeface="Calibri"/>
                <a:cs typeface="Calibri"/>
              </a:rPr>
              <a:t> </a:t>
            </a:r>
            <a:r>
              <a:rPr lang="en-IN" sz="1600" spc="10" dirty="0">
                <a:solidFill>
                  <a:srgbClr val="494949"/>
                </a:solidFill>
                <a:latin typeface="Calibri"/>
                <a:cs typeface="Calibri"/>
              </a:rPr>
              <a:t>EBS</a:t>
            </a:r>
            <a:r>
              <a:rPr sz="1600" dirty="0">
                <a:solidFill>
                  <a:srgbClr val="494949"/>
                </a:solidFill>
                <a:latin typeface="Calibri"/>
                <a:cs typeface="Calibri"/>
              </a:rPr>
              <a:t>,</a:t>
            </a:r>
            <a:r>
              <a:rPr sz="1600" spc="-35" dirty="0">
                <a:solidFill>
                  <a:srgbClr val="494949"/>
                </a:solidFill>
                <a:latin typeface="Calibri"/>
                <a:cs typeface="Calibri"/>
              </a:rPr>
              <a:t> </a:t>
            </a:r>
            <a:r>
              <a:rPr sz="1600" spc="-15" dirty="0">
                <a:solidFill>
                  <a:srgbClr val="494949"/>
                </a:solidFill>
                <a:latin typeface="Calibri"/>
                <a:cs typeface="Calibri"/>
              </a:rPr>
              <a:t>etc.</a:t>
            </a:r>
            <a:endParaRPr sz="1600" dirty="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63000" y="1801366"/>
            <a:ext cx="2743200" cy="2084833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242389" y="5309615"/>
            <a:ext cx="1166774" cy="120396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552176" y="0"/>
            <a:ext cx="1252727" cy="121310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0"/>
            <a:ext cx="3451225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800" spc="-45" dirty="0"/>
              <a:t>K</a:t>
            </a:r>
            <a:r>
              <a:rPr sz="2800" spc="-20" dirty="0"/>
              <a:t>ube</a:t>
            </a:r>
            <a:r>
              <a:rPr sz="2800" spc="-10" dirty="0"/>
              <a:t>r</a:t>
            </a:r>
            <a:r>
              <a:rPr sz="2800" spc="-40" dirty="0"/>
              <a:t>n</a:t>
            </a:r>
            <a:r>
              <a:rPr sz="2800" spc="-45" dirty="0"/>
              <a:t>e</a:t>
            </a:r>
            <a:r>
              <a:rPr sz="2800" spc="-40" dirty="0"/>
              <a:t>t</a:t>
            </a:r>
            <a:r>
              <a:rPr sz="2800" spc="-45" dirty="0"/>
              <a:t>e</a:t>
            </a:r>
            <a:r>
              <a:rPr sz="2800" dirty="0"/>
              <a:t>s</a:t>
            </a:r>
            <a:r>
              <a:rPr sz="2800" spc="-90" dirty="0"/>
              <a:t> </a:t>
            </a:r>
            <a:r>
              <a:rPr sz="2800" dirty="0"/>
              <a:t>A</a:t>
            </a:r>
            <a:r>
              <a:rPr sz="2800" spc="-35" dirty="0"/>
              <a:t>r</a:t>
            </a:r>
            <a:r>
              <a:rPr sz="2800" spc="-25" dirty="0"/>
              <a:t>c</a:t>
            </a:r>
            <a:r>
              <a:rPr sz="2800" spc="-40" dirty="0"/>
              <a:t>h</a:t>
            </a:r>
            <a:r>
              <a:rPr sz="2800" spc="-25" dirty="0"/>
              <a:t>i</a:t>
            </a:r>
            <a:r>
              <a:rPr sz="2800" spc="-40" dirty="0"/>
              <a:t>t</a:t>
            </a:r>
            <a:r>
              <a:rPr sz="2800" spc="-25" dirty="0"/>
              <a:t>ec</a:t>
            </a:r>
            <a:r>
              <a:rPr sz="2800" spc="-15" dirty="0"/>
              <a:t>t</a:t>
            </a:r>
            <a:r>
              <a:rPr sz="2800" spc="-40" dirty="0"/>
              <a:t>u</a:t>
            </a:r>
            <a:r>
              <a:rPr sz="2800" spc="-60" dirty="0"/>
              <a:t>r</a:t>
            </a:r>
            <a:r>
              <a:rPr sz="2800" spc="5" dirty="0"/>
              <a:t>e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78739" y="671575"/>
            <a:ext cx="11424920" cy="965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510"/>
              </a:lnSpc>
              <a:spcBef>
                <a:spcPts val="105"/>
              </a:spcBef>
            </a:pPr>
            <a:r>
              <a:rPr sz="2200" spc="-5" dirty="0">
                <a:latin typeface="Calibri"/>
                <a:cs typeface="Calibri"/>
              </a:rPr>
              <a:t>Kubernetes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implements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cluster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computing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background,</a:t>
            </a:r>
            <a:r>
              <a:rPr sz="2200" spc="-6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everything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works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from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inside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</a:t>
            </a:r>
            <a:r>
              <a:rPr sz="2200" spc="30" dirty="0">
                <a:latin typeface="Calibri"/>
                <a:cs typeface="Calibri"/>
              </a:rPr>
              <a:t> </a:t>
            </a:r>
            <a:r>
              <a:rPr sz="2200" b="1" i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Kubernetes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ts val="2375"/>
              </a:lnSpc>
            </a:pPr>
            <a:r>
              <a:rPr sz="2200" b="1" i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Cluster</a:t>
            </a:r>
            <a:r>
              <a:rPr sz="2200" spc="-5" dirty="0">
                <a:latin typeface="Calibri"/>
                <a:cs typeface="Calibri"/>
              </a:rPr>
              <a:t>.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This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cluster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is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hosted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by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one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node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acting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as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10" dirty="0">
                <a:latin typeface="Calibri"/>
                <a:cs typeface="Calibri"/>
              </a:rPr>
              <a:t>‘master’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5" dirty="0">
                <a:latin typeface="Calibri"/>
                <a:cs typeface="Calibri"/>
              </a:rPr>
              <a:t>of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30" dirty="0">
                <a:latin typeface="Calibri"/>
                <a:cs typeface="Calibri"/>
              </a:rPr>
              <a:t>cluster,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and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5" dirty="0">
                <a:latin typeface="Calibri"/>
                <a:cs typeface="Calibri"/>
              </a:rPr>
              <a:t>other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nodes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as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ts val="2510"/>
              </a:lnSpc>
            </a:pPr>
            <a:r>
              <a:rPr sz="2200" dirty="0">
                <a:latin typeface="Calibri"/>
                <a:cs typeface="Calibri"/>
              </a:rPr>
              <a:t>‘nodes’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which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do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actual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‘</a:t>
            </a:r>
            <a:r>
              <a:rPr sz="2200" u="heavy" spc="-2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containerization</a:t>
            </a:r>
            <a:r>
              <a:rPr sz="2200" spc="-25" dirty="0">
                <a:latin typeface="Calibri"/>
                <a:cs typeface="Calibri"/>
              </a:rPr>
              <a:t>‘.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spc="5" dirty="0">
                <a:latin typeface="Calibri"/>
                <a:cs typeface="Calibri"/>
              </a:rPr>
              <a:t>Below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is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diagram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showing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 same.</a:t>
            </a:r>
            <a:endParaRPr sz="22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7314" y="1938845"/>
            <a:ext cx="10807871" cy="464146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0"/>
            <a:ext cx="5478145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spc="-45" dirty="0"/>
              <a:t>Kubernetes</a:t>
            </a:r>
            <a:r>
              <a:rPr sz="4400" spc="-170" dirty="0"/>
              <a:t> </a:t>
            </a:r>
            <a:r>
              <a:rPr sz="4400" spc="-45" dirty="0"/>
              <a:t>Components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78739" y="602527"/>
            <a:ext cx="11988800" cy="5881370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80"/>
              </a:spcBef>
            </a:pPr>
            <a:r>
              <a:rPr sz="1800" b="1" spc="-30" dirty="0">
                <a:latin typeface="Calibri"/>
                <a:cs typeface="Calibri"/>
              </a:rPr>
              <a:t>Web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UI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(Dashboard)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1945"/>
              </a:lnSpc>
              <a:spcBef>
                <a:spcPts val="580"/>
              </a:spcBef>
            </a:pPr>
            <a:r>
              <a:rPr sz="1800" spc="-10" dirty="0">
                <a:latin typeface="Calibri"/>
                <a:cs typeface="Calibri"/>
              </a:rPr>
              <a:t>Dashboard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dirty="0">
                <a:latin typeface="Calibri"/>
                <a:cs typeface="Calibri"/>
              </a:rPr>
              <a:t> a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web-based</a:t>
            </a:r>
            <a:r>
              <a:rPr sz="1800" spc="6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Kubernetes</a:t>
            </a:r>
            <a:r>
              <a:rPr sz="1800" spc="7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user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interface.</a:t>
            </a:r>
            <a:r>
              <a:rPr sz="1800" spc="55" dirty="0">
                <a:latin typeface="Calibri"/>
                <a:cs typeface="Calibri"/>
              </a:rPr>
              <a:t> </a:t>
            </a:r>
            <a:r>
              <a:rPr sz="1800" spc="-45" dirty="0">
                <a:latin typeface="Calibri"/>
                <a:cs typeface="Calibri"/>
              </a:rPr>
              <a:t>You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can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use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Dashboard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to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deploy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containerized</a:t>
            </a:r>
            <a:r>
              <a:rPr sz="1800" spc="9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applications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to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1945"/>
              </a:lnSpc>
            </a:pPr>
            <a:r>
              <a:rPr sz="1800" spc="-15" dirty="0">
                <a:latin typeface="Calibri"/>
                <a:cs typeface="Calibri"/>
              </a:rPr>
              <a:t>Kubernetes</a:t>
            </a:r>
            <a:r>
              <a:rPr sz="1800" spc="70" dirty="0">
                <a:latin typeface="Calibri"/>
                <a:cs typeface="Calibri"/>
              </a:rPr>
              <a:t> </a:t>
            </a:r>
            <a:r>
              <a:rPr sz="1800" spc="-35" dirty="0">
                <a:latin typeface="Calibri"/>
                <a:cs typeface="Calibri"/>
              </a:rPr>
              <a:t>cluster,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troubleshoot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your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containerized</a:t>
            </a:r>
            <a:r>
              <a:rPr sz="1800" spc="9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application,</a:t>
            </a:r>
            <a:r>
              <a:rPr sz="1800" spc="6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and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manage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cluster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itself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along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with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its </a:t>
            </a:r>
            <a:r>
              <a:rPr sz="1800" spc="-10" dirty="0">
                <a:latin typeface="Calibri"/>
                <a:cs typeface="Calibri"/>
              </a:rPr>
              <a:t>available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resources.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55"/>
              </a:spcBef>
            </a:pPr>
            <a:r>
              <a:rPr sz="1800" b="1" spc="-10" dirty="0">
                <a:latin typeface="Calibri"/>
                <a:cs typeface="Calibri"/>
              </a:rPr>
              <a:t>Kubectl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1945"/>
              </a:lnSpc>
              <a:spcBef>
                <a:spcPts val="575"/>
              </a:spcBef>
            </a:pPr>
            <a:r>
              <a:rPr sz="1800" spc="-10" dirty="0">
                <a:latin typeface="Calibri"/>
                <a:cs typeface="Calibri"/>
              </a:rPr>
              <a:t>Kubectl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dirty="0">
                <a:latin typeface="Calibri"/>
                <a:cs typeface="Calibri"/>
              </a:rPr>
              <a:t> a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command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line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configuration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tool </a:t>
            </a:r>
            <a:r>
              <a:rPr sz="1800" dirty="0">
                <a:latin typeface="Calibri"/>
                <a:cs typeface="Calibri"/>
              </a:rPr>
              <a:t>(CLI)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Kubernetes</a:t>
            </a:r>
            <a:r>
              <a:rPr sz="1800" spc="7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used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to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interact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with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master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node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kubernetes.</a:t>
            </a:r>
            <a:r>
              <a:rPr sz="1800" spc="8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Kubectl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15" dirty="0">
                <a:latin typeface="Calibri"/>
                <a:cs typeface="Calibri"/>
              </a:rPr>
              <a:t>has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1945"/>
              </a:lnSpc>
            </a:pPr>
            <a:r>
              <a:rPr sz="1800" spc="-10" dirty="0">
                <a:latin typeface="Calibri"/>
                <a:cs typeface="Calibri"/>
              </a:rPr>
              <a:t>config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file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called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kubeconfig,</a:t>
            </a:r>
            <a:r>
              <a:rPr sz="1800" spc="5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this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file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has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information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about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server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and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authentication</a:t>
            </a:r>
            <a:r>
              <a:rPr sz="1800" spc="6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information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to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access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API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0" dirty="0">
                <a:latin typeface="Calibri"/>
                <a:cs typeface="Calibri"/>
              </a:rPr>
              <a:t>Server.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5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600" b="1" spc="-25" dirty="0">
                <a:latin typeface="Calibri"/>
                <a:cs typeface="Calibri"/>
              </a:rPr>
              <a:t>Master</a:t>
            </a:r>
            <a:r>
              <a:rPr sz="2600" b="1" spc="10" dirty="0">
                <a:latin typeface="Calibri"/>
                <a:cs typeface="Calibri"/>
              </a:rPr>
              <a:t> </a:t>
            </a:r>
            <a:r>
              <a:rPr sz="2600" b="1" spc="-5" dirty="0">
                <a:latin typeface="Calibri"/>
                <a:cs typeface="Calibri"/>
              </a:rPr>
              <a:t>Node</a:t>
            </a:r>
            <a:endParaRPr sz="2600">
              <a:latin typeface="Calibri"/>
              <a:cs typeface="Calibri"/>
            </a:endParaRPr>
          </a:p>
          <a:p>
            <a:pPr marL="12700" marR="5080">
              <a:lnSpc>
                <a:spcPct val="80000"/>
              </a:lnSpc>
              <a:spcBef>
                <a:spcPts val="1040"/>
              </a:spcBef>
            </a:pP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master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node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responsible</a:t>
            </a:r>
            <a:r>
              <a:rPr sz="1800" spc="6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the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management</a:t>
            </a:r>
            <a:r>
              <a:rPr sz="1800" spc="6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Kubernetes</a:t>
            </a:r>
            <a:r>
              <a:rPr sz="1800" spc="90" dirty="0">
                <a:latin typeface="Calibri"/>
                <a:cs typeface="Calibri"/>
              </a:rPr>
              <a:t> </a:t>
            </a:r>
            <a:r>
              <a:rPr sz="1800" spc="-40" dirty="0">
                <a:latin typeface="Calibri"/>
                <a:cs typeface="Calibri"/>
              </a:rPr>
              <a:t>cluster.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It </a:t>
            </a:r>
            <a:r>
              <a:rPr sz="1800" spc="-5" dirty="0">
                <a:latin typeface="Calibri"/>
                <a:cs typeface="Calibri"/>
              </a:rPr>
              <a:t>is mainly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entry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point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all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administrative</a:t>
            </a:r>
            <a:r>
              <a:rPr sz="1800" spc="14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tasks.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It </a:t>
            </a:r>
            <a:r>
              <a:rPr sz="1800" spc="-10" dirty="0">
                <a:latin typeface="Calibri"/>
                <a:cs typeface="Calibri"/>
              </a:rPr>
              <a:t>handles</a:t>
            </a:r>
            <a:r>
              <a:rPr sz="1800" spc="6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orchestration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 </a:t>
            </a: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worker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nodes.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There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can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more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than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one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master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node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cluster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to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check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fault 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tolerance.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sz="2000" b="1" spc="-15" dirty="0">
                <a:latin typeface="Calibri"/>
                <a:cs typeface="Calibri"/>
              </a:rPr>
              <a:t>Master</a:t>
            </a:r>
            <a:r>
              <a:rPr sz="2000" b="1" spc="-2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Components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60"/>
              </a:spcBef>
            </a:pPr>
            <a:r>
              <a:rPr sz="1800" dirty="0">
                <a:latin typeface="Calibri"/>
                <a:cs typeface="Calibri"/>
              </a:rPr>
              <a:t>It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has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below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components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that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take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care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of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communication,</a:t>
            </a:r>
            <a:r>
              <a:rPr sz="1800" spc="6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scheduling</a:t>
            </a:r>
            <a:r>
              <a:rPr sz="1800" spc="7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and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controllers.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1800" b="1" spc="-10" dirty="0">
                <a:latin typeface="Calibri"/>
                <a:cs typeface="Calibri"/>
              </a:rPr>
              <a:t>API</a:t>
            </a:r>
            <a:r>
              <a:rPr sz="1800" b="1" spc="-4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Server: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1800" spc="-15" dirty="0">
                <a:latin typeface="Calibri"/>
                <a:cs typeface="Calibri"/>
              </a:rPr>
              <a:t>Kube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API</a:t>
            </a:r>
            <a:r>
              <a:rPr sz="1800" spc="-10" dirty="0">
                <a:latin typeface="Calibri"/>
                <a:cs typeface="Calibri"/>
              </a:rPr>
              <a:t> Server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interacts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with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API,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Its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frontend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kubernetes</a:t>
            </a:r>
            <a:r>
              <a:rPr sz="1800" spc="7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control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plane.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Communication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55"/>
              </a:spcBef>
            </a:pPr>
            <a:r>
              <a:rPr sz="1800" spc="-15" dirty="0">
                <a:latin typeface="Calibri"/>
                <a:cs typeface="Calibri"/>
              </a:rPr>
              <a:t>center</a:t>
            </a:r>
            <a:r>
              <a:rPr sz="1800" spc="7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developers,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sysadmin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and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other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Kubernetes</a:t>
            </a:r>
            <a:r>
              <a:rPr sz="1800" spc="8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components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1800" b="1" spc="-10" dirty="0">
                <a:latin typeface="Calibri"/>
                <a:cs typeface="Calibri"/>
              </a:rPr>
              <a:t>Scheduler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1800" spc="-10" dirty="0">
                <a:latin typeface="Calibri"/>
                <a:cs typeface="Calibri"/>
              </a:rPr>
              <a:t>Scheduler</a:t>
            </a:r>
            <a:r>
              <a:rPr sz="1800" spc="6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watches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pods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and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assigns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pods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to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run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on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specific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hosts.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485376" y="4457191"/>
            <a:ext cx="2387600" cy="12954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0"/>
            <a:ext cx="4982845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5" dirty="0"/>
              <a:t>Kubernetes</a:t>
            </a:r>
            <a:r>
              <a:rPr spc="-145" dirty="0"/>
              <a:t> </a:t>
            </a:r>
            <a:r>
              <a:rPr spc="-40" dirty="0"/>
              <a:t>Components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39" y="596699"/>
            <a:ext cx="11776710" cy="5433695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1800" b="1" spc="-10" dirty="0">
                <a:latin typeface="Calibri"/>
                <a:cs typeface="Calibri"/>
              </a:rPr>
              <a:t>Controller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Manager</a:t>
            </a:r>
            <a:r>
              <a:rPr sz="1800" spc="-5" dirty="0">
                <a:latin typeface="Calibri"/>
                <a:cs typeface="Calibri"/>
              </a:rPr>
              <a:t>:</a:t>
            </a:r>
            <a:endParaRPr sz="1800" dirty="0">
              <a:latin typeface="Calibri"/>
              <a:cs typeface="Calibri"/>
            </a:endParaRPr>
          </a:p>
          <a:p>
            <a:pPr marL="12700">
              <a:lnSpc>
                <a:spcPts val="2280"/>
              </a:lnSpc>
              <a:spcBef>
                <a:spcPts val="760"/>
              </a:spcBef>
            </a:pPr>
            <a:r>
              <a:rPr sz="2000" spc="-10" dirty="0">
                <a:latin typeface="Calibri"/>
                <a:cs typeface="Calibri"/>
              </a:rPr>
              <a:t>Controller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manager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runs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controllers</a:t>
            </a:r>
            <a:r>
              <a:rPr sz="2000" spc="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background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which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runs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different</a:t>
            </a:r>
            <a:r>
              <a:rPr sz="2000" spc="5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tasks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Kubernetes</a:t>
            </a:r>
            <a:r>
              <a:rPr sz="2000" spc="40" dirty="0">
                <a:latin typeface="Calibri"/>
                <a:cs typeface="Calibri"/>
              </a:rPr>
              <a:t> </a:t>
            </a:r>
            <a:r>
              <a:rPr sz="2000" spc="-35" dirty="0">
                <a:latin typeface="Calibri"/>
                <a:cs typeface="Calibri"/>
              </a:rPr>
              <a:t>cluster.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Performs</a:t>
            </a:r>
            <a:endParaRPr sz="2000" dirty="0">
              <a:latin typeface="Calibri"/>
              <a:cs typeface="Calibri"/>
            </a:endParaRPr>
          </a:p>
          <a:p>
            <a:pPr marL="12700">
              <a:lnSpc>
                <a:spcPts val="2280"/>
              </a:lnSpc>
            </a:pPr>
            <a:r>
              <a:rPr sz="2000" spc="-15" dirty="0">
                <a:latin typeface="Calibri"/>
                <a:cs typeface="Calibri"/>
              </a:rPr>
              <a:t>cluster-level</a:t>
            </a:r>
            <a:r>
              <a:rPr sz="2000" spc="1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functions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(replication,</a:t>
            </a:r>
            <a:r>
              <a:rPr sz="2000" spc="5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keeping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track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worker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nodes,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handling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nodes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failures…).</a:t>
            </a:r>
            <a:endParaRPr sz="2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805"/>
              </a:spcBef>
            </a:pPr>
            <a:r>
              <a:rPr sz="1800" spc="-5" dirty="0">
                <a:latin typeface="Calibri"/>
                <a:cs typeface="Calibri"/>
              </a:rPr>
              <a:t>Some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controllers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are,</a:t>
            </a:r>
            <a:endParaRPr sz="1800" dirty="0">
              <a:latin typeface="Calibri"/>
              <a:cs typeface="Calibri"/>
            </a:endParaRPr>
          </a:p>
          <a:p>
            <a:pPr marL="237490" indent="-225425">
              <a:lnSpc>
                <a:spcPct val="100000"/>
              </a:lnSpc>
              <a:spcBef>
                <a:spcPts val="770"/>
              </a:spcBef>
              <a:buAutoNum type="arabicPeriod"/>
              <a:tabLst>
                <a:tab pos="238125" algn="l"/>
              </a:tabLst>
            </a:pPr>
            <a:r>
              <a:rPr sz="1800" spc="-5" dirty="0">
                <a:latin typeface="Calibri"/>
                <a:cs typeface="Calibri"/>
              </a:rPr>
              <a:t>Node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controller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-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Its</a:t>
            </a:r>
            <a:r>
              <a:rPr sz="1800" spc="-10" dirty="0">
                <a:latin typeface="Calibri"/>
                <a:cs typeface="Calibri"/>
              </a:rPr>
              <a:t> responsible</a:t>
            </a:r>
            <a:r>
              <a:rPr sz="1800" spc="5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noticing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and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responding</a:t>
            </a:r>
            <a:r>
              <a:rPr sz="1800" spc="6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when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nodes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go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down.</a:t>
            </a:r>
            <a:endParaRPr sz="1800" dirty="0">
              <a:latin typeface="Calibri"/>
              <a:cs typeface="Calibri"/>
            </a:endParaRPr>
          </a:p>
          <a:p>
            <a:pPr marL="238125" indent="-226060">
              <a:lnSpc>
                <a:spcPts val="2055"/>
              </a:lnSpc>
              <a:spcBef>
                <a:spcPts val="790"/>
              </a:spcBef>
              <a:buAutoNum type="arabicPeriod"/>
              <a:tabLst>
                <a:tab pos="238760" algn="l"/>
              </a:tabLst>
            </a:pPr>
            <a:r>
              <a:rPr sz="1800" spc="-10" dirty="0">
                <a:latin typeface="Calibri"/>
                <a:cs typeface="Calibri"/>
              </a:rPr>
              <a:t>Replication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controllers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-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maintains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number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pods.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controls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how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many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identical</a:t>
            </a:r>
            <a:r>
              <a:rPr sz="1800" spc="7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copies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 a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pod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should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be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running</a:t>
            </a:r>
            <a:endParaRPr sz="1800" dirty="0">
              <a:latin typeface="Calibri"/>
              <a:cs typeface="Calibri"/>
            </a:endParaRPr>
          </a:p>
          <a:p>
            <a:pPr marL="12700">
              <a:lnSpc>
                <a:spcPts val="2055"/>
              </a:lnSpc>
            </a:pPr>
            <a:r>
              <a:rPr sz="1800" spc="-10" dirty="0">
                <a:latin typeface="Calibri"/>
                <a:cs typeface="Calibri"/>
              </a:rPr>
              <a:t>somewhere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40" dirty="0">
                <a:latin typeface="Calibri"/>
                <a:cs typeface="Calibri"/>
              </a:rPr>
              <a:t>cluster.</a:t>
            </a:r>
            <a:endParaRPr sz="1800" dirty="0">
              <a:latin typeface="Calibri"/>
              <a:cs typeface="Calibri"/>
            </a:endParaRPr>
          </a:p>
          <a:p>
            <a:pPr marL="237490" indent="-225425">
              <a:lnSpc>
                <a:spcPct val="100000"/>
              </a:lnSpc>
              <a:spcBef>
                <a:spcPts val="795"/>
              </a:spcBef>
              <a:buAutoNum type="arabicPeriod" startAt="3"/>
              <a:tabLst>
                <a:tab pos="238125" algn="l"/>
              </a:tabLst>
            </a:pPr>
            <a:r>
              <a:rPr sz="1800" spc="-10" dirty="0">
                <a:latin typeface="Calibri"/>
                <a:cs typeface="Calibri"/>
              </a:rPr>
              <a:t>Endpoint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controllers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joins services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and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pods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35" dirty="0">
                <a:latin typeface="Calibri"/>
                <a:cs typeface="Calibri"/>
              </a:rPr>
              <a:t>together.</a:t>
            </a:r>
            <a:endParaRPr sz="1800" dirty="0">
              <a:latin typeface="Calibri"/>
              <a:cs typeface="Calibri"/>
            </a:endParaRPr>
          </a:p>
          <a:p>
            <a:pPr marL="238125" indent="-226060">
              <a:lnSpc>
                <a:spcPct val="100000"/>
              </a:lnSpc>
              <a:spcBef>
                <a:spcPts val="770"/>
              </a:spcBef>
              <a:buAutoNum type="arabicPeriod" startAt="3"/>
              <a:tabLst>
                <a:tab pos="238760" algn="l"/>
              </a:tabLst>
            </a:pPr>
            <a:r>
              <a:rPr sz="1800" spc="-10" dirty="0">
                <a:latin typeface="Calibri"/>
                <a:cs typeface="Calibri"/>
              </a:rPr>
              <a:t>Replicaset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controllers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ensure</a:t>
            </a:r>
            <a:r>
              <a:rPr sz="1800" spc="6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number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replication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5" dirty="0">
                <a:latin typeface="Calibri"/>
                <a:cs typeface="Calibri"/>
              </a:rPr>
              <a:t> pods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running</a:t>
            </a:r>
            <a:r>
              <a:rPr sz="1800" spc="7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at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all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time.</a:t>
            </a:r>
            <a:endParaRPr sz="1800" dirty="0">
              <a:latin typeface="Calibri"/>
              <a:cs typeface="Calibri"/>
            </a:endParaRPr>
          </a:p>
          <a:p>
            <a:pPr marL="238125" indent="-226060">
              <a:lnSpc>
                <a:spcPct val="100000"/>
              </a:lnSpc>
              <a:spcBef>
                <a:spcPts val="790"/>
              </a:spcBef>
              <a:buAutoNum type="arabicPeriod" startAt="3"/>
              <a:tabLst>
                <a:tab pos="238760" algn="l"/>
              </a:tabLst>
            </a:pPr>
            <a:r>
              <a:rPr sz="1800" spc="-10" dirty="0">
                <a:latin typeface="Calibri"/>
                <a:cs typeface="Calibri"/>
              </a:rPr>
              <a:t>Deployment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controller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provides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declarative</a:t>
            </a:r>
            <a:r>
              <a:rPr sz="1800" spc="6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updates</a:t>
            </a:r>
            <a:r>
              <a:rPr sz="1800" spc="6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pods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and</a:t>
            </a:r>
            <a:r>
              <a:rPr sz="1800" spc="7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replicasets.</a:t>
            </a:r>
            <a:endParaRPr sz="1800" dirty="0">
              <a:latin typeface="Calibri"/>
              <a:cs typeface="Calibri"/>
            </a:endParaRPr>
          </a:p>
          <a:p>
            <a:pPr marL="238125" indent="-226060">
              <a:lnSpc>
                <a:spcPct val="100000"/>
              </a:lnSpc>
              <a:spcBef>
                <a:spcPts val="795"/>
              </a:spcBef>
              <a:buAutoNum type="arabicPeriod" startAt="3"/>
              <a:tabLst>
                <a:tab pos="238760" algn="l"/>
              </a:tabLst>
            </a:pPr>
            <a:r>
              <a:rPr sz="1800" spc="-5" dirty="0">
                <a:latin typeface="Calibri"/>
                <a:cs typeface="Calibri"/>
              </a:rPr>
              <a:t>Daemonsets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controller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ensure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all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nodes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run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copy </a:t>
            </a:r>
            <a:r>
              <a:rPr sz="1800" spc="5" dirty="0">
                <a:latin typeface="Calibri"/>
                <a:cs typeface="Calibri"/>
              </a:rPr>
              <a:t>of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specific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pods.</a:t>
            </a:r>
            <a:endParaRPr sz="1800" dirty="0">
              <a:latin typeface="Calibri"/>
              <a:cs typeface="Calibri"/>
            </a:endParaRPr>
          </a:p>
          <a:p>
            <a:pPr marL="238125" indent="-226060">
              <a:lnSpc>
                <a:spcPct val="100000"/>
              </a:lnSpc>
              <a:spcBef>
                <a:spcPts val="770"/>
              </a:spcBef>
              <a:buAutoNum type="arabicPeriod" startAt="3"/>
              <a:tabLst>
                <a:tab pos="238760" algn="l"/>
              </a:tabLst>
            </a:pPr>
            <a:r>
              <a:rPr sz="1800" spc="-5" dirty="0">
                <a:latin typeface="Calibri"/>
                <a:cs typeface="Calibri"/>
              </a:rPr>
              <a:t>Jobs</a:t>
            </a:r>
            <a:r>
              <a:rPr sz="1800" spc="-10" dirty="0">
                <a:latin typeface="Calibri"/>
                <a:cs typeface="Calibri"/>
              </a:rPr>
              <a:t> controller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supervisor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process </a:t>
            </a:r>
            <a:r>
              <a:rPr sz="1800" spc="-15" dirty="0">
                <a:latin typeface="Calibri"/>
                <a:cs typeface="Calibri"/>
              </a:rPr>
              <a:t>for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pods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carrying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out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batch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jobs</a:t>
            </a:r>
            <a:endParaRPr sz="1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2000" b="1" spc="-15" dirty="0">
                <a:latin typeface="Calibri"/>
                <a:cs typeface="Calibri"/>
              </a:rPr>
              <a:t>etcd</a:t>
            </a:r>
            <a:endParaRPr sz="2000" dirty="0">
              <a:latin typeface="Calibri"/>
              <a:cs typeface="Calibri"/>
            </a:endParaRPr>
          </a:p>
          <a:p>
            <a:pPr marL="12700" marR="5080">
              <a:lnSpc>
                <a:spcPts val="2380"/>
              </a:lnSpc>
              <a:spcBef>
                <a:spcPts val="1010"/>
              </a:spcBef>
            </a:pPr>
            <a:r>
              <a:rPr sz="2200" spc="-10" dirty="0">
                <a:latin typeface="Calibri"/>
                <a:cs typeface="Calibri"/>
              </a:rPr>
              <a:t>etcd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is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simple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distribute</a:t>
            </a:r>
            <a:r>
              <a:rPr sz="2200" spc="-30" dirty="0">
                <a:latin typeface="Calibri"/>
                <a:cs typeface="Calibri"/>
              </a:rPr>
              <a:t> key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value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store.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kubernetes uses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etcd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as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its</a:t>
            </a:r>
            <a:r>
              <a:rPr sz="2200" spc="-5" dirty="0">
                <a:latin typeface="Calibri"/>
                <a:cs typeface="Calibri"/>
              </a:rPr>
              <a:t> database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to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store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all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cluster </a:t>
            </a:r>
            <a:r>
              <a:rPr sz="2200" spc="-10" dirty="0">
                <a:latin typeface="Calibri"/>
                <a:cs typeface="Calibri"/>
              </a:rPr>
              <a:t>datas. </a:t>
            </a:r>
            <a:r>
              <a:rPr sz="2200" spc="-484" dirty="0">
                <a:latin typeface="Calibri"/>
                <a:cs typeface="Calibri"/>
              </a:rPr>
              <a:t> </a:t>
            </a:r>
            <a:r>
              <a:rPr sz="2200" spc="5" dirty="0">
                <a:latin typeface="Calibri"/>
                <a:cs typeface="Calibri"/>
              </a:rPr>
              <a:t>some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spc="5" dirty="0">
                <a:latin typeface="Calibri"/>
                <a:cs typeface="Calibri"/>
              </a:rPr>
              <a:t>of</a:t>
            </a:r>
            <a:r>
              <a:rPr sz="2200" dirty="0">
                <a:latin typeface="Calibri"/>
                <a:cs typeface="Calibri"/>
              </a:rPr>
              <a:t> the</a:t>
            </a:r>
            <a:r>
              <a:rPr sz="2200" spc="-15" dirty="0">
                <a:latin typeface="Calibri"/>
                <a:cs typeface="Calibri"/>
              </a:rPr>
              <a:t> data </a:t>
            </a:r>
            <a:r>
              <a:rPr sz="2200" spc="-10" dirty="0">
                <a:latin typeface="Calibri"/>
                <a:cs typeface="Calibri"/>
              </a:rPr>
              <a:t>stored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in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etcd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is</a:t>
            </a:r>
            <a:r>
              <a:rPr sz="2200" spc="5" dirty="0">
                <a:latin typeface="Calibri"/>
                <a:cs typeface="Calibri"/>
              </a:rPr>
              <a:t> job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scheduling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information,</a:t>
            </a:r>
            <a:r>
              <a:rPr sz="2200" spc="-6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pods,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state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information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and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etc.</a:t>
            </a:r>
            <a:endParaRPr sz="2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0"/>
            <a:ext cx="4982845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5" dirty="0"/>
              <a:t>Kubernetes</a:t>
            </a:r>
            <a:r>
              <a:rPr spc="-145" dirty="0"/>
              <a:t> </a:t>
            </a:r>
            <a:r>
              <a:rPr spc="-40" dirty="0"/>
              <a:t>Components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6547" y="516874"/>
            <a:ext cx="11795760" cy="5913755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80"/>
              </a:spcBef>
            </a:pPr>
            <a:r>
              <a:rPr sz="1900" b="1" spc="-25" dirty="0">
                <a:latin typeface="Calibri"/>
                <a:cs typeface="Calibri"/>
              </a:rPr>
              <a:t>Worker</a:t>
            </a:r>
            <a:r>
              <a:rPr sz="1900" b="1" spc="-45" dirty="0">
                <a:latin typeface="Calibri"/>
                <a:cs typeface="Calibri"/>
              </a:rPr>
              <a:t> </a:t>
            </a:r>
            <a:r>
              <a:rPr sz="1900" b="1" spc="-10" dirty="0">
                <a:latin typeface="Calibri"/>
                <a:cs typeface="Calibri"/>
              </a:rPr>
              <a:t>Nodes</a:t>
            </a:r>
            <a:endParaRPr sz="19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4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500" spc="-20" dirty="0">
                <a:latin typeface="Calibri"/>
                <a:cs typeface="Calibri"/>
              </a:rPr>
              <a:t>Worker</a:t>
            </a:r>
            <a:r>
              <a:rPr sz="1500" spc="-5" dirty="0">
                <a:latin typeface="Calibri"/>
                <a:cs typeface="Calibri"/>
              </a:rPr>
              <a:t> nodes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are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spc="5" dirty="0">
                <a:latin typeface="Calibri"/>
                <a:cs typeface="Calibri"/>
              </a:rPr>
              <a:t>the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nodes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where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spc="5" dirty="0">
                <a:latin typeface="Calibri"/>
                <a:cs typeface="Calibri"/>
              </a:rPr>
              <a:t>the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application</a:t>
            </a:r>
            <a:r>
              <a:rPr sz="1500" spc="2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actually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running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in</a:t>
            </a:r>
            <a:r>
              <a:rPr sz="1500" spc="2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kubernetes</a:t>
            </a:r>
            <a:r>
              <a:rPr sz="1500" spc="10" dirty="0">
                <a:latin typeface="Calibri"/>
                <a:cs typeface="Calibri"/>
              </a:rPr>
              <a:t> </a:t>
            </a:r>
            <a:r>
              <a:rPr sz="1500" spc="-20" dirty="0">
                <a:latin typeface="Calibri"/>
                <a:cs typeface="Calibri"/>
              </a:rPr>
              <a:t>cluster, </a:t>
            </a:r>
            <a:r>
              <a:rPr sz="1500" spc="-5" dirty="0">
                <a:latin typeface="Calibri"/>
                <a:cs typeface="Calibri"/>
              </a:rPr>
              <a:t>it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is</a:t>
            </a:r>
            <a:r>
              <a:rPr sz="1500" spc="3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also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know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spc="5" dirty="0">
                <a:latin typeface="Calibri"/>
                <a:cs typeface="Calibri"/>
              </a:rPr>
              <a:t>as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minion.</a:t>
            </a:r>
            <a:endParaRPr sz="1500">
              <a:latin typeface="Calibri"/>
              <a:cs typeface="Calibri"/>
            </a:endParaRPr>
          </a:p>
          <a:p>
            <a:pPr marL="225425">
              <a:lnSpc>
                <a:spcPct val="100000"/>
              </a:lnSpc>
              <a:spcBef>
                <a:spcPts val="455"/>
              </a:spcBef>
            </a:pPr>
            <a:r>
              <a:rPr sz="1500" dirty="0">
                <a:latin typeface="Calibri"/>
                <a:cs typeface="Calibri"/>
              </a:rPr>
              <a:t>These</a:t>
            </a:r>
            <a:r>
              <a:rPr sz="1500" spc="-4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each</a:t>
            </a:r>
            <a:r>
              <a:rPr sz="1500" spc="-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worker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nodes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are controlled</a:t>
            </a:r>
            <a:r>
              <a:rPr sz="1500" spc="1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by</a:t>
            </a:r>
            <a:r>
              <a:rPr sz="1500" spc="-4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the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master</a:t>
            </a:r>
            <a:r>
              <a:rPr sz="1500" dirty="0">
                <a:latin typeface="Calibri"/>
                <a:cs typeface="Calibri"/>
              </a:rPr>
              <a:t> node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using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kubelet</a:t>
            </a:r>
            <a:r>
              <a:rPr sz="1500" dirty="0">
                <a:latin typeface="Calibri"/>
                <a:cs typeface="Calibri"/>
              </a:rPr>
              <a:t> process.</a:t>
            </a:r>
            <a:endParaRPr sz="1500">
              <a:latin typeface="Calibri"/>
              <a:cs typeface="Calibri"/>
            </a:endParaRPr>
          </a:p>
          <a:p>
            <a:pPr marL="225425" marR="5311775" indent="-213360">
              <a:lnSpc>
                <a:spcPct val="125299"/>
              </a:lnSpc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500" spc="-10" dirty="0">
                <a:latin typeface="Calibri"/>
                <a:cs typeface="Calibri"/>
              </a:rPr>
              <a:t>Container Platform </a:t>
            </a:r>
            <a:r>
              <a:rPr sz="1500" spc="-5" dirty="0">
                <a:latin typeface="Calibri"/>
                <a:cs typeface="Calibri"/>
              </a:rPr>
              <a:t>must </a:t>
            </a:r>
            <a:r>
              <a:rPr sz="1500" dirty="0">
                <a:latin typeface="Calibri"/>
                <a:cs typeface="Calibri"/>
              </a:rPr>
              <a:t>be running on each </a:t>
            </a:r>
            <a:r>
              <a:rPr sz="1500" spc="-10" dirty="0">
                <a:latin typeface="Calibri"/>
                <a:cs typeface="Calibri"/>
              </a:rPr>
              <a:t>worker </a:t>
            </a:r>
            <a:r>
              <a:rPr sz="1500" spc="-5" dirty="0">
                <a:latin typeface="Calibri"/>
                <a:cs typeface="Calibri"/>
              </a:rPr>
              <a:t>nodes </a:t>
            </a:r>
            <a:r>
              <a:rPr sz="1500" dirty="0">
                <a:latin typeface="Calibri"/>
                <a:cs typeface="Calibri"/>
              </a:rPr>
              <a:t>and </a:t>
            </a:r>
            <a:r>
              <a:rPr sz="1500" spc="-5" dirty="0">
                <a:latin typeface="Calibri"/>
                <a:cs typeface="Calibri"/>
              </a:rPr>
              <a:t>it </a:t>
            </a:r>
            <a:r>
              <a:rPr sz="1500" spc="-10" dirty="0">
                <a:latin typeface="Calibri"/>
                <a:cs typeface="Calibri"/>
              </a:rPr>
              <a:t>works together </a:t>
            </a:r>
            <a:r>
              <a:rPr sz="1500" spc="-32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with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kubelet</a:t>
            </a:r>
            <a:r>
              <a:rPr sz="1500" spc="1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to </a:t>
            </a:r>
            <a:r>
              <a:rPr sz="1500" spc="5" dirty="0">
                <a:latin typeface="Calibri"/>
                <a:cs typeface="Calibri"/>
              </a:rPr>
              <a:t>run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spc="5" dirty="0">
                <a:latin typeface="Calibri"/>
                <a:cs typeface="Calibri"/>
              </a:rPr>
              <a:t>the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containers,</a:t>
            </a:r>
            <a:r>
              <a:rPr sz="1500" dirty="0">
                <a:latin typeface="Calibri"/>
                <a:cs typeface="Calibri"/>
              </a:rPr>
              <a:t> This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is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why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we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spc="5" dirty="0">
                <a:latin typeface="Calibri"/>
                <a:cs typeface="Calibri"/>
              </a:rPr>
              <a:t>use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Docker</a:t>
            </a:r>
            <a:r>
              <a:rPr sz="1500" spc="-5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engine</a:t>
            </a:r>
            <a:endParaRPr sz="1500">
              <a:latin typeface="Calibri"/>
              <a:cs typeface="Calibri"/>
            </a:endParaRPr>
          </a:p>
          <a:p>
            <a:pPr marL="225425">
              <a:lnSpc>
                <a:spcPct val="100000"/>
              </a:lnSpc>
              <a:spcBef>
                <a:spcPts val="459"/>
              </a:spcBef>
            </a:pPr>
            <a:r>
              <a:rPr sz="1500" dirty="0">
                <a:latin typeface="Calibri"/>
                <a:cs typeface="Calibri"/>
              </a:rPr>
              <a:t>and</a:t>
            </a:r>
            <a:r>
              <a:rPr sz="1500" spc="-15" dirty="0">
                <a:latin typeface="Calibri"/>
                <a:cs typeface="Calibri"/>
              </a:rPr>
              <a:t> takes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care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of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managing</a:t>
            </a:r>
            <a:r>
              <a:rPr sz="1500" spc="-5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images </a:t>
            </a:r>
            <a:r>
              <a:rPr sz="1500" dirty="0">
                <a:latin typeface="Calibri"/>
                <a:cs typeface="Calibri"/>
              </a:rPr>
              <a:t>and</a:t>
            </a:r>
            <a:r>
              <a:rPr sz="1500" spc="-4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containers.</a:t>
            </a:r>
            <a:endParaRPr sz="15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45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500" spc="-20" dirty="0">
                <a:latin typeface="Calibri"/>
                <a:cs typeface="Calibri"/>
              </a:rPr>
              <a:t>We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can</a:t>
            </a:r>
            <a:r>
              <a:rPr sz="1500" spc="-3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also</a:t>
            </a:r>
            <a:r>
              <a:rPr sz="1500" spc="-5" dirty="0">
                <a:latin typeface="Calibri"/>
                <a:cs typeface="Calibri"/>
              </a:rPr>
              <a:t> </a:t>
            </a:r>
            <a:r>
              <a:rPr sz="1500" spc="5" dirty="0">
                <a:latin typeface="Calibri"/>
                <a:cs typeface="Calibri"/>
              </a:rPr>
              <a:t>use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other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container</a:t>
            </a:r>
            <a:r>
              <a:rPr sz="1500" spc="2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platforms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spc="-15" dirty="0">
                <a:latin typeface="Calibri"/>
                <a:cs typeface="Calibri"/>
              </a:rPr>
              <a:t>like</a:t>
            </a:r>
            <a:r>
              <a:rPr sz="1500" spc="1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CoreOS,</a:t>
            </a:r>
            <a:r>
              <a:rPr sz="1500" spc="-4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Rocket.</a:t>
            </a:r>
            <a:endParaRPr sz="15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sz="1900" b="1" spc="-10" dirty="0">
                <a:latin typeface="Calibri"/>
                <a:cs typeface="Calibri"/>
              </a:rPr>
              <a:t>Node</a:t>
            </a:r>
            <a:r>
              <a:rPr sz="1900" b="1" spc="-15" dirty="0">
                <a:latin typeface="Calibri"/>
                <a:cs typeface="Calibri"/>
              </a:rPr>
              <a:t> Components</a:t>
            </a:r>
            <a:endParaRPr sz="1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700" b="1" spc="-10" dirty="0">
                <a:latin typeface="Calibri"/>
                <a:cs typeface="Calibri"/>
              </a:rPr>
              <a:t>Kubelet</a:t>
            </a:r>
            <a:endParaRPr sz="17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46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500" spc="-5" dirty="0">
                <a:latin typeface="Calibri"/>
                <a:cs typeface="Calibri"/>
              </a:rPr>
              <a:t>Kubelet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is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the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primary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node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agent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runs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on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each</a:t>
            </a:r>
            <a:r>
              <a:rPr sz="1500" spc="-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nodes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and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reads</a:t>
            </a:r>
            <a:r>
              <a:rPr sz="1500" dirty="0">
                <a:latin typeface="Calibri"/>
                <a:cs typeface="Calibri"/>
              </a:rPr>
              <a:t> the</a:t>
            </a:r>
            <a:r>
              <a:rPr sz="1500" spc="-3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container</a:t>
            </a:r>
            <a:r>
              <a:rPr sz="1500" spc="2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manifests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which</a:t>
            </a:r>
            <a:r>
              <a:rPr sz="1500" spc="-5" dirty="0">
                <a:latin typeface="Calibri"/>
                <a:cs typeface="Calibri"/>
              </a:rPr>
              <a:t> ensures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that </a:t>
            </a:r>
            <a:r>
              <a:rPr sz="1500" spc="-10" dirty="0">
                <a:latin typeface="Calibri"/>
                <a:cs typeface="Calibri"/>
              </a:rPr>
              <a:t>containers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are </a:t>
            </a:r>
            <a:r>
              <a:rPr sz="1500" dirty="0">
                <a:latin typeface="Calibri"/>
                <a:cs typeface="Calibri"/>
              </a:rPr>
              <a:t>running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and</a:t>
            </a:r>
            <a:r>
              <a:rPr sz="1500" spc="55" dirty="0">
                <a:latin typeface="Calibri"/>
                <a:cs typeface="Calibri"/>
              </a:rPr>
              <a:t> </a:t>
            </a:r>
            <a:r>
              <a:rPr sz="1500" spc="-15" dirty="0">
                <a:latin typeface="Calibri"/>
                <a:cs typeface="Calibri"/>
              </a:rPr>
              <a:t>healthy.</a:t>
            </a:r>
            <a:endParaRPr sz="15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459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500" dirty="0">
                <a:latin typeface="Calibri"/>
                <a:cs typeface="Calibri"/>
              </a:rPr>
              <a:t>It</a:t>
            </a:r>
            <a:r>
              <a:rPr sz="1500" spc="-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makes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sure</a:t>
            </a:r>
            <a:r>
              <a:rPr sz="1500" spc="-3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that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containers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are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running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in </a:t>
            </a:r>
            <a:r>
              <a:rPr sz="1500" spc="5" dirty="0">
                <a:latin typeface="Calibri"/>
                <a:cs typeface="Calibri"/>
              </a:rPr>
              <a:t>a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pod.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spc="5" dirty="0">
                <a:latin typeface="Calibri"/>
                <a:cs typeface="Calibri"/>
              </a:rPr>
              <a:t>The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kubelet</a:t>
            </a:r>
            <a:r>
              <a:rPr sz="1500" spc="2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doesn’t</a:t>
            </a:r>
            <a:r>
              <a:rPr sz="1500" spc="-5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manage</a:t>
            </a:r>
            <a:r>
              <a:rPr sz="1500" spc="-3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containers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which</a:t>
            </a:r>
            <a:r>
              <a:rPr sz="1500" spc="-5" dirty="0">
                <a:latin typeface="Calibri"/>
                <a:cs typeface="Calibri"/>
              </a:rPr>
              <a:t> </a:t>
            </a:r>
            <a:r>
              <a:rPr sz="1500" spc="-15" dirty="0">
                <a:latin typeface="Calibri"/>
                <a:cs typeface="Calibri"/>
              </a:rPr>
              <a:t>were</a:t>
            </a:r>
            <a:r>
              <a:rPr sz="1500" spc="1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not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created</a:t>
            </a:r>
            <a:r>
              <a:rPr sz="1500" spc="-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by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Kubernetes.</a:t>
            </a:r>
            <a:endParaRPr sz="15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45"/>
              </a:spcBef>
            </a:pPr>
            <a:r>
              <a:rPr sz="1800" b="1" spc="-15" dirty="0">
                <a:latin typeface="Calibri"/>
                <a:cs typeface="Calibri"/>
              </a:rPr>
              <a:t>Kube-proxy</a:t>
            </a:r>
            <a:endParaRPr sz="1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47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500" spc="-10" dirty="0">
                <a:latin typeface="Calibri"/>
                <a:cs typeface="Calibri"/>
              </a:rPr>
              <a:t>kube-proxy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enables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spc="5" dirty="0">
                <a:latin typeface="Calibri"/>
                <a:cs typeface="Calibri"/>
              </a:rPr>
              <a:t>the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Kubernetes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service</a:t>
            </a:r>
            <a:r>
              <a:rPr sz="1500" spc="-5" dirty="0">
                <a:latin typeface="Calibri"/>
                <a:cs typeface="Calibri"/>
              </a:rPr>
              <a:t> abstraction</a:t>
            </a:r>
            <a:r>
              <a:rPr sz="1500" spc="-5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by</a:t>
            </a:r>
            <a:r>
              <a:rPr sz="1500" spc="-3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maintaining</a:t>
            </a:r>
            <a:r>
              <a:rPr sz="1500" spc="3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network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rules</a:t>
            </a:r>
            <a:r>
              <a:rPr sz="1500" spc="1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on</a:t>
            </a:r>
            <a:r>
              <a:rPr sz="1500" spc="-5" dirty="0">
                <a:latin typeface="Calibri"/>
                <a:cs typeface="Calibri"/>
              </a:rPr>
              <a:t> </a:t>
            </a:r>
            <a:r>
              <a:rPr sz="1500" spc="5" dirty="0">
                <a:latin typeface="Calibri"/>
                <a:cs typeface="Calibri"/>
              </a:rPr>
              <a:t>the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host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and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performing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connection </a:t>
            </a:r>
            <a:r>
              <a:rPr sz="1500" dirty="0">
                <a:latin typeface="Calibri"/>
                <a:cs typeface="Calibri"/>
              </a:rPr>
              <a:t>forwarding.</a:t>
            </a:r>
            <a:endParaRPr sz="15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459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500" spc="-10" dirty="0">
                <a:latin typeface="Calibri"/>
                <a:cs typeface="Calibri"/>
              </a:rPr>
              <a:t>kube-proxy maintains</a:t>
            </a:r>
            <a:r>
              <a:rPr sz="1500" spc="1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network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rules</a:t>
            </a:r>
            <a:r>
              <a:rPr sz="1500" spc="1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on nodes.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These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network rules</a:t>
            </a:r>
            <a:r>
              <a:rPr sz="1500" spc="1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allow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network </a:t>
            </a:r>
            <a:r>
              <a:rPr sz="1500" spc="-10" dirty="0">
                <a:latin typeface="Calibri"/>
                <a:cs typeface="Calibri"/>
              </a:rPr>
              <a:t>communication</a:t>
            </a:r>
            <a:r>
              <a:rPr sz="1500" spc="2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to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your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Pods</a:t>
            </a:r>
            <a:r>
              <a:rPr sz="1500" spc="-4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from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inside </a:t>
            </a:r>
            <a:r>
              <a:rPr sz="1500" dirty="0">
                <a:latin typeface="Calibri"/>
                <a:cs typeface="Calibri"/>
              </a:rPr>
              <a:t>or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outside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30" dirty="0">
                <a:latin typeface="Calibri"/>
                <a:cs typeface="Calibri"/>
              </a:rPr>
              <a:t>of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your</a:t>
            </a:r>
            <a:r>
              <a:rPr sz="1500" spc="-25" dirty="0">
                <a:latin typeface="Calibri"/>
                <a:cs typeface="Calibri"/>
              </a:rPr>
              <a:t> cluster.</a:t>
            </a:r>
            <a:endParaRPr sz="15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45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500" dirty="0">
                <a:latin typeface="Calibri"/>
                <a:cs typeface="Calibri"/>
              </a:rPr>
              <a:t>It </a:t>
            </a:r>
            <a:r>
              <a:rPr sz="1500" spc="-5" dirty="0">
                <a:latin typeface="Calibri"/>
                <a:cs typeface="Calibri"/>
              </a:rPr>
              <a:t>helps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us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to</a:t>
            </a:r>
            <a:r>
              <a:rPr sz="1500" spc="-5" dirty="0">
                <a:latin typeface="Calibri"/>
                <a:cs typeface="Calibri"/>
              </a:rPr>
              <a:t> </a:t>
            </a:r>
            <a:r>
              <a:rPr sz="1500" spc="-15" dirty="0">
                <a:latin typeface="Calibri"/>
                <a:cs typeface="Calibri"/>
              </a:rPr>
              <a:t>have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network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proxy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and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load balancer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for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5" dirty="0">
                <a:latin typeface="Calibri"/>
                <a:cs typeface="Calibri"/>
              </a:rPr>
              <a:t>the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services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in</a:t>
            </a:r>
            <a:r>
              <a:rPr sz="1500" spc="20" dirty="0">
                <a:latin typeface="Calibri"/>
                <a:cs typeface="Calibri"/>
              </a:rPr>
              <a:t> </a:t>
            </a:r>
            <a:r>
              <a:rPr sz="1500" spc="5" dirty="0">
                <a:latin typeface="Calibri"/>
                <a:cs typeface="Calibri"/>
              </a:rPr>
              <a:t>a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single</a:t>
            </a:r>
            <a:r>
              <a:rPr sz="1500" spc="-10" dirty="0">
                <a:latin typeface="Calibri"/>
                <a:cs typeface="Calibri"/>
              </a:rPr>
              <a:t> worker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node..</a:t>
            </a:r>
            <a:endParaRPr sz="15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45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500" dirty="0">
                <a:latin typeface="Calibri"/>
                <a:cs typeface="Calibri"/>
              </a:rPr>
              <a:t>Service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is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just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5" dirty="0">
                <a:latin typeface="Calibri"/>
                <a:cs typeface="Calibri"/>
              </a:rPr>
              <a:t>a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logical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concept,</a:t>
            </a:r>
            <a:r>
              <a:rPr sz="1500" spc="-50" dirty="0">
                <a:latin typeface="Calibri"/>
                <a:cs typeface="Calibri"/>
              </a:rPr>
              <a:t> </a:t>
            </a:r>
            <a:r>
              <a:rPr sz="1500" spc="5" dirty="0">
                <a:latin typeface="Calibri"/>
                <a:cs typeface="Calibri"/>
              </a:rPr>
              <a:t>the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real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work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is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being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done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by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spc="5" dirty="0">
                <a:latin typeface="Calibri"/>
                <a:cs typeface="Calibri"/>
              </a:rPr>
              <a:t>the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“kube-proxy”</a:t>
            </a:r>
            <a:r>
              <a:rPr sz="1500" spc="-6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pod</a:t>
            </a:r>
            <a:r>
              <a:rPr sz="1500" spc="-5" dirty="0">
                <a:latin typeface="Calibri"/>
                <a:cs typeface="Calibri"/>
              </a:rPr>
              <a:t> that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is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running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on</a:t>
            </a:r>
            <a:r>
              <a:rPr sz="1500" spc="-3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each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node.</a:t>
            </a:r>
            <a:endParaRPr sz="15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500" dirty="0">
                <a:latin typeface="Calibri"/>
                <a:cs typeface="Calibri"/>
              </a:rPr>
              <a:t>It </a:t>
            </a:r>
            <a:r>
              <a:rPr sz="1500" spc="-10" dirty="0">
                <a:latin typeface="Calibri"/>
                <a:cs typeface="Calibri"/>
              </a:rPr>
              <a:t>redirect</a:t>
            </a:r>
            <a:r>
              <a:rPr sz="1500" spc="-5" dirty="0">
                <a:latin typeface="Calibri"/>
                <a:cs typeface="Calibri"/>
              </a:rPr>
              <a:t> requests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from</a:t>
            </a:r>
            <a:r>
              <a:rPr sz="1500" spc="-10" dirty="0">
                <a:latin typeface="Calibri"/>
                <a:cs typeface="Calibri"/>
              </a:rPr>
              <a:t> Cluster</a:t>
            </a:r>
            <a:r>
              <a:rPr sz="1500" dirty="0">
                <a:latin typeface="Calibri"/>
                <a:cs typeface="Calibri"/>
              </a:rPr>
              <a:t> IP(Virtual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spc="5" dirty="0">
                <a:latin typeface="Calibri"/>
                <a:cs typeface="Calibri"/>
              </a:rPr>
              <a:t>IP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Address)</a:t>
            </a:r>
            <a:r>
              <a:rPr sz="1500" spc="-5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to</a:t>
            </a:r>
            <a:r>
              <a:rPr sz="1500" spc="-5" dirty="0">
                <a:latin typeface="Calibri"/>
                <a:cs typeface="Calibri"/>
              </a:rPr>
              <a:t> Pod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spc="-60" dirty="0">
                <a:latin typeface="Calibri"/>
                <a:cs typeface="Calibri"/>
              </a:rPr>
              <a:t>IP.</a:t>
            </a:r>
            <a:endParaRPr sz="15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1800" b="1" spc="-10" dirty="0">
                <a:latin typeface="Calibri"/>
                <a:cs typeface="Calibri"/>
              </a:rPr>
              <a:t>Container</a:t>
            </a:r>
            <a:r>
              <a:rPr sz="1800" b="1" spc="-4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Runtime</a:t>
            </a:r>
            <a:endParaRPr sz="1800">
              <a:latin typeface="Calibri"/>
              <a:cs typeface="Calibri"/>
            </a:endParaRPr>
          </a:p>
          <a:p>
            <a:pPr marL="241300" indent="-228600">
              <a:lnSpc>
                <a:spcPts val="1620"/>
              </a:lnSpc>
              <a:spcBef>
                <a:spcPts val="66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500" spc="-5" dirty="0">
                <a:latin typeface="Calibri"/>
                <a:cs typeface="Calibri"/>
              </a:rPr>
              <a:t>Each</a:t>
            </a:r>
            <a:r>
              <a:rPr sz="1500" spc="-3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node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must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spc="-15" dirty="0">
                <a:latin typeface="Calibri"/>
                <a:cs typeface="Calibri"/>
              </a:rPr>
              <a:t>have </a:t>
            </a:r>
            <a:r>
              <a:rPr sz="1500" spc="5" dirty="0">
                <a:latin typeface="Calibri"/>
                <a:cs typeface="Calibri"/>
              </a:rPr>
              <a:t>a</a:t>
            </a:r>
            <a:r>
              <a:rPr sz="1500" spc="-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container</a:t>
            </a:r>
            <a:r>
              <a:rPr sz="1500" spc="2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runtime,</a:t>
            </a:r>
            <a:r>
              <a:rPr sz="1500" spc="5" dirty="0">
                <a:latin typeface="Calibri"/>
                <a:cs typeface="Calibri"/>
              </a:rPr>
              <a:t> such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as</a:t>
            </a:r>
            <a:r>
              <a:rPr sz="1500" spc="-20" dirty="0">
                <a:latin typeface="Calibri"/>
                <a:cs typeface="Calibri"/>
              </a:rPr>
              <a:t> Docker,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spc="5" dirty="0">
                <a:latin typeface="Calibri"/>
                <a:cs typeface="Calibri"/>
              </a:rPr>
              <a:t>rkt,</a:t>
            </a:r>
            <a:r>
              <a:rPr sz="1500" spc="-5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or another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container</a:t>
            </a:r>
            <a:r>
              <a:rPr sz="1500" spc="2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runtime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to</a:t>
            </a:r>
            <a:r>
              <a:rPr sz="1500" spc="1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process</a:t>
            </a:r>
            <a:r>
              <a:rPr sz="1500" spc="-4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instructions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from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the</a:t>
            </a:r>
            <a:r>
              <a:rPr sz="1500" spc="-10" dirty="0">
                <a:latin typeface="Calibri"/>
                <a:cs typeface="Calibri"/>
              </a:rPr>
              <a:t> master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server</a:t>
            </a:r>
            <a:r>
              <a:rPr sz="1500" spc="-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to</a:t>
            </a:r>
            <a:r>
              <a:rPr sz="1500" spc="-5" dirty="0">
                <a:latin typeface="Calibri"/>
                <a:cs typeface="Calibri"/>
              </a:rPr>
              <a:t> </a:t>
            </a:r>
            <a:r>
              <a:rPr sz="1500" spc="5" dirty="0">
                <a:latin typeface="Calibri"/>
                <a:cs typeface="Calibri"/>
              </a:rPr>
              <a:t>run</a:t>
            </a:r>
            <a:endParaRPr sz="1500">
              <a:latin typeface="Calibri"/>
              <a:cs typeface="Calibri"/>
            </a:endParaRPr>
          </a:p>
          <a:p>
            <a:pPr marL="241300">
              <a:lnSpc>
                <a:spcPts val="1620"/>
              </a:lnSpc>
            </a:pPr>
            <a:r>
              <a:rPr sz="1500" spc="-10" dirty="0">
                <a:latin typeface="Calibri"/>
                <a:cs typeface="Calibri"/>
              </a:rPr>
              <a:t>containers.</a:t>
            </a:r>
            <a:endParaRPr sz="15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88275" y="1425508"/>
            <a:ext cx="2099744" cy="121651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0"/>
            <a:ext cx="2280920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10" dirty="0"/>
              <a:t>Installation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39" y="1108531"/>
            <a:ext cx="5137785" cy="208441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20100"/>
              </a:lnSpc>
              <a:spcBef>
                <a:spcPts val="95"/>
              </a:spcBef>
            </a:pPr>
            <a:r>
              <a:rPr sz="2800" spc="-20" dirty="0">
                <a:latin typeface="Calibri"/>
                <a:cs typeface="Calibri"/>
              </a:rPr>
              <a:t>Different ways </a:t>
            </a:r>
            <a:r>
              <a:rPr sz="2800" spc="-15" dirty="0">
                <a:latin typeface="Calibri"/>
                <a:cs typeface="Calibri"/>
              </a:rPr>
              <a:t>to </a:t>
            </a:r>
            <a:r>
              <a:rPr sz="2800" spc="-10" dirty="0">
                <a:latin typeface="Calibri"/>
                <a:cs typeface="Calibri"/>
              </a:rPr>
              <a:t>install </a:t>
            </a:r>
            <a:r>
              <a:rPr sz="2800" spc="-15" dirty="0">
                <a:latin typeface="Calibri"/>
                <a:cs typeface="Calibri"/>
              </a:rPr>
              <a:t>Kubernetes </a:t>
            </a:r>
            <a:r>
              <a:rPr sz="2800" spc="-625" dirty="0">
                <a:latin typeface="Calibri"/>
                <a:cs typeface="Calibri"/>
              </a:rPr>
              <a:t> </a:t>
            </a:r>
            <a:endParaRPr lang="en-IN" sz="2800" spc="-625" dirty="0">
              <a:latin typeface="Calibri"/>
              <a:cs typeface="Calibri"/>
            </a:endParaRPr>
          </a:p>
          <a:p>
            <a:pPr marL="12700" marR="5080">
              <a:lnSpc>
                <a:spcPct val="120100"/>
              </a:lnSpc>
              <a:spcBef>
                <a:spcPts val="95"/>
              </a:spcBef>
            </a:pPr>
            <a:endParaRPr lang="en-IN" sz="2800" spc="-625" dirty="0">
              <a:latin typeface="Calibri"/>
              <a:cs typeface="Calibri"/>
            </a:endParaRPr>
          </a:p>
          <a:p>
            <a:pPr marL="12700" marR="5080">
              <a:lnSpc>
                <a:spcPct val="120100"/>
              </a:lnSpc>
              <a:spcBef>
                <a:spcPts val="95"/>
              </a:spcBef>
            </a:pPr>
            <a:r>
              <a:rPr lang="en-IN" sz="2800" spc="5" dirty="0" err="1">
                <a:latin typeface="Calibri"/>
                <a:cs typeface="Calibri"/>
              </a:rPr>
              <a:t>Mi</a:t>
            </a:r>
            <a:r>
              <a:rPr lang="en-IN" sz="2800" spc="-10" dirty="0" err="1">
                <a:latin typeface="Calibri"/>
                <a:cs typeface="Calibri"/>
              </a:rPr>
              <a:t>n</a:t>
            </a:r>
            <a:r>
              <a:rPr lang="en-IN" sz="2800" dirty="0" err="1">
                <a:latin typeface="Calibri"/>
                <a:cs typeface="Calibri"/>
              </a:rPr>
              <a:t>i</a:t>
            </a:r>
            <a:r>
              <a:rPr lang="en-IN" sz="2800" spc="-30" dirty="0" err="1">
                <a:latin typeface="Calibri"/>
                <a:cs typeface="Calibri"/>
              </a:rPr>
              <a:t>k</a:t>
            </a:r>
            <a:r>
              <a:rPr lang="en-IN" sz="2800" spc="-10" dirty="0" err="1">
                <a:latin typeface="Calibri"/>
                <a:cs typeface="Calibri"/>
              </a:rPr>
              <a:t>ub</a:t>
            </a:r>
            <a:r>
              <a:rPr lang="en-IN" sz="2800" dirty="0" err="1">
                <a:latin typeface="Calibri"/>
                <a:cs typeface="Calibri"/>
              </a:rPr>
              <a:t>e</a:t>
            </a:r>
            <a:endParaRPr lang="en-IN" sz="2800" dirty="0">
              <a:latin typeface="Calibri"/>
              <a:cs typeface="Calibri"/>
            </a:endParaRPr>
          </a:p>
          <a:p>
            <a:pPr marL="12700" marR="5080">
              <a:lnSpc>
                <a:spcPct val="120100"/>
              </a:lnSpc>
              <a:spcBef>
                <a:spcPts val="95"/>
              </a:spcBef>
            </a:pPr>
            <a:r>
              <a:rPr lang="en-IN" sz="2800" spc="-10" dirty="0" err="1">
                <a:latin typeface="Calibri"/>
                <a:cs typeface="Calibri"/>
              </a:rPr>
              <a:t>kubeadm</a:t>
            </a:r>
            <a:endParaRPr lang="en-IN" sz="28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806623" y="1705482"/>
            <a:ext cx="4628515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dirty="0">
                <a:latin typeface="Calibri"/>
                <a:cs typeface="Calibri"/>
              </a:rPr>
              <a:t>Google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Kubernetes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Engine(GKE)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813552" y="3238957"/>
            <a:ext cx="1795145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800" spc="-15" dirty="0">
                <a:latin typeface="Calibri"/>
                <a:cs typeface="Calibri"/>
              </a:rPr>
              <a:t>Amazon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EKS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557520" y="4260850"/>
            <a:ext cx="4545965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spc="-15" dirty="0">
                <a:latin typeface="Calibri"/>
                <a:cs typeface="Calibri"/>
              </a:rPr>
              <a:t>Azure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Kubernetes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Service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(AKS)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0044" y="4895215"/>
            <a:ext cx="4041484" cy="175552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9652</TotalTime>
  <Words>5736</Words>
  <Application>Microsoft Office PowerPoint</Application>
  <PresentationFormat>Widescreen</PresentationFormat>
  <Paragraphs>514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Arial MT</vt:lpstr>
      <vt:lpstr>Arial</vt:lpstr>
      <vt:lpstr>Calibri</vt:lpstr>
      <vt:lpstr>Calibri Light</vt:lpstr>
      <vt:lpstr>Office Theme</vt:lpstr>
      <vt:lpstr>Kubernetes</vt:lpstr>
      <vt:lpstr>What is Kubernetes?</vt:lpstr>
      <vt:lpstr>Kubernetes Features</vt:lpstr>
      <vt:lpstr>Kubernetes Features</vt:lpstr>
      <vt:lpstr>Kubernetes Architecture</vt:lpstr>
      <vt:lpstr>Kubernetes Components</vt:lpstr>
      <vt:lpstr>Kubernetes Components</vt:lpstr>
      <vt:lpstr>Kubernetes Components</vt:lpstr>
      <vt:lpstr>Installation</vt:lpstr>
      <vt:lpstr>Check required ports</vt:lpstr>
      <vt:lpstr>Kubernetes Objects</vt:lpstr>
      <vt:lpstr>Kubernetes Objects</vt:lpstr>
      <vt:lpstr>Kubernetes Objects</vt:lpstr>
      <vt:lpstr>Kubernetes Objects</vt:lpstr>
      <vt:lpstr>Pod model types Most often, when you deploy a pod to a  Kubernetes cluster, it'll contain a single  container. But there are instances when  you might need to deploy a pod with  multiple containers.</vt:lpstr>
      <vt:lpstr>Static Pods</vt:lpstr>
      <vt:lpstr>Kubernetes Objects</vt:lpstr>
      <vt:lpstr>Kubernetes Objects</vt:lpstr>
      <vt:lpstr>Kubernetes Objects</vt:lpstr>
      <vt:lpstr>Replication Controller</vt:lpstr>
      <vt:lpstr>ReplicaSet</vt:lpstr>
      <vt:lpstr>DaemonSet</vt:lpstr>
      <vt:lpstr>Kubernetes Objects</vt:lpstr>
      <vt:lpstr>Kubernetes Objects</vt:lpstr>
      <vt:lpstr>Kubernetes Objects</vt:lpstr>
      <vt:lpstr>Kubernetes Objects</vt:lpstr>
      <vt:lpstr>Kubernetes Objects</vt:lpstr>
      <vt:lpstr>Kubernetes Volumes</vt:lpstr>
      <vt:lpstr>Kubernetes Volumes</vt:lpstr>
      <vt:lpstr>Kubernetes Volumes</vt:lpstr>
      <vt:lpstr>ConfigMaps and Secrets</vt:lpstr>
      <vt:lpstr>Liveness And Readiness Probes</vt:lpstr>
      <vt:lpstr>Stateful Sets Deployments are usually used for stateless applications.  However, you can save the state of deployment by  attaching a Persistent Volume to it and make it stateful,  but all the pods of a deployment will be sharing the  same Volume and data across all of them will be same.</vt:lpstr>
      <vt:lpstr>Stateful Sets</vt:lpstr>
      <vt:lpstr>Questions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gangavaram prasanth</dc:creator>
  <cp:lastModifiedBy>gangavaram prasanth</cp:lastModifiedBy>
  <cp:revision>7</cp:revision>
  <dcterms:created xsi:type="dcterms:W3CDTF">2024-09-05T04:41:58Z</dcterms:created>
  <dcterms:modified xsi:type="dcterms:W3CDTF">2025-01-07T13:42:14Z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2021-01-07T00:00:00Z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2024-09-05T00:00:00Z</vt:filetime>
  </property>
</Properties>
</file>