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80" d="100"/>
          <a:sy n="80" d="100"/>
        </p:scale>
        <p:origin x="3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1A67-4380-4EAA-9711-49C9505D96D8}" type="datetimeFigureOut">
              <a:rPr lang="en-GB" smtClean="0"/>
              <a:t>02/02/2019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01402-FBFF-4EBC-A0E8-6C86AA9FB6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997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1A67-4380-4EAA-9711-49C9505D96D8}" type="datetimeFigureOut">
              <a:rPr lang="en-GB" smtClean="0"/>
              <a:t>02/02/2019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01402-FBFF-4EBC-A0E8-6C86AA9FB6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20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1A67-4380-4EAA-9711-49C9505D96D8}" type="datetimeFigureOut">
              <a:rPr lang="en-GB" smtClean="0"/>
              <a:t>02/02/2019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01402-FBFF-4EBC-A0E8-6C86AA9FB6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5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1A67-4380-4EAA-9711-49C9505D96D8}" type="datetimeFigureOut">
              <a:rPr lang="en-GB" smtClean="0"/>
              <a:t>02/02/2019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01402-FBFF-4EBC-A0E8-6C86AA9FB6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19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1A67-4380-4EAA-9711-49C9505D96D8}" type="datetimeFigureOut">
              <a:rPr lang="en-GB" smtClean="0"/>
              <a:t>02/02/2019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01402-FBFF-4EBC-A0E8-6C86AA9FB6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490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1A67-4380-4EAA-9711-49C9505D96D8}" type="datetimeFigureOut">
              <a:rPr lang="en-GB" smtClean="0"/>
              <a:t>02/02/2019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01402-FBFF-4EBC-A0E8-6C86AA9FB6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866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1A67-4380-4EAA-9711-49C9505D96D8}" type="datetimeFigureOut">
              <a:rPr lang="en-GB" smtClean="0"/>
              <a:t>02/02/2019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01402-FBFF-4EBC-A0E8-6C86AA9FB6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087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1A67-4380-4EAA-9711-49C9505D96D8}" type="datetimeFigureOut">
              <a:rPr lang="en-GB" smtClean="0"/>
              <a:t>02/02/2019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01402-FBFF-4EBC-A0E8-6C86AA9FB6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547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1A67-4380-4EAA-9711-49C9505D96D8}" type="datetimeFigureOut">
              <a:rPr lang="en-GB" smtClean="0"/>
              <a:t>02/02/2019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01402-FBFF-4EBC-A0E8-6C86AA9FB6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97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1A67-4380-4EAA-9711-49C9505D96D8}" type="datetimeFigureOut">
              <a:rPr lang="en-GB" smtClean="0"/>
              <a:t>02/02/2019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01402-FBFF-4EBC-A0E8-6C86AA9FB6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29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1A67-4380-4EAA-9711-49C9505D96D8}" type="datetimeFigureOut">
              <a:rPr lang="en-GB" smtClean="0"/>
              <a:t>02/02/2019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01402-FBFF-4EBC-A0E8-6C86AA9FB6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1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11A67-4380-4EAA-9711-49C9505D96D8}" type="datetimeFigureOut">
              <a:rPr lang="en-GB" smtClean="0"/>
              <a:t>02/02/2019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01402-FBFF-4EBC-A0E8-6C86AA9FB6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881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Reserve and Provision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62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Reserves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56801"/>
            <a:ext cx="10515600" cy="3433762"/>
          </a:xfrm>
        </p:spPr>
        <p:txBody>
          <a:bodyPr/>
          <a:lstStyle/>
          <a:p>
            <a:pPr marL="571500" indent="-571500">
              <a:buFont typeface="+mj-lt"/>
              <a:buAutoNum type="romanL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Amount set aside of the profit and other surplus.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Strengthen the financial position of the business.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Overcome future contingencies and losses.</a:t>
            </a: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778" y="1690688"/>
            <a:ext cx="3650222" cy="262816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37502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and Importance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Increases working capital of firm.</a:t>
            </a:r>
          </a:p>
          <a:p>
            <a:r>
              <a:rPr lang="en-US" dirty="0" smtClean="0"/>
              <a:t>Overcome unknown liability and losses in future.</a:t>
            </a:r>
          </a:p>
          <a:p>
            <a:r>
              <a:rPr lang="en-US" dirty="0" smtClean="0"/>
              <a:t>Strengthen the financial position of business.</a:t>
            </a:r>
          </a:p>
          <a:p>
            <a:r>
              <a:rPr lang="en-US" dirty="0" smtClean="0"/>
              <a:t>Distribute the dividend uniformly over the years.</a:t>
            </a:r>
          </a:p>
          <a:p>
            <a:r>
              <a:rPr lang="en-US" dirty="0" smtClean="0"/>
              <a:t>Helps to replace waste assets of firm.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9946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1979554"/>
              </p:ext>
            </p:extLst>
          </p:nvPr>
        </p:nvGraphicFramePr>
        <p:xfrm>
          <a:off x="4062667" y="369802"/>
          <a:ext cx="4034590" cy="676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4590"/>
              </a:tblGrid>
              <a:tr h="67694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Types</a:t>
                      </a:r>
                      <a:r>
                        <a:rPr lang="en-US" sz="3600" baseline="0" dirty="0" smtClean="0">
                          <a:solidFill>
                            <a:schemeClr val="bg1"/>
                          </a:solidFill>
                        </a:rPr>
                        <a:t> of Reserves</a:t>
                      </a:r>
                      <a:endParaRPr lang="en-GB" sz="3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935785"/>
              </p:ext>
            </p:extLst>
          </p:nvPr>
        </p:nvGraphicFramePr>
        <p:xfrm>
          <a:off x="672431" y="2089749"/>
          <a:ext cx="2311399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399"/>
              </a:tblGrid>
              <a:tr h="4489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Capital Reserve</a:t>
                      </a:r>
                      <a:endParaRPr lang="en-GB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042281"/>
              </p:ext>
            </p:extLst>
          </p:nvPr>
        </p:nvGraphicFramePr>
        <p:xfrm>
          <a:off x="4735094" y="2121832"/>
          <a:ext cx="265229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2296"/>
              </a:tblGrid>
              <a:tr h="4489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Revenue</a:t>
                      </a:r>
                      <a:r>
                        <a:rPr lang="en-US" sz="2400" dirty="0" smtClean="0"/>
                        <a:t> Reserve</a:t>
                      </a:r>
                      <a:endParaRPr lang="en-GB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758981"/>
              </p:ext>
            </p:extLst>
          </p:nvPr>
        </p:nvGraphicFramePr>
        <p:xfrm>
          <a:off x="8966200" y="2105790"/>
          <a:ext cx="265229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2296"/>
              </a:tblGrid>
              <a:tr h="4489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Secret</a:t>
                      </a:r>
                      <a:r>
                        <a:rPr lang="en-US" sz="2400" dirty="0" smtClean="0"/>
                        <a:t> Reserve</a:t>
                      </a:r>
                      <a:endParaRPr lang="en-GB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975188"/>
              </p:ext>
            </p:extLst>
          </p:nvPr>
        </p:nvGraphicFramePr>
        <p:xfrm>
          <a:off x="2469142" y="3685403"/>
          <a:ext cx="265229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229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General</a:t>
                      </a:r>
                      <a:r>
                        <a:rPr lang="en-US" sz="2400" dirty="0" smtClean="0"/>
                        <a:t> Reserve</a:t>
                      </a:r>
                      <a:endParaRPr lang="en-GB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592034"/>
              </p:ext>
            </p:extLst>
          </p:nvPr>
        </p:nvGraphicFramePr>
        <p:xfrm>
          <a:off x="7313862" y="3693424"/>
          <a:ext cx="265229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229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Specific </a:t>
                      </a: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Reserve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245732"/>
              </p:ext>
            </p:extLst>
          </p:nvPr>
        </p:nvGraphicFramePr>
        <p:xfrm>
          <a:off x="5823284" y="5087129"/>
          <a:ext cx="6039853" cy="1157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9853"/>
              </a:tblGrid>
              <a:tr h="115726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Sinking fund (Repayment of </a:t>
                      </a:r>
                      <a:r>
                        <a:rPr lang="en-US" baseline="0" dirty="0" err="1" smtClean="0"/>
                        <a:t>liab</a:t>
                      </a:r>
                      <a:r>
                        <a:rPr lang="en-US" baseline="0" dirty="0" smtClean="0"/>
                        <a:t>, replacement of assets)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Dividend equalization fund (equalize dividend)</a:t>
                      </a:r>
                      <a:endParaRPr lang="en-GB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Research and Development fund (improvement)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Arrow Connector 13"/>
          <p:cNvCxnSpPr>
            <a:endCxn id="6" idx="0"/>
          </p:cNvCxnSpPr>
          <p:nvPr/>
        </p:nvCxnSpPr>
        <p:spPr>
          <a:xfrm flipH="1">
            <a:off x="6061242" y="1034716"/>
            <a:ext cx="14705" cy="1087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913021" y="1636295"/>
            <a:ext cx="84100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913021" y="1624263"/>
            <a:ext cx="0" cy="497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0323095" y="1636295"/>
            <a:ext cx="0" cy="485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061242" y="2562726"/>
            <a:ext cx="0" cy="553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801979" y="3116179"/>
            <a:ext cx="49209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789947" y="3116179"/>
            <a:ext cx="0" cy="613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8722895" y="3116179"/>
            <a:ext cx="0" cy="613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8722895" y="4138863"/>
            <a:ext cx="0" cy="1046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061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Provision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Created out of profit and surplus.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meet specific losses which can not be determined exactly.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 , provision for bad debt, provision for depreciation, provision for repairs and renewals.</a:t>
            </a:r>
          </a:p>
        </p:txBody>
      </p:sp>
    </p:spTree>
    <p:extLst>
      <p:ext uri="{BB962C8B-B14F-4D97-AF65-F5344CB8AC3E}">
        <p14:creationId xmlns:p14="http://schemas.microsoft.com/office/powerpoint/2010/main" val="2398608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Reserve vs Provision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2392325"/>
              </p:ext>
            </p:extLst>
          </p:nvPr>
        </p:nvGraphicFramePr>
        <p:xfrm>
          <a:off x="838200" y="1825625"/>
          <a:ext cx="10515600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Reserve</a:t>
                      </a:r>
                      <a:endParaRPr lang="en-GB" sz="2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Provision</a:t>
                      </a:r>
                      <a:endParaRPr lang="en-GB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arenR"/>
                      </a:pPr>
                      <a:r>
                        <a:rPr lang="en-US" sz="2400" dirty="0" smtClean="0"/>
                        <a:t>Created only when profit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1) Must determine</a:t>
                      </a:r>
                      <a:r>
                        <a:rPr lang="en-US" sz="2400" baseline="0" dirty="0" smtClean="0"/>
                        <a:t> before calculating profit</a:t>
                      </a:r>
                      <a:endParaRPr lang="en-GB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2) Used for any future liability</a:t>
                      </a:r>
                      <a:r>
                        <a:rPr lang="en-US" sz="2400" baseline="0" dirty="0" smtClean="0"/>
                        <a:t> and losses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2) Must be used for the same.</a:t>
                      </a:r>
                      <a:endParaRPr lang="en-GB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3) Can be distributed as profits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3) Can</a:t>
                      </a:r>
                      <a:r>
                        <a:rPr lang="en-US" sz="2400" baseline="0" dirty="0" smtClean="0"/>
                        <a:t> not be distributed as profit</a:t>
                      </a:r>
                      <a:endParaRPr lang="en-GB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4) Shown on liabilities</a:t>
                      </a:r>
                      <a:r>
                        <a:rPr lang="en-US" sz="2400" baseline="0" dirty="0" smtClean="0"/>
                        <a:t> side of Balance Sheet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4) Shown on the assets side of Balance</a:t>
                      </a:r>
                      <a:r>
                        <a:rPr lang="en-US" sz="2400" baseline="0" dirty="0" smtClean="0"/>
                        <a:t> Sheet</a:t>
                      </a:r>
                      <a:endParaRPr lang="en-GB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2678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Maintaining General Reserve 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4703510"/>
              </p:ext>
            </p:extLst>
          </p:nvPr>
        </p:nvGraphicFramePr>
        <p:xfrm>
          <a:off x="838200" y="1825625"/>
          <a:ext cx="10515600" cy="33375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70284"/>
                <a:gridCol w="5522495"/>
                <a:gridCol w="433137"/>
                <a:gridCol w="1586564"/>
                <a:gridCol w="21031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Particular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Debit </a:t>
                      </a:r>
                      <a:r>
                        <a:rPr lang="en-US" dirty="0" err="1" smtClean="0"/>
                        <a:t>Rs</a:t>
                      </a:r>
                      <a:r>
                        <a:rPr lang="en-US" dirty="0" smtClean="0"/>
                        <a:t>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Credit </a:t>
                      </a:r>
                      <a:r>
                        <a:rPr lang="en-US" dirty="0" err="1" smtClean="0"/>
                        <a:t>Rs</a:t>
                      </a:r>
                      <a:r>
                        <a:rPr lang="en-US" dirty="0" smtClean="0"/>
                        <a:t>.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At the</a:t>
                      </a:r>
                      <a:r>
                        <a:rPr lang="en-US" b="1" baseline="0" dirty="0" smtClean="0"/>
                        <a:t> time of Creating the reserve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Profit and loss appropriation a/c…………………………………Dr.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To</a:t>
                      </a:r>
                      <a:r>
                        <a:rPr lang="en-US" baseline="0" dirty="0" smtClean="0"/>
                        <a:t> general reserve a/c</a:t>
                      </a:r>
                      <a:endParaRPr lang="en-GB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***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(Net profit transferred to general reserve)</a:t>
                      </a:r>
                      <a:endParaRPr lang="en-GB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At the time of utilizing the reserve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General</a:t>
                      </a:r>
                      <a:r>
                        <a:rPr lang="en-US" baseline="0" dirty="0" smtClean="0"/>
                        <a:t> reserve a/c……………………………………………………..Dr.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To purpose of Use a/c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***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(Use</a:t>
                      </a:r>
                      <a:r>
                        <a:rPr lang="en-US" baseline="0" dirty="0" smtClean="0"/>
                        <a:t> of general reserve….</a:t>
                      </a:r>
                      <a:r>
                        <a:rPr lang="en-US" dirty="0" smtClean="0"/>
                        <a:t>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5304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Maintaining General Reserve 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4703510"/>
              </p:ext>
            </p:extLst>
          </p:nvPr>
        </p:nvGraphicFramePr>
        <p:xfrm>
          <a:off x="838200" y="1825625"/>
          <a:ext cx="10515600" cy="33375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70284"/>
                <a:gridCol w="5522495"/>
                <a:gridCol w="433137"/>
                <a:gridCol w="1586564"/>
                <a:gridCol w="21031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Particular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Debit </a:t>
                      </a:r>
                      <a:r>
                        <a:rPr lang="en-US" dirty="0" err="1" smtClean="0"/>
                        <a:t>Rs</a:t>
                      </a:r>
                      <a:r>
                        <a:rPr lang="en-US" dirty="0" smtClean="0"/>
                        <a:t>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Credit </a:t>
                      </a:r>
                      <a:r>
                        <a:rPr lang="en-US" dirty="0" err="1" smtClean="0"/>
                        <a:t>Rs</a:t>
                      </a:r>
                      <a:r>
                        <a:rPr lang="en-US" dirty="0" smtClean="0"/>
                        <a:t>.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At the</a:t>
                      </a:r>
                      <a:r>
                        <a:rPr lang="en-US" b="1" baseline="0" dirty="0" smtClean="0"/>
                        <a:t> time of Creating the reserve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Profit and loss appropriation a/c…………………………………Dr.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To</a:t>
                      </a:r>
                      <a:r>
                        <a:rPr lang="en-US" baseline="0" dirty="0" smtClean="0"/>
                        <a:t> general reserve a/c</a:t>
                      </a:r>
                      <a:endParaRPr lang="en-GB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***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(Net profit transferred to general reserve)</a:t>
                      </a:r>
                      <a:endParaRPr lang="en-GB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At the time of utilizing the reserve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General</a:t>
                      </a:r>
                      <a:r>
                        <a:rPr lang="en-US" baseline="0" dirty="0" smtClean="0"/>
                        <a:t> reserve a/c……………………………………………………..Dr.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To purpose of Use a/c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***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(Use</a:t>
                      </a:r>
                      <a:r>
                        <a:rPr lang="en-US" baseline="0" dirty="0" smtClean="0"/>
                        <a:t> of general reserve….</a:t>
                      </a:r>
                      <a:r>
                        <a:rPr lang="en-US" dirty="0" smtClean="0"/>
                        <a:t>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8062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349</Words>
  <Application>Microsoft Office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Reserve and Provision</vt:lpstr>
      <vt:lpstr>Reserves</vt:lpstr>
      <vt:lpstr>Objectives and Importance</vt:lpstr>
      <vt:lpstr>PowerPoint Presentation</vt:lpstr>
      <vt:lpstr>Provision</vt:lpstr>
      <vt:lpstr>Reserve vs Provision</vt:lpstr>
      <vt:lpstr>Maintaining General Reserve </vt:lpstr>
      <vt:lpstr>Maintaining General Reserve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Reserve and Provision</dc:title>
  <dc:creator>Dhiraj Pakhrin</dc:creator>
  <cp:lastModifiedBy>Dhiraj Pakhrin</cp:lastModifiedBy>
  <cp:revision>7</cp:revision>
  <dcterms:created xsi:type="dcterms:W3CDTF">2019-02-02T13:17:10Z</dcterms:created>
  <dcterms:modified xsi:type="dcterms:W3CDTF">2019-02-02T14:16:47Z</dcterms:modified>
</cp:coreProperties>
</file>