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2"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7E7700-D3F3-46BE-B6C8-647BD70601B4}" type="datetimeFigureOut">
              <a:rPr lang="en-US" smtClean="0"/>
              <a:t>7/23/2023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55D32A-F9CA-44E6-B03E-E3275B38A90A}" type="slidenum">
              <a:rPr lang="en-US" smtClean="0"/>
              <a:t>‹#›</a:t>
            </a:fld>
            <a:endParaRPr lang="en-US"/>
          </a:p>
        </p:txBody>
      </p:sp>
    </p:spTree>
    <p:extLst>
      <p:ext uri="{BB962C8B-B14F-4D97-AF65-F5344CB8AC3E}">
        <p14:creationId xmlns:p14="http://schemas.microsoft.com/office/powerpoint/2010/main" val="594139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The classic bikes are majorly used for longer durations by casual customers near the main city of Chicago, whereas member users are randomly spread out.</a:t>
            </a:r>
          </a:p>
          <a:p>
            <a:pPr marL="285750" indent="-285750">
              <a:buFont typeface="Arial" panose="020B0604020202020204" pitchFamily="34" charset="0"/>
              <a:buChar char="•"/>
            </a:pPr>
            <a:r>
              <a:rPr lang="en-US" sz="1200" dirty="0"/>
              <a:t>The docked users are majorly located in the main city of Chicago and towards it’s north and east suburbs and a few in the south.</a:t>
            </a:r>
          </a:p>
          <a:p>
            <a:pPr marL="285750" indent="-285750">
              <a:buFont typeface="Arial" panose="020B0604020202020204" pitchFamily="34" charset="0"/>
              <a:buChar char="•"/>
            </a:pPr>
            <a:r>
              <a:rPr lang="en-US" sz="1200" dirty="0"/>
              <a:t>Electric casual customers are more densely populated around the main city and it’s northern suburb, whereas the member customers are randomly spread out.</a:t>
            </a:r>
            <a:endParaRPr lang="en-US" dirty="0"/>
          </a:p>
        </p:txBody>
      </p:sp>
      <p:sp>
        <p:nvSpPr>
          <p:cNvPr id="4" name="Slide Number Placeholder 3"/>
          <p:cNvSpPr>
            <a:spLocks noGrp="1"/>
          </p:cNvSpPr>
          <p:nvPr>
            <p:ph type="sldNum" sz="quarter" idx="5"/>
          </p:nvPr>
        </p:nvSpPr>
        <p:spPr/>
        <p:txBody>
          <a:bodyPr/>
          <a:lstStyle/>
          <a:p>
            <a:fld id="{2655D32A-F9CA-44E6-B03E-E3275B38A90A}" type="slidenum">
              <a:rPr lang="en-US" smtClean="0"/>
              <a:t>6</a:t>
            </a:fld>
            <a:endParaRPr lang="en-US"/>
          </a:p>
        </p:txBody>
      </p:sp>
    </p:spTree>
    <p:extLst>
      <p:ext uri="{BB962C8B-B14F-4D97-AF65-F5344CB8AC3E}">
        <p14:creationId xmlns:p14="http://schemas.microsoft.com/office/powerpoint/2010/main" val="4007592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31054-6D74-3B1C-09CD-D76D2EC8E0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3D339B-970D-D6D4-5D24-F66CC3691A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07426-ECE5-21A7-A92F-EED25F815F40}"/>
              </a:ext>
            </a:extLst>
          </p:cNvPr>
          <p:cNvSpPr>
            <a:spLocks noGrp="1"/>
          </p:cNvSpPr>
          <p:nvPr>
            <p:ph type="dt" sz="half" idx="10"/>
          </p:nvPr>
        </p:nvSpPr>
        <p:spPr/>
        <p:txBody>
          <a:bodyPr/>
          <a:lstStyle/>
          <a:p>
            <a:fld id="{7713833E-39B6-470A-B7EF-ED06AB623DD3}" type="datetimeFigureOut">
              <a:rPr lang="en-US" smtClean="0"/>
              <a:t>7/23/2023</a:t>
            </a:fld>
            <a:endParaRPr lang="en-US"/>
          </a:p>
        </p:txBody>
      </p:sp>
      <p:sp>
        <p:nvSpPr>
          <p:cNvPr id="5" name="Footer Placeholder 4">
            <a:extLst>
              <a:ext uri="{FF2B5EF4-FFF2-40B4-BE49-F238E27FC236}">
                <a16:creationId xmlns:a16="http://schemas.microsoft.com/office/drawing/2014/main" id="{676D9085-FBA3-716F-DC87-64E931CA39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D2DE28-344D-9BC8-9747-361409ED9BC2}"/>
              </a:ext>
            </a:extLst>
          </p:cNvPr>
          <p:cNvSpPr>
            <a:spLocks noGrp="1"/>
          </p:cNvSpPr>
          <p:nvPr>
            <p:ph type="sldNum" sz="quarter" idx="12"/>
          </p:nvPr>
        </p:nvSpPr>
        <p:spPr/>
        <p:txBody>
          <a:bodyPr/>
          <a:lstStyle/>
          <a:p>
            <a:fld id="{8E552FA1-DCD6-435E-AA0B-3B037128D8FC}" type="slidenum">
              <a:rPr lang="en-US" smtClean="0"/>
              <a:t>‹#›</a:t>
            </a:fld>
            <a:endParaRPr lang="en-US"/>
          </a:p>
        </p:txBody>
      </p:sp>
    </p:spTree>
    <p:extLst>
      <p:ext uri="{BB962C8B-B14F-4D97-AF65-F5344CB8AC3E}">
        <p14:creationId xmlns:p14="http://schemas.microsoft.com/office/powerpoint/2010/main" val="2379786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17401-EF38-8DE7-023B-D981FA2412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C679CB-226F-9453-4530-E40B326E1F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B41C1-15DA-A4FC-67B8-5AF5B376E2CC}"/>
              </a:ext>
            </a:extLst>
          </p:cNvPr>
          <p:cNvSpPr>
            <a:spLocks noGrp="1"/>
          </p:cNvSpPr>
          <p:nvPr>
            <p:ph type="dt" sz="half" idx="10"/>
          </p:nvPr>
        </p:nvSpPr>
        <p:spPr/>
        <p:txBody>
          <a:bodyPr/>
          <a:lstStyle/>
          <a:p>
            <a:fld id="{7713833E-39B6-470A-B7EF-ED06AB623DD3}" type="datetimeFigureOut">
              <a:rPr lang="en-US" smtClean="0"/>
              <a:t>7/23/2023</a:t>
            </a:fld>
            <a:endParaRPr lang="en-US"/>
          </a:p>
        </p:txBody>
      </p:sp>
      <p:sp>
        <p:nvSpPr>
          <p:cNvPr id="5" name="Footer Placeholder 4">
            <a:extLst>
              <a:ext uri="{FF2B5EF4-FFF2-40B4-BE49-F238E27FC236}">
                <a16:creationId xmlns:a16="http://schemas.microsoft.com/office/drawing/2014/main" id="{4BD27D80-BEE6-30CB-631C-24867C2C4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0ECB28-3469-B0DF-8508-1BB3E42557EB}"/>
              </a:ext>
            </a:extLst>
          </p:cNvPr>
          <p:cNvSpPr>
            <a:spLocks noGrp="1"/>
          </p:cNvSpPr>
          <p:nvPr>
            <p:ph type="sldNum" sz="quarter" idx="12"/>
          </p:nvPr>
        </p:nvSpPr>
        <p:spPr/>
        <p:txBody>
          <a:bodyPr/>
          <a:lstStyle/>
          <a:p>
            <a:fld id="{8E552FA1-DCD6-435E-AA0B-3B037128D8FC}" type="slidenum">
              <a:rPr lang="en-US" smtClean="0"/>
              <a:t>‹#›</a:t>
            </a:fld>
            <a:endParaRPr lang="en-US"/>
          </a:p>
        </p:txBody>
      </p:sp>
    </p:spTree>
    <p:extLst>
      <p:ext uri="{BB962C8B-B14F-4D97-AF65-F5344CB8AC3E}">
        <p14:creationId xmlns:p14="http://schemas.microsoft.com/office/powerpoint/2010/main" val="119440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27CFE5-C0B6-5F16-4549-D7884F7303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A499E3-CB83-E52F-2DC0-0CE7013D89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CD1EE-DCAD-49BC-F98A-1C4633FA66A1}"/>
              </a:ext>
            </a:extLst>
          </p:cNvPr>
          <p:cNvSpPr>
            <a:spLocks noGrp="1"/>
          </p:cNvSpPr>
          <p:nvPr>
            <p:ph type="dt" sz="half" idx="10"/>
          </p:nvPr>
        </p:nvSpPr>
        <p:spPr/>
        <p:txBody>
          <a:bodyPr/>
          <a:lstStyle/>
          <a:p>
            <a:fld id="{7713833E-39B6-470A-B7EF-ED06AB623DD3}" type="datetimeFigureOut">
              <a:rPr lang="en-US" smtClean="0"/>
              <a:t>7/23/2023</a:t>
            </a:fld>
            <a:endParaRPr lang="en-US"/>
          </a:p>
        </p:txBody>
      </p:sp>
      <p:sp>
        <p:nvSpPr>
          <p:cNvPr id="5" name="Footer Placeholder 4">
            <a:extLst>
              <a:ext uri="{FF2B5EF4-FFF2-40B4-BE49-F238E27FC236}">
                <a16:creationId xmlns:a16="http://schemas.microsoft.com/office/drawing/2014/main" id="{4F3F968E-0AEF-F1CD-6B56-F11C1BD54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AACB21-5561-26F4-AB4F-7294FF4D33D7}"/>
              </a:ext>
            </a:extLst>
          </p:cNvPr>
          <p:cNvSpPr>
            <a:spLocks noGrp="1"/>
          </p:cNvSpPr>
          <p:nvPr>
            <p:ph type="sldNum" sz="quarter" idx="12"/>
          </p:nvPr>
        </p:nvSpPr>
        <p:spPr/>
        <p:txBody>
          <a:bodyPr/>
          <a:lstStyle/>
          <a:p>
            <a:fld id="{8E552FA1-DCD6-435E-AA0B-3B037128D8FC}" type="slidenum">
              <a:rPr lang="en-US" smtClean="0"/>
              <a:t>‹#›</a:t>
            </a:fld>
            <a:endParaRPr lang="en-US"/>
          </a:p>
        </p:txBody>
      </p:sp>
    </p:spTree>
    <p:extLst>
      <p:ext uri="{BB962C8B-B14F-4D97-AF65-F5344CB8AC3E}">
        <p14:creationId xmlns:p14="http://schemas.microsoft.com/office/powerpoint/2010/main" val="2574724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F0FCF-9F48-6BA3-EC4B-76CB30C3E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78AEE-4E2C-ED90-31B6-B23627FE6E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677AE2-CFC3-5B6D-8E3D-FA300BADAE05}"/>
              </a:ext>
            </a:extLst>
          </p:cNvPr>
          <p:cNvSpPr>
            <a:spLocks noGrp="1"/>
          </p:cNvSpPr>
          <p:nvPr>
            <p:ph type="dt" sz="half" idx="10"/>
          </p:nvPr>
        </p:nvSpPr>
        <p:spPr/>
        <p:txBody>
          <a:bodyPr/>
          <a:lstStyle/>
          <a:p>
            <a:fld id="{7713833E-39B6-470A-B7EF-ED06AB623DD3}" type="datetimeFigureOut">
              <a:rPr lang="en-US" smtClean="0"/>
              <a:t>7/23/2023</a:t>
            </a:fld>
            <a:endParaRPr lang="en-US"/>
          </a:p>
        </p:txBody>
      </p:sp>
      <p:sp>
        <p:nvSpPr>
          <p:cNvPr id="5" name="Footer Placeholder 4">
            <a:extLst>
              <a:ext uri="{FF2B5EF4-FFF2-40B4-BE49-F238E27FC236}">
                <a16:creationId xmlns:a16="http://schemas.microsoft.com/office/drawing/2014/main" id="{FA171F2E-00BE-6916-1407-685571D93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56B78E-07B7-F02B-C18B-6C6B15E0C95B}"/>
              </a:ext>
            </a:extLst>
          </p:cNvPr>
          <p:cNvSpPr>
            <a:spLocks noGrp="1"/>
          </p:cNvSpPr>
          <p:nvPr>
            <p:ph type="sldNum" sz="quarter" idx="12"/>
          </p:nvPr>
        </p:nvSpPr>
        <p:spPr/>
        <p:txBody>
          <a:bodyPr/>
          <a:lstStyle/>
          <a:p>
            <a:fld id="{8E552FA1-DCD6-435E-AA0B-3B037128D8FC}" type="slidenum">
              <a:rPr lang="en-US" smtClean="0"/>
              <a:t>‹#›</a:t>
            </a:fld>
            <a:endParaRPr lang="en-US"/>
          </a:p>
        </p:txBody>
      </p:sp>
    </p:spTree>
    <p:extLst>
      <p:ext uri="{BB962C8B-B14F-4D97-AF65-F5344CB8AC3E}">
        <p14:creationId xmlns:p14="http://schemas.microsoft.com/office/powerpoint/2010/main" val="3960039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AC385-9730-46DC-F1D7-E8A7D7365E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38E1F7-9F93-E776-BBFB-32922952DC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9F3C97-B2E9-B36F-64D0-1B12658486E8}"/>
              </a:ext>
            </a:extLst>
          </p:cNvPr>
          <p:cNvSpPr>
            <a:spLocks noGrp="1"/>
          </p:cNvSpPr>
          <p:nvPr>
            <p:ph type="dt" sz="half" idx="10"/>
          </p:nvPr>
        </p:nvSpPr>
        <p:spPr/>
        <p:txBody>
          <a:bodyPr/>
          <a:lstStyle/>
          <a:p>
            <a:fld id="{7713833E-39B6-470A-B7EF-ED06AB623DD3}" type="datetimeFigureOut">
              <a:rPr lang="en-US" smtClean="0"/>
              <a:t>7/23/2023</a:t>
            </a:fld>
            <a:endParaRPr lang="en-US"/>
          </a:p>
        </p:txBody>
      </p:sp>
      <p:sp>
        <p:nvSpPr>
          <p:cNvPr id="5" name="Footer Placeholder 4">
            <a:extLst>
              <a:ext uri="{FF2B5EF4-FFF2-40B4-BE49-F238E27FC236}">
                <a16:creationId xmlns:a16="http://schemas.microsoft.com/office/drawing/2014/main" id="{564E0087-40D6-6E50-8809-E60DFC2C4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C427E4-A8E8-21F2-0DFC-0D8DCBC60F90}"/>
              </a:ext>
            </a:extLst>
          </p:cNvPr>
          <p:cNvSpPr>
            <a:spLocks noGrp="1"/>
          </p:cNvSpPr>
          <p:nvPr>
            <p:ph type="sldNum" sz="quarter" idx="12"/>
          </p:nvPr>
        </p:nvSpPr>
        <p:spPr/>
        <p:txBody>
          <a:bodyPr/>
          <a:lstStyle/>
          <a:p>
            <a:fld id="{8E552FA1-DCD6-435E-AA0B-3B037128D8FC}" type="slidenum">
              <a:rPr lang="en-US" smtClean="0"/>
              <a:t>‹#›</a:t>
            </a:fld>
            <a:endParaRPr lang="en-US"/>
          </a:p>
        </p:txBody>
      </p:sp>
    </p:spTree>
    <p:extLst>
      <p:ext uri="{BB962C8B-B14F-4D97-AF65-F5344CB8AC3E}">
        <p14:creationId xmlns:p14="http://schemas.microsoft.com/office/powerpoint/2010/main" val="2217453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F40E8-FFA9-EF4C-0FEF-609C71B2F5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19F16B-8E6F-EECC-37E3-C6F5EF7F5D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8B27F1-5780-715A-B40B-CB877C1E79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BB9DA4-B8A9-5FFE-07DB-CD0FC24B9067}"/>
              </a:ext>
            </a:extLst>
          </p:cNvPr>
          <p:cNvSpPr>
            <a:spLocks noGrp="1"/>
          </p:cNvSpPr>
          <p:nvPr>
            <p:ph type="dt" sz="half" idx="10"/>
          </p:nvPr>
        </p:nvSpPr>
        <p:spPr/>
        <p:txBody>
          <a:bodyPr/>
          <a:lstStyle/>
          <a:p>
            <a:fld id="{7713833E-39B6-470A-B7EF-ED06AB623DD3}" type="datetimeFigureOut">
              <a:rPr lang="en-US" smtClean="0"/>
              <a:t>7/23/2023</a:t>
            </a:fld>
            <a:endParaRPr lang="en-US"/>
          </a:p>
        </p:txBody>
      </p:sp>
      <p:sp>
        <p:nvSpPr>
          <p:cNvPr id="6" name="Footer Placeholder 5">
            <a:extLst>
              <a:ext uri="{FF2B5EF4-FFF2-40B4-BE49-F238E27FC236}">
                <a16:creationId xmlns:a16="http://schemas.microsoft.com/office/drawing/2014/main" id="{3158D960-58A9-02DB-A631-708C00AADA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FCBEF0-AF2D-F7D8-4C79-64161E23F26D}"/>
              </a:ext>
            </a:extLst>
          </p:cNvPr>
          <p:cNvSpPr>
            <a:spLocks noGrp="1"/>
          </p:cNvSpPr>
          <p:nvPr>
            <p:ph type="sldNum" sz="quarter" idx="12"/>
          </p:nvPr>
        </p:nvSpPr>
        <p:spPr/>
        <p:txBody>
          <a:bodyPr/>
          <a:lstStyle/>
          <a:p>
            <a:fld id="{8E552FA1-DCD6-435E-AA0B-3B037128D8FC}" type="slidenum">
              <a:rPr lang="en-US" smtClean="0"/>
              <a:t>‹#›</a:t>
            </a:fld>
            <a:endParaRPr lang="en-US"/>
          </a:p>
        </p:txBody>
      </p:sp>
    </p:spTree>
    <p:extLst>
      <p:ext uri="{BB962C8B-B14F-4D97-AF65-F5344CB8AC3E}">
        <p14:creationId xmlns:p14="http://schemas.microsoft.com/office/powerpoint/2010/main" val="3610971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65D01-1C6B-A270-911D-F85AC9ED41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3294DF-EA5A-05B6-2791-66734CAD25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83E7F6-83E9-91F2-E8FE-216E3787D8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E634D6-4AB3-3060-F9C0-4167A94473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BCEC53-BFAD-62BF-05C3-CF6A6A59D7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AE3500-B4E8-7C16-1FA2-63A8A65CF64E}"/>
              </a:ext>
            </a:extLst>
          </p:cNvPr>
          <p:cNvSpPr>
            <a:spLocks noGrp="1"/>
          </p:cNvSpPr>
          <p:nvPr>
            <p:ph type="dt" sz="half" idx="10"/>
          </p:nvPr>
        </p:nvSpPr>
        <p:spPr/>
        <p:txBody>
          <a:bodyPr/>
          <a:lstStyle/>
          <a:p>
            <a:fld id="{7713833E-39B6-470A-B7EF-ED06AB623DD3}" type="datetimeFigureOut">
              <a:rPr lang="en-US" smtClean="0"/>
              <a:t>7/23/2023</a:t>
            </a:fld>
            <a:endParaRPr lang="en-US"/>
          </a:p>
        </p:txBody>
      </p:sp>
      <p:sp>
        <p:nvSpPr>
          <p:cNvPr id="8" name="Footer Placeholder 7">
            <a:extLst>
              <a:ext uri="{FF2B5EF4-FFF2-40B4-BE49-F238E27FC236}">
                <a16:creationId xmlns:a16="http://schemas.microsoft.com/office/drawing/2014/main" id="{A9805DE8-2180-0DE9-7CD1-0D6B40412D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971A55-F178-B84F-97C2-75722729472D}"/>
              </a:ext>
            </a:extLst>
          </p:cNvPr>
          <p:cNvSpPr>
            <a:spLocks noGrp="1"/>
          </p:cNvSpPr>
          <p:nvPr>
            <p:ph type="sldNum" sz="quarter" idx="12"/>
          </p:nvPr>
        </p:nvSpPr>
        <p:spPr/>
        <p:txBody>
          <a:bodyPr/>
          <a:lstStyle/>
          <a:p>
            <a:fld id="{8E552FA1-DCD6-435E-AA0B-3B037128D8FC}" type="slidenum">
              <a:rPr lang="en-US" smtClean="0"/>
              <a:t>‹#›</a:t>
            </a:fld>
            <a:endParaRPr lang="en-US"/>
          </a:p>
        </p:txBody>
      </p:sp>
    </p:spTree>
    <p:extLst>
      <p:ext uri="{BB962C8B-B14F-4D97-AF65-F5344CB8AC3E}">
        <p14:creationId xmlns:p14="http://schemas.microsoft.com/office/powerpoint/2010/main" val="231640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2623E-A2A2-2848-E2B1-C1C3CF2DDA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52B100-A94F-3A53-BEFB-9C397D99A0BB}"/>
              </a:ext>
            </a:extLst>
          </p:cNvPr>
          <p:cNvSpPr>
            <a:spLocks noGrp="1"/>
          </p:cNvSpPr>
          <p:nvPr>
            <p:ph type="dt" sz="half" idx="10"/>
          </p:nvPr>
        </p:nvSpPr>
        <p:spPr/>
        <p:txBody>
          <a:bodyPr/>
          <a:lstStyle/>
          <a:p>
            <a:fld id="{7713833E-39B6-470A-B7EF-ED06AB623DD3}" type="datetimeFigureOut">
              <a:rPr lang="en-US" smtClean="0"/>
              <a:t>7/23/2023</a:t>
            </a:fld>
            <a:endParaRPr lang="en-US"/>
          </a:p>
        </p:txBody>
      </p:sp>
      <p:sp>
        <p:nvSpPr>
          <p:cNvPr id="4" name="Footer Placeholder 3">
            <a:extLst>
              <a:ext uri="{FF2B5EF4-FFF2-40B4-BE49-F238E27FC236}">
                <a16:creationId xmlns:a16="http://schemas.microsoft.com/office/drawing/2014/main" id="{C9E125CF-037C-BD11-3FB7-091D7A322A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34F2D2-8D62-6235-FBCF-69763D35BDB2}"/>
              </a:ext>
            </a:extLst>
          </p:cNvPr>
          <p:cNvSpPr>
            <a:spLocks noGrp="1"/>
          </p:cNvSpPr>
          <p:nvPr>
            <p:ph type="sldNum" sz="quarter" idx="12"/>
          </p:nvPr>
        </p:nvSpPr>
        <p:spPr/>
        <p:txBody>
          <a:bodyPr/>
          <a:lstStyle/>
          <a:p>
            <a:fld id="{8E552FA1-DCD6-435E-AA0B-3B037128D8FC}" type="slidenum">
              <a:rPr lang="en-US" smtClean="0"/>
              <a:t>‹#›</a:t>
            </a:fld>
            <a:endParaRPr lang="en-US"/>
          </a:p>
        </p:txBody>
      </p:sp>
    </p:spTree>
    <p:extLst>
      <p:ext uri="{BB962C8B-B14F-4D97-AF65-F5344CB8AC3E}">
        <p14:creationId xmlns:p14="http://schemas.microsoft.com/office/powerpoint/2010/main" val="4167546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571D8C-2D77-9C9D-686F-226FA0034861}"/>
              </a:ext>
            </a:extLst>
          </p:cNvPr>
          <p:cNvSpPr>
            <a:spLocks noGrp="1"/>
          </p:cNvSpPr>
          <p:nvPr>
            <p:ph type="dt" sz="half" idx="10"/>
          </p:nvPr>
        </p:nvSpPr>
        <p:spPr/>
        <p:txBody>
          <a:bodyPr/>
          <a:lstStyle/>
          <a:p>
            <a:fld id="{7713833E-39B6-470A-B7EF-ED06AB623DD3}" type="datetimeFigureOut">
              <a:rPr lang="en-US" smtClean="0"/>
              <a:t>7/23/2023</a:t>
            </a:fld>
            <a:endParaRPr lang="en-US"/>
          </a:p>
        </p:txBody>
      </p:sp>
      <p:sp>
        <p:nvSpPr>
          <p:cNvPr id="3" name="Footer Placeholder 2">
            <a:extLst>
              <a:ext uri="{FF2B5EF4-FFF2-40B4-BE49-F238E27FC236}">
                <a16:creationId xmlns:a16="http://schemas.microsoft.com/office/drawing/2014/main" id="{3525DB5A-C7AE-240C-654E-D9342D068D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04B0A3-404C-DE9A-DFAD-6F1F4063CA6A}"/>
              </a:ext>
            </a:extLst>
          </p:cNvPr>
          <p:cNvSpPr>
            <a:spLocks noGrp="1"/>
          </p:cNvSpPr>
          <p:nvPr>
            <p:ph type="sldNum" sz="quarter" idx="12"/>
          </p:nvPr>
        </p:nvSpPr>
        <p:spPr/>
        <p:txBody>
          <a:bodyPr/>
          <a:lstStyle/>
          <a:p>
            <a:fld id="{8E552FA1-DCD6-435E-AA0B-3B037128D8FC}" type="slidenum">
              <a:rPr lang="en-US" smtClean="0"/>
              <a:t>‹#›</a:t>
            </a:fld>
            <a:endParaRPr lang="en-US"/>
          </a:p>
        </p:txBody>
      </p:sp>
    </p:spTree>
    <p:extLst>
      <p:ext uri="{BB962C8B-B14F-4D97-AF65-F5344CB8AC3E}">
        <p14:creationId xmlns:p14="http://schemas.microsoft.com/office/powerpoint/2010/main" val="1728833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B993C-BBA1-A16D-8DB6-C2BE345503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9939F4-9E7E-5DFE-21A5-1F8FD88D99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F2EB61-CF5D-86BF-2287-7ED99E6655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40C151-489E-F549-36CD-C8E04D23EFA4}"/>
              </a:ext>
            </a:extLst>
          </p:cNvPr>
          <p:cNvSpPr>
            <a:spLocks noGrp="1"/>
          </p:cNvSpPr>
          <p:nvPr>
            <p:ph type="dt" sz="half" idx="10"/>
          </p:nvPr>
        </p:nvSpPr>
        <p:spPr/>
        <p:txBody>
          <a:bodyPr/>
          <a:lstStyle/>
          <a:p>
            <a:fld id="{7713833E-39B6-470A-B7EF-ED06AB623DD3}" type="datetimeFigureOut">
              <a:rPr lang="en-US" smtClean="0"/>
              <a:t>7/23/2023</a:t>
            </a:fld>
            <a:endParaRPr lang="en-US"/>
          </a:p>
        </p:txBody>
      </p:sp>
      <p:sp>
        <p:nvSpPr>
          <p:cNvPr id="6" name="Footer Placeholder 5">
            <a:extLst>
              <a:ext uri="{FF2B5EF4-FFF2-40B4-BE49-F238E27FC236}">
                <a16:creationId xmlns:a16="http://schemas.microsoft.com/office/drawing/2014/main" id="{EF90A490-B8A5-2683-AF67-49092A8340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5E2053-DBB5-4381-3384-E2EE76D41A69}"/>
              </a:ext>
            </a:extLst>
          </p:cNvPr>
          <p:cNvSpPr>
            <a:spLocks noGrp="1"/>
          </p:cNvSpPr>
          <p:nvPr>
            <p:ph type="sldNum" sz="quarter" idx="12"/>
          </p:nvPr>
        </p:nvSpPr>
        <p:spPr/>
        <p:txBody>
          <a:bodyPr/>
          <a:lstStyle/>
          <a:p>
            <a:fld id="{8E552FA1-DCD6-435E-AA0B-3B037128D8FC}" type="slidenum">
              <a:rPr lang="en-US" smtClean="0"/>
              <a:t>‹#›</a:t>
            </a:fld>
            <a:endParaRPr lang="en-US"/>
          </a:p>
        </p:txBody>
      </p:sp>
    </p:spTree>
    <p:extLst>
      <p:ext uri="{BB962C8B-B14F-4D97-AF65-F5344CB8AC3E}">
        <p14:creationId xmlns:p14="http://schemas.microsoft.com/office/powerpoint/2010/main" val="2037294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14258-F580-9D21-DC03-E4222000E3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4B0F22-C28B-3898-EC20-9D72661BF4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6FE70A-1947-4765-1445-574178F83B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5F5D2E-A0D6-3A32-5252-69913F8F1677}"/>
              </a:ext>
            </a:extLst>
          </p:cNvPr>
          <p:cNvSpPr>
            <a:spLocks noGrp="1"/>
          </p:cNvSpPr>
          <p:nvPr>
            <p:ph type="dt" sz="half" idx="10"/>
          </p:nvPr>
        </p:nvSpPr>
        <p:spPr/>
        <p:txBody>
          <a:bodyPr/>
          <a:lstStyle/>
          <a:p>
            <a:fld id="{7713833E-39B6-470A-B7EF-ED06AB623DD3}" type="datetimeFigureOut">
              <a:rPr lang="en-US" smtClean="0"/>
              <a:t>7/23/2023</a:t>
            </a:fld>
            <a:endParaRPr lang="en-US"/>
          </a:p>
        </p:txBody>
      </p:sp>
      <p:sp>
        <p:nvSpPr>
          <p:cNvPr id="6" name="Footer Placeholder 5">
            <a:extLst>
              <a:ext uri="{FF2B5EF4-FFF2-40B4-BE49-F238E27FC236}">
                <a16:creationId xmlns:a16="http://schemas.microsoft.com/office/drawing/2014/main" id="{0A8704CB-2ECA-F21B-4425-767F061AFF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6A311C-C92B-5B61-FBD1-351A0A07BA14}"/>
              </a:ext>
            </a:extLst>
          </p:cNvPr>
          <p:cNvSpPr>
            <a:spLocks noGrp="1"/>
          </p:cNvSpPr>
          <p:nvPr>
            <p:ph type="sldNum" sz="quarter" idx="12"/>
          </p:nvPr>
        </p:nvSpPr>
        <p:spPr/>
        <p:txBody>
          <a:bodyPr/>
          <a:lstStyle/>
          <a:p>
            <a:fld id="{8E552FA1-DCD6-435E-AA0B-3B037128D8FC}" type="slidenum">
              <a:rPr lang="en-US" smtClean="0"/>
              <a:t>‹#›</a:t>
            </a:fld>
            <a:endParaRPr lang="en-US"/>
          </a:p>
        </p:txBody>
      </p:sp>
    </p:spTree>
    <p:extLst>
      <p:ext uri="{BB962C8B-B14F-4D97-AF65-F5344CB8AC3E}">
        <p14:creationId xmlns:p14="http://schemas.microsoft.com/office/powerpoint/2010/main" val="70207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04C90B-0A1E-1B6A-21A1-2DA8E5566C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9020AF-EE9B-B4E5-620D-9901B0225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B88D9-C16B-B848-3959-2416175A78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13833E-39B6-470A-B7EF-ED06AB623DD3}" type="datetimeFigureOut">
              <a:rPr lang="en-US" smtClean="0"/>
              <a:t>7/23/2023</a:t>
            </a:fld>
            <a:endParaRPr lang="en-US"/>
          </a:p>
        </p:txBody>
      </p:sp>
      <p:sp>
        <p:nvSpPr>
          <p:cNvPr id="5" name="Footer Placeholder 4">
            <a:extLst>
              <a:ext uri="{FF2B5EF4-FFF2-40B4-BE49-F238E27FC236}">
                <a16:creationId xmlns:a16="http://schemas.microsoft.com/office/drawing/2014/main" id="{FB547435-4B5D-3FD2-44A1-13803F0302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79F7BA-B581-A7E7-D20B-F862BF8484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552FA1-DCD6-435E-AA0B-3B037128D8FC}" type="slidenum">
              <a:rPr lang="en-US" smtClean="0"/>
              <a:t>‹#›</a:t>
            </a:fld>
            <a:endParaRPr lang="en-US"/>
          </a:p>
        </p:txBody>
      </p:sp>
    </p:spTree>
    <p:extLst>
      <p:ext uri="{BB962C8B-B14F-4D97-AF65-F5344CB8AC3E}">
        <p14:creationId xmlns:p14="http://schemas.microsoft.com/office/powerpoint/2010/main" val="984790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FD8C7-E18E-18D6-4D73-BF1ACEE53007}"/>
              </a:ext>
            </a:extLst>
          </p:cNvPr>
          <p:cNvSpPr>
            <a:spLocks noGrp="1"/>
          </p:cNvSpPr>
          <p:nvPr>
            <p:ph type="ctrTitle"/>
          </p:nvPr>
        </p:nvSpPr>
        <p:spPr/>
        <p:txBody>
          <a:bodyPr/>
          <a:lstStyle/>
          <a:p>
            <a:r>
              <a:rPr lang="en-US" b="1" dirty="0"/>
              <a:t>BIKE SHARE CUSTOMER ANALYSIS</a:t>
            </a:r>
          </a:p>
        </p:txBody>
      </p:sp>
      <p:sp>
        <p:nvSpPr>
          <p:cNvPr id="3" name="Subtitle 2">
            <a:extLst>
              <a:ext uri="{FF2B5EF4-FFF2-40B4-BE49-F238E27FC236}">
                <a16:creationId xmlns:a16="http://schemas.microsoft.com/office/drawing/2014/main" id="{13A0C933-2D40-439B-2EBD-DABC505F24ED}"/>
              </a:ext>
            </a:extLst>
          </p:cNvPr>
          <p:cNvSpPr>
            <a:spLocks noGrp="1"/>
          </p:cNvSpPr>
          <p:nvPr>
            <p:ph type="subTitle" idx="1"/>
          </p:nvPr>
        </p:nvSpPr>
        <p:spPr/>
        <p:txBody>
          <a:bodyPr/>
          <a:lstStyle/>
          <a:p>
            <a:r>
              <a:rPr lang="en-US" dirty="0">
                <a:latin typeface="+mj-lt"/>
              </a:rPr>
              <a:t>ANIL RAJU</a:t>
            </a:r>
          </a:p>
        </p:txBody>
      </p:sp>
    </p:spTree>
    <p:extLst>
      <p:ext uri="{BB962C8B-B14F-4D97-AF65-F5344CB8AC3E}">
        <p14:creationId xmlns:p14="http://schemas.microsoft.com/office/powerpoint/2010/main" val="2605323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0D6E8-B77B-8917-0D11-6B8F84EECE43}"/>
              </a:ext>
            </a:extLst>
          </p:cNvPr>
          <p:cNvSpPr>
            <a:spLocks noGrp="1"/>
          </p:cNvSpPr>
          <p:nvPr>
            <p:ph type="title"/>
          </p:nvPr>
        </p:nvSpPr>
        <p:spPr/>
        <p:txBody>
          <a:bodyPr>
            <a:normAutofit/>
          </a:bodyPr>
          <a:lstStyle/>
          <a:p>
            <a:r>
              <a:rPr lang="en-US" sz="4000" b="1" dirty="0"/>
              <a:t>OBJECTIVE</a:t>
            </a:r>
          </a:p>
        </p:txBody>
      </p:sp>
      <p:sp>
        <p:nvSpPr>
          <p:cNvPr id="3" name="Content Placeholder 2">
            <a:extLst>
              <a:ext uri="{FF2B5EF4-FFF2-40B4-BE49-F238E27FC236}">
                <a16:creationId xmlns:a16="http://schemas.microsoft.com/office/drawing/2014/main" id="{3C554EDB-E5F8-2FE3-CDC3-9015686DA439}"/>
              </a:ext>
            </a:extLst>
          </p:cNvPr>
          <p:cNvSpPr>
            <a:spLocks noGrp="1"/>
          </p:cNvSpPr>
          <p:nvPr>
            <p:ph idx="1"/>
          </p:nvPr>
        </p:nvSpPr>
        <p:spPr/>
        <p:txBody>
          <a:bodyPr/>
          <a:lstStyle/>
          <a:p>
            <a:r>
              <a:rPr lang="en-US" b="0" i="0" dirty="0">
                <a:solidFill>
                  <a:srgbClr val="3C4043"/>
                </a:solidFill>
                <a:effectLst/>
                <a:latin typeface="Inter"/>
              </a:rPr>
              <a:t>Analyze the historical bike trips data to identify trends </a:t>
            </a:r>
            <a:r>
              <a:rPr lang="en-US" dirty="0">
                <a:solidFill>
                  <a:srgbClr val="3C4043"/>
                </a:solidFill>
                <a:latin typeface="Inter"/>
              </a:rPr>
              <a:t>between </a:t>
            </a:r>
            <a:r>
              <a:rPr lang="en-US" b="0" i="0" dirty="0">
                <a:solidFill>
                  <a:srgbClr val="3C4043"/>
                </a:solidFill>
                <a:effectLst/>
                <a:latin typeface="Inter"/>
              </a:rPr>
              <a:t>annual members and casual riders to understand how they use cyclistic bikes differently.</a:t>
            </a:r>
            <a:endParaRPr lang="en-US" dirty="0"/>
          </a:p>
        </p:txBody>
      </p:sp>
    </p:spTree>
    <p:extLst>
      <p:ext uri="{BB962C8B-B14F-4D97-AF65-F5344CB8AC3E}">
        <p14:creationId xmlns:p14="http://schemas.microsoft.com/office/powerpoint/2010/main" val="1980272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8F47AFC9-184B-78C6-1BB3-407E36EC6F25}"/>
              </a:ext>
            </a:extLst>
          </p:cNvPr>
          <p:cNvPicPr>
            <a:picLocks noGrp="1" noChangeAspect="1"/>
          </p:cNvPicPr>
          <p:nvPr>
            <p:ph idx="1"/>
          </p:nvPr>
        </p:nvPicPr>
        <p:blipFill>
          <a:blip r:embed="rId2"/>
          <a:stretch>
            <a:fillRect/>
          </a:stretch>
        </p:blipFill>
        <p:spPr>
          <a:xfrm>
            <a:off x="413827" y="228600"/>
            <a:ext cx="11364346" cy="6400800"/>
          </a:xfrm>
        </p:spPr>
      </p:pic>
    </p:spTree>
    <p:extLst>
      <p:ext uri="{BB962C8B-B14F-4D97-AF65-F5344CB8AC3E}">
        <p14:creationId xmlns:p14="http://schemas.microsoft.com/office/powerpoint/2010/main" val="2103080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CD5348DD-C769-0F95-F0E4-2DCFBEEAFAAD}"/>
              </a:ext>
            </a:extLst>
          </p:cNvPr>
          <p:cNvPicPr>
            <a:picLocks noGrp="1" noChangeAspect="1"/>
          </p:cNvPicPr>
          <p:nvPr>
            <p:ph idx="1"/>
          </p:nvPr>
        </p:nvPicPr>
        <p:blipFill>
          <a:blip r:embed="rId2"/>
          <a:stretch>
            <a:fillRect/>
          </a:stretch>
        </p:blipFill>
        <p:spPr>
          <a:xfrm>
            <a:off x="5306026" y="1719024"/>
            <a:ext cx="3219899" cy="3419952"/>
          </a:xfrm>
        </p:spPr>
      </p:pic>
      <p:sp>
        <p:nvSpPr>
          <p:cNvPr id="9" name="Text Placeholder 8">
            <a:extLst>
              <a:ext uri="{FF2B5EF4-FFF2-40B4-BE49-F238E27FC236}">
                <a16:creationId xmlns:a16="http://schemas.microsoft.com/office/drawing/2014/main" id="{CD39C2D4-C82F-96D4-ED8C-C500F9783AF1}"/>
              </a:ext>
            </a:extLst>
          </p:cNvPr>
          <p:cNvSpPr>
            <a:spLocks noGrp="1"/>
          </p:cNvSpPr>
          <p:nvPr>
            <p:ph type="body" sz="half" idx="2"/>
          </p:nvPr>
        </p:nvSpPr>
        <p:spPr>
          <a:xfrm>
            <a:off x="903264" y="1719024"/>
            <a:ext cx="3932237" cy="3419952"/>
          </a:xfrm>
        </p:spPr>
        <p:txBody>
          <a:bodyPr/>
          <a:lstStyle/>
          <a:p>
            <a:pPr marL="285750" indent="-285750">
              <a:buFont typeface="Arial" panose="020B0604020202020204" pitchFamily="34" charset="0"/>
              <a:buChar char="•"/>
            </a:pPr>
            <a:r>
              <a:rPr lang="en-US" dirty="0"/>
              <a:t>About 25% of the trips are initiated by the casual customers, displaying a potential for growth in memberships.</a:t>
            </a:r>
          </a:p>
          <a:p>
            <a:pPr marL="285750" indent="-285750">
              <a:buFont typeface="Arial" panose="020B0604020202020204" pitchFamily="34" charset="0"/>
              <a:buChar char="•"/>
            </a:pPr>
            <a:r>
              <a:rPr lang="en-US" dirty="0"/>
              <a:t>Note that only the casual customers had used the docked bikes. </a:t>
            </a:r>
          </a:p>
          <a:p>
            <a:pPr marL="285750" indent="-285750">
              <a:buFont typeface="Arial" panose="020B0604020202020204" pitchFamily="34" charset="0"/>
              <a:buChar char="•"/>
            </a:pPr>
            <a:r>
              <a:rPr lang="en-US" dirty="0"/>
              <a:t>Although the number of trips and the total trip duration by casual customers are lower than members in every ride type, the average trip duration per customer is higher for casual riders.</a:t>
            </a:r>
          </a:p>
          <a:p>
            <a:pPr marL="285750" indent="-285750">
              <a:buFont typeface="Arial" panose="020B0604020202020204" pitchFamily="34" charset="0"/>
              <a:buChar char="•"/>
            </a:pPr>
            <a:r>
              <a:rPr lang="en-US" dirty="0"/>
              <a:t>Note that the average trip duration per customer is higher for casual riders using classic and docked bikes.</a:t>
            </a:r>
          </a:p>
        </p:txBody>
      </p:sp>
      <p:sp>
        <p:nvSpPr>
          <p:cNvPr id="15" name="Oval 14">
            <a:extLst>
              <a:ext uri="{FF2B5EF4-FFF2-40B4-BE49-F238E27FC236}">
                <a16:creationId xmlns:a16="http://schemas.microsoft.com/office/drawing/2014/main" id="{E4F38960-82D5-BD8F-4BFE-3589AB67C72D}"/>
              </a:ext>
            </a:extLst>
          </p:cNvPr>
          <p:cNvSpPr/>
          <p:nvPr/>
        </p:nvSpPr>
        <p:spPr>
          <a:xfrm>
            <a:off x="6632511" y="4055388"/>
            <a:ext cx="566928" cy="122529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03F54AEE-8C51-2537-18FC-5890562130F9}"/>
              </a:ext>
            </a:extLst>
          </p:cNvPr>
          <p:cNvGrpSpPr/>
          <p:nvPr/>
        </p:nvGrpSpPr>
        <p:grpSpPr>
          <a:xfrm>
            <a:off x="8525924" y="1896312"/>
            <a:ext cx="3172368" cy="3251629"/>
            <a:chOff x="8525925" y="1409361"/>
            <a:chExt cx="3172368" cy="3251629"/>
          </a:xfrm>
        </p:grpSpPr>
        <p:pic>
          <p:nvPicPr>
            <p:cNvPr id="14" name="Picture 13">
              <a:extLst>
                <a:ext uri="{FF2B5EF4-FFF2-40B4-BE49-F238E27FC236}">
                  <a16:creationId xmlns:a16="http://schemas.microsoft.com/office/drawing/2014/main" id="{C18B16E4-DC33-7066-B209-89F4A82774F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525925" y="2012670"/>
              <a:ext cx="3172368" cy="2648320"/>
            </a:xfrm>
            <a:prstGeom prst="rect">
              <a:avLst/>
            </a:prstGeom>
          </p:spPr>
        </p:pic>
        <p:sp>
          <p:nvSpPr>
            <p:cNvPr id="16" name="Arrow: Down 15">
              <a:extLst>
                <a:ext uri="{FF2B5EF4-FFF2-40B4-BE49-F238E27FC236}">
                  <a16:creationId xmlns:a16="http://schemas.microsoft.com/office/drawing/2014/main" id="{D95D563D-F9CF-AA35-3CE8-B48E48BD9EFE}"/>
                </a:ext>
              </a:extLst>
            </p:cNvPr>
            <p:cNvSpPr/>
            <p:nvPr/>
          </p:nvSpPr>
          <p:spPr>
            <a:xfrm rot="3682916" flipV="1">
              <a:off x="9497409" y="3232132"/>
              <a:ext cx="77076" cy="200309"/>
            </a:xfrm>
            <a:prstGeom prst="downArrow">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C67E5B6-C719-3912-390C-B275E5797F91}"/>
                </a:ext>
              </a:extLst>
            </p:cNvPr>
            <p:cNvSpPr/>
            <p:nvPr/>
          </p:nvSpPr>
          <p:spPr>
            <a:xfrm rot="5400000">
              <a:off x="9303741" y="2792790"/>
              <a:ext cx="464411" cy="107899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7693BA4B-51B8-4ECD-57D1-9B7A912082ED}"/>
                </a:ext>
              </a:extLst>
            </p:cNvPr>
            <p:cNvPicPr>
              <a:picLocks noChangeAspect="1"/>
            </p:cNvPicPr>
            <p:nvPr/>
          </p:nvPicPr>
          <p:blipFill>
            <a:blip r:embed="rId4"/>
            <a:stretch>
              <a:fillRect/>
            </a:stretch>
          </p:blipFill>
          <p:spPr>
            <a:xfrm>
              <a:off x="10659923" y="1409361"/>
              <a:ext cx="1038370" cy="628738"/>
            </a:xfrm>
            <a:prstGeom prst="rect">
              <a:avLst/>
            </a:prstGeom>
          </p:spPr>
        </p:pic>
      </p:grpSp>
    </p:spTree>
    <p:extLst>
      <p:ext uri="{BB962C8B-B14F-4D97-AF65-F5344CB8AC3E}">
        <p14:creationId xmlns:p14="http://schemas.microsoft.com/office/powerpoint/2010/main" val="3894145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D39C2D4-C82F-96D4-ED8C-C500F9783AF1}"/>
              </a:ext>
            </a:extLst>
          </p:cNvPr>
          <p:cNvSpPr>
            <a:spLocks noGrp="1"/>
          </p:cNvSpPr>
          <p:nvPr>
            <p:ph type="body" sz="half" idx="2"/>
          </p:nvPr>
        </p:nvSpPr>
        <p:spPr>
          <a:xfrm>
            <a:off x="893958" y="2245580"/>
            <a:ext cx="5192736" cy="2637823"/>
          </a:xfrm>
        </p:spPr>
        <p:txBody>
          <a:bodyPr/>
          <a:lstStyle/>
          <a:p>
            <a:pPr marL="285750" indent="-285750">
              <a:buFont typeface="Arial" panose="020B0604020202020204" pitchFamily="34" charset="0"/>
              <a:buChar char="•"/>
            </a:pPr>
            <a:r>
              <a:rPr lang="en-US" dirty="0"/>
              <a:t>The area plot shows weekly distribution of the total trip count on the top and the average trip duration in the bottom and categorized by the three ride types. </a:t>
            </a:r>
          </a:p>
          <a:p>
            <a:pPr marL="285750" indent="-285750">
              <a:buFont typeface="Arial" panose="020B0604020202020204" pitchFamily="34" charset="0"/>
              <a:buChar char="•"/>
            </a:pPr>
            <a:r>
              <a:rPr lang="en-US" dirty="0"/>
              <a:t>We don’t observe any deviating trend in the trip count between the casual and member customers across the week in all the ride types.</a:t>
            </a:r>
          </a:p>
          <a:p>
            <a:pPr marL="285750" indent="-285750">
              <a:buFont typeface="Arial" panose="020B0604020202020204" pitchFamily="34" charset="0"/>
              <a:buChar char="•"/>
            </a:pPr>
            <a:r>
              <a:rPr lang="en-US" dirty="0"/>
              <a:t>We do observe a spike in the average trip duration from casual customers of classic bikes from Wednesday and this lasts till the Saturday of the week. We don’t see any similar spike among the member customers.</a:t>
            </a:r>
          </a:p>
          <a:p>
            <a:pPr marL="285750" indent="-285750">
              <a:buFont typeface="Arial" panose="020B0604020202020204" pitchFamily="34" charset="0"/>
              <a:buChar char="•"/>
            </a:pPr>
            <a:endParaRPr lang="en-US" dirty="0"/>
          </a:p>
        </p:txBody>
      </p:sp>
      <p:grpSp>
        <p:nvGrpSpPr>
          <p:cNvPr id="4" name="Group 3">
            <a:extLst>
              <a:ext uri="{FF2B5EF4-FFF2-40B4-BE49-F238E27FC236}">
                <a16:creationId xmlns:a16="http://schemas.microsoft.com/office/drawing/2014/main" id="{28851016-B414-1701-C4C2-15CEE3EB7182}"/>
              </a:ext>
            </a:extLst>
          </p:cNvPr>
          <p:cNvGrpSpPr/>
          <p:nvPr/>
        </p:nvGrpSpPr>
        <p:grpSpPr>
          <a:xfrm>
            <a:off x="6096000" y="1337786"/>
            <a:ext cx="4274009" cy="4182427"/>
            <a:chOff x="6096000" y="1337786"/>
            <a:chExt cx="4274009" cy="4182427"/>
          </a:xfrm>
        </p:grpSpPr>
        <p:grpSp>
          <p:nvGrpSpPr>
            <p:cNvPr id="2" name="Group 1">
              <a:extLst>
                <a:ext uri="{FF2B5EF4-FFF2-40B4-BE49-F238E27FC236}">
                  <a16:creationId xmlns:a16="http://schemas.microsoft.com/office/drawing/2014/main" id="{A6FE8F30-0CFF-AAA2-A48A-7BAA05C215D3}"/>
                </a:ext>
              </a:extLst>
            </p:cNvPr>
            <p:cNvGrpSpPr/>
            <p:nvPr/>
          </p:nvGrpSpPr>
          <p:grpSpPr>
            <a:xfrm>
              <a:off x="6096000" y="1337786"/>
              <a:ext cx="4274009" cy="4182427"/>
              <a:chOff x="7117175" y="1577316"/>
              <a:chExt cx="4274009" cy="4182427"/>
            </a:xfrm>
          </p:grpSpPr>
          <p:pic>
            <p:nvPicPr>
              <p:cNvPr id="7" name="Picture 6">
                <a:extLst>
                  <a:ext uri="{FF2B5EF4-FFF2-40B4-BE49-F238E27FC236}">
                    <a16:creationId xmlns:a16="http://schemas.microsoft.com/office/drawing/2014/main" id="{196C9580-5B26-DE8D-2951-EBE9C5484E4F}"/>
                  </a:ext>
                </a:extLst>
              </p:cNvPr>
              <p:cNvPicPr>
                <a:picLocks noChangeAspect="1"/>
              </p:cNvPicPr>
              <p:nvPr/>
            </p:nvPicPr>
            <p:blipFill>
              <a:blip r:embed="rId2"/>
              <a:stretch>
                <a:fillRect/>
              </a:stretch>
            </p:blipFill>
            <p:spPr>
              <a:xfrm>
                <a:off x="7117175" y="1577316"/>
                <a:ext cx="4274009" cy="2089022"/>
              </a:xfrm>
              <a:prstGeom prst="rect">
                <a:avLst/>
              </a:prstGeom>
            </p:spPr>
          </p:pic>
          <p:pic>
            <p:nvPicPr>
              <p:cNvPr id="10" name="Picture 9">
                <a:extLst>
                  <a:ext uri="{FF2B5EF4-FFF2-40B4-BE49-F238E27FC236}">
                    <a16:creationId xmlns:a16="http://schemas.microsoft.com/office/drawing/2014/main" id="{6CE6E914-C1D8-B284-926E-B74D8788E0A6}"/>
                  </a:ext>
                </a:extLst>
              </p:cNvPr>
              <p:cNvPicPr>
                <a:picLocks noChangeAspect="1"/>
              </p:cNvPicPr>
              <p:nvPr/>
            </p:nvPicPr>
            <p:blipFill>
              <a:blip r:embed="rId3"/>
              <a:stretch>
                <a:fillRect/>
              </a:stretch>
            </p:blipFill>
            <p:spPr>
              <a:xfrm>
                <a:off x="7117175" y="3666338"/>
                <a:ext cx="4245624" cy="2093405"/>
              </a:xfrm>
              <a:prstGeom prst="rect">
                <a:avLst/>
              </a:prstGeom>
            </p:spPr>
          </p:pic>
        </p:grpSp>
        <p:sp>
          <p:nvSpPr>
            <p:cNvPr id="16" name="Arrow: Down 15">
              <a:extLst>
                <a:ext uri="{FF2B5EF4-FFF2-40B4-BE49-F238E27FC236}">
                  <a16:creationId xmlns:a16="http://schemas.microsoft.com/office/drawing/2014/main" id="{D95D563D-F9CF-AA35-3CE8-B48E48BD9EFE}"/>
                </a:ext>
              </a:extLst>
            </p:cNvPr>
            <p:cNvSpPr/>
            <p:nvPr/>
          </p:nvSpPr>
          <p:spPr>
            <a:xfrm rot="4360789" flipV="1">
              <a:off x="7847770" y="3659088"/>
              <a:ext cx="116904" cy="427886"/>
            </a:xfrm>
            <a:prstGeom prst="downArrow">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08317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D39C2D4-C82F-96D4-ED8C-C500F9783AF1}"/>
              </a:ext>
            </a:extLst>
          </p:cNvPr>
          <p:cNvSpPr>
            <a:spLocks noGrp="1"/>
          </p:cNvSpPr>
          <p:nvPr>
            <p:ph type="body" sz="half" idx="2"/>
          </p:nvPr>
        </p:nvSpPr>
        <p:spPr>
          <a:xfrm>
            <a:off x="636494" y="4789836"/>
            <a:ext cx="10919012" cy="1308848"/>
          </a:xfrm>
        </p:spPr>
        <p:txBody>
          <a:bodyPr>
            <a:noAutofit/>
          </a:bodyPr>
          <a:lstStyle/>
          <a:p>
            <a:pPr marL="285750" indent="-285750">
              <a:buFont typeface="Arial" panose="020B0604020202020204" pitchFamily="34" charset="0"/>
              <a:buChar char="•"/>
            </a:pPr>
            <a:r>
              <a:rPr lang="en-US" sz="1200" dirty="0"/>
              <a:t>The above map shows the trip start locations, the width of the circle shows the average trip duration for casual customers in blue and members in orange around Chicago and it suburbs for the three ride types side by side.</a:t>
            </a:r>
          </a:p>
          <a:p>
            <a:pPr marL="285750" indent="-285750">
              <a:buFont typeface="Arial" panose="020B0604020202020204" pitchFamily="34" charset="0"/>
              <a:buChar char="•"/>
            </a:pPr>
            <a:r>
              <a:rPr lang="en-US" sz="1200" dirty="0"/>
              <a:t>Note that all the three ride types are used for longer duration by the casual customers around the main city of Chicago. There are more customers around it’s northern and western suburbs whereas member customers are widely spread out around the city and it’s suburbs.</a:t>
            </a:r>
          </a:p>
        </p:txBody>
      </p:sp>
      <p:grpSp>
        <p:nvGrpSpPr>
          <p:cNvPr id="21" name="Group 20">
            <a:extLst>
              <a:ext uri="{FF2B5EF4-FFF2-40B4-BE49-F238E27FC236}">
                <a16:creationId xmlns:a16="http://schemas.microsoft.com/office/drawing/2014/main" id="{33E7D750-4CF4-9960-4F0D-E2574A77C4CB}"/>
              </a:ext>
            </a:extLst>
          </p:cNvPr>
          <p:cNvGrpSpPr/>
          <p:nvPr/>
        </p:nvGrpSpPr>
        <p:grpSpPr>
          <a:xfrm>
            <a:off x="2629363" y="1015505"/>
            <a:ext cx="7671072" cy="3574214"/>
            <a:chOff x="2629363" y="1015505"/>
            <a:chExt cx="7671072" cy="3574214"/>
          </a:xfrm>
        </p:grpSpPr>
        <p:pic>
          <p:nvPicPr>
            <p:cNvPr id="3" name="Picture 2">
              <a:extLst>
                <a:ext uri="{FF2B5EF4-FFF2-40B4-BE49-F238E27FC236}">
                  <a16:creationId xmlns:a16="http://schemas.microsoft.com/office/drawing/2014/main" id="{1717C5B6-604D-1939-85E4-57A60091786D}"/>
                </a:ext>
              </a:extLst>
            </p:cNvPr>
            <p:cNvPicPr>
              <a:picLocks noChangeAspect="1"/>
            </p:cNvPicPr>
            <p:nvPr/>
          </p:nvPicPr>
          <p:blipFill>
            <a:blip r:embed="rId3"/>
            <a:stretch>
              <a:fillRect/>
            </a:stretch>
          </p:blipFill>
          <p:spPr>
            <a:xfrm>
              <a:off x="2629363" y="1015505"/>
              <a:ext cx="6832755" cy="3574214"/>
            </a:xfrm>
            <a:prstGeom prst="rect">
              <a:avLst/>
            </a:prstGeom>
          </p:spPr>
        </p:pic>
        <p:pic>
          <p:nvPicPr>
            <p:cNvPr id="13" name="Picture 12">
              <a:extLst>
                <a:ext uri="{FF2B5EF4-FFF2-40B4-BE49-F238E27FC236}">
                  <a16:creationId xmlns:a16="http://schemas.microsoft.com/office/drawing/2014/main" id="{29E79D4B-098D-AD37-E1DE-55B877DCEEA9}"/>
                </a:ext>
              </a:extLst>
            </p:cNvPr>
            <p:cNvPicPr>
              <a:picLocks noChangeAspect="1"/>
            </p:cNvPicPr>
            <p:nvPr/>
          </p:nvPicPr>
          <p:blipFill>
            <a:blip r:embed="rId4"/>
            <a:stretch>
              <a:fillRect/>
            </a:stretch>
          </p:blipFill>
          <p:spPr>
            <a:xfrm>
              <a:off x="9462118" y="1015505"/>
              <a:ext cx="838317" cy="1143160"/>
            </a:xfrm>
            <a:prstGeom prst="rect">
              <a:avLst/>
            </a:prstGeom>
          </p:spPr>
        </p:pic>
      </p:grpSp>
      <p:sp>
        <p:nvSpPr>
          <p:cNvPr id="22" name="Oval 21">
            <a:extLst>
              <a:ext uri="{FF2B5EF4-FFF2-40B4-BE49-F238E27FC236}">
                <a16:creationId xmlns:a16="http://schemas.microsoft.com/office/drawing/2014/main" id="{6AEB1373-986A-43D2-AB6F-7FD837D95AC2}"/>
              </a:ext>
            </a:extLst>
          </p:cNvPr>
          <p:cNvSpPr/>
          <p:nvPr/>
        </p:nvSpPr>
        <p:spPr>
          <a:xfrm>
            <a:off x="3666564" y="2524470"/>
            <a:ext cx="538663" cy="556284"/>
          </a:xfrm>
          <a:prstGeom prst="ellipse">
            <a:avLst/>
          </a:prstGeom>
          <a:noFill/>
          <a:ln w="19050">
            <a:solidFill>
              <a:srgbClr val="FF0000"/>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DBCCD68-5226-E3BC-0ADE-CEA39334D8C5}"/>
              </a:ext>
            </a:extLst>
          </p:cNvPr>
          <p:cNvSpPr/>
          <p:nvPr/>
        </p:nvSpPr>
        <p:spPr>
          <a:xfrm>
            <a:off x="5876364" y="2524470"/>
            <a:ext cx="538663" cy="556284"/>
          </a:xfrm>
          <a:prstGeom prst="ellipse">
            <a:avLst/>
          </a:prstGeom>
          <a:noFill/>
          <a:ln w="19050">
            <a:solidFill>
              <a:srgbClr val="FF0000"/>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89634DB-8BF4-6A77-065D-93660C001BDB}"/>
              </a:ext>
            </a:extLst>
          </p:cNvPr>
          <p:cNvSpPr/>
          <p:nvPr/>
        </p:nvSpPr>
        <p:spPr>
          <a:xfrm>
            <a:off x="8086164" y="2524470"/>
            <a:ext cx="538663" cy="556284"/>
          </a:xfrm>
          <a:prstGeom prst="ellipse">
            <a:avLst/>
          </a:prstGeom>
          <a:noFill/>
          <a:ln w="19050">
            <a:solidFill>
              <a:srgbClr val="FF0000"/>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ED3DBA8D-5EA8-3196-DF54-8E6685EF6D19}"/>
              </a:ext>
            </a:extLst>
          </p:cNvPr>
          <p:cNvGrpSpPr/>
          <p:nvPr/>
        </p:nvGrpSpPr>
        <p:grpSpPr>
          <a:xfrm>
            <a:off x="8711631" y="1413256"/>
            <a:ext cx="301752" cy="304800"/>
            <a:chOff x="8323075" y="1389529"/>
            <a:chExt cx="301752" cy="304800"/>
          </a:xfrm>
        </p:grpSpPr>
        <p:cxnSp>
          <p:nvCxnSpPr>
            <p:cNvPr id="26" name="Straight Arrow Connector 25">
              <a:extLst>
                <a:ext uri="{FF2B5EF4-FFF2-40B4-BE49-F238E27FC236}">
                  <a16:creationId xmlns:a16="http://schemas.microsoft.com/office/drawing/2014/main" id="{873CD97E-6D9A-9A36-00B2-0703867AC235}"/>
                </a:ext>
              </a:extLst>
            </p:cNvPr>
            <p:cNvCxnSpPr>
              <a:cxnSpLocks/>
            </p:cNvCxnSpPr>
            <p:nvPr/>
          </p:nvCxnSpPr>
          <p:spPr>
            <a:xfrm flipV="1">
              <a:off x="8624827" y="1389529"/>
              <a:ext cx="0" cy="3048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8219152-8CC6-D9BF-0660-AE544AD49A9F}"/>
                </a:ext>
              </a:extLst>
            </p:cNvPr>
            <p:cNvCxnSpPr>
              <a:cxnSpLocks/>
            </p:cNvCxnSpPr>
            <p:nvPr/>
          </p:nvCxnSpPr>
          <p:spPr>
            <a:xfrm flipH="1">
              <a:off x="8323075" y="1694329"/>
              <a:ext cx="301752"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B5F0E013-4571-C7A9-4CFD-544E034891BE}"/>
              </a:ext>
            </a:extLst>
          </p:cNvPr>
          <p:cNvSpPr txBox="1"/>
          <p:nvPr/>
        </p:nvSpPr>
        <p:spPr>
          <a:xfrm rot="5400000">
            <a:off x="8834218" y="1427156"/>
            <a:ext cx="550151" cy="276999"/>
          </a:xfrm>
          <a:prstGeom prst="rect">
            <a:avLst/>
          </a:prstGeom>
          <a:noFill/>
        </p:spPr>
        <p:txBody>
          <a:bodyPr wrap="none" rtlCol="0">
            <a:spAutoFit/>
          </a:bodyPr>
          <a:lstStyle/>
          <a:p>
            <a:r>
              <a:rPr lang="en-US" sz="1200" dirty="0">
                <a:solidFill>
                  <a:srgbClr val="FF0000"/>
                </a:solidFill>
              </a:rPr>
              <a:t>North</a:t>
            </a:r>
          </a:p>
        </p:txBody>
      </p:sp>
      <p:sp>
        <p:nvSpPr>
          <p:cNvPr id="32" name="TextBox 31">
            <a:extLst>
              <a:ext uri="{FF2B5EF4-FFF2-40B4-BE49-F238E27FC236}">
                <a16:creationId xmlns:a16="http://schemas.microsoft.com/office/drawing/2014/main" id="{E9FC617E-C27F-5674-67BE-5E41D9FDA88C}"/>
              </a:ext>
            </a:extLst>
          </p:cNvPr>
          <p:cNvSpPr txBox="1"/>
          <p:nvPr/>
        </p:nvSpPr>
        <p:spPr>
          <a:xfrm>
            <a:off x="8648562" y="1692288"/>
            <a:ext cx="502702" cy="276999"/>
          </a:xfrm>
          <a:prstGeom prst="rect">
            <a:avLst/>
          </a:prstGeom>
          <a:noFill/>
        </p:spPr>
        <p:txBody>
          <a:bodyPr wrap="none" rtlCol="0">
            <a:spAutoFit/>
          </a:bodyPr>
          <a:lstStyle/>
          <a:p>
            <a:r>
              <a:rPr lang="en-US" sz="1200" dirty="0">
                <a:solidFill>
                  <a:srgbClr val="FF0000"/>
                </a:solidFill>
              </a:rPr>
              <a:t>West</a:t>
            </a:r>
          </a:p>
        </p:txBody>
      </p:sp>
    </p:spTree>
    <p:extLst>
      <p:ext uri="{BB962C8B-B14F-4D97-AF65-F5344CB8AC3E}">
        <p14:creationId xmlns:p14="http://schemas.microsoft.com/office/powerpoint/2010/main" val="2200786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8866E6-BAD1-07B6-8ADE-B321DE080B70}"/>
              </a:ext>
            </a:extLst>
          </p:cNvPr>
          <p:cNvSpPr>
            <a:spLocks noGrp="1"/>
          </p:cNvSpPr>
          <p:nvPr>
            <p:ph type="title"/>
          </p:nvPr>
        </p:nvSpPr>
        <p:spPr/>
        <p:txBody>
          <a:bodyPr>
            <a:normAutofit/>
          </a:bodyPr>
          <a:lstStyle/>
          <a:p>
            <a:r>
              <a:rPr lang="en-US" sz="4000" b="1" dirty="0"/>
              <a:t>COMPARISON – CUSTOMER TYPES</a:t>
            </a:r>
          </a:p>
        </p:txBody>
      </p:sp>
      <p:graphicFrame>
        <p:nvGraphicFramePr>
          <p:cNvPr id="7" name="Table 7">
            <a:extLst>
              <a:ext uri="{FF2B5EF4-FFF2-40B4-BE49-F238E27FC236}">
                <a16:creationId xmlns:a16="http://schemas.microsoft.com/office/drawing/2014/main" id="{247D6A7E-BD64-C9A5-A256-51AFFF818E35}"/>
              </a:ext>
            </a:extLst>
          </p:cNvPr>
          <p:cNvGraphicFramePr>
            <a:graphicFrameLocks noGrp="1"/>
          </p:cNvGraphicFramePr>
          <p:nvPr>
            <p:extLst>
              <p:ext uri="{D42A27DB-BD31-4B8C-83A1-F6EECF244321}">
                <p14:modId xmlns:p14="http://schemas.microsoft.com/office/powerpoint/2010/main" val="3714904306"/>
              </p:ext>
            </p:extLst>
          </p:nvPr>
        </p:nvGraphicFramePr>
        <p:xfrm>
          <a:off x="838200" y="2082301"/>
          <a:ext cx="8128000" cy="3210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19422729"/>
                    </a:ext>
                  </a:extLst>
                </a:gridCol>
                <a:gridCol w="4064000">
                  <a:extLst>
                    <a:ext uri="{9D8B030D-6E8A-4147-A177-3AD203B41FA5}">
                      <a16:colId xmlns:a16="http://schemas.microsoft.com/office/drawing/2014/main" val="1253560469"/>
                    </a:ext>
                  </a:extLst>
                </a:gridCol>
              </a:tblGrid>
              <a:tr h="370840">
                <a:tc>
                  <a:txBody>
                    <a:bodyPr/>
                    <a:lstStyle/>
                    <a:p>
                      <a:pPr algn="ctr"/>
                      <a:r>
                        <a:rPr lang="en-US" dirty="0"/>
                        <a:t>MEMBER CUSTOMERS</a:t>
                      </a:r>
                    </a:p>
                  </a:txBody>
                  <a:tcPr/>
                </a:tc>
                <a:tc>
                  <a:txBody>
                    <a:bodyPr/>
                    <a:lstStyle/>
                    <a:p>
                      <a:pPr algn="ctr"/>
                      <a:r>
                        <a:rPr lang="en-US" dirty="0"/>
                        <a:t>CASUAL CUSTOMERS</a:t>
                      </a:r>
                    </a:p>
                  </a:txBody>
                  <a:tcPr/>
                </a:tc>
                <a:extLst>
                  <a:ext uri="{0D108BD9-81ED-4DB2-BD59-A6C34878D82A}">
                    <a16:rowId xmlns:a16="http://schemas.microsoft.com/office/drawing/2014/main" val="1963703855"/>
                  </a:ext>
                </a:extLst>
              </a:tr>
              <a:tr h="370840">
                <a:tc>
                  <a:txBody>
                    <a:bodyPr/>
                    <a:lstStyle/>
                    <a:p>
                      <a:r>
                        <a:rPr lang="en-US" dirty="0"/>
                        <a:t>No docked bike users</a:t>
                      </a:r>
                    </a:p>
                  </a:txBody>
                  <a:tcPr/>
                </a:tc>
                <a:tc>
                  <a:txBody>
                    <a:bodyPr/>
                    <a:lstStyle/>
                    <a:p>
                      <a:r>
                        <a:rPr lang="en-US" dirty="0"/>
                        <a:t>Every docked bike user is a casual user</a:t>
                      </a:r>
                    </a:p>
                  </a:txBody>
                  <a:tcPr/>
                </a:tc>
                <a:extLst>
                  <a:ext uri="{0D108BD9-81ED-4DB2-BD59-A6C34878D82A}">
                    <a16:rowId xmlns:a16="http://schemas.microsoft.com/office/drawing/2014/main" val="3614182915"/>
                  </a:ext>
                </a:extLst>
              </a:tr>
              <a:tr h="370840">
                <a:tc>
                  <a:txBody>
                    <a:bodyPr/>
                    <a:lstStyle/>
                    <a:p>
                      <a:r>
                        <a:rPr lang="en-US" dirty="0"/>
                        <a:t>Average duration of trips for classic bikes are about 11.6 minutes</a:t>
                      </a:r>
                    </a:p>
                  </a:txBody>
                  <a:tcPr/>
                </a:tc>
                <a:tc>
                  <a:txBody>
                    <a:bodyPr/>
                    <a:lstStyle/>
                    <a:p>
                      <a:r>
                        <a:rPr lang="en-US" dirty="0"/>
                        <a:t>Average duration of trips for classic bikes is 100% more than the members</a:t>
                      </a:r>
                    </a:p>
                  </a:txBody>
                  <a:tcPr/>
                </a:tc>
                <a:extLst>
                  <a:ext uri="{0D108BD9-81ED-4DB2-BD59-A6C34878D82A}">
                    <a16:rowId xmlns:a16="http://schemas.microsoft.com/office/drawing/2014/main" val="3919741209"/>
                  </a:ext>
                </a:extLst>
              </a:tr>
              <a:tr h="370840">
                <a:tc>
                  <a:txBody>
                    <a:bodyPr/>
                    <a:lstStyle/>
                    <a:p>
                      <a:r>
                        <a:rPr lang="en-US" dirty="0"/>
                        <a:t>Consistent usage across the week</a:t>
                      </a:r>
                    </a:p>
                  </a:txBody>
                  <a:tcPr/>
                </a:tc>
                <a:tc>
                  <a:txBody>
                    <a:bodyPr/>
                    <a:lstStyle/>
                    <a:p>
                      <a:r>
                        <a:rPr lang="en-US" dirty="0"/>
                        <a:t>The duration of trips on classic bikes spikes up on Wednesday and continues till Saturday.</a:t>
                      </a:r>
                    </a:p>
                  </a:txBody>
                  <a:tcPr/>
                </a:tc>
                <a:extLst>
                  <a:ext uri="{0D108BD9-81ED-4DB2-BD59-A6C34878D82A}">
                    <a16:rowId xmlns:a16="http://schemas.microsoft.com/office/drawing/2014/main" val="2071812892"/>
                  </a:ext>
                </a:extLst>
              </a:tr>
              <a:tr h="370840">
                <a:tc>
                  <a:txBody>
                    <a:bodyPr/>
                    <a:lstStyle/>
                    <a:p>
                      <a:r>
                        <a:rPr lang="en-US" dirty="0"/>
                        <a:t>Trip starting points are spread out randomly among the city and suburbs</a:t>
                      </a:r>
                    </a:p>
                  </a:txBody>
                  <a:tcPr/>
                </a:tc>
                <a:tc>
                  <a:txBody>
                    <a:bodyPr/>
                    <a:lstStyle/>
                    <a:p>
                      <a:r>
                        <a:rPr lang="en-US" dirty="0"/>
                        <a:t>Trip start points are majorly concentrated around the city and the north/west suburbs of the city</a:t>
                      </a:r>
                    </a:p>
                  </a:txBody>
                  <a:tcPr/>
                </a:tc>
                <a:extLst>
                  <a:ext uri="{0D108BD9-81ED-4DB2-BD59-A6C34878D82A}">
                    <a16:rowId xmlns:a16="http://schemas.microsoft.com/office/drawing/2014/main" val="604385266"/>
                  </a:ext>
                </a:extLst>
              </a:tr>
            </a:tbl>
          </a:graphicData>
        </a:graphic>
      </p:graphicFrame>
    </p:spTree>
    <p:extLst>
      <p:ext uri="{BB962C8B-B14F-4D97-AF65-F5344CB8AC3E}">
        <p14:creationId xmlns:p14="http://schemas.microsoft.com/office/powerpoint/2010/main" val="3127270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D574A-F4F6-32D8-CFA5-0276D1C93B27}"/>
              </a:ext>
            </a:extLst>
          </p:cNvPr>
          <p:cNvSpPr>
            <a:spLocks noGrp="1"/>
          </p:cNvSpPr>
          <p:nvPr>
            <p:ph type="title"/>
          </p:nvPr>
        </p:nvSpPr>
        <p:spPr>
          <a:xfrm>
            <a:off x="4372535" y="2766218"/>
            <a:ext cx="3446929" cy="1325563"/>
          </a:xfrm>
        </p:spPr>
        <p:txBody>
          <a:bodyPr/>
          <a:lstStyle/>
          <a:p>
            <a:r>
              <a:rPr lang="en-US" b="1" dirty="0"/>
              <a:t>THANK YOU</a:t>
            </a:r>
          </a:p>
        </p:txBody>
      </p:sp>
    </p:spTree>
    <p:extLst>
      <p:ext uri="{BB962C8B-B14F-4D97-AF65-F5344CB8AC3E}">
        <p14:creationId xmlns:p14="http://schemas.microsoft.com/office/powerpoint/2010/main" val="1859461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TotalTime>
  <Words>479</Words>
  <Application>Microsoft Office PowerPoint</Application>
  <PresentationFormat>Widescreen</PresentationFormat>
  <Paragraphs>31</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Inter</vt:lpstr>
      <vt:lpstr>Office Theme</vt:lpstr>
      <vt:lpstr>BIKE SHARE CUSTOMER ANALYSIS</vt:lpstr>
      <vt:lpstr>OBJECTIVE</vt:lpstr>
      <vt:lpstr>PowerPoint Presentation</vt:lpstr>
      <vt:lpstr>PowerPoint Presentation</vt:lpstr>
      <vt:lpstr>PowerPoint Presentation</vt:lpstr>
      <vt:lpstr>PowerPoint Presentation</vt:lpstr>
      <vt:lpstr>COMPARISON – CUSTOMER TYPES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BICYCLE SHARE ANALYSIS</dc:title>
  <dc:creator>Anil Raju</dc:creator>
  <cp:lastModifiedBy>Anil Raju</cp:lastModifiedBy>
  <cp:revision>9</cp:revision>
  <dcterms:created xsi:type="dcterms:W3CDTF">2023-07-23T20:11:04Z</dcterms:created>
  <dcterms:modified xsi:type="dcterms:W3CDTF">2023-07-24T04:45:53Z</dcterms:modified>
</cp:coreProperties>
</file>