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73" r:id="rId4"/>
    <p:sldId id="274" r:id="rId5"/>
    <p:sldId id="259" r:id="rId6"/>
    <p:sldId id="270" r:id="rId7"/>
    <p:sldId id="258" r:id="rId8"/>
    <p:sldId id="260" r:id="rId9"/>
    <p:sldId id="272" r:id="rId10"/>
    <p:sldId id="257" r:id="rId11"/>
    <p:sldId id="263" r:id="rId12"/>
    <p:sldId id="267" r:id="rId13"/>
    <p:sldId id="266" r:id="rId14"/>
    <p:sldId id="265" r:id="rId15"/>
    <p:sldId id="264"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C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9" autoAdjust="0"/>
    <p:restoredTop sz="82820" autoAdjust="0"/>
  </p:normalViewPr>
  <p:slideViewPr>
    <p:cSldViewPr snapToGrid="0">
      <p:cViewPr varScale="1">
        <p:scale>
          <a:sx n="70" d="100"/>
          <a:sy n="70" d="100"/>
        </p:scale>
        <p:origin x="60" y="420"/>
      </p:cViewPr>
      <p:guideLst/>
    </p:cSldViewPr>
  </p:slideViewPr>
  <p:outlineViewPr>
    <p:cViewPr>
      <p:scale>
        <a:sx n="33" d="100"/>
        <a:sy n="33" d="100"/>
      </p:scale>
      <p:origin x="0" y="-138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FC441-8405-4C4E-A121-DEB5976D95F7}"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C09CB-1735-4BA5-BE13-977647307391}" type="slidenum">
              <a:rPr lang="en-US" smtClean="0"/>
              <a:t>‹#›</a:t>
            </a:fld>
            <a:endParaRPr lang="en-US"/>
          </a:p>
        </p:txBody>
      </p:sp>
    </p:spTree>
    <p:extLst>
      <p:ext uri="{BB962C8B-B14F-4D97-AF65-F5344CB8AC3E}">
        <p14:creationId xmlns:p14="http://schemas.microsoft.com/office/powerpoint/2010/main" val="376980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combined sales transaction value during the study is $1228.2k</a:t>
            </a:r>
          </a:p>
          <a:p>
            <a:pPr marL="285750" indent="-285750">
              <a:spcBef>
                <a:spcPts val="600"/>
              </a:spcBef>
              <a:buFont typeface="Arial" panose="020B0604020202020204" pitchFamily="34" charset="0"/>
              <a:buChar char="•"/>
            </a:pPr>
            <a:r>
              <a:rPr lang="en-US" dirty="0"/>
              <a:t>We see a 2x the total sales amount and number of sales from customer ages between 40-69.</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Majorly contributed by wine, meat and gold sale across all age group.</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sales occurred mostly through stores and websites with an average sale per customer about $608 with young customers aged 20-29 spending the most.</a:t>
            </a:r>
          </a:p>
          <a:p>
            <a:pPr marL="285750" indent="-285750">
              <a:spcBef>
                <a:spcPts val="600"/>
              </a:spcBef>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2021 customers in the sample, about 80% of them between 40-69 years old, majorly couples and most of them posses a graduate or higher education.</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Note the number of customers in income brackets, last purchase and customer loyalty for future campaign analysis. </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are potentially 1366(=593+773) customers that could be captured from the past customers that haven’t purchased anything for a month.</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Campaign: 6 has the highest conversion rate from our study of 2021 customers.</a:t>
            </a:r>
          </a:p>
          <a:p>
            <a:pPr marL="285750" indent="-285750">
              <a:spcBef>
                <a:spcPts val="600"/>
              </a:spcBef>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Catalog and Discount related sales were fairly identical among all age groups.</a:t>
            </a:r>
          </a:p>
          <a:p>
            <a:pPr marL="285750" indent="-285750">
              <a:buFont typeface="Arial" panose="020B0604020202020204" pitchFamily="34" charset="0"/>
              <a:buChar char="•"/>
            </a:pPr>
            <a:r>
              <a:rPr lang="en-US" dirty="0"/>
              <a:t>Income Brackets have equal population.</a:t>
            </a:r>
          </a:p>
          <a:p>
            <a:pPr marL="285750" indent="-285750">
              <a:buFont typeface="Arial" panose="020B0604020202020204" pitchFamily="34" charset="0"/>
              <a:buChar char="•"/>
            </a:pPr>
            <a:r>
              <a:rPr lang="en-US" dirty="0"/>
              <a:t>Half of the customer base is a “Graduate”. The “Basic” and “2</a:t>
            </a:r>
            <a:r>
              <a:rPr lang="en-US" baseline="30000" dirty="0"/>
              <a:t>nd</a:t>
            </a:r>
            <a:r>
              <a:rPr lang="en-US" dirty="0"/>
              <a:t> Cycle” is only 10% of the overall.</a:t>
            </a:r>
          </a:p>
          <a:p>
            <a:pPr marL="285750" indent="-285750">
              <a:buFont typeface="Arial" panose="020B0604020202020204" pitchFamily="34" charset="0"/>
              <a:buChar char="•"/>
            </a:pPr>
            <a:r>
              <a:rPr lang="en-US" dirty="0"/>
              <a:t>We have more loyal customers i.e. customers for more than 6 years.</a:t>
            </a:r>
          </a:p>
          <a:p>
            <a:pPr marL="285750" indent="-285750">
              <a:buFont typeface="Arial" panose="020B0604020202020204" pitchFamily="34" charset="0"/>
              <a:buChar char="•"/>
            </a:pPr>
            <a:r>
              <a:rPr lang="en-US" dirty="0"/>
              <a:t>The “last purchase” levels have an approximately uniform distribution.</a:t>
            </a:r>
          </a:p>
        </p:txBody>
      </p:sp>
      <p:sp>
        <p:nvSpPr>
          <p:cNvPr id="4" name="Slide Number Placeholder 3"/>
          <p:cNvSpPr>
            <a:spLocks noGrp="1"/>
          </p:cNvSpPr>
          <p:nvPr>
            <p:ph type="sldNum" sz="quarter" idx="5"/>
          </p:nvPr>
        </p:nvSpPr>
        <p:spPr/>
        <p:txBody>
          <a:bodyPr/>
          <a:lstStyle/>
          <a:p>
            <a:fld id="{54BC09CB-1735-4BA5-BE13-977647307391}" type="slidenum">
              <a:rPr lang="en-US" smtClean="0"/>
              <a:t>10</a:t>
            </a:fld>
            <a:endParaRPr lang="en-US"/>
          </a:p>
        </p:txBody>
      </p:sp>
    </p:spTree>
    <p:extLst>
      <p:ext uri="{BB962C8B-B14F-4D97-AF65-F5344CB8AC3E}">
        <p14:creationId xmlns:p14="http://schemas.microsoft.com/office/powerpoint/2010/main" val="205818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“Campaign:1” total sales transaction value is $198.2k.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$1490 (a 145% increase from the overall average of $608). Note the almost similar average spending from all age groups and also higher than the overall average.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133 customers i.e. a 6.6% conversion rate with customer demographic features very similar to the overall sample except that the campaign is able to capture the middle income and higher customers more, probably helping with the higher per customer sales.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99 old customers(7% of 1366 customers) who hasn’t purchased anything for more than a month to purchase goods.</a:t>
            </a: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11</a:t>
            </a:fld>
            <a:endParaRPr lang="en-US"/>
          </a:p>
        </p:txBody>
      </p:sp>
    </p:spTree>
    <p:extLst>
      <p:ext uri="{BB962C8B-B14F-4D97-AF65-F5344CB8AC3E}">
        <p14:creationId xmlns:p14="http://schemas.microsoft.com/office/powerpoint/2010/main" val="415609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“Campaign:2” total sales transaction value is $34.4k.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$1324 (118% increase). Note the higher average spending from all the age groups with the highest from the “20-29” age group.</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26 customers i.e. a 1.3% conversion rate. Note a single customer within “20-29” age group, no one from “30-39” age group and also there are more customers from the higher income bracket probably the cause for higher average sales. Marital and Education status also have similar disproportionate distribution among their levels.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20 old customers(1.5%)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12</a:t>
            </a:fld>
            <a:endParaRPr lang="en-US"/>
          </a:p>
        </p:txBody>
      </p:sp>
    </p:spTree>
    <p:extLst>
      <p:ext uri="{BB962C8B-B14F-4D97-AF65-F5344CB8AC3E}">
        <p14:creationId xmlns:p14="http://schemas.microsoft.com/office/powerpoint/2010/main" val="118643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“Campaign:3” total sales transaction value is $108.8k.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$721 (18% increase). Note the higher average spending from the age groups “20-29” and “70 and Older”.</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151 customers i.e. a 7.5% conversion rate. The customer demographics have very similar proportionate distribution among their levels as the overall status with a slightly more lower income customers.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95 old customers(7%)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13</a:t>
            </a:fld>
            <a:endParaRPr lang="en-US"/>
          </a:p>
        </p:txBody>
      </p:sp>
    </p:spTree>
    <p:extLst>
      <p:ext uri="{BB962C8B-B14F-4D97-AF65-F5344CB8AC3E}">
        <p14:creationId xmlns:p14="http://schemas.microsoft.com/office/powerpoint/2010/main" val="100993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“Campaign:4” total sales transaction value is $171.1k.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$1104 (81% increase). Note the similar and higher average spending from all the age groups.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155 customers i.e. a 7.7% conversion rate. We have a lot more customers that are age 60 and older and also with higher income. The rest of the customer demographics have very similar proportionate distribution among their levels as the overall status.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116 old customers(8.5%)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14</a:t>
            </a:fld>
            <a:endParaRPr lang="en-US"/>
          </a:p>
        </p:txBody>
      </p:sp>
    </p:spTree>
    <p:extLst>
      <p:ext uri="{BB962C8B-B14F-4D97-AF65-F5344CB8AC3E}">
        <p14:creationId xmlns:p14="http://schemas.microsoft.com/office/powerpoint/2010/main" val="22786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“Campaign:5” total sales transaction value is $235.3k. The sales occurred mostly through stores, catalog and websites.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$1612 (165% increase). Note the similar and higher average spending from all the age groups.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146 customers i.e. a 7.2% conversion rate. We have a lot less customers that are age 40-59 and also customers with lower income. The rest of the customer demographics have very similar proportionate distribution among their levels as the overall status.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98 old customers(7.2%)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15</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“Campaign:6” total sales transaction value is $304.7k. The sales occurred mostly through stores, websites and catalog.</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average sale per customer at $980 (61% increase). Note the higher average spending especially from the age group “20-29”.</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311 customers i.e. a 15.4% conversion rate. We have a lot less customers that are age “50-59” but a bit higher mid income customers. The rest of the customer demographics have very similar proportionate distribution among their levels as the overall status.</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about 208 old customers(15%) to purchase goods.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4BC09CB-1735-4BA5-BE13-977647307391}" type="slidenum">
              <a:rPr lang="en-US" smtClean="0"/>
              <a:t>16</a:t>
            </a:fld>
            <a:endParaRPr lang="en-US"/>
          </a:p>
        </p:txBody>
      </p:sp>
    </p:spTree>
    <p:extLst>
      <p:ext uri="{BB962C8B-B14F-4D97-AF65-F5344CB8AC3E}">
        <p14:creationId xmlns:p14="http://schemas.microsoft.com/office/powerpoint/2010/main" val="248289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9D15-7D8F-51C8-8AE7-8FA946D68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D14ABC-43BB-5150-B859-ABF1BBA78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02121F-0DA2-6C15-9E5C-BF3A3C5F3E1A}"/>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5" name="Footer Placeholder 4">
            <a:extLst>
              <a:ext uri="{FF2B5EF4-FFF2-40B4-BE49-F238E27FC236}">
                <a16:creationId xmlns:a16="http://schemas.microsoft.com/office/drawing/2014/main" id="{41B4256D-4A56-E92B-F66B-76B2397C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61E26-12A1-D549-41F8-BDB1F410F05E}"/>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403044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1CC2-9A26-C44F-6380-C29101F82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1343D-1DFE-EF1A-7376-4259BA434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BEECB-93A5-FE7B-B121-BADBD0826CFE}"/>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5" name="Footer Placeholder 4">
            <a:extLst>
              <a:ext uri="{FF2B5EF4-FFF2-40B4-BE49-F238E27FC236}">
                <a16:creationId xmlns:a16="http://schemas.microsoft.com/office/drawing/2014/main" id="{D7E5F5FA-11B8-DBFC-58D4-265C4E155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F7B99-DB01-AE47-C43F-6F92E1C70ED0}"/>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270026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1D589-3BE0-5846-EB4D-3073F6BEC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A7666-4B8A-AA57-6E92-043DCAE0E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E726A-C533-4449-E786-55FDB126069A}"/>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5" name="Footer Placeholder 4">
            <a:extLst>
              <a:ext uri="{FF2B5EF4-FFF2-40B4-BE49-F238E27FC236}">
                <a16:creationId xmlns:a16="http://schemas.microsoft.com/office/drawing/2014/main" id="{0BAFDAAB-C3F7-077F-5BB2-0871C8675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1E324-AB66-8139-A79D-57F7B82E53E2}"/>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186588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9CB1-730D-8DA2-86B1-F306FC154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589E7B-8280-B9D3-217A-C1936A183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7AEEA-802C-A5B7-2AD2-0853A2C38FF7}"/>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5" name="Footer Placeholder 4">
            <a:extLst>
              <a:ext uri="{FF2B5EF4-FFF2-40B4-BE49-F238E27FC236}">
                <a16:creationId xmlns:a16="http://schemas.microsoft.com/office/drawing/2014/main" id="{C79E4307-A146-5249-99E5-F49B8FA9F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64806-2222-1C00-A857-B40A30E8256A}"/>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365103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E6DC-3B3D-7A56-C6F1-140CA6205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7AC7D-E5B3-1FFE-5ABE-E94500515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58C469-06BB-1013-7BE6-6AB72CEEB127}"/>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5" name="Footer Placeholder 4">
            <a:extLst>
              <a:ext uri="{FF2B5EF4-FFF2-40B4-BE49-F238E27FC236}">
                <a16:creationId xmlns:a16="http://schemas.microsoft.com/office/drawing/2014/main" id="{95327235-B761-36B8-D2F3-481097734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9C550-4DB8-6C02-599F-7B72A58CB47D}"/>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22067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7DCE-50DC-3D49-966E-51E21F1C7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2A944-5BD0-6685-3613-D364E26C8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25E5D-9A49-DAAB-2D90-0A1B1B66E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AC2C4-BF28-441B-4C93-2F1779D6EE95}"/>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6" name="Footer Placeholder 5">
            <a:extLst>
              <a:ext uri="{FF2B5EF4-FFF2-40B4-BE49-F238E27FC236}">
                <a16:creationId xmlns:a16="http://schemas.microsoft.com/office/drawing/2014/main" id="{B1BF9D30-E514-DBF1-6BDF-8DDA12A33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056E6-D803-DA1A-0AD8-AA9A711FEB62}"/>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311040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32E2-67A6-C013-B486-D54000ED54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AD238-8098-9CE2-1931-7FBD2CE74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EC39F-BBCB-FD1B-DCD8-064F71A5E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1B449-D8C6-B526-7FC6-2CC1C8261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7746D-EC66-D155-4E3B-CB3499287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809E31-891F-FC21-7DCA-A35CA98EFCDC}"/>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8" name="Footer Placeholder 7">
            <a:extLst>
              <a:ext uri="{FF2B5EF4-FFF2-40B4-BE49-F238E27FC236}">
                <a16:creationId xmlns:a16="http://schemas.microsoft.com/office/drawing/2014/main" id="{A028E24C-0028-22DA-9BD7-87F57BF6C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2F84FA-95DE-02B2-1EC2-042A0C9E3881}"/>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28116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A89D-DD0E-067B-27B6-A4B9C3AF2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0EFF7-E1E6-00D1-7A8E-E266B175C398}"/>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4" name="Footer Placeholder 3">
            <a:extLst>
              <a:ext uri="{FF2B5EF4-FFF2-40B4-BE49-F238E27FC236}">
                <a16:creationId xmlns:a16="http://schemas.microsoft.com/office/drawing/2014/main" id="{55EB3379-BAA9-9C11-1248-08739C3D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DA9E7-D25F-EB0E-DF6A-25E1F31ECF5E}"/>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425216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D9867-3F3A-2A8E-004E-14F3BF6ED9B3}"/>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3" name="Footer Placeholder 2">
            <a:extLst>
              <a:ext uri="{FF2B5EF4-FFF2-40B4-BE49-F238E27FC236}">
                <a16:creationId xmlns:a16="http://schemas.microsoft.com/office/drawing/2014/main" id="{51DB24EF-07CB-8C1E-E2C3-C9842E346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75A644-9675-05FD-924C-37CDF7B0FD0F}"/>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90017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BAE-BA65-E736-F087-AC4817412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60C2BC-5228-BB76-3C7B-59B6BBE9E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62B5B7-AAAC-71E0-8860-707F634DA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D4774-7E0E-A4DF-5ED2-3A9B31E58F91}"/>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6" name="Footer Placeholder 5">
            <a:extLst>
              <a:ext uri="{FF2B5EF4-FFF2-40B4-BE49-F238E27FC236}">
                <a16:creationId xmlns:a16="http://schemas.microsoft.com/office/drawing/2014/main" id="{B57A0646-93D8-205B-6A16-42448AE26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89DFAD-C57F-7C0C-8EB0-662030A5FA05}"/>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133351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5967-D46C-4696-AAA6-6D40C572E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925E4-F5E8-3AA6-2063-7E5B63054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C4E15-8AEF-0FB5-2929-5B0504374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13C0E-AA8A-78B7-E5A2-E6154FBB6AF4}"/>
              </a:ext>
            </a:extLst>
          </p:cNvPr>
          <p:cNvSpPr>
            <a:spLocks noGrp="1"/>
          </p:cNvSpPr>
          <p:nvPr>
            <p:ph type="dt" sz="half" idx="10"/>
          </p:nvPr>
        </p:nvSpPr>
        <p:spPr/>
        <p:txBody>
          <a:bodyPr/>
          <a:lstStyle/>
          <a:p>
            <a:fld id="{1B57A937-14E4-4894-B81F-742D705696B0}" type="datetimeFigureOut">
              <a:rPr lang="en-US" smtClean="0"/>
              <a:t>9/12/2023</a:t>
            </a:fld>
            <a:endParaRPr lang="en-US"/>
          </a:p>
        </p:txBody>
      </p:sp>
      <p:sp>
        <p:nvSpPr>
          <p:cNvPr id="6" name="Footer Placeholder 5">
            <a:extLst>
              <a:ext uri="{FF2B5EF4-FFF2-40B4-BE49-F238E27FC236}">
                <a16:creationId xmlns:a16="http://schemas.microsoft.com/office/drawing/2014/main" id="{E7731676-15BC-B82D-3B45-DBAB585C7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7E548-08D7-5A6D-D9A8-4421D24F03FC}"/>
              </a:ext>
            </a:extLst>
          </p:cNvPr>
          <p:cNvSpPr>
            <a:spLocks noGrp="1"/>
          </p:cNvSpPr>
          <p:nvPr>
            <p:ph type="sldNum" sz="quarter" idx="12"/>
          </p:nvPr>
        </p:nvSpPr>
        <p:spPr/>
        <p:txBody>
          <a:bodyPr/>
          <a:lstStyle/>
          <a:p>
            <a:fld id="{71291957-0C3B-4CD5-B42C-FC35274D1B97}" type="slidenum">
              <a:rPr lang="en-US" smtClean="0"/>
              <a:t>‹#›</a:t>
            </a:fld>
            <a:endParaRPr lang="en-US"/>
          </a:p>
        </p:txBody>
      </p:sp>
    </p:spTree>
    <p:extLst>
      <p:ext uri="{BB962C8B-B14F-4D97-AF65-F5344CB8AC3E}">
        <p14:creationId xmlns:p14="http://schemas.microsoft.com/office/powerpoint/2010/main" val="10328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0678F-55E9-49CC-6AD6-5503BB9C3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0ACF5-D647-DA70-8657-CF83C96F5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92684-7E10-53BC-7692-C6BBB62DFC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7A937-14E4-4894-B81F-742D705696B0}" type="datetimeFigureOut">
              <a:rPr lang="en-US" smtClean="0"/>
              <a:t>9/12/2023</a:t>
            </a:fld>
            <a:endParaRPr lang="en-US"/>
          </a:p>
        </p:txBody>
      </p:sp>
      <p:sp>
        <p:nvSpPr>
          <p:cNvPr id="5" name="Footer Placeholder 4">
            <a:extLst>
              <a:ext uri="{FF2B5EF4-FFF2-40B4-BE49-F238E27FC236}">
                <a16:creationId xmlns:a16="http://schemas.microsoft.com/office/drawing/2014/main" id="{305E2241-090A-83C4-E827-963B5C7DA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947610-64C5-3CE7-4356-84BEA3A7E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291957-0C3B-4CD5-B42C-FC35274D1B97}" type="slidenum">
              <a:rPr lang="en-US" smtClean="0"/>
              <a:t>‹#›</a:t>
            </a:fld>
            <a:endParaRPr lang="en-US"/>
          </a:p>
        </p:txBody>
      </p:sp>
    </p:spTree>
    <p:extLst>
      <p:ext uri="{BB962C8B-B14F-4D97-AF65-F5344CB8AC3E}">
        <p14:creationId xmlns:p14="http://schemas.microsoft.com/office/powerpoint/2010/main" val="186228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130D-90C3-201D-C31F-2D3E93D47111}"/>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MARKETING CAMPAIGN ANALYSIS</a:t>
            </a:r>
          </a:p>
        </p:txBody>
      </p:sp>
      <p:sp>
        <p:nvSpPr>
          <p:cNvPr id="3" name="Subtitle 2">
            <a:extLst>
              <a:ext uri="{FF2B5EF4-FFF2-40B4-BE49-F238E27FC236}">
                <a16:creationId xmlns:a16="http://schemas.microsoft.com/office/drawing/2014/main" id="{7C6DC5C0-B04E-AC4A-302B-57A5E38E69C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ANIL RAJU</a:t>
            </a:r>
          </a:p>
        </p:txBody>
      </p:sp>
    </p:spTree>
    <p:extLst>
      <p:ext uri="{BB962C8B-B14F-4D97-AF65-F5344CB8AC3E}">
        <p14:creationId xmlns:p14="http://schemas.microsoft.com/office/powerpoint/2010/main" val="148876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0D00C7-874F-2AEC-D19C-44024CA31AB5}"/>
              </a:ext>
            </a:extLst>
          </p:cNvPr>
          <p:cNvSpPr>
            <a:spLocks noGrp="1"/>
          </p:cNvSpPr>
          <p:nvPr>
            <p:ph type="body" sz="half" idx="2"/>
          </p:nvPr>
        </p:nvSpPr>
        <p:spPr>
          <a:xfrm>
            <a:off x="352185" y="5290914"/>
            <a:ext cx="11487630" cy="827423"/>
          </a:xfrm>
          <a:solidFill>
            <a:srgbClr val="B5C5E6"/>
          </a:solidFill>
          <a:ln>
            <a:solidFill>
              <a:srgbClr val="B5C5E6"/>
            </a:solidFill>
          </a:ln>
        </p:spPr>
        <p:txBody>
          <a:bodyPr>
            <a:normAutofit/>
          </a:body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combined sales transaction value during the study is $1228.2k with an average sale per customer about $608; young customers aged 20-29 spending the most.</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have 2021 customers in the sample and of which 1366 customers haven’t purchased for more than a month.</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Campaign: 6 has the highest conversion rate from our sample study.</a:t>
            </a:r>
          </a:p>
        </p:txBody>
      </p:sp>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ANALYSIS SUMMARY</a:t>
            </a:r>
          </a:p>
        </p:txBody>
      </p:sp>
    </p:spTree>
    <p:extLst>
      <p:ext uri="{BB962C8B-B14F-4D97-AF65-F5344CB8AC3E}">
        <p14:creationId xmlns:p14="http://schemas.microsoft.com/office/powerpoint/2010/main" val="56158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1” ANALYSIS</a:t>
            </a:r>
          </a:p>
        </p:txBody>
      </p:sp>
      <p:sp>
        <p:nvSpPr>
          <p:cNvPr id="2" name="Text Placeholder 5">
            <a:extLst>
              <a:ext uri="{FF2B5EF4-FFF2-40B4-BE49-F238E27FC236}">
                <a16:creationId xmlns:a16="http://schemas.microsoft.com/office/drawing/2014/main" id="{DBB62594-A39D-4455-91D1-136F53F4987C}"/>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“Campaign:1” sales transaction value is $198.2k with an average sale per customer about $1490 (a 145%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133 customers responded to the campaign i.e. a 6.6%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99 customers from the 1366 customers who hasn’t purchased for more than a month.</a:t>
            </a:r>
          </a:p>
        </p:txBody>
      </p:sp>
    </p:spTree>
    <p:extLst>
      <p:ext uri="{BB962C8B-B14F-4D97-AF65-F5344CB8AC3E}">
        <p14:creationId xmlns:p14="http://schemas.microsoft.com/office/powerpoint/2010/main" val="285637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2” ANALYSIS</a:t>
            </a:r>
          </a:p>
        </p:txBody>
      </p:sp>
      <p:sp>
        <p:nvSpPr>
          <p:cNvPr id="2" name="Text Placeholder 5">
            <a:extLst>
              <a:ext uri="{FF2B5EF4-FFF2-40B4-BE49-F238E27FC236}">
                <a16:creationId xmlns:a16="http://schemas.microsoft.com/office/drawing/2014/main" id="{9CEB08B7-991F-AD49-9673-A7D5203A594D}"/>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“Campaign:2” sales transaction value is $34.4k with an average sale per customer about $1324 (a 118%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26 customers responded to the campaign i.e. a 1.3%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20 customers from the 1366 customers who hasn’t purchased for more than a month.</a:t>
            </a:r>
          </a:p>
        </p:txBody>
      </p:sp>
    </p:spTree>
    <p:extLst>
      <p:ext uri="{BB962C8B-B14F-4D97-AF65-F5344CB8AC3E}">
        <p14:creationId xmlns:p14="http://schemas.microsoft.com/office/powerpoint/2010/main" val="283251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3” ANALYSIS</a:t>
            </a:r>
          </a:p>
        </p:txBody>
      </p:sp>
      <p:sp>
        <p:nvSpPr>
          <p:cNvPr id="2" name="Text Placeholder 5">
            <a:extLst>
              <a:ext uri="{FF2B5EF4-FFF2-40B4-BE49-F238E27FC236}">
                <a16:creationId xmlns:a16="http://schemas.microsoft.com/office/drawing/2014/main" id="{E31106E1-DC7E-1299-B797-B40DD5E3CF3C}"/>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“Campaign:3” sales transaction value is $108.8k with an average sale per customer about $721 (an 18%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151 customers responded to the campaign i.e. a 7.5%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95 customers from the 1366 customers who hasn’t purchased for more than a month.</a:t>
            </a:r>
          </a:p>
        </p:txBody>
      </p:sp>
    </p:spTree>
    <p:extLst>
      <p:ext uri="{BB962C8B-B14F-4D97-AF65-F5344CB8AC3E}">
        <p14:creationId xmlns:p14="http://schemas.microsoft.com/office/powerpoint/2010/main" val="2316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4” ANALYSIS</a:t>
            </a:r>
          </a:p>
        </p:txBody>
      </p:sp>
      <p:sp>
        <p:nvSpPr>
          <p:cNvPr id="2" name="Text Placeholder 5">
            <a:extLst>
              <a:ext uri="{FF2B5EF4-FFF2-40B4-BE49-F238E27FC236}">
                <a16:creationId xmlns:a16="http://schemas.microsoft.com/office/drawing/2014/main" id="{880C442B-6E5E-3296-5FC6-595BB3A16B5D}"/>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“Campaign:4” sales transaction value is $171.1k with an average sale per customer about $1104 (an 81%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155 customers responded to the campaign i.e. a 7.7%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116 customers from the 1366 customers who hasn’t purchased for more than a month.</a:t>
            </a:r>
          </a:p>
        </p:txBody>
      </p:sp>
    </p:spTree>
    <p:extLst>
      <p:ext uri="{BB962C8B-B14F-4D97-AF65-F5344CB8AC3E}">
        <p14:creationId xmlns:p14="http://schemas.microsoft.com/office/powerpoint/2010/main" val="80579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5” ANALYSIS</a:t>
            </a:r>
          </a:p>
        </p:txBody>
      </p:sp>
      <p:sp>
        <p:nvSpPr>
          <p:cNvPr id="2" name="Text Placeholder 5">
            <a:extLst>
              <a:ext uri="{FF2B5EF4-FFF2-40B4-BE49-F238E27FC236}">
                <a16:creationId xmlns:a16="http://schemas.microsoft.com/office/drawing/2014/main" id="{F1192DD2-E54D-7DEF-E3A3-D3C6DC9AE853}"/>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“Campaign:5” sales transaction value is $235.3k with an average sale per customer about $1612 (a 165%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146 customers responded to the campaign i.e. a 7.2%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98 customers from the 1366 customers who hasn’t purchased for more than a month.</a:t>
            </a:r>
          </a:p>
        </p:txBody>
      </p:sp>
    </p:spTree>
    <p:extLst>
      <p:ext uri="{BB962C8B-B14F-4D97-AF65-F5344CB8AC3E}">
        <p14:creationId xmlns:p14="http://schemas.microsoft.com/office/powerpoint/2010/main" val="207539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Content Placeholder 85">
            <a:extLst>
              <a:ext uri="{FF2B5EF4-FFF2-40B4-BE49-F238E27FC236}">
                <a16:creationId xmlns:a16="http://schemas.microsoft.com/office/drawing/2014/main" id="{3ADD69E0-AD6B-73A8-9042-F8C043641A8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250388" y="487193"/>
            <a:ext cx="9691571" cy="4572000"/>
          </a:xfrm>
          <a:prstGeom prst="rect">
            <a:avLst/>
          </a:prstGeom>
        </p:spPr>
      </p:pic>
      <p:sp>
        <p:nvSpPr>
          <p:cNvPr id="89" name="Text Placeholder 5">
            <a:extLst>
              <a:ext uri="{FF2B5EF4-FFF2-40B4-BE49-F238E27FC236}">
                <a16:creationId xmlns:a16="http://schemas.microsoft.com/office/drawing/2014/main" id="{A5EF68E2-0F5E-D60A-8A94-908901B0A627}"/>
              </a:ext>
            </a:extLst>
          </p:cNvPr>
          <p:cNvSpPr txBox="1">
            <a:spLocks/>
          </p:cNvSpPr>
          <p:nvPr/>
        </p:nvSpPr>
        <p:spPr>
          <a:xfrm>
            <a:off x="1507518" y="519331"/>
            <a:ext cx="9227157" cy="293857"/>
          </a:xfrm>
          <a:prstGeom prst="rect">
            <a:avLst/>
          </a:prstGeom>
          <a:solidFill>
            <a:srgbClr val="B5C5E6"/>
          </a:solidFill>
          <a:ln>
            <a:solidFill>
              <a:srgbClr val="B5C5E6"/>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sz="1800" b="1" dirty="0">
                <a:latin typeface="Times New Roman" panose="02020603050405020304" pitchFamily="18" charset="0"/>
                <a:cs typeface="Times New Roman" panose="02020603050405020304" pitchFamily="18" charset="0"/>
              </a:rPr>
              <a:t>MARKETING “CAMPAIGN : 6” ANALYSIS</a:t>
            </a:r>
          </a:p>
        </p:txBody>
      </p:sp>
      <p:sp>
        <p:nvSpPr>
          <p:cNvPr id="2" name="Text Placeholder 5">
            <a:extLst>
              <a:ext uri="{FF2B5EF4-FFF2-40B4-BE49-F238E27FC236}">
                <a16:creationId xmlns:a16="http://schemas.microsoft.com/office/drawing/2014/main" id="{39AF4D5A-9044-8995-CFB5-53AFBD0FF8C1}"/>
              </a:ext>
            </a:extLst>
          </p:cNvPr>
          <p:cNvSpPr txBox="1">
            <a:spLocks/>
          </p:cNvSpPr>
          <p:nvPr/>
        </p:nvSpPr>
        <p:spPr>
          <a:xfrm>
            <a:off x="352185" y="5290914"/>
            <a:ext cx="11487630" cy="827423"/>
          </a:xfrm>
          <a:prstGeom prst="rect">
            <a:avLst/>
          </a:prstGeom>
          <a:solidFill>
            <a:srgbClr val="B5C5E6"/>
          </a:solidFill>
          <a:ln>
            <a:solidFill>
              <a:srgbClr val="B5C5E6"/>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“Campaign:6” sales transaction value is $304.7k with an average sale per customer about $980 (a 61% increase from the overall average of $608).</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311 customers responded to the campaign i.e. a 15.4% conversion rate.</a:t>
            </a:r>
          </a:p>
          <a:p>
            <a:pPr marL="285750" indent="-285750">
              <a:spcBef>
                <a:spcPts val="6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campaign captured 208 customers from the 1366 customers who hasn’t purchased for more than a month.</a:t>
            </a:r>
          </a:p>
        </p:txBody>
      </p:sp>
    </p:spTree>
    <p:extLst>
      <p:ext uri="{BB962C8B-B14F-4D97-AF65-F5344CB8AC3E}">
        <p14:creationId xmlns:p14="http://schemas.microsoft.com/office/powerpoint/2010/main" val="383522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16E9-1D51-74E3-4902-C24555441C7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2DABD82-C227-6C5E-8718-7DEF8CC77A97}"/>
              </a:ext>
            </a:extLst>
          </p:cNvPr>
          <p:cNvSpPr>
            <a:spLocks noGrp="1"/>
          </p:cNvSpPr>
          <p:nvPr>
            <p:ph idx="1"/>
          </p:nvPr>
        </p:nvSpPr>
        <p:spPr>
          <a:xfrm>
            <a:off x="838200" y="1690688"/>
            <a:ext cx="10515600" cy="965701"/>
          </a:xfrm>
        </p:spPr>
        <p:txBody>
          <a:bodyPr>
            <a:normAutofit/>
          </a:bodyPr>
          <a:lstStyle/>
          <a:p>
            <a:r>
              <a:rPr lang="en-US" sz="1800" dirty="0">
                <a:latin typeface="Times New Roman" panose="02020603050405020304" pitchFamily="18" charset="0"/>
                <a:cs typeface="Times New Roman" panose="02020603050405020304" pitchFamily="18" charset="0"/>
              </a:rPr>
              <a:t>Identify the marketing campaign that maximizes the sales for the store.</a:t>
            </a:r>
          </a:p>
          <a:p>
            <a:r>
              <a:rPr lang="en-US" sz="1800" dirty="0">
                <a:latin typeface="Times New Roman" panose="02020603050405020304" pitchFamily="18" charset="0"/>
                <a:cs typeface="Times New Roman" panose="02020603050405020304" pitchFamily="18" charset="0"/>
              </a:rPr>
              <a:t>Identify age groups for potential future customer acquisition campaigns for sales growth.</a:t>
            </a:r>
          </a:p>
        </p:txBody>
      </p:sp>
    </p:spTree>
    <p:extLst>
      <p:ext uri="{BB962C8B-B14F-4D97-AF65-F5344CB8AC3E}">
        <p14:creationId xmlns:p14="http://schemas.microsoft.com/office/powerpoint/2010/main" val="194473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CFC39F-1886-E344-392A-CCD558ED13E9}"/>
              </a:ext>
            </a:extLst>
          </p:cNvPr>
          <p:cNvSpPr>
            <a:spLocks noGrp="1"/>
          </p:cNvSpPr>
          <p:nvPr>
            <p:ph type="title"/>
          </p:nvPr>
        </p:nvSpPr>
        <p:spPr>
          <a:xfrm>
            <a:off x="623613" y="253861"/>
            <a:ext cx="10747924" cy="823913"/>
          </a:xfrm>
        </p:spPr>
        <p:txBody>
          <a:bodyPr>
            <a:noAutofit/>
          </a:bodyPr>
          <a:lstStyle/>
          <a:p>
            <a:r>
              <a:rPr lang="en-US" sz="2800" b="1" dirty="0"/>
              <a:t>Campaign 6 has demonstrated its capability to maximize sales for the store.</a:t>
            </a:r>
            <a:endParaRPr lang="en-US" sz="2800" b="1" cap="small" dirty="0"/>
          </a:p>
        </p:txBody>
      </p:sp>
      <p:sp>
        <p:nvSpPr>
          <p:cNvPr id="8" name="Content Placeholder 7">
            <a:extLst>
              <a:ext uri="{FF2B5EF4-FFF2-40B4-BE49-F238E27FC236}">
                <a16:creationId xmlns:a16="http://schemas.microsoft.com/office/drawing/2014/main" id="{6F860DA3-ECBF-166E-EBA5-C12D5FF8344D}"/>
              </a:ext>
            </a:extLst>
          </p:cNvPr>
          <p:cNvSpPr>
            <a:spLocks noGrp="1"/>
          </p:cNvSpPr>
          <p:nvPr>
            <p:ph sz="half" idx="2"/>
          </p:nvPr>
        </p:nvSpPr>
        <p:spPr>
          <a:xfrm>
            <a:off x="839788" y="1189038"/>
            <a:ext cx="5157787" cy="5000625"/>
          </a:xfrm>
        </p:spPr>
        <p:txBody>
          <a:bodyPr>
            <a:normAutofit lnSpcReduction="10000"/>
          </a:bodyPr>
          <a:lstStyle/>
          <a:p>
            <a:r>
              <a:rPr lang="en-US" sz="2000" dirty="0"/>
              <a:t>Campaign: 6 achieved the </a:t>
            </a:r>
            <a:r>
              <a:rPr lang="en-US" sz="2000" b="1" dirty="0"/>
              <a:t>highest sales ($304.7k)</a:t>
            </a:r>
            <a:r>
              <a:rPr lang="en-US" sz="2000" dirty="0"/>
              <a:t> in the trial. It’s a substantial 30% increase over the next best-performing campaign.</a:t>
            </a:r>
          </a:p>
          <a:p>
            <a:r>
              <a:rPr lang="en-US" sz="2000" dirty="0"/>
              <a:t>The campaign ranks second to last in terms of </a:t>
            </a:r>
            <a:r>
              <a:rPr lang="en-US" sz="2000" b="1" dirty="0"/>
              <a:t>average per customer sales</a:t>
            </a:r>
            <a:r>
              <a:rPr lang="en-US" sz="2000" dirty="0"/>
              <a:t>($980/customer). It’s about 40% lower than the highest average per customer sales (from Campaign: 5).</a:t>
            </a:r>
          </a:p>
          <a:p>
            <a:r>
              <a:rPr lang="en-US" sz="2000" dirty="0"/>
              <a:t>One key factor contributing to Campaign: 6's higher total sales was its ability to capture approximately </a:t>
            </a:r>
            <a:r>
              <a:rPr lang="en-US" sz="2000" b="1" dirty="0"/>
              <a:t>15% of the customer base</a:t>
            </a:r>
            <a:r>
              <a:rPr lang="en-US" sz="2000" dirty="0"/>
              <a:t>. In contrast Campaign 5 and 1 both struggled with roughly 50% lower customer capture rates.</a:t>
            </a:r>
          </a:p>
          <a:p>
            <a:r>
              <a:rPr lang="en-US" sz="2000" dirty="0"/>
              <a:t>The customer base captured through the campaign had a very close resemblance to the trial base especially in the income bracket.</a:t>
            </a:r>
          </a:p>
          <a:p>
            <a:endParaRPr lang="en-US" dirty="0"/>
          </a:p>
        </p:txBody>
      </p:sp>
      <p:pic>
        <p:nvPicPr>
          <p:cNvPr id="12" name="Picture 11">
            <a:extLst>
              <a:ext uri="{FF2B5EF4-FFF2-40B4-BE49-F238E27FC236}">
                <a16:creationId xmlns:a16="http://schemas.microsoft.com/office/drawing/2014/main" id="{3A5A730A-65E8-8784-C3B3-222B33F83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97020" y="1716109"/>
            <a:ext cx="5390692" cy="3425781"/>
          </a:xfrm>
          <a:prstGeom prst="rect">
            <a:avLst/>
          </a:prstGeom>
        </p:spPr>
      </p:pic>
      <p:sp>
        <p:nvSpPr>
          <p:cNvPr id="14" name="TextBox 13">
            <a:extLst>
              <a:ext uri="{FF2B5EF4-FFF2-40B4-BE49-F238E27FC236}">
                <a16:creationId xmlns:a16="http://schemas.microsoft.com/office/drawing/2014/main" id="{E7F640BA-6EF1-CBD7-5E47-5D182CDE0A07}"/>
              </a:ext>
            </a:extLst>
          </p:cNvPr>
          <p:cNvSpPr txBox="1"/>
          <p:nvPr/>
        </p:nvSpPr>
        <p:spPr>
          <a:xfrm>
            <a:off x="6096000" y="5141890"/>
            <a:ext cx="5494305" cy="523220"/>
          </a:xfrm>
          <a:prstGeom prst="rect">
            <a:avLst/>
          </a:prstGeom>
          <a:noFill/>
        </p:spPr>
        <p:txBody>
          <a:bodyPr wrap="square" rtlCol="0">
            <a:spAutoFit/>
          </a:bodyPr>
          <a:lstStyle/>
          <a:p>
            <a:r>
              <a:rPr lang="en-US" sz="1400" dirty="0">
                <a:solidFill>
                  <a:schemeClr val="bg2">
                    <a:lumMod val="50000"/>
                  </a:schemeClr>
                </a:solidFill>
              </a:rPr>
              <a:t>$175.7k sales is from customers who did not use any of the campaign offer</a:t>
            </a:r>
          </a:p>
        </p:txBody>
      </p:sp>
    </p:spTree>
    <p:extLst>
      <p:ext uri="{BB962C8B-B14F-4D97-AF65-F5344CB8AC3E}">
        <p14:creationId xmlns:p14="http://schemas.microsoft.com/office/powerpoint/2010/main" val="327064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CFC39F-1886-E344-392A-CCD558ED13E9}"/>
              </a:ext>
            </a:extLst>
          </p:cNvPr>
          <p:cNvSpPr>
            <a:spLocks noGrp="1"/>
          </p:cNvSpPr>
          <p:nvPr>
            <p:ph type="title"/>
          </p:nvPr>
        </p:nvSpPr>
        <p:spPr>
          <a:xfrm>
            <a:off x="623613" y="253861"/>
            <a:ext cx="10747924" cy="823913"/>
          </a:xfrm>
        </p:spPr>
        <p:txBody>
          <a:bodyPr>
            <a:noAutofit/>
          </a:bodyPr>
          <a:lstStyle/>
          <a:p>
            <a:r>
              <a:rPr lang="en-US" sz="2800" b="1" dirty="0"/>
              <a:t>Age group “20-29” is an ideal candidate for future customer acquisition campaigns</a:t>
            </a:r>
            <a:endParaRPr lang="en-US" sz="2800" b="1" cap="small" dirty="0"/>
          </a:p>
        </p:txBody>
      </p:sp>
      <p:sp>
        <p:nvSpPr>
          <p:cNvPr id="8" name="Content Placeholder 7">
            <a:extLst>
              <a:ext uri="{FF2B5EF4-FFF2-40B4-BE49-F238E27FC236}">
                <a16:creationId xmlns:a16="http://schemas.microsoft.com/office/drawing/2014/main" id="{6F860DA3-ECBF-166E-EBA5-C12D5FF8344D}"/>
              </a:ext>
            </a:extLst>
          </p:cNvPr>
          <p:cNvSpPr>
            <a:spLocks noGrp="1"/>
          </p:cNvSpPr>
          <p:nvPr>
            <p:ph sz="half" idx="2"/>
          </p:nvPr>
        </p:nvSpPr>
        <p:spPr>
          <a:xfrm>
            <a:off x="839788" y="1189038"/>
            <a:ext cx="5157787" cy="5000625"/>
          </a:xfrm>
        </p:spPr>
        <p:txBody>
          <a:bodyPr>
            <a:normAutofit/>
          </a:bodyPr>
          <a:lstStyle/>
          <a:p>
            <a:r>
              <a:rPr lang="en-US" sz="2000" dirty="0"/>
              <a:t>Throughout each campaign, the </a:t>
            </a:r>
            <a:r>
              <a:rPr lang="en-US" sz="2000" b="1" dirty="0"/>
              <a:t>average sales per customer</a:t>
            </a:r>
            <a:r>
              <a:rPr lang="en-US" sz="2000" dirty="0"/>
              <a:t> within the “20-29” age group has consistently exceeded or matched the performance of other age groups.</a:t>
            </a:r>
          </a:p>
          <a:p>
            <a:r>
              <a:rPr lang="en-US" sz="2000" b="1" dirty="0"/>
              <a:t>Overall average sales</a:t>
            </a:r>
            <a:r>
              <a:rPr lang="en-US" sz="2000" dirty="0"/>
              <a:t> confirm that the age group “20-29” has per customer sales worth $973, about 23% higher than the next best age group.</a:t>
            </a:r>
          </a:p>
          <a:p>
            <a:r>
              <a:rPr lang="en-US" sz="2000" dirty="0"/>
              <a:t>The age group also has the fewest </a:t>
            </a:r>
            <a:r>
              <a:rPr lang="en-US" sz="2000" b="1" dirty="0"/>
              <a:t>number of customers</a:t>
            </a:r>
            <a:r>
              <a:rPr lang="en-US" sz="2000" dirty="0"/>
              <a:t>. It’s nearly 64% lower than the next largest age group.</a:t>
            </a:r>
          </a:p>
          <a:p>
            <a:r>
              <a:rPr lang="en-US" sz="2000" dirty="0"/>
              <a:t>With robust </a:t>
            </a:r>
            <a:r>
              <a:rPr lang="en-US" sz="2000" b="1" dirty="0"/>
              <a:t>customer loyalty </a:t>
            </a:r>
            <a:r>
              <a:rPr lang="en-US" sz="2000" dirty="0"/>
              <a:t>among all age groups. Given the promising sales performance, targeting this age group is expected to yield continued sales growth in the coming years.</a:t>
            </a:r>
          </a:p>
          <a:p>
            <a:endParaRPr lang="en-US" dirty="0"/>
          </a:p>
        </p:txBody>
      </p:sp>
      <p:pic>
        <p:nvPicPr>
          <p:cNvPr id="2" name="Picture 1">
            <a:extLst>
              <a:ext uri="{FF2B5EF4-FFF2-40B4-BE49-F238E27FC236}">
                <a16:creationId xmlns:a16="http://schemas.microsoft.com/office/drawing/2014/main" id="{25AC7D82-5D0C-9BEA-1D72-84AE075BB1F5}"/>
              </a:ext>
            </a:extLst>
          </p:cNvPr>
          <p:cNvPicPr>
            <a:picLocks noChangeAspect="1"/>
          </p:cNvPicPr>
          <p:nvPr/>
        </p:nvPicPr>
        <p:blipFill>
          <a:blip r:embed="rId2"/>
          <a:stretch>
            <a:fillRect/>
          </a:stretch>
        </p:blipFill>
        <p:spPr>
          <a:xfrm>
            <a:off x="7270678" y="1351128"/>
            <a:ext cx="4081534" cy="2524698"/>
          </a:xfrm>
          <a:prstGeom prst="rect">
            <a:avLst/>
          </a:prstGeom>
        </p:spPr>
      </p:pic>
      <p:pic>
        <p:nvPicPr>
          <p:cNvPr id="3" name="Picture 2">
            <a:extLst>
              <a:ext uri="{FF2B5EF4-FFF2-40B4-BE49-F238E27FC236}">
                <a16:creationId xmlns:a16="http://schemas.microsoft.com/office/drawing/2014/main" id="{DF0196D5-B595-4969-B542-0E8CC4EFA14E}"/>
              </a:ext>
            </a:extLst>
          </p:cNvPr>
          <p:cNvPicPr>
            <a:picLocks noChangeAspect="1"/>
          </p:cNvPicPr>
          <p:nvPr/>
        </p:nvPicPr>
        <p:blipFill>
          <a:blip r:embed="rId3"/>
          <a:stretch>
            <a:fillRect/>
          </a:stretch>
        </p:blipFill>
        <p:spPr>
          <a:xfrm>
            <a:off x="7270679" y="3875826"/>
            <a:ext cx="4081533" cy="2583458"/>
          </a:xfrm>
          <a:prstGeom prst="rect">
            <a:avLst/>
          </a:prstGeom>
        </p:spPr>
      </p:pic>
    </p:spTree>
    <p:extLst>
      <p:ext uri="{BB962C8B-B14F-4D97-AF65-F5344CB8AC3E}">
        <p14:creationId xmlns:p14="http://schemas.microsoft.com/office/powerpoint/2010/main" val="45066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98A4-6F1B-7105-4966-8A08A14A911C}"/>
              </a:ext>
            </a:extLst>
          </p:cNvPr>
          <p:cNvSpPr>
            <a:spLocks noGrp="1"/>
          </p:cNvSpPr>
          <p:nvPr>
            <p:ph type="title"/>
          </p:nvPr>
        </p:nvSpPr>
        <p:spPr>
          <a:xfrm>
            <a:off x="4700707" y="2766218"/>
            <a:ext cx="2790585" cy="1325563"/>
          </a:xfrm>
        </p:spPr>
        <p:txBody>
          <a:bodyPr>
            <a:normAutofit fontScale="90000"/>
          </a:bodyPr>
          <a:lstStyle/>
          <a:p>
            <a:r>
              <a:rPr lang="en-US"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58010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98A4-6F1B-7105-4966-8A08A14A911C}"/>
              </a:ext>
            </a:extLst>
          </p:cNvPr>
          <p:cNvSpPr>
            <a:spLocks noGrp="1"/>
          </p:cNvSpPr>
          <p:nvPr>
            <p:ph type="title"/>
          </p:nvPr>
        </p:nvSpPr>
        <p:spPr>
          <a:xfrm>
            <a:off x="4700707" y="2766218"/>
            <a:ext cx="2790585" cy="1325563"/>
          </a:xfrm>
        </p:spPr>
        <p:txBody>
          <a:bodyPr>
            <a:normAutofit/>
          </a:bodyPr>
          <a:lstStyle/>
          <a:p>
            <a:r>
              <a:rPr lang="en-US" sz="4800" b="1" dirty="0">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162969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69E3-AB34-41F0-019E-1D5EE24934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Appendix – I</a:t>
            </a:r>
            <a:br>
              <a:rPr lang="en-US"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41016626-41B8-8705-494C-B4D3CA760D3B}"/>
              </a:ext>
            </a:extLst>
          </p:cNvPr>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rPr>
              <a:t>“Marital Status” and “Education Status” variables were created to consolidate data into a single categorical variable from their respective columns.</a:t>
            </a:r>
          </a:p>
          <a:p>
            <a:r>
              <a:rPr lang="en-US" sz="1200" dirty="0">
                <a:latin typeface="Times New Roman" panose="02020603050405020304" pitchFamily="18" charset="0"/>
                <a:cs typeface="Times New Roman" panose="02020603050405020304" pitchFamily="18" charset="0"/>
              </a:rPr>
              <a:t>“Age Brackets”, “Income Bracket”, “Last Purchase”, “Website Visits(per week)”, “Customer Loyalty” and “Customer Complain” were converted into categorical variables to assist with the analysis.</a:t>
            </a:r>
          </a:p>
          <a:p>
            <a:r>
              <a:rPr lang="en-US" sz="1200" dirty="0">
                <a:latin typeface="Times New Roman" panose="02020603050405020304" pitchFamily="18" charset="0"/>
                <a:cs typeface="Times New Roman" panose="02020603050405020304" pitchFamily="18" charset="0"/>
              </a:rPr>
              <a:t>The categorical levels for the above mentioned variables are self explanatory but for more clarification refer to </a:t>
            </a:r>
            <a:r>
              <a:rPr lang="en-US" sz="1200" dirty="0">
                <a:latin typeface="Times New Roman" panose="02020603050405020304" pitchFamily="18" charset="0"/>
                <a:cs typeface="Times New Roman" panose="02020603050405020304" pitchFamily="18" charset="0"/>
                <a:hlinkClick r:id="rId2" action="ppaction://hlinksldjump"/>
              </a:rPr>
              <a:t>Appendix-II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Total 26 variables from the provided list of variables is considered for the analysis, selected based on the number of available description for the variables.</a:t>
            </a:r>
          </a:p>
          <a:p>
            <a:r>
              <a:rPr lang="en-US" sz="1200" dirty="0">
                <a:latin typeface="Times New Roman" panose="02020603050405020304" pitchFamily="18" charset="0"/>
                <a:cs typeface="Times New Roman" panose="02020603050405020304" pitchFamily="18" charset="0"/>
              </a:rPr>
              <a:t>184 duplicate entries were removed from the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28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ADD9-231A-E6E3-4048-746E9413AE9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Appendix – II</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Categorical Variables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CE4A97-E2D0-4F8A-EB3E-CAD15B8BAD5D}"/>
              </a:ext>
            </a:extLst>
          </p:cNvPr>
          <p:cNvSpPr>
            <a:spLocks noGrp="1"/>
          </p:cNvSpPr>
          <p:nvPr>
            <p:ph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Age Brackets – 6 levels;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tracks the customers age, level “20-29” for ages between 20 to 29, levels go up till “70 and older”.</a:t>
            </a:r>
          </a:p>
          <a:p>
            <a:r>
              <a:rPr lang="en-US" dirty="0">
                <a:latin typeface="Times New Roman" panose="02020603050405020304" pitchFamily="18" charset="0"/>
                <a:cs typeface="Times New Roman" panose="02020603050405020304" pitchFamily="18" charset="0"/>
              </a:rPr>
              <a:t>Education Status – 5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records the customers education level: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Cycle”, “Basic”, “Graduation”, “Master” and “PhD”.</a:t>
            </a:r>
          </a:p>
          <a:p>
            <a:r>
              <a:rPr lang="en-US" dirty="0">
                <a:latin typeface="Times New Roman" panose="02020603050405020304" pitchFamily="18" charset="0"/>
                <a:cs typeface="Times New Roman" panose="02020603050405020304" pitchFamily="18" charset="0"/>
              </a:rPr>
              <a:t>Marital Status – 5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tracks the customers marital status as: “Single”, “Together”, “Married”, “Divorced”, “Widow”.</a:t>
            </a:r>
          </a:p>
          <a:p>
            <a:r>
              <a:rPr lang="en-US" dirty="0">
                <a:latin typeface="Times New Roman" panose="02020603050405020304" pitchFamily="18" charset="0"/>
                <a:cs typeface="Times New Roman" panose="02020603050405020304" pitchFamily="18" charset="0"/>
              </a:rPr>
              <a:t>Income Bracket – 3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customers yearly income is categorized as “1.Low Income” for income  less than $43,783, “2.Mid Income” for income between $43,783 and $64,856 &amp; “3.High Income” for income above $64,856.</a:t>
            </a:r>
          </a:p>
          <a:p>
            <a:r>
              <a:rPr lang="en-US" dirty="0">
                <a:latin typeface="Times New Roman" panose="02020603050405020304" pitchFamily="18" charset="0"/>
                <a:cs typeface="Times New Roman" panose="02020603050405020304" pitchFamily="18" charset="0"/>
              </a:rPr>
              <a:t>Last Purchase – 3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categorized as “&lt;1 month” if the last purchase was made within a month, “1-2months” when within 1-2 months and “&gt;2 months” when more than 2 months have passed since the last purchase.</a:t>
            </a:r>
          </a:p>
          <a:p>
            <a:r>
              <a:rPr lang="en-US" dirty="0">
                <a:latin typeface="Times New Roman" panose="02020603050405020304" pitchFamily="18" charset="0"/>
                <a:cs typeface="Times New Roman" panose="02020603050405020304" pitchFamily="18" charset="0"/>
              </a:rPr>
              <a:t>Website Visits – 4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“&lt;5times” is when the customer visits the website for less than 5 times a week, “5-10times”, “11-15times” and “16times and more” are counting the number of visits to the website as respectively mentioned in the levels.</a:t>
            </a:r>
          </a:p>
          <a:p>
            <a:r>
              <a:rPr lang="en-US" dirty="0">
                <a:latin typeface="Times New Roman" panose="02020603050405020304" pitchFamily="18" charset="0"/>
                <a:cs typeface="Times New Roman" panose="02020603050405020304" pitchFamily="18" charset="0"/>
              </a:rPr>
              <a:t>Customer Complain – 2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“Yes” if the customer has raised any complains in the last 2 years or “No” otherwise.</a:t>
            </a:r>
          </a:p>
          <a:p>
            <a:r>
              <a:rPr lang="en-US" dirty="0">
                <a:latin typeface="Times New Roman" panose="02020603050405020304" pitchFamily="18" charset="0"/>
                <a:cs typeface="Times New Roman" panose="02020603050405020304" pitchFamily="18" charset="0"/>
              </a:rPr>
              <a:t>Customer Loyalty – 3 levels;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“4-6 years” when the customer has been using the companies service for the past 4 to 6 years, “6-7 years” and “7-8 years” are counting the number of years with the company respectively.</a:t>
            </a:r>
          </a:p>
        </p:txBody>
      </p:sp>
    </p:spTree>
    <p:extLst>
      <p:ext uri="{BB962C8B-B14F-4D97-AF65-F5344CB8AC3E}">
        <p14:creationId xmlns:p14="http://schemas.microsoft.com/office/powerpoint/2010/main" val="357846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98A4-6F1B-7105-4966-8A08A14A911C}"/>
              </a:ext>
            </a:extLst>
          </p:cNvPr>
          <p:cNvSpPr>
            <a:spLocks noGrp="1"/>
          </p:cNvSpPr>
          <p:nvPr>
            <p:ph type="title"/>
          </p:nvPr>
        </p:nvSpPr>
        <p:spPr>
          <a:xfrm>
            <a:off x="3665893" y="2766218"/>
            <a:ext cx="4860214"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Appendix – III</a:t>
            </a:r>
            <a:br>
              <a:rPr lang="en-US" sz="4800" b="1"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Campaign Analysis</a:t>
            </a:r>
          </a:p>
        </p:txBody>
      </p:sp>
    </p:spTree>
    <p:extLst>
      <p:ext uri="{BB962C8B-B14F-4D97-AF65-F5344CB8AC3E}">
        <p14:creationId xmlns:p14="http://schemas.microsoft.com/office/powerpoint/2010/main" val="3351764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3779</TotalTime>
  <Words>2277</Words>
  <Application>Microsoft Office PowerPoint</Application>
  <PresentationFormat>Widescreen</PresentationFormat>
  <Paragraphs>115</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MARKETING CAMPAIGN ANALYSIS</vt:lpstr>
      <vt:lpstr>OBJECTIVE</vt:lpstr>
      <vt:lpstr>Campaign 6 has demonstrated its capability to maximize sales for the store.</vt:lpstr>
      <vt:lpstr>Age group “20-29” is an ideal candidate for future customer acquisition campaigns</vt:lpstr>
      <vt:lpstr>Thank You</vt:lpstr>
      <vt:lpstr>Appendix</vt:lpstr>
      <vt:lpstr>Appendix – I Data Cleaning</vt:lpstr>
      <vt:lpstr>Appendix – II Categorical Variables</vt:lpstr>
      <vt:lpstr>Appendix – III Campaign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dc:title>
  <dc:creator>Anil Raju</dc:creator>
  <cp:lastModifiedBy>Anil Raju</cp:lastModifiedBy>
  <cp:revision>20</cp:revision>
  <dcterms:created xsi:type="dcterms:W3CDTF">2023-07-18T01:15:34Z</dcterms:created>
  <dcterms:modified xsi:type="dcterms:W3CDTF">2023-09-12T23:05:53Z</dcterms:modified>
</cp:coreProperties>
</file>