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1" r:id="rId3"/>
    <p:sldId id="257" r:id="rId4"/>
    <p:sldId id="263" r:id="rId5"/>
    <p:sldId id="267" r:id="rId6"/>
    <p:sldId id="266" r:id="rId7"/>
    <p:sldId id="265" r:id="rId8"/>
    <p:sldId id="264" r:id="rId9"/>
    <p:sldId id="262" r:id="rId10"/>
    <p:sldId id="268" r:id="rId11"/>
    <p:sldId id="269" r:id="rId12"/>
    <p:sldId id="259" r:id="rId13"/>
    <p:sldId id="270" r:id="rId14"/>
    <p:sldId id="258" r:id="rId15"/>
    <p:sldId id="26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5C5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79" autoAdjust="0"/>
    <p:restoredTop sz="82820" autoAdjust="0"/>
  </p:normalViewPr>
  <p:slideViewPr>
    <p:cSldViewPr snapToGrid="0">
      <p:cViewPr varScale="1">
        <p:scale>
          <a:sx n="93" d="100"/>
          <a:sy n="93" d="100"/>
        </p:scale>
        <p:origin x="1278" y="96"/>
      </p:cViewPr>
      <p:guideLst/>
    </p:cSldViewPr>
  </p:slideViewPr>
  <p:outlineViewPr>
    <p:cViewPr>
      <p:scale>
        <a:sx n="33" d="100"/>
        <a:sy n="33" d="100"/>
      </p:scale>
      <p:origin x="0" y="-1386"/>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BFC441-8405-4C4E-A121-DEB5976D95F7}" type="datetimeFigureOut">
              <a:rPr lang="en-US" smtClean="0"/>
              <a:t>7/22/2023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BC09CB-1735-4BA5-BE13-977647307391}" type="slidenum">
              <a:rPr lang="en-US" smtClean="0"/>
              <a:t>‹#›</a:t>
            </a:fld>
            <a:endParaRPr lang="en-US"/>
          </a:p>
        </p:txBody>
      </p:sp>
    </p:spTree>
    <p:extLst>
      <p:ext uri="{BB962C8B-B14F-4D97-AF65-F5344CB8AC3E}">
        <p14:creationId xmlns:p14="http://schemas.microsoft.com/office/powerpoint/2010/main" val="3769805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NOTE:</a:t>
            </a:r>
          </a:p>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combined sales transaction value during the study is $1228.2k</a:t>
            </a:r>
          </a:p>
          <a:p>
            <a:pPr marL="285750" indent="-285750">
              <a:spcBef>
                <a:spcPts val="600"/>
              </a:spcBef>
              <a:buFont typeface="Arial" panose="020B0604020202020204" pitchFamily="34" charset="0"/>
              <a:buChar char="•"/>
            </a:pPr>
            <a:r>
              <a:rPr lang="en-US" dirty="0"/>
              <a:t>We see a 2x the total sales amount and number of sales from customer ages between 40-69.</a:t>
            </a:r>
          </a:p>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Majorly contributed by wine, meat and gold sale across all age group.</a:t>
            </a:r>
          </a:p>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sales occurred mostly through stores and websites with an average sale per customer about $608 with young customers aged 20-29 spending the most.</a:t>
            </a:r>
          </a:p>
          <a:p>
            <a:pPr marL="285750" indent="-285750">
              <a:spcBef>
                <a:spcPts val="600"/>
              </a:spcBef>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We have 2021 customers in the sample, about 80% of them between 40-69 years old, majorly couples and most of them posses a graduate or higher education.</a:t>
            </a:r>
          </a:p>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Note the number of customers in income brackets, last purchase and customer loyalty for future campaign analysis. </a:t>
            </a:r>
          </a:p>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There are potentially 1366(=593+773) customers that could be captured from the past customers that haven’t purchased anything for a month.</a:t>
            </a:r>
          </a:p>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Campaign: 6 has the highest conversion rate from our study of 2021 customers.</a:t>
            </a:r>
          </a:p>
          <a:p>
            <a:pPr marL="285750" indent="-285750">
              <a:spcBef>
                <a:spcPts val="600"/>
              </a:spcBef>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t>Catalog and Discount related sales were fairly identical among all age groups.</a:t>
            </a:r>
          </a:p>
          <a:p>
            <a:pPr marL="285750" indent="-285750">
              <a:buFont typeface="Arial" panose="020B0604020202020204" pitchFamily="34" charset="0"/>
              <a:buChar char="•"/>
            </a:pPr>
            <a:r>
              <a:rPr lang="en-US" dirty="0"/>
              <a:t>Income Brackets have equal population.</a:t>
            </a:r>
          </a:p>
          <a:p>
            <a:pPr marL="285750" indent="-285750">
              <a:buFont typeface="Arial" panose="020B0604020202020204" pitchFamily="34" charset="0"/>
              <a:buChar char="•"/>
            </a:pPr>
            <a:r>
              <a:rPr lang="en-US" dirty="0"/>
              <a:t>Half of the customer base is a “Graduate”. The “Basic” and “2</a:t>
            </a:r>
            <a:r>
              <a:rPr lang="en-US" baseline="30000" dirty="0"/>
              <a:t>nd</a:t>
            </a:r>
            <a:r>
              <a:rPr lang="en-US" dirty="0"/>
              <a:t> Cycle” is only 10% of the overall.</a:t>
            </a:r>
          </a:p>
          <a:p>
            <a:pPr marL="285750" indent="-285750">
              <a:buFont typeface="Arial" panose="020B0604020202020204" pitchFamily="34" charset="0"/>
              <a:buChar char="•"/>
            </a:pPr>
            <a:r>
              <a:rPr lang="en-US" dirty="0"/>
              <a:t>We have more loyal customers i.e. customers for more than 6 years.</a:t>
            </a:r>
          </a:p>
          <a:p>
            <a:pPr marL="285750" indent="-285750">
              <a:buFont typeface="Arial" panose="020B0604020202020204" pitchFamily="34" charset="0"/>
              <a:buChar char="•"/>
            </a:pPr>
            <a:r>
              <a:rPr lang="en-US" dirty="0"/>
              <a:t>The “last purchase” levels have an approximately uniform distribution.</a:t>
            </a:r>
          </a:p>
        </p:txBody>
      </p:sp>
      <p:sp>
        <p:nvSpPr>
          <p:cNvPr id="4" name="Slide Number Placeholder 3"/>
          <p:cNvSpPr>
            <a:spLocks noGrp="1"/>
          </p:cNvSpPr>
          <p:nvPr>
            <p:ph type="sldNum" sz="quarter" idx="5"/>
          </p:nvPr>
        </p:nvSpPr>
        <p:spPr/>
        <p:txBody>
          <a:bodyPr/>
          <a:lstStyle/>
          <a:p>
            <a:fld id="{54BC09CB-1735-4BA5-BE13-977647307391}" type="slidenum">
              <a:rPr lang="en-US" smtClean="0"/>
              <a:t>3</a:t>
            </a:fld>
            <a:endParaRPr lang="en-US"/>
          </a:p>
        </p:txBody>
      </p:sp>
    </p:spTree>
    <p:extLst>
      <p:ext uri="{BB962C8B-B14F-4D97-AF65-F5344CB8AC3E}">
        <p14:creationId xmlns:p14="http://schemas.microsoft.com/office/powerpoint/2010/main" val="2058180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NOTE:</a:t>
            </a:r>
          </a:p>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“Campaign:1” total sales transaction value is $198.2k. The sales occurred mostly through stores, websites and catalog.</a:t>
            </a:r>
          </a:p>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An average sale per customer at $1490 (a 145% increase from the overall average of $608). Note the almost similar average spending from all age groups and also higher than the overall average.</a:t>
            </a:r>
          </a:p>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We have 133 customers i.e. a 6.6% conversion rate with customer demographic features very similar to the overall sample except that the campaign is able to capture the middle income and higher customers more, probably helping with the higher per customer sales.</a:t>
            </a:r>
          </a:p>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campaign captured about 99 old customers(7% of 1366 customers) who hasn’t purchased anything for more than a month to purchase goods.</a:t>
            </a:r>
            <a:endParaRPr lang="en-US" dirty="0"/>
          </a:p>
        </p:txBody>
      </p:sp>
      <p:sp>
        <p:nvSpPr>
          <p:cNvPr id="4" name="Slide Number Placeholder 3"/>
          <p:cNvSpPr>
            <a:spLocks noGrp="1"/>
          </p:cNvSpPr>
          <p:nvPr>
            <p:ph type="sldNum" sz="quarter" idx="5"/>
          </p:nvPr>
        </p:nvSpPr>
        <p:spPr/>
        <p:txBody>
          <a:bodyPr/>
          <a:lstStyle/>
          <a:p>
            <a:fld id="{54BC09CB-1735-4BA5-BE13-977647307391}" type="slidenum">
              <a:rPr lang="en-US" smtClean="0"/>
              <a:t>4</a:t>
            </a:fld>
            <a:endParaRPr lang="en-US"/>
          </a:p>
        </p:txBody>
      </p:sp>
    </p:spTree>
    <p:extLst>
      <p:ext uri="{BB962C8B-B14F-4D97-AF65-F5344CB8AC3E}">
        <p14:creationId xmlns:p14="http://schemas.microsoft.com/office/powerpoint/2010/main" val="4156097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NOTE:</a:t>
            </a:r>
          </a:p>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“Campaign:2” total sales transaction value is $34.4k. The sales occurred mostly through stores, websites and catalog.</a:t>
            </a:r>
          </a:p>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An average sale per customer at $1324 (118% increase). Note the higher average spending from all the age groups with the highest from the “20-29” age group.</a:t>
            </a:r>
          </a:p>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We have 26 customers i.e. a 1.3% conversion rate. Note a single customer within “20-29” age group, no one from “30-39” age group and also there are more customers from the higher income bracket probably the cause for higher average sales. Marital and Education status also have similar disproportionate distribution among their levels.</a:t>
            </a:r>
          </a:p>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campaign captured about 20 old customers(1.5%) to purchase goods.</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54BC09CB-1735-4BA5-BE13-977647307391}" type="slidenum">
              <a:rPr lang="en-US" smtClean="0"/>
              <a:t>5</a:t>
            </a:fld>
            <a:endParaRPr lang="en-US"/>
          </a:p>
        </p:txBody>
      </p:sp>
    </p:spTree>
    <p:extLst>
      <p:ext uri="{BB962C8B-B14F-4D97-AF65-F5344CB8AC3E}">
        <p14:creationId xmlns:p14="http://schemas.microsoft.com/office/powerpoint/2010/main" val="1186432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NOTE:</a:t>
            </a:r>
          </a:p>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“Campaign:3” total sales transaction value is $108.8k. The sales occurred mostly through stores, websites and catalog.</a:t>
            </a:r>
          </a:p>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An average sale per customer at $721 (18% increase). Note the higher average spending from the age groups “20-29” and “70 and Older”.</a:t>
            </a:r>
          </a:p>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We have 151 customers i.e. a 7.5% conversion rate. The customer demographics have very similar proportionate distribution among their levels as the overall status with a slightly more lower income customers.</a:t>
            </a:r>
          </a:p>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campaign captured about 95 old customers(7%) to purchase goods.</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54BC09CB-1735-4BA5-BE13-977647307391}" type="slidenum">
              <a:rPr lang="en-US" smtClean="0"/>
              <a:t>6</a:t>
            </a:fld>
            <a:endParaRPr lang="en-US"/>
          </a:p>
        </p:txBody>
      </p:sp>
    </p:spTree>
    <p:extLst>
      <p:ext uri="{BB962C8B-B14F-4D97-AF65-F5344CB8AC3E}">
        <p14:creationId xmlns:p14="http://schemas.microsoft.com/office/powerpoint/2010/main" val="100993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NOTE:</a:t>
            </a:r>
          </a:p>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“Campaign:4” total sales transaction value is $171.1k. The sales occurred mostly through stores, websites and catalog.</a:t>
            </a:r>
          </a:p>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An average sale per customer at $1104 (81% increase). Note the similar and higher average spending from all the age groups.</a:t>
            </a:r>
          </a:p>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We have 155 customers i.e. a 7.7% conversion rate. We have a lot more customers that are age 60 and older and also with higher income. The rest of the customer demographics have very similar proportionate distribution among their levels as the overall status.</a:t>
            </a:r>
          </a:p>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campaign captured about 116 old customers(8.5%) to purchase goods.</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54BC09CB-1735-4BA5-BE13-977647307391}" type="slidenum">
              <a:rPr lang="en-US" smtClean="0"/>
              <a:t>7</a:t>
            </a:fld>
            <a:endParaRPr lang="en-US"/>
          </a:p>
        </p:txBody>
      </p:sp>
    </p:spTree>
    <p:extLst>
      <p:ext uri="{BB962C8B-B14F-4D97-AF65-F5344CB8AC3E}">
        <p14:creationId xmlns:p14="http://schemas.microsoft.com/office/powerpoint/2010/main" val="2278602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NOTE:</a:t>
            </a:r>
          </a:p>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“Campaign:5” total sales transaction value is $235.3k. The sales occurred mostly through stores, catalog and websites.</a:t>
            </a:r>
          </a:p>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An average sale per customer at $1612 (165% increase). Note the similar and higher average spending from all the age groups.</a:t>
            </a:r>
          </a:p>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We have 146 customers i.e. a 7.2% conversion rate. We have a lot less customers that are age 40-59 and also customers with lower income. The rest of the customer demographics have very similar proportionate distribution among their levels as the overall status.</a:t>
            </a:r>
          </a:p>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campaign captured about 98 old customers(7.2%) to purchase goods.</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54BC09CB-1735-4BA5-BE13-977647307391}" type="slidenum">
              <a:rPr lang="en-US" smtClean="0"/>
              <a:t>8</a:t>
            </a:fld>
            <a:endParaRPr lang="en-US"/>
          </a:p>
        </p:txBody>
      </p:sp>
    </p:spTree>
    <p:extLst>
      <p:ext uri="{BB962C8B-B14F-4D97-AF65-F5344CB8AC3E}">
        <p14:creationId xmlns:p14="http://schemas.microsoft.com/office/powerpoint/2010/main" val="4161018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NOTE:</a:t>
            </a:r>
          </a:p>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“Campaign:6” total sales transaction value is $304.7k. The sales occurred mostly through stores, websites and catalog.</a:t>
            </a:r>
          </a:p>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An average sale per customer at $980 (61% increase). Note the higher average spending especially from the age group “20-29”.</a:t>
            </a:r>
          </a:p>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We have 311 customers i.e. a 15.4% conversion rate. We have a lot less customers that are age “50-59” but a bit higher mid income customers. The rest of the customer demographics have very similar proportionate distribution among their levels as the overall status.</a:t>
            </a:r>
          </a:p>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campaign captured about 208 old customers(15%) to purchase goods.</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54BC09CB-1735-4BA5-BE13-977647307391}" type="slidenum">
              <a:rPr lang="en-US" smtClean="0"/>
              <a:t>9</a:t>
            </a:fld>
            <a:endParaRPr lang="en-US"/>
          </a:p>
        </p:txBody>
      </p:sp>
    </p:spTree>
    <p:extLst>
      <p:ext uri="{BB962C8B-B14F-4D97-AF65-F5344CB8AC3E}">
        <p14:creationId xmlns:p14="http://schemas.microsoft.com/office/powerpoint/2010/main" val="2482893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C9D15-7D8F-51C8-8AE7-8FA946D686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7D14ABC-43BB-5150-B859-ABF1BBA781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402121F-0DA2-6C15-9E5C-BF3A3C5F3E1A}"/>
              </a:ext>
            </a:extLst>
          </p:cNvPr>
          <p:cNvSpPr>
            <a:spLocks noGrp="1"/>
          </p:cNvSpPr>
          <p:nvPr>
            <p:ph type="dt" sz="half" idx="10"/>
          </p:nvPr>
        </p:nvSpPr>
        <p:spPr/>
        <p:txBody>
          <a:bodyPr/>
          <a:lstStyle/>
          <a:p>
            <a:fld id="{1B57A937-14E4-4894-B81F-742D705696B0}" type="datetimeFigureOut">
              <a:rPr lang="en-US" smtClean="0"/>
              <a:t>7/22/2023</a:t>
            </a:fld>
            <a:endParaRPr lang="en-US"/>
          </a:p>
        </p:txBody>
      </p:sp>
      <p:sp>
        <p:nvSpPr>
          <p:cNvPr id="5" name="Footer Placeholder 4">
            <a:extLst>
              <a:ext uri="{FF2B5EF4-FFF2-40B4-BE49-F238E27FC236}">
                <a16:creationId xmlns:a16="http://schemas.microsoft.com/office/drawing/2014/main" id="{41B4256D-4A56-E92B-F66B-76B2397CBC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F61E26-12A1-D549-41F8-BDB1F410F05E}"/>
              </a:ext>
            </a:extLst>
          </p:cNvPr>
          <p:cNvSpPr>
            <a:spLocks noGrp="1"/>
          </p:cNvSpPr>
          <p:nvPr>
            <p:ph type="sldNum" sz="quarter" idx="12"/>
          </p:nvPr>
        </p:nvSpPr>
        <p:spPr/>
        <p:txBody>
          <a:bodyPr/>
          <a:lstStyle/>
          <a:p>
            <a:fld id="{71291957-0C3B-4CD5-B42C-FC35274D1B97}" type="slidenum">
              <a:rPr lang="en-US" smtClean="0"/>
              <a:t>‹#›</a:t>
            </a:fld>
            <a:endParaRPr lang="en-US"/>
          </a:p>
        </p:txBody>
      </p:sp>
    </p:spTree>
    <p:extLst>
      <p:ext uri="{BB962C8B-B14F-4D97-AF65-F5344CB8AC3E}">
        <p14:creationId xmlns:p14="http://schemas.microsoft.com/office/powerpoint/2010/main" val="4030440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A1CC2-9A26-C44F-6380-C29101F82A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CC1343D-1DFE-EF1A-7376-4259BA434E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5BEECB-93A5-FE7B-B121-BADBD0826CFE}"/>
              </a:ext>
            </a:extLst>
          </p:cNvPr>
          <p:cNvSpPr>
            <a:spLocks noGrp="1"/>
          </p:cNvSpPr>
          <p:nvPr>
            <p:ph type="dt" sz="half" idx="10"/>
          </p:nvPr>
        </p:nvSpPr>
        <p:spPr/>
        <p:txBody>
          <a:bodyPr/>
          <a:lstStyle/>
          <a:p>
            <a:fld id="{1B57A937-14E4-4894-B81F-742D705696B0}" type="datetimeFigureOut">
              <a:rPr lang="en-US" smtClean="0"/>
              <a:t>7/22/2023</a:t>
            </a:fld>
            <a:endParaRPr lang="en-US"/>
          </a:p>
        </p:txBody>
      </p:sp>
      <p:sp>
        <p:nvSpPr>
          <p:cNvPr id="5" name="Footer Placeholder 4">
            <a:extLst>
              <a:ext uri="{FF2B5EF4-FFF2-40B4-BE49-F238E27FC236}">
                <a16:creationId xmlns:a16="http://schemas.microsoft.com/office/drawing/2014/main" id="{D7E5F5FA-11B8-DBFC-58D4-265C4E155F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6F7B99-DB01-AE47-C43F-6F92E1C70ED0}"/>
              </a:ext>
            </a:extLst>
          </p:cNvPr>
          <p:cNvSpPr>
            <a:spLocks noGrp="1"/>
          </p:cNvSpPr>
          <p:nvPr>
            <p:ph type="sldNum" sz="quarter" idx="12"/>
          </p:nvPr>
        </p:nvSpPr>
        <p:spPr/>
        <p:txBody>
          <a:bodyPr/>
          <a:lstStyle/>
          <a:p>
            <a:fld id="{71291957-0C3B-4CD5-B42C-FC35274D1B97}" type="slidenum">
              <a:rPr lang="en-US" smtClean="0"/>
              <a:t>‹#›</a:t>
            </a:fld>
            <a:endParaRPr lang="en-US"/>
          </a:p>
        </p:txBody>
      </p:sp>
    </p:spTree>
    <p:extLst>
      <p:ext uri="{BB962C8B-B14F-4D97-AF65-F5344CB8AC3E}">
        <p14:creationId xmlns:p14="http://schemas.microsoft.com/office/powerpoint/2010/main" val="2700268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A1D589-3BE0-5846-EB4D-3073F6BEC6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4A7666-4B8A-AA57-6E92-043DCAE0E7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5E726A-C533-4449-E786-55FDB126069A}"/>
              </a:ext>
            </a:extLst>
          </p:cNvPr>
          <p:cNvSpPr>
            <a:spLocks noGrp="1"/>
          </p:cNvSpPr>
          <p:nvPr>
            <p:ph type="dt" sz="half" idx="10"/>
          </p:nvPr>
        </p:nvSpPr>
        <p:spPr/>
        <p:txBody>
          <a:bodyPr/>
          <a:lstStyle/>
          <a:p>
            <a:fld id="{1B57A937-14E4-4894-B81F-742D705696B0}" type="datetimeFigureOut">
              <a:rPr lang="en-US" smtClean="0"/>
              <a:t>7/22/2023</a:t>
            </a:fld>
            <a:endParaRPr lang="en-US"/>
          </a:p>
        </p:txBody>
      </p:sp>
      <p:sp>
        <p:nvSpPr>
          <p:cNvPr id="5" name="Footer Placeholder 4">
            <a:extLst>
              <a:ext uri="{FF2B5EF4-FFF2-40B4-BE49-F238E27FC236}">
                <a16:creationId xmlns:a16="http://schemas.microsoft.com/office/drawing/2014/main" id="{0BAFDAAB-C3F7-077F-5BB2-0871C86755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81E324-AB66-8139-A79D-57F7B82E53E2}"/>
              </a:ext>
            </a:extLst>
          </p:cNvPr>
          <p:cNvSpPr>
            <a:spLocks noGrp="1"/>
          </p:cNvSpPr>
          <p:nvPr>
            <p:ph type="sldNum" sz="quarter" idx="12"/>
          </p:nvPr>
        </p:nvSpPr>
        <p:spPr/>
        <p:txBody>
          <a:bodyPr/>
          <a:lstStyle/>
          <a:p>
            <a:fld id="{71291957-0C3B-4CD5-B42C-FC35274D1B97}" type="slidenum">
              <a:rPr lang="en-US" smtClean="0"/>
              <a:t>‹#›</a:t>
            </a:fld>
            <a:endParaRPr lang="en-US"/>
          </a:p>
        </p:txBody>
      </p:sp>
    </p:spTree>
    <p:extLst>
      <p:ext uri="{BB962C8B-B14F-4D97-AF65-F5344CB8AC3E}">
        <p14:creationId xmlns:p14="http://schemas.microsoft.com/office/powerpoint/2010/main" val="1865889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09CB1-730D-8DA2-86B1-F306FC1547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589E7B-8280-B9D3-217A-C1936A183E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37AEEA-802C-A5B7-2AD2-0853A2C38FF7}"/>
              </a:ext>
            </a:extLst>
          </p:cNvPr>
          <p:cNvSpPr>
            <a:spLocks noGrp="1"/>
          </p:cNvSpPr>
          <p:nvPr>
            <p:ph type="dt" sz="half" idx="10"/>
          </p:nvPr>
        </p:nvSpPr>
        <p:spPr/>
        <p:txBody>
          <a:bodyPr/>
          <a:lstStyle/>
          <a:p>
            <a:fld id="{1B57A937-14E4-4894-B81F-742D705696B0}" type="datetimeFigureOut">
              <a:rPr lang="en-US" smtClean="0"/>
              <a:t>7/22/2023</a:t>
            </a:fld>
            <a:endParaRPr lang="en-US"/>
          </a:p>
        </p:txBody>
      </p:sp>
      <p:sp>
        <p:nvSpPr>
          <p:cNvPr id="5" name="Footer Placeholder 4">
            <a:extLst>
              <a:ext uri="{FF2B5EF4-FFF2-40B4-BE49-F238E27FC236}">
                <a16:creationId xmlns:a16="http://schemas.microsoft.com/office/drawing/2014/main" id="{C79E4307-A146-5249-99E5-F49B8FA9FF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A64806-2222-1C00-A857-B40A30E8256A}"/>
              </a:ext>
            </a:extLst>
          </p:cNvPr>
          <p:cNvSpPr>
            <a:spLocks noGrp="1"/>
          </p:cNvSpPr>
          <p:nvPr>
            <p:ph type="sldNum" sz="quarter" idx="12"/>
          </p:nvPr>
        </p:nvSpPr>
        <p:spPr/>
        <p:txBody>
          <a:bodyPr/>
          <a:lstStyle/>
          <a:p>
            <a:fld id="{71291957-0C3B-4CD5-B42C-FC35274D1B97}" type="slidenum">
              <a:rPr lang="en-US" smtClean="0"/>
              <a:t>‹#›</a:t>
            </a:fld>
            <a:endParaRPr lang="en-US"/>
          </a:p>
        </p:txBody>
      </p:sp>
    </p:spTree>
    <p:extLst>
      <p:ext uri="{BB962C8B-B14F-4D97-AF65-F5344CB8AC3E}">
        <p14:creationId xmlns:p14="http://schemas.microsoft.com/office/powerpoint/2010/main" val="3651034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9E6DC-3B3D-7A56-C6F1-140CA6205D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67AC7D-E5B3-1FFE-5ABE-E945005155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58C469-06BB-1013-7BE6-6AB72CEEB127}"/>
              </a:ext>
            </a:extLst>
          </p:cNvPr>
          <p:cNvSpPr>
            <a:spLocks noGrp="1"/>
          </p:cNvSpPr>
          <p:nvPr>
            <p:ph type="dt" sz="half" idx="10"/>
          </p:nvPr>
        </p:nvSpPr>
        <p:spPr/>
        <p:txBody>
          <a:bodyPr/>
          <a:lstStyle/>
          <a:p>
            <a:fld id="{1B57A937-14E4-4894-B81F-742D705696B0}" type="datetimeFigureOut">
              <a:rPr lang="en-US" smtClean="0"/>
              <a:t>7/22/2023</a:t>
            </a:fld>
            <a:endParaRPr lang="en-US"/>
          </a:p>
        </p:txBody>
      </p:sp>
      <p:sp>
        <p:nvSpPr>
          <p:cNvPr id="5" name="Footer Placeholder 4">
            <a:extLst>
              <a:ext uri="{FF2B5EF4-FFF2-40B4-BE49-F238E27FC236}">
                <a16:creationId xmlns:a16="http://schemas.microsoft.com/office/drawing/2014/main" id="{95327235-B761-36B8-D2F3-4810977344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E9C550-4DB8-6C02-599F-7B72A58CB47D}"/>
              </a:ext>
            </a:extLst>
          </p:cNvPr>
          <p:cNvSpPr>
            <a:spLocks noGrp="1"/>
          </p:cNvSpPr>
          <p:nvPr>
            <p:ph type="sldNum" sz="quarter" idx="12"/>
          </p:nvPr>
        </p:nvSpPr>
        <p:spPr/>
        <p:txBody>
          <a:bodyPr/>
          <a:lstStyle/>
          <a:p>
            <a:fld id="{71291957-0C3B-4CD5-B42C-FC35274D1B97}" type="slidenum">
              <a:rPr lang="en-US" smtClean="0"/>
              <a:t>‹#›</a:t>
            </a:fld>
            <a:endParaRPr lang="en-US"/>
          </a:p>
        </p:txBody>
      </p:sp>
    </p:spTree>
    <p:extLst>
      <p:ext uri="{BB962C8B-B14F-4D97-AF65-F5344CB8AC3E}">
        <p14:creationId xmlns:p14="http://schemas.microsoft.com/office/powerpoint/2010/main" val="2206750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17DCE-50DC-3D49-966E-51E21F1C77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62A944-5BD0-6685-3613-D364E26C8F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0425E5D-9A49-DAAB-2D90-0A1B1B66E1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A9AC2C4-BF28-441B-4C93-2F1779D6EE95}"/>
              </a:ext>
            </a:extLst>
          </p:cNvPr>
          <p:cNvSpPr>
            <a:spLocks noGrp="1"/>
          </p:cNvSpPr>
          <p:nvPr>
            <p:ph type="dt" sz="half" idx="10"/>
          </p:nvPr>
        </p:nvSpPr>
        <p:spPr/>
        <p:txBody>
          <a:bodyPr/>
          <a:lstStyle/>
          <a:p>
            <a:fld id="{1B57A937-14E4-4894-B81F-742D705696B0}" type="datetimeFigureOut">
              <a:rPr lang="en-US" smtClean="0"/>
              <a:t>7/22/2023</a:t>
            </a:fld>
            <a:endParaRPr lang="en-US"/>
          </a:p>
        </p:txBody>
      </p:sp>
      <p:sp>
        <p:nvSpPr>
          <p:cNvPr id="6" name="Footer Placeholder 5">
            <a:extLst>
              <a:ext uri="{FF2B5EF4-FFF2-40B4-BE49-F238E27FC236}">
                <a16:creationId xmlns:a16="http://schemas.microsoft.com/office/drawing/2014/main" id="{B1BF9D30-E514-DBF1-6BDF-8DDA12A330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9056E6-D803-DA1A-0AD8-AA9A711FEB62}"/>
              </a:ext>
            </a:extLst>
          </p:cNvPr>
          <p:cNvSpPr>
            <a:spLocks noGrp="1"/>
          </p:cNvSpPr>
          <p:nvPr>
            <p:ph type="sldNum" sz="quarter" idx="12"/>
          </p:nvPr>
        </p:nvSpPr>
        <p:spPr/>
        <p:txBody>
          <a:bodyPr/>
          <a:lstStyle/>
          <a:p>
            <a:fld id="{71291957-0C3B-4CD5-B42C-FC35274D1B97}" type="slidenum">
              <a:rPr lang="en-US" smtClean="0"/>
              <a:t>‹#›</a:t>
            </a:fld>
            <a:endParaRPr lang="en-US"/>
          </a:p>
        </p:txBody>
      </p:sp>
    </p:spTree>
    <p:extLst>
      <p:ext uri="{BB962C8B-B14F-4D97-AF65-F5344CB8AC3E}">
        <p14:creationId xmlns:p14="http://schemas.microsoft.com/office/powerpoint/2010/main" val="3110408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632E2-67A6-C013-B486-D54000ED544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0AD238-8098-9CE2-1931-7FBD2CE745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6EC39F-BBCB-FD1B-DCD8-064F71A5E5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41B449-D8C6-B526-7FC6-2CC1C82614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07746D-EC66-D155-4E3B-CB34992870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2809E31-891F-FC21-7DCA-A35CA98EFCDC}"/>
              </a:ext>
            </a:extLst>
          </p:cNvPr>
          <p:cNvSpPr>
            <a:spLocks noGrp="1"/>
          </p:cNvSpPr>
          <p:nvPr>
            <p:ph type="dt" sz="half" idx="10"/>
          </p:nvPr>
        </p:nvSpPr>
        <p:spPr/>
        <p:txBody>
          <a:bodyPr/>
          <a:lstStyle/>
          <a:p>
            <a:fld id="{1B57A937-14E4-4894-B81F-742D705696B0}" type="datetimeFigureOut">
              <a:rPr lang="en-US" smtClean="0"/>
              <a:t>7/22/2023</a:t>
            </a:fld>
            <a:endParaRPr lang="en-US"/>
          </a:p>
        </p:txBody>
      </p:sp>
      <p:sp>
        <p:nvSpPr>
          <p:cNvPr id="8" name="Footer Placeholder 7">
            <a:extLst>
              <a:ext uri="{FF2B5EF4-FFF2-40B4-BE49-F238E27FC236}">
                <a16:creationId xmlns:a16="http://schemas.microsoft.com/office/drawing/2014/main" id="{A028E24C-0028-22DA-9BD7-87F57BF6C46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2F84FA-95DE-02B2-1EC2-042A0C9E3881}"/>
              </a:ext>
            </a:extLst>
          </p:cNvPr>
          <p:cNvSpPr>
            <a:spLocks noGrp="1"/>
          </p:cNvSpPr>
          <p:nvPr>
            <p:ph type="sldNum" sz="quarter" idx="12"/>
          </p:nvPr>
        </p:nvSpPr>
        <p:spPr/>
        <p:txBody>
          <a:bodyPr/>
          <a:lstStyle/>
          <a:p>
            <a:fld id="{71291957-0C3B-4CD5-B42C-FC35274D1B97}" type="slidenum">
              <a:rPr lang="en-US" smtClean="0"/>
              <a:t>‹#›</a:t>
            </a:fld>
            <a:endParaRPr lang="en-US"/>
          </a:p>
        </p:txBody>
      </p:sp>
    </p:spTree>
    <p:extLst>
      <p:ext uri="{BB962C8B-B14F-4D97-AF65-F5344CB8AC3E}">
        <p14:creationId xmlns:p14="http://schemas.microsoft.com/office/powerpoint/2010/main" val="2811683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0A89D-DD0E-067B-27B6-A4B9C3AF25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F0EFF7-E1E6-00D1-7A8E-E266B175C398}"/>
              </a:ext>
            </a:extLst>
          </p:cNvPr>
          <p:cNvSpPr>
            <a:spLocks noGrp="1"/>
          </p:cNvSpPr>
          <p:nvPr>
            <p:ph type="dt" sz="half" idx="10"/>
          </p:nvPr>
        </p:nvSpPr>
        <p:spPr/>
        <p:txBody>
          <a:bodyPr/>
          <a:lstStyle/>
          <a:p>
            <a:fld id="{1B57A937-14E4-4894-B81F-742D705696B0}" type="datetimeFigureOut">
              <a:rPr lang="en-US" smtClean="0"/>
              <a:t>7/22/2023</a:t>
            </a:fld>
            <a:endParaRPr lang="en-US"/>
          </a:p>
        </p:txBody>
      </p:sp>
      <p:sp>
        <p:nvSpPr>
          <p:cNvPr id="4" name="Footer Placeholder 3">
            <a:extLst>
              <a:ext uri="{FF2B5EF4-FFF2-40B4-BE49-F238E27FC236}">
                <a16:creationId xmlns:a16="http://schemas.microsoft.com/office/drawing/2014/main" id="{55EB3379-BAA9-9C11-1248-08739C3DAF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ACDA9E7-D25F-EB0E-DF6A-25E1F31ECF5E}"/>
              </a:ext>
            </a:extLst>
          </p:cNvPr>
          <p:cNvSpPr>
            <a:spLocks noGrp="1"/>
          </p:cNvSpPr>
          <p:nvPr>
            <p:ph type="sldNum" sz="quarter" idx="12"/>
          </p:nvPr>
        </p:nvSpPr>
        <p:spPr/>
        <p:txBody>
          <a:bodyPr/>
          <a:lstStyle/>
          <a:p>
            <a:fld id="{71291957-0C3B-4CD5-B42C-FC35274D1B97}" type="slidenum">
              <a:rPr lang="en-US" smtClean="0"/>
              <a:t>‹#›</a:t>
            </a:fld>
            <a:endParaRPr lang="en-US"/>
          </a:p>
        </p:txBody>
      </p:sp>
    </p:spTree>
    <p:extLst>
      <p:ext uri="{BB962C8B-B14F-4D97-AF65-F5344CB8AC3E}">
        <p14:creationId xmlns:p14="http://schemas.microsoft.com/office/powerpoint/2010/main" val="4252167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AD9867-3F3A-2A8E-004E-14F3BF6ED9B3}"/>
              </a:ext>
            </a:extLst>
          </p:cNvPr>
          <p:cNvSpPr>
            <a:spLocks noGrp="1"/>
          </p:cNvSpPr>
          <p:nvPr>
            <p:ph type="dt" sz="half" idx="10"/>
          </p:nvPr>
        </p:nvSpPr>
        <p:spPr/>
        <p:txBody>
          <a:bodyPr/>
          <a:lstStyle/>
          <a:p>
            <a:fld id="{1B57A937-14E4-4894-B81F-742D705696B0}" type="datetimeFigureOut">
              <a:rPr lang="en-US" smtClean="0"/>
              <a:t>7/22/2023</a:t>
            </a:fld>
            <a:endParaRPr lang="en-US"/>
          </a:p>
        </p:txBody>
      </p:sp>
      <p:sp>
        <p:nvSpPr>
          <p:cNvPr id="3" name="Footer Placeholder 2">
            <a:extLst>
              <a:ext uri="{FF2B5EF4-FFF2-40B4-BE49-F238E27FC236}">
                <a16:creationId xmlns:a16="http://schemas.microsoft.com/office/drawing/2014/main" id="{51DB24EF-07CB-8C1E-E2C3-C9842E34630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75A644-9675-05FD-924C-37CDF7B0FD0F}"/>
              </a:ext>
            </a:extLst>
          </p:cNvPr>
          <p:cNvSpPr>
            <a:spLocks noGrp="1"/>
          </p:cNvSpPr>
          <p:nvPr>
            <p:ph type="sldNum" sz="quarter" idx="12"/>
          </p:nvPr>
        </p:nvSpPr>
        <p:spPr/>
        <p:txBody>
          <a:bodyPr/>
          <a:lstStyle/>
          <a:p>
            <a:fld id="{71291957-0C3B-4CD5-B42C-FC35274D1B97}" type="slidenum">
              <a:rPr lang="en-US" smtClean="0"/>
              <a:t>‹#›</a:t>
            </a:fld>
            <a:endParaRPr lang="en-US"/>
          </a:p>
        </p:txBody>
      </p:sp>
    </p:spTree>
    <p:extLst>
      <p:ext uri="{BB962C8B-B14F-4D97-AF65-F5344CB8AC3E}">
        <p14:creationId xmlns:p14="http://schemas.microsoft.com/office/powerpoint/2010/main" val="900178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CEBAE-BA65-E736-F087-AC48174124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260C2BC-5228-BB76-3C7B-59B6BBE9E4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62B5B7-AAAC-71E0-8860-707F634DAE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8D4774-7E0E-A4DF-5ED2-3A9B31E58F91}"/>
              </a:ext>
            </a:extLst>
          </p:cNvPr>
          <p:cNvSpPr>
            <a:spLocks noGrp="1"/>
          </p:cNvSpPr>
          <p:nvPr>
            <p:ph type="dt" sz="half" idx="10"/>
          </p:nvPr>
        </p:nvSpPr>
        <p:spPr/>
        <p:txBody>
          <a:bodyPr/>
          <a:lstStyle/>
          <a:p>
            <a:fld id="{1B57A937-14E4-4894-B81F-742D705696B0}" type="datetimeFigureOut">
              <a:rPr lang="en-US" smtClean="0"/>
              <a:t>7/22/2023</a:t>
            </a:fld>
            <a:endParaRPr lang="en-US"/>
          </a:p>
        </p:txBody>
      </p:sp>
      <p:sp>
        <p:nvSpPr>
          <p:cNvPr id="6" name="Footer Placeholder 5">
            <a:extLst>
              <a:ext uri="{FF2B5EF4-FFF2-40B4-BE49-F238E27FC236}">
                <a16:creationId xmlns:a16="http://schemas.microsoft.com/office/drawing/2014/main" id="{B57A0646-93D8-205B-6A16-42448AE263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89DFAD-C57F-7C0C-8EB0-662030A5FA05}"/>
              </a:ext>
            </a:extLst>
          </p:cNvPr>
          <p:cNvSpPr>
            <a:spLocks noGrp="1"/>
          </p:cNvSpPr>
          <p:nvPr>
            <p:ph type="sldNum" sz="quarter" idx="12"/>
          </p:nvPr>
        </p:nvSpPr>
        <p:spPr/>
        <p:txBody>
          <a:bodyPr/>
          <a:lstStyle/>
          <a:p>
            <a:fld id="{71291957-0C3B-4CD5-B42C-FC35274D1B97}" type="slidenum">
              <a:rPr lang="en-US" smtClean="0"/>
              <a:t>‹#›</a:t>
            </a:fld>
            <a:endParaRPr lang="en-US"/>
          </a:p>
        </p:txBody>
      </p:sp>
    </p:spTree>
    <p:extLst>
      <p:ext uri="{BB962C8B-B14F-4D97-AF65-F5344CB8AC3E}">
        <p14:creationId xmlns:p14="http://schemas.microsoft.com/office/powerpoint/2010/main" val="1333515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55967-D46C-4696-AAA6-6D40C572E4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2925E4-F5E8-3AA6-2063-7E5B63054E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C9C4E15-8AEF-0FB5-2929-5B05043747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513C0E-AA8A-78B7-E5A2-E6154FBB6AF4}"/>
              </a:ext>
            </a:extLst>
          </p:cNvPr>
          <p:cNvSpPr>
            <a:spLocks noGrp="1"/>
          </p:cNvSpPr>
          <p:nvPr>
            <p:ph type="dt" sz="half" idx="10"/>
          </p:nvPr>
        </p:nvSpPr>
        <p:spPr/>
        <p:txBody>
          <a:bodyPr/>
          <a:lstStyle/>
          <a:p>
            <a:fld id="{1B57A937-14E4-4894-B81F-742D705696B0}" type="datetimeFigureOut">
              <a:rPr lang="en-US" smtClean="0"/>
              <a:t>7/22/2023</a:t>
            </a:fld>
            <a:endParaRPr lang="en-US"/>
          </a:p>
        </p:txBody>
      </p:sp>
      <p:sp>
        <p:nvSpPr>
          <p:cNvPr id="6" name="Footer Placeholder 5">
            <a:extLst>
              <a:ext uri="{FF2B5EF4-FFF2-40B4-BE49-F238E27FC236}">
                <a16:creationId xmlns:a16="http://schemas.microsoft.com/office/drawing/2014/main" id="{E7731676-15BC-B82D-3B45-DBAB585C7B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67E548-08D7-5A6D-D9A8-4421D24F03FC}"/>
              </a:ext>
            </a:extLst>
          </p:cNvPr>
          <p:cNvSpPr>
            <a:spLocks noGrp="1"/>
          </p:cNvSpPr>
          <p:nvPr>
            <p:ph type="sldNum" sz="quarter" idx="12"/>
          </p:nvPr>
        </p:nvSpPr>
        <p:spPr/>
        <p:txBody>
          <a:bodyPr/>
          <a:lstStyle/>
          <a:p>
            <a:fld id="{71291957-0C3B-4CD5-B42C-FC35274D1B97}" type="slidenum">
              <a:rPr lang="en-US" smtClean="0"/>
              <a:t>‹#›</a:t>
            </a:fld>
            <a:endParaRPr lang="en-US"/>
          </a:p>
        </p:txBody>
      </p:sp>
    </p:spTree>
    <p:extLst>
      <p:ext uri="{BB962C8B-B14F-4D97-AF65-F5344CB8AC3E}">
        <p14:creationId xmlns:p14="http://schemas.microsoft.com/office/powerpoint/2010/main" val="1032868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60678F-55E9-49CC-6AD6-5503BB9C31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2A0ACF5-D647-DA70-8657-CF83C96F5F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292684-7E10-53BC-7692-C6BBB62DFC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57A937-14E4-4894-B81F-742D705696B0}" type="datetimeFigureOut">
              <a:rPr lang="en-US" smtClean="0"/>
              <a:t>7/22/2023</a:t>
            </a:fld>
            <a:endParaRPr lang="en-US"/>
          </a:p>
        </p:txBody>
      </p:sp>
      <p:sp>
        <p:nvSpPr>
          <p:cNvPr id="5" name="Footer Placeholder 4">
            <a:extLst>
              <a:ext uri="{FF2B5EF4-FFF2-40B4-BE49-F238E27FC236}">
                <a16:creationId xmlns:a16="http://schemas.microsoft.com/office/drawing/2014/main" id="{305E2241-090A-83C4-E827-963B5C7DA0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5947610-64C5-3CE7-4356-84BEA3A7E2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291957-0C3B-4CD5-B42C-FC35274D1B97}" type="slidenum">
              <a:rPr lang="en-US" smtClean="0"/>
              <a:t>‹#›</a:t>
            </a:fld>
            <a:endParaRPr lang="en-US"/>
          </a:p>
        </p:txBody>
      </p:sp>
    </p:spTree>
    <p:extLst>
      <p:ext uri="{BB962C8B-B14F-4D97-AF65-F5344CB8AC3E}">
        <p14:creationId xmlns:p14="http://schemas.microsoft.com/office/powerpoint/2010/main" val="1862289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1130D-90C3-201D-C31F-2D3E93D47111}"/>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MARKETING CAMPAIGN ANALYSIS</a:t>
            </a:r>
          </a:p>
        </p:txBody>
      </p:sp>
      <p:sp>
        <p:nvSpPr>
          <p:cNvPr id="3" name="Subtitle 2">
            <a:extLst>
              <a:ext uri="{FF2B5EF4-FFF2-40B4-BE49-F238E27FC236}">
                <a16:creationId xmlns:a16="http://schemas.microsoft.com/office/drawing/2014/main" id="{7C6DC5C0-B04E-AC4A-302B-57A5E38E69C1}"/>
              </a:ext>
            </a:extLst>
          </p:cNvPr>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ANIL RAJU</a:t>
            </a:r>
          </a:p>
        </p:txBody>
      </p:sp>
    </p:spTree>
    <p:extLst>
      <p:ext uri="{BB962C8B-B14F-4D97-AF65-F5344CB8AC3E}">
        <p14:creationId xmlns:p14="http://schemas.microsoft.com/office/powerpoint/2010/main" val="1488762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D6ACE19-38A6-947C-F966-C3880710137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592888" y="866775"/>
            <a:ext cx="7006223" cy="1776412"/>
          </a:xfrm>
          <a:prstGeom prst="rect">
            <a:avLst/>
          </a:prstGeom>
        </p:spPr>
      </p:pic>
      <p:sp>
        <p:nvSpPr>
          <p:cNvPr id="6" name="Content Placeholder 2">
            <a:extLst>
              <a:ext uri="{FF2B5EF4-FFF2-40B4-BE49-F238E27FC236}">
                <a16:creationId xmlns:a16="http://schemas.microsoft.com/office/drawing/2014/main" id="{DAA1B000-39AD-9C15-85EF-E26FDB733E8D}"/>
              </a:ext>
            </a:extLst>
          </p:cNvPr>
          <p:cNvSpPr txBox="1">
            <a:spLocks/>
          </p:cNvSpPr>
          <p:nvPr/>
        </p:nvSpPr>
        <p:spPr>
          <a:xfrm>
            <a:off x="838200" y="2895599"/>
            <a:ext cx="10515600" cy="32813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000" dirty="0">
                <a:latin typeface="Times New Roman" panose="02020603050405020304" pitchFamily="18" charset="0"/>
                <a:cs typeface="Times New Roman" panose="02020603050405020304" pitchFamily="18" charset="0"/>
              </a:rPr>
              <a:t>Identify the marketing campaign that maximizes the sales for the organization.</a:t>
            </a:r>
          </a:p>
          <a:p>
            <a:r>
              <a:rPr lang="en-US" sz="2000" dirty="0">
                <a:latin typeface="Times New Roman" panose="02020603050405020304" pitchFamily="18" charset="0"/>
                <a:cs typeface="Times New Roman" panose="02020603050405020304" pitchFamily="18" charset="0"/>
              </a:rPr>
              <a:t>From the above analysis on the sample, “Campaign: 6” proves to be the suitable campaign to increase the sales revenue. </a:t>
            </a:r>
          </a:p>
          <a:p>
            <a:r>
              <a:rPr lang="en-US" sz="2000" dirty="0">
                <a:latin typeface="Times New Roman" panose="02020603050405020304" pitchFamily="18" charset="0"/>
                <a:cs typeface="Times New Roman" panose="02020603050405020304" pitchFamily="18" charset="0"/>
              </a:rPr>
              <a:t>The lower average sales in $/customer is compensated by the higher conversion rate achieved by the campaign.</a:t>
            </a:r>
          </a:p>
          <a:p>
            <a:r>
              <a:rPr lang="en-US" sz="2000" dirty="0">
                <a:latin typeface="Times New Roman" panose="02020603050405020304" pitchFamily="18" charset="0"/>
                <a:cs typeface="Times New Roman" panose="02020603050405020304" pitchFamily="18" charset="0"/>
              </a:rPr>
              <a:t>It also captures a diversified spectrum of customers.</a:t>
            </a:r>
          </a:p>
        </p:txBody>
      </p:sp>
      <p:sp>
        <p:nvSpPr>
          <p:cNvPr id="2" name="Rectangle 1">
            <a:extLst>
              <a:ext uri="{FF2B5EF4-FFF2-40B4-BE49-F238E27FC236}">
                <a16:creationId xmlns:a16="http://schemas.microsoft.com/office/drawing/2014/main" id="{DA31B89D-7AC5-FE0C-C2E0-EC7008ED9891}"/>
              </a:ext>
            </a:extLst>
          </p:cNvPr>
          <p:cNvSpPr/>
          <p:nvPr/>
        </p:nvSpPr>
        <p:spPr>
          <a:xfrm>
            <a:off x="2592888" y="2410691"/>
            <a:ext cx="7006223" cy="232496"/>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FABDBF6-435D-CDD8-B1E5-DA6C10A07BDF}"/>
              </a:ext>
            </a:extLst>
          </p:cNvPr>
          <p:cNvSpPr txBox="1"/>
          <p:nvPr/>
        </p:nvSpPr>
        <p:spPr>
          <a:xfrm>
            <a:off x="838200" y="311706"/>
            <a:ext cx="2696572"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OBJECTIVE - I</a:t>
            </a:r>
          </a:p>
        </p:txBody>
      </p:sp>
    </p:spTree>
    <p:extLst>
      <p:ext uri="{BB962C8B-B14F-4D97-AF65-F5344CB8AC3E}">
        <p14:creationId xmlns:p14="http://schemas.microsoft.com/office/powerpoint/2010/main" val="2441722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DAA1B000-39AD-9C15-85EF-E26FDB733E8D}"/>
              </a:ext>
            </a:extLst>
          </p:cNvPr>
          <p:cNvSpPr txBox="1">
            <a:spLocks/>
          </p:cNvSpPr>
          <p:nvPr/>
        </p:nvSpPr>
        <p:spPr>
          <a:xfrm>
            <a:off x="838201" y="1192695"/>
            <a:ext cx="4494088" cy="49842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000" dirty="0">
                <a:latin typeface="Times New Roman" panose="02020603050405020304" pitchFamily="18" charset="0"/>
                <a:cs typeface="Times New Roman" panose="02020603050405020304" pitchFamily="18" charset="0"/>
              </a:rPr>
              <a:t>Recommend an age group for targeted customer acquisition campaigns for future sales growth.</a:t>
            </a:r>
          </a:p>
          <a:p>
            <a:r>
              <a:rPr lang="en-US" sz="2000" dirty="0">
                <a:latin typeface="Times New Roman" panose="02020603050405020304" pitchFamily="18" charset="0"/>
                <a:cs typeface="Times New Roman" panose="02020603050405020304" pitchFamily="18" charset="0"/>
              </a:rPr>
              <a:t>We have observed that the age group “20-29” almost always had more average sales levels than other age groups.</a:t>
            </a:r>
          </a:p>
          <a:p>
            <a:r>
              <a:rPr lang="en-US" sz="2000" dirty="0">
                <a:latin typeface="Times New Roman" panose="02020603050405020304" pitchFamily="18" charset="0"/>
                <a:cs typeface="Times New Roman" panose="02020603050405020304" pitchFamily="18" charset="0"/>
              </a:rPr>
              <a:t>But the age group “20-29” also had the lowest count of customers.</a:t>
            </a:r>
          </a:p>
          <a:p>
            <a:r>
              <a:rPr lang="en-US" sz="2000" dirty="0">
                <a:latin typeface="Times New Roman" panose="02020603050405020304" pitchFamily="18" charset="0"/>
                <a:cs typeface="Times New Roman" panose="02020603050405020304" pitchFamily="18" charset="0"/>
              </a:rPr>
              <a:t>Hence I would recommend focusing on campaigns that can capture more customers from the age group “20-29”.</a:t>
            </a:r>
          </a:p>
        </p:txBody>
      </p:sp>
      <p:pic>
        <p:nvPicPr>
          <p:cNvPr id="4" name="Content Placeholder 3">
            <a:extLst>
              <a:ext uri="{FF2B5EF4-FFF2-40B4-BE49-F238E27FC236}">
                <a16:creationId xmlns:a16="http://schemas.microsoft.com/office/drawing/2014/main" id="{4E7C3302-1B02-8C6A-4D48-319ACA80382D}"/>
              </a:ext>
            </a:extLst>
          </p:cNvPr>
          <p:cNvPicPr>
            <a:picLocks noGrp="1" noChangeAspect="1"/>
          </p:cNvPicPr>
          <p:nvPr>
            <p:ph idx="1"/>
          </p:nvPr>
        </p:nvPicPr>
        <p:blipFill>
          <a:blip r:embed="rId2"/>
          <a:stretch>
            <a:fillRect/>
          </a:stretch>
        </p:blipFill>
        <p:spPr>
          <a:xfrm>
            <a:off x="5578171" y="1456223"/>
            <a:ext cx="6172200" cy="3401362"/>
          </a:xfrm>
          <a:prstGeom prst="rect">
            <a:avLst/>
          </a:prstGeom>
        </p:spPr>
      </p:pic>
      <p:sp>
        <p:nvSpPr>
          <p:cNvPr id="7" name="Rectangle 6">
            <a:extLst>
              <a:ext uri="{FF2B5EF4-FFF2-40B4-BE49-F238E27FC236}">
                <a16:creationId xmlns:a16="http://schemas.microsoft.com/office/drawing/2014/main" id="{416181BD-69D3-CD6C-AB97-62196116B718}"/>
              </a:ext>
            </a:extLst>
          </p:cNvPr>
          <p:cNvSpPr/>
          <p:nvPr/>
        </p:nvSpPr>
        <p:spPr>
          <a:xfrm>
            <a:off x="6734755" y="2410691"/>
            <a:ext cx="580445" cy="2121552"/>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8A9D96E-9DA1-ABFD-307F-B157C4A3FA77}"/>
              </a:ext>
            </a:extLst>
          </p:cNvPr>
          <p:cNvSpPr txBox="1"/>
          <p:nvPr/>
        </p:nvSpPr>
        <p:spPr>
          <a:xfrm>
            <a:off x="838200" y="311706"/>
            <a:ext cx="2836033"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OBJECTIVE - II</a:t>
            </a:r>
          </a:p>
        </p:txBody>
      </p:sp>
    </p:spTree>
    <p:extLst>
      <p:ext uri="{BB962C8B-B14F-4D97-AF65-F5344CB8AC3E}">
        <p14:creationId xmlns:p14="http://schemas.microsoft.com/office/powerpoint/2010/main" val="2374912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498A4-6F1B-7105-4966-8A08A14A911C}"/>
              </a:ext>
            </a:extLst>
          </p:cNvPr>
          <p:cNvSpPr>
            <a:spLocks noGrp="1"/>
          </p:cNvSpPr>
          <p:nvPr>
            <p:ph type="title"/>
          </p:nvPr>
        </p:nvSpPr>
        <p:spPr>
          <a:xfrm>
            <a:off x="4700707" y="2766218"/>
            <a:ext cx="2790585" cy="1325563"/>
          </a:xfrm>
        </p:spPr>
        <p:txBody>
          <a:bodyPr>
            <a:normAutofit fontScale="90000"/>
          </a:bodyPr>
          <a:lstStyle/>
          <a:p>
            <a:r>
              <a:rPr lang="en-US" sz="48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858010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498A4-6F1B-7105-4966-8A08A14A911C}"/>
              </a:ext>
            </a:extLst>
          </p:cNvPr>
          <p:cNvSpPr>
            <a:spLocks noGrp="1"/>
          </p:cNvSpPr>
          <p:nvPr>
            <p:ph type="title"/>
          </p:nvPr>
        </p:nvSpPr>
        <p:spPr>
          <a:xfrm>
            <a:off x="4700707" y="2766218"/>
            <a:ext cx="2790585" cy="1325563"/>
          </a:xfrm>
        </p:spPr>
        <p:txBody>
          <a:bodyPr>
            <a:normAutofit/>
          </a:bodyPr>
          <a:lstStyle/>
          <a:p>
            <a:r>
              <a:rPr lang="en-US" sz="4800" b="1" dirty="0">
                <a:latin typeface="Times New Roman" panose="02020603050405020304" pitchFamily="18" charset="0"/>
                <a:cs typeface="Times New Roman" panose="02020603050405020304" pitchFamily="18" charset="0"/>
              </a:rPr>
              <a:t>Appendix</a:t>
            </a:r>
          </a:p>
        </p:txBody>
      </p:sp>
    </p:spTree>
    <p:extLst>
      <p:ext uri="{BB962C8B-B14F-4D97-AF65-F5344CB8AC3E}">
        <p14:creationId xmlns:p14="http://schemas.microsoft.com/office/powerpoint/2010/main" val="1629696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569E3-AB34-41F0-019E-1D5EE24934E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Appendix – I</a:t>
            </a:r>
            <a:br>
              <a:rPr lang="en-US" b="1"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Data Cleaning</a:t>
            </a:r>
          </a:p>
        </p:txBody>
      </p:sp>
      <p:sp>
        <p:nvSpPr>
          <p:cNvPr id="3" name="Content Placeholder 2">
            <a:extLst>
              <a:ext uri="{FF2B5EF4-FFF2-40B4-BE49-F238E27FC236}">
                <a16:creationId xmlns:a16="http://schemas.microsoft.com/office/drawing/2014/main" id="{41016626-41B8-8705-494C-B4D3CA760D3B}"/>
              </a:ext>
            </a:extLst>
          </p:cNvPr>
          <p:cNvSpPr>
            <a:spLocks noGrp="1"/>
          </p:cNvSpPr>
          <p:nvPr>
            <p:ph idx="1"/>
          </p:nvPr>
        </p:nvSpPr>
        <p:spPr/>
        <p:txBody>
          <a:bodyPr>
            <a:normAutofit/>
          </a:bodyPr>
          <a:lstStyle/>
          <a:p>
            <a:r>
              <a:rPr lang="en-US" sz="1200" dirty="0">
                <a:latin typeface="Times New Roman" panose="02020603050405020304" pitchFamily="18" charset="0"/>
                <a:cs typeface="Times New Roman" panose="02020603050405020304" pitchFamily="18" charset="0"/>
              </a:rPr>
              <a:t>“Marital Status” and “Education Status” variables were created to consolidate data into a single categorical variable from their respective columns.</a:t>
            </a:r>
          </a:p>
          <a:p>
            <a:r>
              <a:rPr lang="en-US" sz="1200" dirty="0">
                <a:latin typeface="Times New Roman" panose="02020603050405020304" pitchFamily="18" charset="0"/>
                <a:cs typeface="Times New Roman" panose="02020603050405020304" pitchFamily="18" charset="0"/>
              </a:rPr>
              <a:t>“Age Brackets”, “Income Bracket”, “Last Purchase”, “Website Visits(per week)”, “Customer Loyalty” and “Customer Complain” were converted into categorical variables to assist with the analysis.</a:t>
            </a:r>
          </a:p>
          <a:p>
            <a:r>
              <a:rPr lang="en-US" sz="1200" dirty="0">
                <a:latin typeface="Times New Roman" panose="02020603050405020304" pitchFamily="18" charset="0"/>
                <a:cs typeface="Times New Roman" panose="02020603050405020304" pitchFamily="18" charset="0"/>
              </a:rPr>
              <a:t>The categorical levels for the above mentioned variables are self explanatory but for more clarification refer to </a:t>
            </a:r>
            <a:r>
              <a:rPr lang="en-US" sz="1200" dirty="0">
                <a:latin typeface="Times New Roman" panose="02020603050405020304" pitchFamily="18" charset="0"/>
                <a:cs typeface="Times New Roman" panose="02020603050405020304" pitchFamily="18" charset="0"/>
                <a:hlinkClick r:id="rId2" action="ppaction://hlinksldjump"/>
              </a:rPr>
              <a:t>Appendix-II</a:t>
            </a:r>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Total 26 variables from the provided list of variables is considered for the analysis, selected based on the number of available description for the variables.</a:t>
            </a:r>
          </a:p>
          <a:p>
            <a:r>
              <a:rPr lang="en-US" sz="1200" dirty="0">
                <a:latin typeface="Times New Roman" panose="02020603050405020304" pitchFamily="18" charset="0"/>
                <a:cs typeface="Times New Roman" panose="02020603050405020304" pitchFamily="18" charset="0"/>
              </a:rPr>
              <a:t>184 duplicate entries were removed from the analysis.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5287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1ADD9-231A-E6E3-4048-746E9413AE9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Appendix – II</a:t>
            </a:r>
            <a:br>
              <a:rPr lang="en-US"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Categorical Variables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3CE4A97-E2D0-4F8A-EB3E-CAD15B8BAD5D}"/>
              </a:ext>
            </a:extLst>
          </p:cNvPr>
          <p:cNvSpPr>
            <a:spLocks noGrp="1"/>
          </p:cNvSpPr>
          <p:nvPr>
            <p:ph idx="1"/>
          </p:nvPr>
        </p:nvSpPr>
        <p:spPr/>
        <p:txBody>
          <a:bodyPr>
            <a:normAutofit fontScale="55000" lnSpcReduction="20000"/>
          </a:bodyPr>
          <a:lstStyle/>
          <a:p>
            <a:r>
              <a:rPr lang="en-US" dirty="0">
                <a:latin typeface="Times New Roman" panose="02020603050405020304" pitchFamily="18" charset="0"/>
                <a:cs typeface="Times New Roman" panose="02020603050405020304" pitchFamily="18" charset="0"/>
              </a:rPr>
              <a:t>Age Brackets – 6 levels;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tracks the customers age, level “20-29” for ages between 20 to 29, levels go up till “70 and older”.</a:t>
            </a:r>
          </a:p>
          <a:p>
            <a:r>
              <a:rPr lang="en-US" dirty="0">
                <a:latin typeface="Times New Roman" panose="02020603050405020304" pitchFamily="18" charset="0"/>
                <a:cs typeface="Times New Roman" panose="02020603050405020304" pitchFamily="18" charset="0"/>
              </a:rPr>
              <a:t>Education Status – 5 levels;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it records the customers education level: “2</a:t>
            </a:r>
            <a:r>
              <a:rPr lang="en-US" baseline="30000" dirty="0">
                <a:latin typeface="Times New Roman" panose="02020603050405020304" pitchFamily="18" charset="0"/>
                <a:cs typeface="Times New Roman" panose="02020603050405020304" pitchFamily="18" charset="0"/>
              </a:rPr>
              <a:t>nd</a:t>
            </a:r>
            <a:r>
              <a:rPr lang="en-US" dirty="0">
                <a:latin typeface="Times New Roman" panose="02020603050405020304" pitchFamily="18" charset="0"/>
                <a:cs typeface="Times New Roman" panose="02020603050405020304" pitchFamily="18" charset="0"/>
              </a:rPr>
              <a:t> Cycle”, “Basic”, “Graduation”, “Master” and “PhD”.</a:t>
            </a:r>
          </a:p>
          <a:p>
            <a:r>
              <a:rPr lang="en-US" dirty="0">
                <a:latin typeface="Times New Roman" panose="02020603050405020304" pitchFamily="18" charset="0"/>
                <a:cs typeface="Times New Roman" panose="02020603050405020304" pitchFamily="18" charset="0"/>
              </a:rPr>
              <a:t>Marital Status – 5 levels;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it tracks the customers marital status as: “Single”, “Together”, “Married”, “Divorced”, “Widow”.</a:t>
            </a:r>
          </a:p>
          <a:p>
            <a:r>
              <a:rPr lang="en-US" dirty="0">
                <a:latin typeface="Times New Roman" panose="02020603050405020304" pitchFamily="18" charset="0"/>
                <a:cs typeface="Times New Roman" panose="02020603050405020304" pitchFamily="18" charset="0"/>
              </a:rPr>
              <a:t>Income Bracket – 3 levels;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 customers yearly income is categorized as “1.Low Income” for income  less than $43,783, “2.Mid Income” for income between $43,783 and $64,856 &amp; “3.High Income” for income above $64,856.</a:t>
            </a:r>
          </a:p>
          <a:p>
            <a:r>
              <a:rPr lang="en-US" dirty="0">
                <a:latin typeface="Times New Roman" panose="02020603050405020304" pitchFamily="18" charset="0"/>
                <a:cs typeface="Times New Roman" panose="02020603050405020304" pitchFamily="18" charset="0"/>
              </a:rPr>
              <a:t>Last Purchase – 3 levels;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it is categorized as “&lt;1 month” if the last purchase was made within a month, “1-2months” when within 1-2 months and “&gt;2 months” when more than 2 months have passed since the last purchase.</a:t>
            </a:r>
          </a:p>
          <a:p>
            <a:r>
              <a:rPr lang="en-US" dirty="0">
                <a:latin typeface="Times New Roman" panose="02020603050405020304" pitchFamily="18" charset="0"/>
                <a:cs typeface="Times New Roman" panose="02020603050405020304" pitchFamily="18" charset="0"/>
              </a:rPr>
              <a:t>Website Visits – 4 levels;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“&lt;5times” is when the customer visits the website for less than 5 times a week, “5-10times”, “11-15times” and “16times and more” are counting the number of visits to the website as respectively mentioned in the levels.</a:t>
            </a:r>
          </a:p>
          <a:p>
            <a:r>
              <a:rPr lang="en-US" dirty="0">
                <a:latin typeface="Times New Roman" panose="02020603050405020304" pitchFamily="18" charset="0"/>
                <a:cs typeface="Times New Roman" panose="02020603050405020304" pitchFamily="18" charset="0"/>
              </a:rPr>
              <a:t>Customer Complain – 2 levels;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“Yes” if the customer has raised any complains in the last 2 years or “No” otherwise.</a:t>
            </a:r>
          </a:p>
          <a:p>
            <a:r>
              <a:rPr lang="en-US" dirty="0">
                <a:latin typeface="Times New Roman" panose="02020603050405020304" pitchFamily="18" charset="0"/>
                <a:cs typeface="Times New Roman" panose="02020603050405020304" pitchFamily="18" charset="0"/>
              </a:rPr>
              <a:t>Customer Loyalty – 3 levels;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“4-6 years” when the customer has been using the companies service for the past 4 to 6 years, “6-7 years” and “7-8 years” are counting the number of years with the company respectively.</a:t>
            </a:r>
          </a:p>
        </p:txBody>
      </p:sp>
    </p:spTree>
    <p:extLst>
      <p:ext uri="{BB962C8B-B14F-4D97-AF65-F5344CB8AC3E}">
        <p14:creationId xmlns:p14="http://schemas.microsoft.com/office/powerpoint/2010/main" val="3578462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E16E9-1D51-74E3-4902-C24555441C7E}"/>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62DABD82-C227-6C5E-8718-7DEF8CC77A97}"/>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Identify the marketing campaign that maximizes the sales for the organization.</a:t>
            </a:r>
          </a:p>
          <a:p>
            <a:r>
              <a:rPr lang="en-US" sz="1800" dirty="0">
                <a:latin typeface="Times New Roman" panose="02020603050405020304" pitchFamily="18" charset="0"/>
                <a:cs typeface="Times New Roman" panose="02020603050405020304" pitchFamily="18" charset="0"/>
              </a:rPr>
              <a:t>Recommend an age group for targeted customer acquisition campaigns for future sales growth.</a:t>
            </a:r>
          </a:p>
        </p:txBody>
      </p:sp>
    </p:spTree>
    <p:extLst>
      <p:ext uri="{BB962C8B-B14F-4D97-AF65-F5344CB8AC3E}">
        <p14:creationId xmlns:p14="http://schemas.microsoft.com/office/powerpoint/2010/main" val="1944738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850D00C7-874F-2AEC-D19C-44024CA31AB5}"/>
              </a:ext>
            </a:extLst>
          </p:cNvPr>
          <p:cNvSpPr>
            <a:spLocks noGrp="1"/>
          </p:cNvSpPr>
          <p:nvPr>
            <p:ph type="body" sz="half" idx="2"/>
          </p:nvPr>
        </p:nvSpPr>
        <p:spPr>
          <a:xfrm>
            <a:off x="352185" y="5290914"/>
            <a:ext cx="11487630" cy="827423"/>
          </a:xfrm>
          <a:solidFill>
            <a:srgbClr val="B5C5E6"/>
          </a:solidFill>
          <a:ln>
            <a:solidFill>
              <a:srgbClr val="B5C5E6"/>
            </a:solidFill>
          </a:ln>
        </p:spPr>
        <p:txBody>
          <a:bodyPr>
            <a:normAutofit/>
          </a:bodyPr>
          <a:lstStyle/>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combined sales transaction value during the study is $1228.2k with an average sale per customer about $608; young customers aged 20-29 spending the most.</a:t>
            </a:r>
          </a:p>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We have 2021 customers in the sample and of which 1366 customers haven’t purchased for more than a month.</a:t>
            </a:r>
          </a:p>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Campaign: 6 has the highest conversion rate from our sample study.</a:t>
            </a:r>
          </a:p>
        </p:txBody>
      </p:sp>
      <p:pic>
        <p:nvPicPr>
          <p:cNvPr id="86" name="Content Placeholder 85">
            <a:extLst>
              <a:ext uri="{FF2B5EF4-FFF2-40B4-BE49-F238E27FC236}">
                <a16:creationId xmlns:a16="http://schemas.microsoft.com/office/drawing/2014/main" id="{3ADD69E0-AD6B-73A8-9042-F8C043641A8B}"/>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250388" y="487193"/>
            <a:ext cx="9691571" cy="4572000"/>
          </a:xfrm>
          <a:prstGeom prst="rect">
            <a:avLst/>
          </a:prstGeom>
        </p:spPr>
      </p:pic>
      <p:sp>
        <p:nvSpPr>
          <p:cNvPr id="89" name="Text Placeholder 5">
            <a:extLst>
              <a:ext uri="{FF2B5EF4-FFF2-40B4-BE49-F238E27FC236}">
                <a16:creationId xmlns:a16="http://schemas.microsoft.com/office/drawing/2014/main" id="{A5EF68E2-0F5E-D60A-8A94-908901B0A627}"/>
              </a:ext>
            </a:extLst>
          </p:cNvPr>
          <p:cNvSpPr txBox="1">
            <a:spLocks/>
          </p:cNvSpPr>
          <p:nvPr/>
        </p:nvSpPr>
        <p:spPr>
          <a:xfrm>
            <a:off x="1507518" y="519331"/>
            <a:ext cx="9227157" cy="293857"/>
          </a:xfrm>
          <a:prstGeom prst="rect">
            <a:avLst/>
          </a:prstGeom>
          <a:solidFill>
            <a:srgbClr val="B5C5E6"/>
          </a:solidFill>
          <a:ln>
            <a:solidFill>
              <a:srgbClr val="B5C5E6"/>
            </a:solidFill>
          </a:ln>
        </p:spPr>
        <p:txBody>
          <a:bodyPr vert="horz" lIns="91440" tIns="45720" rIns="91440" bIns="45720" rtlCol="0">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ctr"/>
            <a:r>
              <a:rPr lang="en-US" sz="1800" b="1" dirty="0">
                <a:latin typeface="Times New Roman" panose="02020603050405020304" pitchFamily="18" charset="0"/>
                <a:cs typeface="Times New Roman" panose="02020603050405020304" pitchFamily="18" charset="0"/>
              </a:rPr>
              <a:t>MARKETING CAMPAIGN ANALYSIS SUMMARY</a:t>
            </a:r>
          </a:p>
        </p:txBody>
      </p:sp>
    </p:spTree>
    <p:extLst>
      <p:ext uri="{BB962C8B-B14F-4D97-AF65-F5344CB8AC3E}">
        <p14:creationId xmlns:p14="http://schemas.microsoft.com/office/powerpoint/2010/main" val="561582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 name="Content Placeholder 85">
            <a:extLst>
              <a:ext uri="{FF2B5EF4-FFF2-40B4-BE49-F238E27FC236}">
                <a16:creationId xmlns:a16="http://schemas.microsoft.com/office/drawing/2014/main" id="{3ADD69E0-AD6B-73A8-9042-F8C043641A8B}"/>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250388" y="487193"/>
            <a:ext cx="9691571" cy="4572000"/>
          </a:xfrm>
          <a:prstGeom prst="rect">
            <a:avLst/>
          </a:prstGeom>
        </p:spPr>
      </p:pic>
      <p:sp>
        <p:nvSpPr>
          <p:cNvPr id="89" name="Text Placeholder 5">
            <a:extLst>
              <a:ext uri="{FF2B5EF4-FFF2-40B4-BE49-F238E27FC236}">
                <a16:creationId xmlns:a16="http://schemas.microsoft.com/office/drawing/2014/main" id="{A5EF68E2-0F5E-D60A-8A94-908901B0A627}"/>
              </a:ext>
            </a:extLst>
          </p:cNvPr>
          <p:cNvSpPr txBox="1">
            <a:spLocks/>
          </p:cNvSpPr>
          <p:nvPr/>
        </p:nvSpPr>
        <p:spPr>
          <a:xfrm>
            <a:off x="1507518" y="519331"/>
            <a:ext cx="9227157" cy="293857"/>
          </a:xfrm>
          <a:prstGeom prst="rect">
            <a:avLst/>
          </a:prstGeom>
          <a:solidFill>
            <a:srgbClr val="B5C5E6"/>
          </a:solidFill>
          <a:ln>
            <a:solidFill>
              <a:srgbClr val="B5C5E6"/>
            </a:solidFill>
          </a:ln>
        </p:spPr>
        <p:txBody>
          <a:bodyPr vert="horz" lIns="91440" tIns="45720" rIns="91440" bIns="45720" rtlCol="0">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ctr"/>
            <a:r>
              <a:rPr lang="en-US" sz="1800" b="1" dirty="0">
                <a:latin typeface="Times New Roman" panose="02020603050405020304" pitchFamily="18" charset="0"/>
                <a:cs typeface="Times New Roman" panose="02020603050405020304" pitchFamily="18" charset="0"/>
              </a:rPr>
              <a:t>MARKETING “CAMPAIGN : 1” ANALYSIS</a:t>
            </a:r>
          </a:p>
        </p:txBody>
      </p:sp>
      <p:sp>
        <p:nvSpPr>
          <p:cNvPr id="2" name="Text Placeholder 5">
            <a:extLst>
              <a:ext uri="{FF2B5EF4-FFF2-40B4-BE49-F238E27FC236}">
                <a16:creationId xmlns:a16="http://schemas.microsoft.com/office/drawing/2014/main" id="{DBB62594-A39D-4455-91D1-136F53F4987C}"/>
              </a:ext>
            </a:extLst>
          </p:cNvPr>
          <p:cNvSpPr txBox="1">
            <a:spLocks/>
          </p:cNvSpPr>
          <p:nvPr/>
        </p:nvSpPr>
        <p:spPr>
          <a:xfrm>
            <a:off x="352185" y="5290914"/>
            <a:ext cx="11487630" cy="827423"/>
          </a:xfrm>
          <a:prstGeom prst="rect">
            <a:avLst/>
          </a:prstGeom>
          <a:solidFill>
            <a:srgbClr val="B5C5E6"/>
          </a:solidFill>
          <a:ln>
            <a:solidFill>
              <a:srgbClr val="B5C5E6"/>
            </a:solidFill>
          </a:ln>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“Campaign:1” sales transaction value is $198.2k with an average sale per customer about $1490 (a 145% increase from the overall average of $608).</a:t>
            </a:r>
          </a:p>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133 customers responded to the campaign i.e. a 6.6% conversion rate.</a:t>
            </a:r>
          </a:p>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campaign captured 99 customers from the 1366 customers who hasn’t purchased for more than a month.</a:t>
            </a:r>
          </a:p>
        </p:txBody>
      </p:sp>
    </p:spTree>
    <p:extLst>
      <p:ext uri="{BB962C8B-B14F-4D97-AF65-F5344CB8AC3E}">
        <p14:creationId xmlns:p14="http://schemas.microsoft.com/office/powerpoint/2010/main" val="2856371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 name="Content Placeholder 85">
            <a:extLst>
              <a:ext uri="{FF2B5EF4-FFF2-40B4-BE49-F238E27FC236}">
                <a16:creationId xmlns:a16="http://schemas.microsoft.com/office/drawing/2014/main" id="{3ADD69E0-AD6B-73A8-9042-F8C043641A8B}"/>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250388" y="487193"/>
            <a:ext cx="9691571" cy="4572000"/>
          </a:xfrm>
          <a:prstGeom prst="rect">
            <a:avLst/>
          </a:prstGeom>
        </p:spPr>
      </p:pic>
      <p:sp>
        <p:nvSpPr>
          <p:cNvPr id="89" name="Text Placeholder 5">
            <a:extLst>
              <a:ext uri="{FF2B5EF4-FFF2-40B4-BE49-F238E27FC236}">
                <a16:creationId xmlns:a16="http://schemas.microsoft.com/office/drawing/2014/main" id="{A5EF68E2-0F5E-D60A-8A94-908901B0A627}"/>
              </a:ext>
            </a:extLst>
          </p:cNvPr>
          <p:cNvSpPr txBox="1">
            <a:spLocks/>
          </p:cNvSpPr>
          <p:nvPr/>
        </p:nvSpPr>
        <p:spPr>
          <a:xfrm>
            <a:off x="1507518" y="519331"/>
            <a:ext cx="9227157" cy="293857"/>
          </a:xfrm>
          <a:prstGeom prst="rect">
            <a:avLst/>
          </a:prstGeom>
          <a:solidFill>
            <a:srgbClr val="B5C5E6"/>
          </a:solidFill>
          <a:ln>
            <a:solidFill>
              <a:srgbClr val="B5C5E6"/>
            </a:solidFill>
          </a:ln>
        </p:spPr>
        <p:txBody>
          <a:bodyPr vert="horz" lIns="91440" tIns="45720" rIns="91440" bIns="45720" rtlCol="0">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ctr"/>
            <a:r>
              <a:rPr lang="en-US" sz="1800" b="1" dirty="0">
                <a:latin typeface="Times New Roman" panose="02020603050405020304" pitchFamily="18" charset="0"/>
                <a:cs typeface="Times New Roman" panose="02020603050405020304" pitchFamily="18" charset="0"/>
              </a:rPr>
              <a:t>MARKETING “CAMPAIGN : 2” ANALYSIS</a:t>
            </a:r>
          </a:p>
        </p:txBody>
      </p:sp>
      <p:sp>
        <p:nvSpPr>
          <p:cNvPr id="2" name="Text Placeholder 5">
            <a:extLst>
              <a:ext uri="{FF2B5EF4-FFF2-40B4-BE49-F238E27FC236}">
                <a16:creationId xmlns:a16="http://schemas.microsoft.com/office/drawing/2014/main" id="{9CEB08B7-991F-AD49-9673-A7D5203A594D}"/>
              </a:ext>
            </a:extLst>
          </p:cNvPr>
          <p:cNvSpPr txBox="1">
            <a:spLocks/>
          </p:cNvSpPr>
          <p:nvPr/>
        </p:nvSpPr>
        <p:spPr>
          <a:xfrm>
            <a:off x="352185" y="5290914"/>
            <a:ext cx="11487630" cy="827423"/>
          </a:xfrm>
          <a:prstGeom prst="rect">
            <a:avLst/>
          </a:prstGeom>
          <a:solidFill>
            <a:srgbClr val="B5C5E6"/>
          </a:solidFill>
          <a:ln>
            <a:solidFill>
              <a:srgbClr val="B5C5E6"/>
            </a:solidFill>
          </a:ln>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“Campaign:2” sales transaction value is $34.4k with an average sale per customer about $1324 (a 118% increase from the overall average of $608).</a:t>
            </a:r>
          </a:p>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26 customers responded to the campaign i.e. a 1.3% conversion rate.</a:t>
            </a:r>
          </a:p>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campaign captured 20 customers from the 1366 customers who hasn’t purchased for more than a month.</a:t>
            </a:r>
          </a:p>
        </p:txBody>
      </p:sp>
    </p:spTree>
    <p:extLst>
      <p:ext uri="{BB962C8B-B14F-4D97-AF65-F5344CB8AC3E}">
        <p14:creationId xmlns:p14="http://schemas.microsoft.com/office/powerpoint/2010/main" val="2832518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 name="Content Placeholder 85">
            <a:extLst>
              <a:ext uri="{FF2B5EF4-FFF2-40B4-BE49-F238E27FC236}">
                <a16:creationId xmlns:a16="http://schemas.microsoft.com/office/drawing/2014/main" id="{3ADD69E0-AD6B-73A8-9042-F8C043641A8B}"/>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250388" y="487193"/>
            <a:ext cx="9691571" cy="4572000"/>
          </a:xfrm>
          <a:prstGeom prst="rect">
            <a:avLst/>
          </a:prstGeom>
        </p:spPr>
      </p:pic>
      <p:sp>
        <p:nvSpPr>
          <p:cNvPr id="89" name="Text Placeholder 5">
            <a:extLst>
              <a:ext uri="{FF2B5EF4-FFF2-40B4-BE49-F238E27FC236}">
                <a16:creationId xmlns:a16="http://schemas.microsoft.com/office/drawing/2014/main" id="{A5EF68E2-0F5E-D60A-8A94-908901B0A627}"/>
              </a:ext>
            </a:extLst>
          </p:cNvPr>
          <p:cNvSpPr txBox="1">
            <a:spLocks/>
          </p:cNvSpPr>
          <p:nvPr/>
        </p:nvSpPr>
        <p:spPr>
          <a:xfrm>
            <a:off x="1507518" y="519331"/>
            <a:ext cx="9227157" cy="293857"/>
          </a:xfrm>
          <a:prstGeom prst="rect">
            <a:avLst/>
          </a:prstGeom>
          <a:solidFill>
            <a:srgbClr val="B5C5E6"/>
          </a:solidFill>
          <a:ln>
            <a:solidFill>
              <a:srgbClr val="B5C5E6"/>
            </a:solidFill>
          </a:ln>
        </p:spPr>
        <p:txBody>
          <a:bodyPr vert="horz" lIns="91440" tIns="45720" rIns="91440" bIns="45720" rtlCol="0">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ctr"/>
            <a:r>
              <a:rPr lang="en-US" sz="1800" b="1" dirty="0">
                <a:latin typeface="Times New Roman" panose="02020603050405020304" pitchFamily="18" charset="0"/>
                <a:cs typeface="Times New Roman" panose="02020603050405020304" pitchFamily="18" charset="0"/>
              </a:rPr>
              <a:t>MARKETING “CAMPAIGN : 3” ANALYSIS</a:t>
            </a:r>
          </a:p>
        </p:txBody>
      </p:sp>
      <p:sp>
        <p:nvSpPr>
          <p:cNvPr id="2" name="Text Placeholder 5">
            <a:extLst>
              <a:ext uri="{FF2B5EF4-FFF2-40B4-BE49-F238E27FC236}">
                <a16:creationId xmlns:a16="http://schemas.microsoft.com/office/drawing/2014/main" id="{E31106E1-DC7E-1299-B797-B40DD5E3CF3C}"/>
              </a:ext>
            </a:extLst>
          </p:cNvPr>
          <p:cNvSpPr txBox="1">
            <a:spLocks/>
          </p:cNvSpPr>
          <p:nvPr/>
        </p:nvSpPr>
        <p:spPr>
          <a:xfrm>
            <a:off x="352185" y="5290914"/>
            <a:ext cx="11487630" cy="827423"/>
          </a:xfrm>
          <a:prstGeom prst="rect">
            <a:avLst/>
          </a:prstGeom>
          <a:solidFill>
            <a:srgbClr val="B5C5E6"/>
          </a:solidFill>
          <a:ln>
            <a:solidFill>
              <a:srgbClr val="B5C5E6"/>
            </a:solidFill>
          </a:ln>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“Campaign:3” sales transaction value is $108.8k with an average sale per customer about $721 (an 18% increase from the overall average of $608).</a:t>
            </a:r>
          </a:p>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151 customers responded to the campaign i.e. a 7.5% conversion rate.</a:t>
            </a:r>
          </a:p>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campaign captured 95 customers from the 1366 customers who hasn’t purchased for more than a month.</a:t>
            </a:r>
          </a:p>
        </p:txBody>
      </p:sp>
    </p:spTree>
    <p:extLst>
      <p:ext uri="{BB962C8B-B14F-4D97-AF65-F5344CB8AC3E}">
        <p14:creationId xmlns:p14="http://schemas.microsoft.com/office/powerpoint/2010/main" val="23168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 name="Content Placeholder 85">
            <a:extLst>
              <a:ext uri="{FF2B5EF4-FFF2-40B4-BE49-F238E27FC236}">
                <a16:creationId xmlns:a16="http://schemas.microsoft.com/office/drawing/2014/main" id="{3ADD69E0-AD6B-73A8-9042-F8C043641A8B}"/>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250388" y="487193"/>
            <a:ext cx="9691571" cy="4572000"/>
          </a:xfrm>
          <a:prstGeom prst="rect">
            <a:avLst/>
          </a:prstGeom>
        </p:spPr>
      </p:pic>
      <p:sp>
        <p:nvSpPr>
          <p:cNvPr id="89" name="Text Placeholder 5">
            <a:extLst>
              <a:ext uri="{FF2B5EF4-FFF2-40B4-BE49-F238E27FC236}">
                <a16:creationId xmlns:a16="http://schemas.microsoft.com/office/drawing/2014/main" id="{A5EF68E2-0F5E-D60A-8A94-908901B0A627}"/>
              </a:ext>
            </a:extLst>
          </p:cNvPr>
          <p:cNvSpPr txBox="1">
            <a:spLocks/>
          </p:cNvSpPr>
          <p:nvPr/>
        </p:nvSpPr>
        <p:spPr>
          <a:xfrm>
            <a:off x="1507518" y="519331"/>
            <a:ext cx="9227157" cy="293857"/>
          </a:xfrm>
          <a:prstGeom prst="rect">
            <a:avLst/>
          </a:prstGeom>
          <a:solidFill>
            <a:srgbClr val="B5C5E6"/>
          </a:solidFill>
          <a:ln>
            <a:solidFill>
              <a:srgbClr val="B5C5E6"/>
            </a:solidFill>
          </a:ln>
        </p:spPr>
        <p:txBody>
          <a:bodyPr vert="horz" lIns="91440" tIns="45720" rIns="91440" bIns="45720" rtlCol="0">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ctr"/>
            <a:r>
              <a:rPr lang="en-US" sz="1800" b="1" dirty="0">
                <a:latin typeface="Times New Roman" panose="02020603050405020304" pitchFamily="18" charset="0"/>
                <a:cs typeface="Times New Roman" panose="02020603050405020304" pitchFamily="18" charset="0"/>
              </a:rPr>
              <a:t>MARKETING “CAMPAIGN : 4” ANALYSIS</a:t>
            </a:r>
          </a:p>
        </p:txBody>
      </p:sp>
      <p:sp>
        <p:nvSpPr>
          <p:cNvPr id="2" name="Text Placeholder 5">
            <a:extLst>
              <a:ext uri="{FF2B5EF4-FFF2-40B4-BE49-F238E27FC236}">
                <a16:creationId xmlns:a16="http://schemas.microsoft.com/office/drawing/2014/main" id="{880C442B-6E5E-3296-5FC6-595BB3A16B5D}"/>
              </a:ext>
            </a:extLst>
          </p:cNvPr>
          <p:cNvSpPr txBox="1">
            <a:spLocks/>
          </p:cNvSpPr>
          <p:nvPr/>
        </p:nvSpPr>
        <p:spPr>
          <a:xfrm>
            <a:off x="352185" y="5290914"/>
            <a:ext cx="11487630" cy="827423"/>
          </a:xfrm>
          <a:prstGeom prst="rect">
            <a:avLst/>
          </a:prstGeom>
          <a:solidFill>
            <a:srgbClr val="B5C5E6"/>
          </a:solidFill>
          <a:ln>
            <a:solidFill>
              <a:srgbClr val="B5C5E6"/>
            </a:solidFill>
          </a:ln>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“Campaign:4” sales transaction value is $171.1k with an average sale per customer about $1104 (an 81% increase from the overall average of $608).</a:t>
            </a:r>
          </a:p>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155 customers responded to the campaign i.e. a 7.7% conversion rate.</a:t>
            </a:r>
          </a:p>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campaign captured 116 customers from the 1366 customers who hasn’t purchased for more than a month.</a:t>
            </a:r>
          </a:p>
        </p:txBody>
      </p:sp>
    </p:spTree>
    <p:extLst>
      <p:ext uri="{BB962C8B-B14F-4D97-AF65-F5344CB8AC3E}">
        <p14:creationId xmlns:p14="http://schemas.microsoft.com/office/powerpoint/2010/main" val="805795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 name="Content Placeholder 85">
            <a:extLst>
              <a:ext uri="{FF2B5EF4-FFF2-40B4-BE49-F238E27FC236}">
                <a16:creationId xmlns:a16="http://schemas.microsoft.com/office/drawing/2014/main" id="{3ADD69E0-AD6B-73A8-9042-F8C043641A8B}"/>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250388" y="487193"/>
            <a:ext cx="9691571" cy="4572000"/>
          </a:xfrm>
          <a:prstGeom prst="rect">
            <a:avLst/>
          </a:prstGeom>
        </p:spPr>
      </p:pic>
      <p:sp>
        <p:nvSpPr>
          <p:cNvPr id="89" name="Text Placeholder 5">
            <a:extLst>
              <a:ext uri="{FF2B5EF4-FFF2-40B4-BE49-F238E27FC236}">
                <a16:creationId xmlns:a16="http://schemas.microsoft.com/office/drawing/2014/main" id="{A5EF68E2-0F5E-D60A-8A94-908901B0A627}"/>
              </a:ext>
            </a:extLst>
          </p:cNvPr>
          <p:cNvSpPr txBox="1">
            <a:spLocks/>
          </p:cNvSpPr>
          <p:nvPr/>
        </p:nvSpPr>
        <p:spPr>
          <a:xfrm>
            <a:off x="1507518" y="519331"/>
            <a:ext cx="9227157" cy="293857"/>
          </a:xfrm>
          <a:prstGeom prst="rect">
            <a:avLst/>
          </a:prstGeom>
          <a:solidFill>
            <a:srgbClr val="B5C5E6"/>
          </a:solidFill>
          <a:ln>
            <a:solidFill>
              <a:srgbClr val="B5C5E6"/>
            </a:solidFill>
          </a:ln>
        </p:spPr>
        <p:txBody>
          <a:bodyPr vert="horz" lIns="91440" tIns="45720" rIns="91440" bIns="45720" rtlCol="0">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ctr"/>
            <a:r>
              <a:rPr lang="en-US" sz="1800" b="1" dirty="0">
                <a:latin typeface="Times New Roman" panose="02020603050405020304" pitchFamily="18" charset="0"/>
                <a:cs typeface="Times New Roman" panose="02020603050405020304" pitchFamily="18" charset="0"/>
              </a:rPr>
              <a:t>MARKETING “CAMPAIGN : 5” ANALYSIS</a:t>
            </a:r>
          </a:p>
        </p:txBody>
      </p:sp>
      <p:sp>
        <p:nvSpPr>
          <p:cNvPr id="2" name="Text Placeholder 5">
            <a:extLst>
              <a:ext uri="{FF2B5EF4-FFF2-40B4-BE49-F238E27FC236}">
                <a16:creationId xmlns:a16="http://schemas.microsoft.com/office/drawing/2014/main" id="{F1192DD2-E54D-7DEF-E3A3-D3C6DC9AE853}"/>
              </a:ext>
            </a:extLst>
          </p:cNvPr>
          <p:cNvSpPr txBox="1">
            <a:spLocks/>
          </p:cNvSpPr>
          <p:nvPr/>
        </p:nvSpPr>
        <p:spPr>
          <a:xfrm>
            <a:off x="352185" y="5290914"/>
            <a:ext cx="11487630" cy="827423"/>
          </a:xfrm>
          <a:prstGeom prst="rect">
            <a:avLst/>
          </a:prstGeom>
          <a:solidFill>
            <a:srgbClr val="B5C5E6"/>
          </a:solidFill>
          <a:ln>
            <a:solidFill>
              <a:srgbClr val="B5C5E6"/>
            </a:solidFill>
          </a:ln>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“Campaign:5” sales transaction value is $235.3k with an average sale per customer about $1612 (a 165% increase from the overall average of $608).</a:t>
            </a:r>
          </a:p>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146 customers responded to the campaign i.e. a 7.2% conversion rate.</a:t>
            </a:r>
          </a:p>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campaign captured 98 customers from the 1366 customers who hasn’t purchased for more than a month.</a:t>
            </a:r>
          </a:p>
        </p:txBody>
      </p:sp>
    </p:spTree>
    <p:extLst>
      <p:ext uri="{BB962C8B-B14F-4D97-AF65-F5344CB8AC3E}">
        <p14:creationId xmlns:p14="http://schemas.microsoft.com/office/powerpoint/2010/main" val="2075399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 name="Content Placeholder 85">
            <a:extLst>
              <a:ext uri="{FF2B5EF4-FFF2-40B4-BE49-F238E27FC236}">
                <a16:creationId xmlns:a16="http://schemas.microsoft.com/office/drawing/2014/main" id="{3ADD69E0-AD6B-73A8-9042-F8C043641A8B}"/>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250388" y="487193"/>
            <a:ext cx="9691571" cy="4572000"/>
          </a:xfrm>
          <a:prstGeom prst="rect">
            <a:avLst/>
          </a:prstGeom>
        </p:spPr>
      </p:pic>
      <p:sp>
        <p:nvSpPr>
          <p:cNvPr id="89" name="Text Placeholder 5">
            <a:extLst>
              <a:ext uri="{FF2B5EF4-FFF2-40B4-BE49-F238E27FC236}">
                <a16:creationId xmlns:a16="http://schemas.microsoft.com/office/drawing/2014/main" id="{A5EF68E2-0F5E-D60A-8A94-908901B0A627}"/>
              </a:ext>
            </a:extLst>
          </p:cNvPr>
          <p:cNvSpPr txBox="1">
            <a:spLocks/>
          </p:cNvSpPr>
          <p:nvPr/>
        </p:nvSpPr>
        <p:spPr>
          <a:xfrm>
            <a:off x="1507518" y="519331"/>
            <a:ext cx="9227157" cy="293857"/>
          </a:xfrm>
          <a:prstGeom prst="rect">
            <a:avLst/>
          </a:prstGeom>
          <a:solidFill>
            <a:srgbClr val="B5C5E6"/>
          </a:solidFill>
          <a:ln>
            <a:solidFill>
              <a:srgbClr val="B5C5E6"/>
            </a:solidFill>
          </a:ln>
        </p:spPr>
        <p:txBody>
          <a:bodyPr vert="horz" lIns="91440" tIns="45720" rIns="91440" bIns="45720" rtlCol="0">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ctr"/>
            <a:r>
              <a:rPr lang="en-US" sz="1800" b="1" dirty="0">
                <a:latin typeface="Times New Roman" panose="02020603050405020304" pitchFamily="18" charset="0"/>
                <a:cs typeface="Times New Roman" panose="02020603050405020304" pitchFamily="18" charset="0"/>
              </a:rPr>
              <a:t>MARKETING “CAMPAIGN : 6” ANALYSIS</a:t>
            </a:r>
          </a:p>
        </p:txBody>
      </p:sp>
      <p:sp>
        <p:nvSpPr>
          <p:cNvPr id="2" name="Text Placeholder 5">
            <a:extLst>
              <a:ext uri="{FF2B5EF4-FFF2-40B4-BE49-F238E27FC236}">
                <a16:creationId xmlns:a16="http://schemas.microsoft.com/office/drawing/2014/main" id="{39AF4D5A-9044-8995-CFB5-53AFBD0FF8C1}"/>
              </a:ext>
            </a:extLst>
          </p:cNvPr>
          <p:cNvSpPr txBox="1">
            <a:spLocks/>
          </p:cNvSpPr>
          <p:nvPr/>
        </p:nvSpPr>
        <p:spPr>
          <a:xfrm>
            <a:off x="352185" y="5290914"/>
            <a:ext cx="11487630" cy="827423"/>
          </a:xfrm>
          <a:prstGeom prst="rect">
            <a:avLst/>
          </a:prstGeom>
          <a:solidFill>
            <a:srgbClr val="B5C5E6"/>
          </a:solidFill>
          <a:ln>
            <a:solidFill>
              <a:srgbClr val="B5C5E6"/>
            </a:solidFill>
          </a:ln>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“Campaign:6” sales transaction value is $304.7k with an average sale per customer about $980 (a 61% increase from the overall average of $608).</a:t>
            </a:r>
          </a:p>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311 customers responded to the campaign i.e. a 15.4% conversion rate.</a:t>
            </a:r>
          </a:p>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campaign captured 208 customers from the 1366 customers who hasn’t purchased for more than a month.</a:t>
            </a:r>
          </a:p>
        </p:txBody>
      </p:sp>
    </p:spTree>
    <p:extLst>
      <p:ext uri="{BB962C8B-B14F-4D97-AF65-F5344CB8AC3E}">
        <p14:creationId xmlns:p14="http://schemas.microsoft.com/office/powerpoint/2010/main" val="38352252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3144</TotalTime>
  <Words>2134</Words>
  <Application>Microsoft Office PowerPoint</Application>
  <PresentationFormat>Widescreen</PresentationFormat>
  <Paragraphs>113</Paragraphs>
  <Slides>15</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MARKETING CAMPAIGN ANALYSIS</vt:lpstr>
      <vt:lpstr>OBJECTIVE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Appendix</vt:lpstr>
      <vt:lpstr>Appendix – I Data Cleaning</vt:lpstr>
      <vt:lpstr>Appendix – II Categorical Variables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CAMPAIGN ANALYSIS</dc:title>
  <dc:creator>Anil Raju</dc:creator>
  <cp:lastModifiedBy>Anil Raju</cp:lastModifiedBy>
  <cp:revision>16</cp:revision>
  <dcterms:created xsi:type="dcterms:W3CDTF">2023-07-18T01:15:34Z</dcterms:created>
  <dcterms:modified xsi:type="dcterms:W3CDTF">2023-07-23T19:51:38Z</dcterms:modified>
</cp:coreProperties>
</file>