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7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D422-9118-4C9C-8050-EDA6C7A23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C24FB-8F28-494B-B5FA-90716EFC7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FCB66-AA9B-46E7-995A-68B77858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3699-7B9F-4B7F-BE26-1C51DE327E8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3F08-D408-445E-8D4F-FC444910E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E3DE5-B3C6-4DF5-B1C0-999D67B9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AC15-B975-4316-A5C3-AE7784A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7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7A8A-C243-41C9-9F1B-6354DF18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61FCE-BD57-492C-A6D9-8F9E1665E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F133C-0A52-476B-8806-56DF692E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3699-7B9F-4B7F-BE26-1C51DE327E8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6BC3-48E6-4CEE-BFDE-EFC19801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07338-83B7-4B5C-9394-9503BD31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AC15-B975-4316-A5C3-AE7784A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8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2DD4D-6AE9-4BE2-BB75-20414A892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19AD3-7B24-4832-A1B4-2010E4B23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053E2-5347-4F04-AA5A-A82B173E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3699-7B9F-4B7F-BE26-1C51DE327E8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E63-348B-4AE7-9A2C-D01DB8B9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CA56-BFE6-4F4B-B243-3D08BA5A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AC15-B975-4316-A5C3-AE7784A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5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340A-507D-4108-BB55-8436074A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1A75-AB99-4C83-9C22-8D2D2F2CD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F7B-2FD2-4F98-96E3-0B20547A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3699-7B9F-4B7F-BE26-1C51DE327E8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84195-B833-4D8D-B302-7B9E1D82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9BD8D-DFEE-4A13-8C5D-E93819B5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AC15-B975-4316-A5C3-AE7784A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3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16ED-DF19-433B-816D-867FFFFF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42771-A9C2-441D-836D-8731892BF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D8060-01D9-4B31-AD8E-FC183948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3699-7B9F-4B7F-BE26-1C51DE327E8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93885-A26F-4056-BA06-BD059118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A9E78-18FD-438E-BA55-3A722D48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AC15-B975-4316-A5C3-AE7784A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3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CD51-3B6B-4429-8E40-03754309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359B-3EC1-4A76-A8DA-09A4C0859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E03ED-B467-46B1-96A4-614C5C5B9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9AA33-A036-4D2A-B653-F69D1B3C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3699-7B9F-4B7F-BE26-1C51DE327E8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8497A-4705-445A-91F0-4838D736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D1A41-5902-4068-B1ED-D1252C0E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AC15-B975-4316-A5C3-AE7784A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AB41-53E3-4117-BF3C-7EBF2D64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D453C-7F4E-4A60-86EC-DA602877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278ED-9D0B-4136-ADB0-F4E325C3D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09507-7CAA-4BB7-A829-4466EBDDF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01532-17C3-4677-803C-8634A49E1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4DCD5-3F24-49AC-A05B-155EF42E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3699-7B9F-4B7F-BE26-1C51DE327E8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C8E3A-9B53-44A0-A787-A0E325CB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544BD-D3D2-47BA-AC96-60687097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AC15-B975-4316-A5C3-AE7784A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2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B567-6F62-4BF8-A131-D058D586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8B7C9-3E07-43CD-9C47-3A27E4AC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3699-7B9F-4B7F-BE26-1C51DE327E8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B73E6-A8A0-40D5-AAAD-1FE28F04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C2D37-F881-42EA-B2AC-AD323B6F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AC15-B975-4316-A5C3-AE7784A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6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6227C-85F7-4B91-BC82-2F0C8DCF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3699-7B9F-4B7F-BE26-1C51DE327E8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08A1D-16AB-42E5-89BD-546E731B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B37C8-B408-4069-BB30-6FE29013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AC15-B975-4316-A5C3-AE7784A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A417-72C8-4EE5-9649-1DE3A6ED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5596-0567-46AD-8F1A-23BD69870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6C882-BEBA-4336-B4BA-4863E80D0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38285-27EB-4089-B6DB-D2D47930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3699-7B9F-4B7F-BE26-1C51DE327E8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8FB3-7FDA-43F4-A155-D858B3A1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D13CE-E101-488B-938E-4FF7E7A5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AC15-B975-4316-A5C3-AE7784A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8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4312-EC50-484E-AD12-767BA817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B7CC1-530C-4F21-B1A7-EEC7042FE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AE9BB-8C83-4B49-99B5-AB7D9F669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D0473-5A8F-4E78-B170-44AB8EC7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3699-7B9F-4B7F-BE26-1C51DE327E8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01B32-3622-4C66-BAF5-EEA37A9C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BC3B5-0E4D-44DF-B01E-24CA4B03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AC15-B975-4316-A5C3-AE7784A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D461B-4505-4B0D-928B-C365AD4B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F6F16-D4AD-4278-8446-6993D848F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2255C-139E-4328-8377-D40C288F7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13699-7B9F-4B7F-BE26-1C51DE327E8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E028F-A3F1-461D-91E2-B97D45C22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365C9-FC0A-4857-BDE4-D0A5FC5A9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AC15-B975-4316-A5C3-AE7784A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6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0034C0-EEA4-44B8-8BF1-8985F4E18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122363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Title: </a:t>
            </a:r>
            <a:r>
              <a:rPr lang="en-US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Swedish Third-party Car Insurance Claims Predictor Model 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Name:</a:t>
            </a:r>
            <a:r>
              <a:rPr lang="en-US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Anil Raju 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33C74-388E-4771-873D-84D9D2251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3" t="15629" r="23256" b="15627"/>
          <a:stretch/>
        </p:blipFill>
        <p:spPr>
          <a:xfrm>
            <a:off x="1076130" y="1122363"/>
            <a:ext cx="895739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4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86"/>
    </mc:Choice>
    <mc:Fallback xmlns="">
      <p:transition spd="slow" advTm="521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63D6CA-039C-4A82-8801-8FCF97D4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6D9D4-F8E9-40E9-B157-C324C32861B3}"/>
              </a:ext>
            </a:extLst>
          </p:cNvPr>
          <p:cNvSpPr txBox="1"/>
          <p:nvPr/>
        </p:nvSpPr>
        <p:spPr>
          <a:xfrm>
            <a:off x="898768" y="1547445"/>
            <a:ext cx="10515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Software -  R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-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motorins from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GLMsData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library in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Objective - create a GLM model to predict number of claims from the given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Response Variable - number of claims made in a year, (count or positive continuous)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Explanatory Variable: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Kilometers(categorical variable)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The number of kilometers travelled per year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5 levels -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&lt;10k,10-15k,15-20k,20-25k,&gt;25k kilometers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Bonus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(categorical variable)</a:t>
            </a:r>
          </a:p>
          <a:p>
            <a:pPr lvl="2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Number of years with no claims +1</a:t>
            </a:r>
          </a:p>
          <a:p>
            <a:pPr lvl="2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 levels – 1 to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Insured (numerical variable)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Number of insured members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Payment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(numerical variable)</a:t>
            </a:r>
          </a:p>
          <a:p>
            <a:pPr lvl="2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total payment made</a:t>
            </a:r>
          </a:p>
          <a:p>
            <a:pPr algn="l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B1372-4921-496A-A5CD-F8A38D0CE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9" t="24652" r="12086" b="25034"/>
          <a:stretch/>
        </p:blipFill>
        <p:spPr>
          <a:xfrm>
            <a:off x="3493476" y="612467"/>
            <a:ext cx="1177885" cy="77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16"/>
    </mc:Choice>
    <mc:Fallback xmlns="">
      <p:transition spd="slow" advTm="6441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63D6CA-039C-4A82-8801-8FCF97D4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Statistical Methods – Exploratory Analysis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696CCC5D-3EAE-458F-BFA1-AA490C644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" y="1859419"/>
            <a:ext cx="5298458" cy="287412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99EEE1D1-DCFC-4695-A7B7-6B6131576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61" y="1859419"/>
            <a:ext cx="5298458" cy="28741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B626CA-3D6C-41C6-B866-8B934EDF77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59" t="32517" r="20250" b="30977"/>
          <a:stretch/>
        </p:blipFill>
        <p:spPr>
          <a:xfrm>
            <a:off x="390331" y="365124"/>
            <a:ext cx="1081941" cy="6627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108D1E-DE1B-4F96-A5DC-D8807C2252C3}"/>
              </a:ext>
            </a:extLst>
          </p:cNvPr>
          <p:cNvSpPr txBox="1"/>
          <p:nvPr/>
        </p:nvSpPr>
        <p:spPr>
          <a:xfrm>
            <a:off x="699104" y="4902271"/>
            <a:ext cx="4771666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Histogram plot assesses the response variable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plots confirm it’s not a normal distribution – no linear GLM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0DC629-F63B-4A83-A787-BBDA674A1F2E}"/>
              </a:ext>
            </a:extLst>
          </p:cNvPr>
          <p:cNvSpPr txBox="1"/>
          <p:nvPr/>
        </p:nvSpPr>
        <p:spPr>
          <a:xfrm>
            <a:off x="6524353" y="4902270"/>
            <a:ext cx="4771666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plot assesses the explanatory variable for skewness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variable was transformed to have a more normal relationship with Kilometers</a:t>
            </a:r>
          </a:p>
        </p:txBody>
      </p:sp>
    </p:spTree>
    <p:extLst>
      <p:ext uri="{BB962C8B-B14F-4D97-AF65-F5344CB8AC3E}">
        <p14:creationId xmlns:p14="http://schemas.microsoft.com/office/powerpoint/2010/main" val="395720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202"/>
    </mc:Choice>
    <mc:Fallback xmlns="">
      <p:transition spd="slow" advTm="8620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6C4E9A7-1320-4EEC-A378-04B259551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4" y="1859418"/>
            <a:ext cx="5298457" cy="2874121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88A6531-9968-4F91-B0ED-9858BC56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61" y="1859418"/>
            <a:ext cx="5298458" cy="28741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C63D6CA-039C-4A82-8801-8FCF97D4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Statistical Methods – Exploratory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05E2C1-8ED6-451C-915B-5D577773C8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59" t="32517" r="20250" b="30977"/>
          <a:stretch/>
        </p:blipFill>
        <p:spPr>
          <a:xfrm>
            <a:off x="390331" y="365124"/>
            <a:ext cx="1081941" cy="6627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93C844-4461-4CE7-A53E-04F2E2B1AAC6}"/>
              </a:ext>
            </a:extLst>
          </p:cNvPr>
          <p:cNvSpPr txBox="1"/>
          <p:nvPr/>
        </p:nvSpPr>
        <p:spPr>
          <a:xfrm>
            <a:off x="699104" y="4902271"/>
            <a:ext cx="4771666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plot assesses the explanatory variable for skewness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variable was transformed to have a more normal relationship with Bonus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54EBB-0895-4001-8247-76E889A71D50}"/>
              </a:ext>
            </a:extLst>
          </p:cNvPr>
          <p:cNvSpPr txBox="1"/>
          <p:nvPr/>
        </p:nvSpPr>
        <p:spPr>
          <a:xfrm>
            <a:off x="6524353" y="4902270"/>
            <a:ext cx="4771666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Scatter plot assesses the explanatory variable for skewness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variable and the explanatory variable was transformed to have a more normal relationship with Payment</a:t>
            </a:r>
          </a:p>
        </p:txBody>
      </p:sp>
    </p:spTree>
    <p:extLst>
      <p:ext uri="{BB962C8B-B14F-4D97-AF65-F5344CB8AC3E}">
        <p14:creationId xmlns:p14="http://schemas.microsoft.com/office/powerpoint/2010/main" val="45868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462"/>
    </mc:Choice>
    <mc:Fallback xmlns="">
      <p:transition spd="slow" advTm="7146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AC37C2B-8627-4462-972F-737573893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" y="1859418"/>
            <a:ext cx="5298458" cy="28741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C63D6CA-039C-4A82-8801-8FCF97D4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Statistical Methods – Exploratory Analysis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C9D3FB76-87BC-4FE5-A826-757BE9EAE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9418"/>
            <a:ext cx="5298458" cy="2874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540F2-1173-4CF3-AD28-A77B6F1BBA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59" t="32517" r="20250" b="30977"/>
          <a:stretch/>
        </p:blipFill>
        <p:spPr>
          <a:xfrm>
            <a:off x="390331" y="365124"/>
            <a:ext cx="1081941" cy="6627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833FEF-7BCA-4215-982C-F32EF7CA28EF}"/>
              </a:ext>
            </a:extLst>
          </p:cNvPr>
          <p:cNvSpPr txBox="1"/>
          <p:nvPr/>
        </p:nvSpPr>
        <p:spPr>
          <a:xfrm>
            <a:off x="699104" y="4902271"/>
            <a:ext cx="4771666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Scatter plot assesses the explanatory variable for skewness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variable and the explanatory variable was transformed to have a more normal relationship with Insured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98AC9-274A-4EA2-BD4F-EC0BAB6A6EC2}"/>
              </a:ext>
            </a:extLst>
          </p:cNvPr>
          <p:cNvSpPr txBox="1"/>
          <p:nvPr/>
        </p:nvSpPr>
        <p:spPr>
          <a:xfrm>
            <a:off x="6524353" y="4902270"/>
            <a:ext cx="4771666" cy="175432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plot and scatter plot between explanatory variables clarify the relationship between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variable and the explanatory variable was transformed to have a more normal relationship with Payment</a:t>
            </a:r>
          </a:p>
        </p:txBody>
      </p:sp>
    </p:spTree>
    <p:extLst>
      <p:ext uri="{BB962C8B-B14F-4D97-AF65-F5344CB8AC3E}">
        <p14:creationId xmlns:p14="http://schemas.microsoft.com/office/powerpoint/2010/main" val="274584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498"/>
    </mc:Choice>
    <mc:Fallback xmlns="">
      <p:transition spd="slow" advTm="9049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63D6CA-039C-4A82-8801-8FCF97D4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b="1" dirty="0"/>
              <a:t>Statistical Methods – GLM Results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EB4BA434-E086-42AB-8C0A-9531CAFC9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92" y="1176337"/>
            <a:ext cx="4897582" cy="51435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192399-0A34-4D74-BD8B-951F82E24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87863"/>
              </p:ext>
            </p:extLst>
          </p:nvPr>
        </p:nvGraphicFramePr>
        <p:xfrm>
          <a:off x="6636525" y="1690688"/>
          <a:ext cx="5086551" cy="2917467"/>
        </p:xfrm>
        <a:graphic>
          <a:graphicData uri="http://schemas.openxmlformats.org/drawingml/2006/table">
            <a:tbl>
              <a:tblPr firstRow="1" firstCol="1" bandRow="1"/>
              <a:tblGrid>
                <a:gridCol w="1221020">
                  <a:extLst>
                    <a:ext uri="{9D8B030D-6E8A-4147-A177-3AD203B41FA5}">
                      <a16:colId xmlns:a16="http://schemas.microsoft.com/office/drawing/2014/main" val="3309252306"/>
                    </a:ext>
                  </a:extLst>
                </a:gridCol>
                <a:gridCol w="813262">
                  <a:extLst>
                    <a:ext uri="{9D8B030D-6E8A-4147-A177-3AD203B41FA5}">
                      <a16:colId xmlns:a16="http://schemas.microsoft.com/office/drawing/2014/main" val="4008318239"/>
                    </a:ext>
                  </a:extLst>
                </a:gridCol>
                <a:gridCol w="1017423">
                  <a:extLst>
                    <a:ext uri="{9D8B030D-6E8A-4147-A177-3AD203B41FA5}">
                      <a16:colId xmlns:a16="http://schemas.microsoft.com/office/drawing/2014/main" val="3905689087"/>
                    </a:ext>
                  </a:extLst>
                </a:gridCol>
                <a:gridCol w="1017423">
                  <a:extLst>
                    <a:ext uri="{9D8B030D-6E8A-4147-A177-3AD203B41FA5}">
                      <a16:colId xmlns:a16="http://schemas.microsoft.com/office/drawing/2014/main" val="4230599779"/>
                    </a:ext>
                  </a:extLst>
                </a:gridCol>
                <a:gridCol w="1017423">
                  <a:extLst>
                    <a:ext uri="{9D8B030D-6E8A-4147-A177-3AD203B41FA5}">
                      <a16:colId xmlns:a16="http://schemas.microsoft.com/office/drawing/2014/main" val="903408333"/>
                    </a:ext>
                  </a:extLst>
                </a:gridCol>
              </a:tblGrid>
              <a:tr h="170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Error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t-value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442694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Intercept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6.816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1.21e-11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117137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Kilometers2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0.000107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795639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Kilometers3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8.58e-7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906256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Kilometers4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3.53e-9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028959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Kilometers5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7.532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7.29e-14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26008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Bonus2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-0.2181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- 9.130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&lt;2e-16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78859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Bonus3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-0.3055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0.02405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- 12.700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&lt;2e-16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584228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Bonus4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-0.3633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0.02421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- 15.009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&lt;2e-16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644782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Bonus5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-0.4010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0.02433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- 16.483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&lt;2e-16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464571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Bonus6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-0.4256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0.02452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- 17.354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&lt;2e-16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602615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Bonus7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-0.6340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0.02652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- 23.907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&lt;2e-16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916269"/>
                  </a:ext>
                </a:extLst>
              </a:tr>
              <a:tr h="349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(Payment + 1)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-0.01777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0.002870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- 6.191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7.15e-10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878365"/>
                  </a:ext>
                </a:extLst>
              </a:tr>
              <a:tr h="349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(Insured + 1)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-0.03593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0.01275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- 2.818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0.004869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275880"/>
                  </a:ext>
                </a:extLst>
              </a:tr>
              <a:tr h="1705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Interaction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0.0008221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63.197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2e-16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8411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BF2EEA-40D5-41CE-AADC-E88E29D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85673"/>
              </p:ext>
            </p:extLst>
          </p:nvPr>
        </p:nvGraphicFramePr>
        <p:xfrm>
          <a:off x="838200" y="2156195"/>
          <a:ext cx="5405257" cy="2451960"/>
        </p:xfrm>
        <a:graphic>
          <a:graphicData uri="http://schemas.openxmlformats.org/drawingml/2006/table">
            <a:tbl>
              <a:tblPr firstRow="1" firstCol="1" bandRow="1"/>
              <a:tblGrid>
                <a:gridCol w="1168291">
                  <a:extLst>
                    <a:ext uri="{9D8B030D-6E8A-4147-A177-3AD203B41FA5}">
                      <a16:colId xmlns:a16="http://schemas.microsoft.com/office/drawing/2014/main" val="2879564086"/>
                    </a:ext>
                  </a:extLst>
                </a:gridCol>
                <a:gridCol w="857781">
                  <a:extLst>
                    <a:ext uri="{9D8B030D-6E8A-4147-A177-3AD203B41FA5}">
                      <a16:colId xmlns:a16="http://schemas.microsoft.com/office/drawing/2014/main" val="138614177"/>
                    </a:ext>
                  </a:extLst>
                </a:gridCol>
                <a:gridCol w="746091">
                  <a:extLst>
                    <a:ext uri="{9D8B030D-6E8A-4147-A177-3AD203B41FA5}">
                      <a16:colId xmlns:a16="http://schemas.microsoft.com/office/drawing/2014/main" val="2219536178"/>
                    </a:ext>
                  </a:extLst>
                </a:gridCol>
                <a:gridCol w="885254">
                  <a:extLst>
                    <a:ext uri="{9D8B030D-6E8A-4147-A177-3AD203B41FA5}">
                      <a16:colId xmlns:a16="http://schemas.microsoft.com/office/drawing/2014/main" val="1976082597"/>
                    </a:ext>
                  </a:extLst>
                </a:gridCol>
                <a:gridCol w="882191">
                  <a:extLst>
                    <a:ext uri="{9D8B030D-6E8A-4147-A177-3AD203B41FA5}">
                      <a16:colId xmlns:a16="http://schemas.microsoft.com/office/drawing/2014/main" val="2400724241"/>
                    </a:ext>
                  </a:extLst>
                </a:gridCol>
                <a:gridCol w="865649">
                  <a:extLst>
                    <a:ext uri="{9D8B030D-6E8A-4147-A177-3AD203B41FA5}">
                      <a16:colId xmlns:a16="http://schemas.microsoft.com/office/drawing/2014/main" val="3645340712"/>
                    </a:ext>
                  </a:extLst>
                </a:gridCol>
              </a:tblGrid>
              <a:tr h="4868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Deviance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Degrees of Freedom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Deviance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302989"/>
                  </a:ext>
                </a:extLst>
              </a:tr>
              <a:tr h="240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Kilometers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806.1332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201.5333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2297.932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&lt;2.2e-16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419057"/>
                  </a:ext>
                </a:extLst>
              </a:tr>
              <a:tr h="300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Bonus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1154.6892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192.4482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2194.341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&lt;2.2e-16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201903"/>
                  </a:ext>
                </a:extLst>
              </a:tr>
              <a:tr h="300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(Payment+1)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4193.1056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4193.1056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47810.812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&lt;2.2e-16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980983"/>
                  </a:ext>
                </a:extLst>
              </a:tr>
              <a:tr h="300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(Insured+1)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1351.4486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1351.4486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15409.546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&lt;2.2e-16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315532"/>
                  </a:ext>
                </a:extLst>
              </a:tr>
              <a:tr h="240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Interaction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381.0543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381.0543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4344.874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&lt;2.2e-16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400227"/>
                  </a:ext>
                </a:extLst>
              </a:tr>
              <a:tr h="240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Residual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194.2060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072162"/>
                  </a:ext>
                </a:extLst>
              </a:tr>
              <a:tr h="300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8080.6367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0425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6220E4E-C50D-4356-9996-27D31D114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724" y="365125"/>
            <a:ext cx="633251" cy="6332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6B6987-2686-47B8-97C9-A69A9F024B0B}"/>
              </a:ext>
            </a:extLst>
          </p:cNvPr>
          <p:cNvSpPr txBox="1"/>
          <p:nvPr/>
        </p:nvSpPr>
        <p:spPr>
          <a:xfrm>
            <a:off x="6951410" y="4837555"/>
            <a:ext cx="4771666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Deviance of Analysis Table and Wald Test Table conclude that all variables are statistically significant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C1E40-2141-4A6B-8051-ADA667B93E18}"/>
              </a:ext>
            </a:extLst>
          </p:cNvPr>
          <p:cNvSpPr txBox="1"/>
          <p:nvPr/>
        </p:nvSpPr>
        <p:spPr>
          <a:xfrm>
            <a:off x="838200" y="4837555"/>
            <a:ext cx="5187462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models were built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1 - all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2 - all variables + one interaction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2 is selected based on residual deviance and AIC comparison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803250-3716-4E6C-A700-869056D438F1}"/>
              </a:ext>
            </a:extLst>
          </p:cNvPr>
          <p:cNvSpPr txBox="1"/>
          <p:nvPr/>
        </p:nvSpPr>
        <p:spPr>
          <a:xfrm>
            <a:off x="4143780" y="1886918"/>
            <a:ext cx="2099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Deviance of Analysis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51BFA-FECD-45BF-9B24-756DA4863525}"/>
              </a:ext>
            </a:extLst>
          </p:cNvPr>
          <p:cNvSpPr txBox="1"/>
          <p:nvPr/>
        </p:nvSpPr>
        <p:spPr>
          <a:xfrm>
            <a:off x="10464778" y="1445023"/>
            <a:ext cx="1319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Wald Test Table</a:t>
            </a:r>
          </a:p>
        </p:txBody>
      </p:sp>
    </p:spTree>
    <p:extLst>
      <p:ext uri="{BB962C8B-B14F-4D97-AF65-F5344CB8AC3E}">
        <p14:creationId xmlns:p14="http://schemas.microsoft.com/office/powerpoint/2010/main" val="117344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81"/>
    </mc:Choice>
    <mc:Fallback xmlns="">
      <p:transition spd="slow" advTm="713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63D6CA-039C-4A82-8801-8FCF97D4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b="1" dirty="0"/>
              <a:t>Statistical Methods – GLM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578B2D-C8F8-4E8D-BDF2-2AE5A0B81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24" y="365125"/>
            <a:ext cx="633251" cy="6332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F4EBF9-31AE-45AA-AFA0-FC8282004FDB}"/>
              </a:ext>
            </a:extLst>
          </p:cNvPr>
          <p:cNvSpPr txBox="1"/>
          <p:nvPr/>
        </p:nvSpPr>
        <p:spPr>
          <a:xfrm>
            <a:off x="563420" y="5477099"/>
            <a:ext cx="11178860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Standardized Deviance Residual plot shows overall assumption is violated along with incorrect EDM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Responses shows linear trend, confirming correct link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Cook’s Distance plot shows no overly influential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 Q-Q plot shows a linear plot, thus no violating linearity assumption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D9640-C0F2-4B51-AA67-882C8AD0A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3099" y="1027906"/>
            <a:ext cx="7279501" cy="43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22"/>
    </mc:Choice>
    <mc:Fallback xmlns="">
      <p:transition spd="slow" advTm="7332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63D6CA-039C-4A82-8801-8FCF97D4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6D9D4-F8E9-40E9-B157-C324C32861B3}"/>
              </a:ext>
            </a:extLst>
          </p:cNvPr>
          <p:cNvSpPr txBox="1"/>
          <p:nvPr/>
        </p:nvSpPr>
        <p:spPr>
          <a:xfrm>
            <a:off x="898768" y="1547445"/>
            <a:ext cx="10515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 2 created with Gamma GLM, and logarithmic link function is selected as the final model based on residual deviance and AIC comparison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Weld test and the analysis of deviance confirms that all the variables in the model is statistically significant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assumption of link function is valid, no overly influential points exist, and normality assumption is valid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The model is still missing some critical variable or transformations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8672F7-AE13-49E2-B71F-9A5970C1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064" y="730453"/>
            <a:ext cx="566057" cy="566057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1AB11FB5-7BCF-41D7-8426-B62907A4B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662"/>
          <a:stretch/>
        </p:blipFill>
        <p:spPr>
          <a:xfrm>
            <a:off x="1241186" y="2334935"/>
            <a:ext cx="8806978" cy="45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6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37"/>
    </mc:Choice>
    <mc:Fallback xmlns="">
      <p:transition spd="slow" advTm="8223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632</Words>
  <Application>Microsoft Office PowerPoint</Application>
  <PresentationFormat>Widescreen</PresentationFormat>
  <Paragraphs>178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Statistical Methods – Exploratory Analysis</vt:lpstr>
      <vt:lpstr>Statistical Methods – Exploratory Analysis</vt:lpstr>
      <vt:lpstr>Statistical Methods – Exploratory Analysis</vt:lpstr>
      <vt:lpstr>Statistical Methods – GLM Results</vt:lpstr>
      <vt:lpstr>Statistical Methods – GLM Results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Final Project of MA5771 – Applied Generalized Linear Models </dc:title>
  <dc:creator>araju</dc:creator>
  <cp:lastModifiedBy>Anil Raju</cp:lastModifiedBy>
  <cp:revision>10</cp:revision>
  <dcterms:created xsi:type="dcterms:W3CDTF">2021-12-12T23:21:36Z</dcterms:created>
  <dcterms:modified xsi:type="dcterms:W3CDTF">2023-07-28T19:26:41Z</dcterms:modified>
</cp:coreProperties>
</file>