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52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65c7a618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65c7a618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b2618b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b2618b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462156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462156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462156a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462156a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65c7a618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65c7a618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65c7a618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65c7a618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65c7a618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65c7a618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5c7a61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5c7a618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5c7a618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5c7a618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36475"/>
            <a:ext cx="9144000" cy="19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dirty="0"/>
              <a:t>Household Power Consumption</a:t>
            </a:r>
            <a:endParaRPr sz="5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85150"/>
            <a:ext cx="85206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2" dirty="0"/>
              <a:t>Anil Raju</a:t>
            </a:r>
            <a:endParaRPr sz="2032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2" dirty="0"/>
              <a:t>Justin DeHerder</a:t>
            </a:r>
            <a:endParaRPr sz="2032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3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Forecasting and Conclusions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50" y="490400"/>
            <a:ext cx="4317050" cy="4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4572000" y="1018125"/>
            <a:ext cx="412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/>
              <a:t>Final SARIMA Model	 AICc</a:t>
            </a:r>
            <a:endParaRPr sz="12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           SARIMA(1,0,0)x(0,1,1)</a:t>
            </a:r>
            <a:r>
              <a:rPr lang="en" sz="1200" baseline="-25000" dirty="0"/>
              <a:t>52 </a:t>
            </a:r>
            <a:r>
              <a:rPr lang="en" sz="1200" dirty="0"/>
              <a:t>	    -9.605379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Predicted test set with 0.136 RMSE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Is weekly power use increasing year over year?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No, we found that the data can be explained with a seasonal trend model without any linear trend.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Does weekly power consumption exhibit seasonal trends?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Yes, significant seasonal terms deterministic model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SARIMA models forecasts 95%CI captures the actual data</a:t>
            </a:r>
            <a:endParaRPr sz="12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rgbClr val="020202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20202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002775" y="1076925"/>
            <a:ext cx="21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C0000"/>
                </a:solidFill>
              </a:rPr>
              <a:t>RMSE = 0.136 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65750"/>
            <a:ext cx="8520600" cy="3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318" algn="l" rtl="0">
              <a:spcBef>
                <a:spcPts val="0"/>
              </a:spcBef>
              <a:spcAft>
                <a:spcPts val="0"/>
              </a:spcAft>
              <a:buSzPts val="1397"/>
              <a:buChar char="●"/>
            </a:pPr>
            <a:r>
              <a:rPr lang="en" sz="1700"/>
              <a:t>Electric power consumption measured in KW for a single household every minute for approximately 47 months</a:t>
            </a:r>
            <a:endParaRPr sz="1700"/>
          </a:p>
          <a:p>
            <a:pPr marL="457200" marR="0" lvl="0" indent="-31731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7"/>
              <a:buChar char="●"/>
            </a:pPr>
            <a:r>
              <a:rPr lang="en" sz="1700"/>
              <a:t>Source: UCI Machine learning Repository </a:t>
            </a:r>
            <a:r>
              <a:rPr lang="en" sz="1397" i="1"/>
              <a:t>http://archive.ics.uci.edu/ml/datasets/Individual+household+electric+power+consumption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2075259 samples with 25979 missing values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207 weekly average samples computed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10% (21 samples) of the data reserved to assess forecasting accuracy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90% (186 samples) used for model building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Questions: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/>
              <a:t>Is the weekly power use increasing year over year? </a:t>
            </a:r>
            <a:endParaRPr sz="1700">
              <a:solidFill>
                <a:srgbClr val="FF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Does weekly power consumption exhibit seasonal trends?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79875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Weekly Average Active Power Time Series</a:t>
            </a:r>
            <a:endParaRPr sz="13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00" y="680175"/>
            <a:ext cx="5024177" cy="41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410825" y="737875"/>
            <a:ext cx="335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Constant variance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clear indication of polynomial trend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Indication of seasonality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Candidate models: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SARIMA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Seasonal Means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Weekly Data Stationary Check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00"/>
            <a:ext cx="4386499" cy="364522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350825" y="666175"/>
            <a:ext cx="349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ACF: slow decay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ADF p-value: 0.1441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PP-test p-value: 0.01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stationary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350825" y="666175"/>
            <a:ext cx="349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ADF and PP Test p-values &lt;0.05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ACF plot decays quickly with significant value at lag 52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PACF plots cuts off after lag 1; p=1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EACF suggests p=0, q=1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0" y="707400"/>
            <a:ext cx="5111924" cy="422996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</a:rPr>
              <a:t>First Seasonal Difference </a:t>
            </a: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875" y="2730403"/>
            <a:ext cx="3290450" cy="177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0" y="0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Seasonal Means Model with Linear Trend 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7500"/>
            <a:ext cx="40576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100" y="1057500"/>
            <a:ext cx="405765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0" y="222600"/>
            <a:ext cx="46593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Y</a:t>
            </a:r>
            <a:r>
              <a:rPr lang="en" sz="1500" baseline="-25000">
                <a:solidFill>
                  <a:schemeClr val="dk2"/>
                </a:solidFill>
              </a:rPr>
              <a:t>t</a:t>
            </a:r>
            <a:r>
              <a:rPr lang="en" sz="1500">
                <a:solidFill>
                  <a:schemeClr val="dk2"/>
                </a:solidFill>
              </a:rPr>
              <a:t> = B</a:t>
            </a:r>
            <a:r>
              <a:rPr lang="en" sz="1500" baseline="-25000">
                <a:solidFill>
                  <a:schemeClr val="dk2"/>
                </a:solidFill>
              </a:rPr>
              <a:t>0</a:t>
            </a:r>
            <a:r>
              <a:rPr lang="en" sz="1500">
                <a:solidFill>
                  <a:schemeClr val="dk2"/>
                </a:solidFill>
              </a:rPr>
              <a:t> + B</a:t>
            </a:r>
            <a:r>
              <a:rPr lang="en" sz="1500" baseline="-25000">
                <a:solidFill>
                  <a:schemeClr val="dk2"/>
                </a:solidFill>
              </a:rPr>
              <a:t>1</a:t>
            </a:r>
            <a:r>
              <a:rPr lang="en" sz="1500">
                <a:solidFill>
                  <a:schemeClr val="dk2"/>
                </a:solidFill>
              </a:rPr>
              <a:t>t + S</a:t>
            </a:r>
            <a:r>
              <a:rPr lang="en" sz="1500" baseline="-25000">
                <a:solidFill>
                  <a:schemeClr val="dk2"/>
                </a:solidFill>
              </a:rPr>
              <a:t>t</a:t>
            </a:r>
            <a:r>
              <a:rPr lang="en" sz="1500">
                <a:solidFill>
                  <a:schemeClr val="dk2"/>
                </a:solidFill>
              </a:rPr>
              <a:t> + X</a:t>
            </a:r>
            <a:r>
              <a:rPr lang="en" sz="1500" baseline="-25000">
                <a:solidFill>
                  <a:schemeClr val="dk2"/>
                </a:solidFill>
              </a:rPr>
              <a:t>t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Seasonal Means Model Continued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00"/>
            <a:ext cx="40576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932575" y="666175"/>
            <a:ext cx="390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Shapiro-Wilk p-value &lt; 0.05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Runs Test p-value &lt; 0.05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HAC test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Seasonal terms significant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Linear term insignificant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Adjusted R</a:t>
            </a:r>
            <a:r>
              <a:rPr lang="en" sz="1500" baseline="30000"/>
              <a:t>2</a:t>
            </a:r>
            <a:r>
              <a:rPr lang="en" sz="1500"/>
              <a:t>: 0.6762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SARIMA Model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0" y="666175"/>
            <a:ext cx="501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0241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b="1" dirty="0"/>
              <a:t>Preliminary SARIMA Models		AICc</a:t>
            </a:r>
            <a:br>
              <a:rPr lang="en" sz="1500" b="1" dirty="0"/>
            </a:br>
            <a:r>
              <a:rPr lang="en" sz="1500" dirty="0">
                <a:solidFill>
                  <a:srgbClr val="FFFFFF"/>
                </a:solidFill>
                <a:highlight>
                  <a:srgbClr val="38761D"/>
                </a:highlight>
              </a:rPr>
              <a:t>SARIMA(1,0,0)x(0,1,1)</a:t>
            </a:r>
            <a:r>
              <a:rPr lang="en" sz="1500" baseline="-25000" dirty="0">
                <a:solidFill>
                  <a:srgbClr val="FFFFFF"/>
                </a:solidFill>
                <a:highlight>
                  <a:srgbClr val="38761D"/>
                </a:highlight>
              </a:rPr>
              <a:t>52 </a:t>
            </a:r>
            <a:r>
              <a:rPr lang="en" sz="1500" dirty="0">
                <a:solidFill>
                  <a:srgbClr val="FFFFFF"/>
                </a:solidFill>
                <a:highlight>
                  <a:srgbClr val="38761D"/>
                </a:highlight>
              </a:rPr>
              <a:t>		    -9.605379</a:t>
            </a:r>
            <a:br>
              <a:rPr lang="en" sz="1500" dirty="0">
                <a:solidFill>
                  <a:srgbClr val="FFFFFF"/>
                </a:solidFill>
                <a:highlight>
                  <a:srgbClr val="38761D"/>
                </a:highlight>
              </a:rPr>
            </a:br>
            <a:r>
              <a:rPr lang="en" sz="1500" dirty="0"/>
              <a:t>SARIMA(0,0,1)x(0,1,1)</a:t>
            </a:r>
            <a:r>
              <a:rPr lang="en" sz="1500" baseline="-25000" dirty="0"/>
              <a:t>52 </a:t>
            </a:r>
            <a:r>
              <a:rPr lang="en" sz="1500" dirty="0"/>
              <a:t>	    	    -6.509080</a:t>
            </a:r>
            <a:br>
              <a:rPr lang="en" sz="1500" dirty="0"/>
            </a:br>
            <a:r>
              <a:rPr lang="en" sz="1500" dirty="0"/>
              <a:t>SARIMA(1,0,1)x(0,1,1)</a:t>
            </a:r>
            <a:r>
              <a:rPr lang="en" sz="1500" baseline="-25000" dirty="0"/>
              <a:t>52 </a:t>
            </a:r>
            <a:r>
              <a:rPr lang="en" sz="1500" dirty="0"/>
              <a:t>	    	     -8.641116</a:t>
            </a:r>
            <a:endParaRPr sz="1500" dirty="0"/>
          </a:p>
          <a:p>
            <a:pPr marL="457200" lvl="0" indent="-30241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b="1" dirty="0"/>
              <a:t>Overfitting SARIMA Models		 AICc</a:t>
            </a:r>
            <a:endParaRPr lang="it-IT" sz="1500" b="1" dirty="0"/>
          </a:p>
          <a:p>
            <a:pPr marL="154782" lvl="0" indent="45720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it-IT" sz="1500" dirty="0">
              <a:solidFill>
                <a:srgbClr val="FFFFFF"/>
              </a:solidFill>
              <a:highlight>
                <a:srgbClr val="38761D"/>
              </a:highlight>
            </a:endParaRPr>
          </a:p>
          <a:p>
            <a:pPr marL="154782" lvl="0" indent="27432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-IT" sz="1500" dirty="0">
                <a:solidFill>
                  <a:srgbClr val="FFFFFF"/>
                </a:solidFill>
                <a:highlight>
                  <a:srgbClr val="38761D"/>
                </a:highlight>
              </a:rPr>
              <a:t>SARIMA(1,0,0)x(0,1,1)</a:t>
            </a:r>
            <a:r>
              <a:rPr lang="it-IT" sz="1500" baseline="-25000" dirty="0">
                <a:solidFill>
                  <a:srgbClr val="FFFFFF"/>
                </a:solidFill>
                <a:highlight>
                  <a:srgbClr val="38761D"/>
                </a:highlight>
              </a:rPr>
              <a:t>52 </a:t>
            </a:r>
            <a:r>
              <a:rPr lang="it-IT" sz="1500" dirty="0">
                <a:solidFill>
                  <a:srgbClr val="FFFFFF"/>
                </a:solidFill>
                <a:highlight>
                  <a:srgbClr val="38761D"/>
                </a:highlight>
              </a:rPr>
              <a:t>		    -9.605379</a:t>
            </a:r>
          </a:p>
          <a:p>
            <a:pPr marL="154782" lvl="0" indent="27432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it-IT" sz="1500" dirty="0">
              <a:solidFill>
                <a:srgbClr val="FFFFFF"/>
              </a:solidFill>
              <a:highlight>
                <a:srgbClr val="38761D"/>
              </a:highlight>
            </a:endParaRPr>
          </a:p>
          <a:p>
            <a:pPr marL="154782" lvl="0" indent="27432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500" dirty="0"/>
              <a:t>SARIMA(2,0,0)x(0,1,1)</a:t>
            </a:r>
            <a:r>
              <a:rPr lang="en" sz="1500" baseline="-25000" dirty="0"/>
              <a:t>52 </a:t>
            </a:r>
            <a:r>
              <a:rPr lang="en" sz="1500" dirty="0"/>
              <a:t>	   	     -8.911237</a:t>
            </a:r>
          </a:p>
          <a:p>
            <a:pPr marL="154782" lvl="0" indent="27432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" sz="1500" dirty="0"/>
          </a:p>
          <a:p>
            <a:pPr marL="154782" lvl="0" indent="27432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500" dirty="0"/>
              <a:t>SARIMA(1,0,1)x(0,1,1)</a:t>
            </a:r>
            <a:r>
              <a:rPr lang="en" sz="1500" baseline="-25000" dirty="0"/>
              <a:t>52 </a:t>
            </a:r>
            <a:r>
              <a:rPr lang="en" sz="1500" dirty="0"/>
              <a:t>	    	     -8.641116</a:t>
            </a: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38" y="314225"/>
            <a:ext cx="3769337" cy="451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SARIMA Model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971551"/>
            <a:ext cx="4036698" cy="386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25" y="600300"/>
            <a:ext cx="3952956" cy="4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30F7A6-9DF6-F759-F987-6C77E8259D08}"/>
              </a:ext>
            </a:extLst>
          </p:cNvPr>
          <p:cNvSpPr txBox="1"/>
          <p:nvPr/>
        </p:nvSpPr>
        <p:spPr>
          <a:xfrm>
            <a:off x="5648326" y="632037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Fitted Residual Plot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Simple Light</vt:lpstr>
      <vt:lpstr>Household Power Consumption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Power Consumption</dc:title>
  <cp:lastModifiedBy>Anil Raju</cp:lastModifiedBy>
  <cp:revision>2</cp:revision>
  <dcterms:modified xsi:type="dcterms:W3CDTF">2023-07-28T20:47:57Z</dcterms:modified>
</cp:coreProperties>
</file>