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2" r:id="rId3"/>
    <p:sldId id="257" r:id="rId4"/>
    <p:sldId id="258" r:id="rId5"/>
    <p:sldId id="279" r:id="rId6"/>
    <p:sldId id="278" r:id="rId7"/>
    <p:sldId id="268" r:id="rId8"/>
    <p:sldId id="322" r:id="rId9"/>
    <p:sldId id="324" r:id="rId10"/>
    <p:sldId id="280" r:id="rId11"/>
    <p:sldId id="325" r:id="rId12"/>
    <p:sldId id="259" r:id="rId13"/>
    <p:sldId id="326" r:id="rId14"/>
    <p:sldId id="260" r:id="rId15"/>
    <p:sldId id="261" r:id="rId16"/>
    <p:sldId id="315" r:id="rId17"/>
    <p:sldId id="271" r:id="rId18"/>
    <p:sldId id="272" r:id="rId19"/>
    <p:sldId id="316" r:id="rId20"/>
    <p:sldId id="327" r:id="rId21"/>
    <p:sldId id="265" r:id="rId22"/>
    <p:sldId id="266" r:id="rId23"/>
    <p:sldId id="328" r:id="rId24"/>
    <p:sldId id="267" r:id="rId25"/>
    <p:sldId id="273" r:id="rId26"/>
    <p:sldId id="274" r:id="rId27"/>
    <p:sldId id="275" r:id="rId28"/>
    <p:sldId id="276" r:id="rId29"/>
    <p:sldId id="329" r:id="rId30"/>
    <p:sldId id="320" r:id="rId31"/>
    <p:sldId id="330" r:id="rId32"/>
    <p:sldId id="321" r:id="rId33"/>
    <p:sldId id="331" r:id="rId34"/>
    <p:sldId id="318" r:id="rId35"/>
    <p:sldId id="319" r:id="rId36"/>
    <p:sldId id="314" r:id="rId37"/>
    <p:sldId id="281" r:id="rId38"/>
    <p:sldId id="3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EDAA13"/>
    <a:srgbClr val="7030A0"/>
    <a:srgbClr val="3AC52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F848CD-8E1C-439C-9369-68EF76F79D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E2CD5-22DE-44AD-B3D4-3FD711F7B9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BB79A-5B01-4C73-AC03-F8F3A29AF4D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795742-E0AD-446A-A6FD-40B46F094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72F10F4-1C84-4AEA-AD00-0988CEEA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8588D-1FC7-4557-BCF4-E2CCC7656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EC633-C14A-4F6F-B4EB-5231B845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99116-7866-4ED9-8AA8-44EE4CCC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DFF46-5928-41F0-A0E2-C95C932116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DFF46-5928-41F0-A0E2-C95C932116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DFF46-5928-41F0-A0E2-C95C932116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FB82-E243-4360-BD38-F874853D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095A5-B362-4ADC-A59B-332DA98B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2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BCD-AA3C-4BAF-BF91-1C399E95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350E-C6EF-485C-A821-E7DEAAF8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44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FE7-4C36-4D90-9170-73C3D45D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794D-37CA-41E5-BDC8-89AFB801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1562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34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35E3-8F11-4C3B-A835-00A3FA2C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732-1935-452C-B457-5003F08F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06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9721-B84F-4FC5-994E-853D71D4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06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3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371B-5911-482F-A9DD-37B17981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85F-E12D-4A80-BE50-618DFE68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C5C02-31BA-4D23-BE05-361709CD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6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34ED-31ED-4414-AB39-0F7EA54D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35840-9C22-46C6-823A-21074714B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6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8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4C6D-5026-4B3C-BCCA-895A28F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30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FB1A-CE80-41A2-849B-D0C95F0F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C02C-E91B-46D8-BDD5-9D27E441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82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3817B-930D-4568-B0D8-D793F9D70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21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68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9CA-4382-46D2-99E2-21DFA4C5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B65D8-C7CD-4DD6-901A-96485618D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58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5EBE-4B22-40EF-9415-CC020647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721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7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17EBA-C7E4-4596-8391-629326B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3D16-1DEB-4F7B-991E-1674182F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74D2B-632B-41D0-A5F4-4933939AAA0F}"/>
              </a:ext>
            </a:extLst>
          </p:cNvPr>
          <p:cNvSpPr/>
          <p:nvPr/>
        </p:nvSpPr>
        <p:spPr>
          <a:xfrm>
            <a:off x="0" y="5866997"/>
            <a:ext cx="12192000" cy="991003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A653AE6-2794-451F-B258-8779268D9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93852" y="6025640"/>
            <a:ext cx="2305017" cy="6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ightkb.online/detail.html?session_id=196663" TargetMode="External"/><Relationship Id="rId2" Type="http://schemas.openxmlformats.org/officeDocument/2006/relationships/hyperlink" Target="https://docs.microsoft.com/en-us/archive/blogs/srgolla/sql-server-statistics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kills.com/blogs/jonathan/enlarging-the-adventureworks-sample-databases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B687-A47B-4DF0-96F9-EE321C74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757363"/>
            <a:ext cx="9144000" cy="16716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Understanding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Statistics in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56F5-2D20-466D-8B94-D7EBBD452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50" y="4641215"/>
            <a:ext cx="9144000" cy="6451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Deepthi Goguri</a:t>
            </a:r>
          </a:p>
        </p:txBody>
      </p:sp>
    </p:spTree>
    <p:extLst>
      <p:ext uri="{BB962C8B-B14F-4D97-AF65-F5344CB8AC3E}">
        <p14:creationId xmlns:p14="http://schemas.microsoft.com/office/powerpoint/2010/main" val="311889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BB5-16CC-4FC8-8BF3-313A9A5F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212726"/>
            <a:ext cx="10515600" cy="939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C196-2EBF-4FDA-A3D8-F44A7C8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038224"/>
            <a:ext cx="10515600" cy="4572001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2017- Supports Batch mode for </a:t>
            </a:r>
            <a:r>
              <a:rPr lang="en-US" sz="3600" dirty="0" err="1"/>
              <a:t>columnstore</a:t>
            </a:r>
            <a:r>
              <a:rPr lang="en-US" sz="3600" dirty="0"/>
              <a:t> indexes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2019-Row mode for hashes and sorts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For compatibility level 150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Feedback is lost when the cached plan is discarded from cache, memory pressure, changes are not captured in query store, lost when there is failover.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FCECA3-639C-470F-91DA-7A265FC86328}"/>
              </a:ext>
            </a:extLst>
          </p:cNvPr>
          <p:cNvGrpSpPr/>
          <p:nvPr/>
        </p:nvGrpSpPr>
        <p:grpSpPr>
          <a:xfrm>
            <a:off x="1038225" y="4594233"/>
            <a:ext cx="9696454" cy="1015992"/>
            <a:chOff x="1133475" y="4854575"/>
            <a:chExt cx="9696454" cy="1015998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389F9AB0-9656-4E67-A206-B1F6968EDDD1}"/>
                </a:ext>
              </a:extLst>
            </p:cNvPr>
            <p:cNvSpPr/>
            <p:nvPr/>
          </p:nvSpPr>
          <p:spPr>
            <a:xfrm>
              <a:off x="1133475" y="4889498"/>
              <a:ext cx="1895475" cy="98107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First execution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B3503548-0124-481B-AF97-D2C5C51F8502}"/>
                </a:ext>
              </a:extLst>
            </p:cNvPr>
            <p:cNvSpPr/>
            <p:nvPr/>
          </p:nvSpPr>
          <p:spPr>
            <a:xfrm>
              <a:off x="3886200" y="4889498"/>
              <a:ext cx="1895475" cy="98107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Adjusting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D2C80F-86FD-4F3C-A504-BE92846AAE2E}"/>
                </a:ext>
              </a:extLst>
            </p:cNvPr>
            <p:cNvSpPr/>
            <p:nvPr/>
          </p:nvSpPr>
          <p:spPr>
            <a:xfrm>
              <a:off x="6410327" y="4889498"/>
              <a:ext cx="1895475" cy="98107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Stable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3920FD5F-ACAB-4C98-B96C-D51567500F3C}"/>
                </a:ext>
              </a:extLst>
            </p:cNvPr>
            <p:cNvSpPr/>
            <p:nvPr/>
          </p:nvSpPr>
          <p:spPr>
            <a:xfrm>
              <a:off x="8934454" y="4854575"/>
              <a:ext cx="1895475" cy="101599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Disabled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51B220-F7A4-4F85-88E4-EAA5B832007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3700" y="5119691"/>
            <a:ext cx="857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32C0B-7AD9-47AA-AC63-043451649749}"/>
              </a:ext>
            </a:extLst>
          </p:cNvPr>
          <p:cNvCxnSpPr/>
          <p:nvPr/>
        </p:nvCxnSpPr>
        <p:spPr>
          <a:xfrm>
            <a:off x="5686425" y="5119691"/>
            <a:ext cx="657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76CA7E-D3FD-43B9-8A40-3EE1582425E2}"/>
              </a:ext>
            </a:extLst>
          </p:cNvPr>
          <p:cNvCxnSpPr/>
          <p:nvPr/>
        </p:nvCxnSpPr>
        <p:spPr>
          <a:xfrm>
            <a:off x="8210552" y="5111747"/>
            <a:ext cx="657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4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741680" y="2377440"/>
            <a:ext cx="10485120" cy="135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Database level options for statistics</a:t>
            </a:r>
          </a:p>
        </p:txBody>
      </p:sp>
    </p:spTree>
    <p:extLst>
      <p:ext uri="{BB962C8B-B14F-4D97-AF65-F5344CB8AC3E}">
        <p14:creationId xmlns:p14="http://schemas.microsoft.com/office/powerpoint/2010/main" val="34655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4794-9E74-4110-8E87-753C547C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7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Database level options for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1F9A-ACEC-42CE-9E83-43651D92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1417834"/>
            <a:ext cx="10515600" cy="4351338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Auto Create Statistics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Enabled by Default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Auto Update Statistics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Enabled by Default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Auto Update Statistics Asynchronously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Disabled by Default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Auto Create Incremental Statistics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200" dirty="0"/>
              <a:t> For partitioning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CCBC-7C2C-46B6-B192-015879B1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36" y="1319280"/>
            <a:ext cx="6691717" cy="2302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4D5C2-640D-417B-90C3-4A1B1B8798AE}"/>
              </a:ext>
            </a:extLst>
          </p:cNvPr>
          <p:cNvSpPr/>
          <p:nvPr/>
        </p:nvSpPr>
        <p:spPr>
          <a:xfrm>
            <a:off x="5497417" y="2236423"/>
            <a:ext cx="3944038" cy="34152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34125-18B1-484A-952A-C452C30F2C0D}"/>
              </a:ext>
            </a:extLst>
          </p:cNvPr>
          <p:cNvSpPr/>
          <p:nvPr/>
        </p:nvSpPr>
        <p:spPr>
          <a:xfrm>
            <a:off x="5497417" y="2929114"/>
            <a:ext cx="3907967" cy="2975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E2EF5-F3D0-403D-B32C-A5CF63023B64}"/>
              </a:ext>
            </a:extLst>
          </p:cNvPr>
          <p:cNvSpPr/>
          <p:nvPr/>
        </p:nvSpPr>
        <p:spPr>
          <a:xfrm>
            <a:off x="5497417" y="3226645"/>
            <a:ext cx="3944038" cy="34152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5FE24D-407F-4DF6-848E-A25431320D23}"/>
              </a:ext>
            </a:extLst>
          </p:cNvPr>
          <p:cNvSpPr/>
          <p:nvPr/>
        </p:nvSpPr>
        <p:spPr>
          <a:xfrm>
            <a:off x="5461346" y="1939752"/>
            <a:ext cx="3944038" cy="34152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741680" y="2377440"/>
            <a:ext cx="10485120" cy="135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How statistics get created?</a:t>
            </a:r>
          </a:p>
        </p:txBody>
      </p:sp>
    </p:spTree>
    <p:extLst>
      <p:ext uri="{BB962C8B-B14F-4D97-AF65-F5344CB8AC3E}">
        <p14:creationId xmlns:p14="http://schemas.microsoft.com/office/powerpoint/2010/main" val="404277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A2E7-2F0D-46AA-ABBC-1EA5A51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7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Many ways statistics gets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891E-A0C0-47B6-A583-409F7B39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4006"/>
            <a:ext cx="10515600" cy="3892787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Automatically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Every index, filtered index, indexed view</a:t>
            </a:r>
          </a:p>
        </p:txBody>
      </p:sp>
    </p:spTree>
    <p:extLst>
      <p:ext uri="{BB962C8B-B14F-4D97-AF65-F5344CB8AC3E}">
        <p14:creationId xmlns:p14="http://schemas.microsoft.com/office/powerpoint/2010/main" val="5358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FC14-751D-4BFD-B5FC-158E76FB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Examples for statistics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AA9F1-BC4B-4FA8-B9C6-B267040B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3548" y="2019036"/>
            <a:ext cx="5225266" cy="310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FFFA8-130C-41F6-BC12-BF32BFAA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32" y="1400175"/>
            <a:ext cx="6075516" cy="4280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1A1388-59BA-4451-B2E1-10085D1C1321}"/>
              </a:ext>
            </a:extLst>
          </p:cNvPr>
          <p:cNvSpPr/>
          <p:nvPr/>
        </p:nvSpPr>
        <p:spPr>
          <a:xfrm>
            <a:off x="6443548" y="3762948"/>
            <a:ext cx="5225266" cy="5005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6B4-263F-4054-836C-8F00EA52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Many ways statistics gets created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1FDF-2290-46A2-9437-362910C3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</a:t>
            </a:r>
            <a:r>
              <a:rPr lang="en-US" sz="4300" dirty="0"/>
              <a:t>Automatically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Every index, filtered index, indexed view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Single columns</a:t>
            </a:r>
          </a:p>
        </p:txBody>
      </p:sp>
    </p:spTree>
    <p:extLst>
      <p:ext uri="{BB962C8B-B14F-4D97-AF65-F5344CB8AC3E}">
        <p14:creationId xmlns:p14="http://schemas.microsoft.com/office/powerpoint/2010/main" val="34685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A0E-D637-4318-8380-B5406455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148715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Examples for automatically created statistics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A3DC9-B62C-4E86-86D5-B1D87AE32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306" y="1369592"/>
            <a:ext cx="5181600" cy="4486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B2625-F7E4-47F0-810C-88A7B9C4B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568698"/>
            <a:ext cx="5384494" cy="3966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ECD268-4A03-4B73-AA38-6C482FE840EB}"/>
              </a:ext>
            </a:extLst>
          </p:cNvPr>
          <p:cNvSpPr/>
          <p:nvPr/>
        </p:nvSpPr>
        <p:spPr>
          <a:xfrm>
            <a:off x="6172200" y="4956213"/>
            <a:ext cx="5384494" cy="4957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E7A5B-D162-4585-987D-663261A4A97A}"/>
              </a:ext>
            </a:extLst>
          </p:cNvPr>
          <p:cNvSpPr/>
          <p:nvPr/>
        </p:nvSpPr>
        <p:spPr>
          <a:xfrm>
            <a:off x="1850571" y="3364849"/>
            <a:ext cx="1099458" cy="4957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67E8-7924-489F-A258-B1C8AC11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720"/>
            <a:ext cx="1117282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Examples for automatically created statistics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BF652-1C77-4300-A556-DF4E5FBE7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2773" y="1257300"/>
            <a:ext cx="5523227" cy="456627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52B3E-8614-4E8D-89C6-4ACEBB51D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26283"/>
            <a:ext cx="5523226" cy="4225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CF0EB-70C7-4087-8D2D-2770AF139985}"/>
              </a:ext>
            </a:extLst>
          </p:cNvPr>
          <p:cNvSpPr/>
          <p:nvPr/>
        </p:nvSpPr>
        <p:spPr>
          <a:xfrm>
            <a:off x="1950196" y="3167742"/>
            <a:ext cx="1936004" cy="3712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71B4D-1B88-4C9A-82E3-F7F42842A10B}"/>
              </a:ext>
            </a:extLst>
          </p:cNvPr>
          <p:cNvSpPr/>
          <p:nvPr/>
        </p:nvSpPr>
        <p:spPr>
          <a:xfrm>
            <a:off x="6172200" y="5067759"/>
            <a:ext cx="5523226" cy="5838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6B4-263F-4054-836C-8F00EA52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Many ways statistics gets created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1FDF-2290-46A2-9437-362910C3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</a:t>
            </a:r>
            <a:r>
              <a:rPr lang="en-US" sz="4300" dirty="0"/>
              <a:t>Automatically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Every index, filtered index, indexed view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Single columns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Manually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Multiple columns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Single columns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300" dirty="0"/>
              <a:t> Filtered values in a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53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About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me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699" y="1127284"/>
            <a:ext cx="8143876" cy="466725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trainer (MCT)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Masters in Computer Technology.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9" y="4430529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347" y="4925400"/>
            <a:ext cx="598488" cy="59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9D1AC-C559-4491-98EA-20B22E4C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11" y="1825625"/>
            <a:ext cx="2677477" cy="25792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E60FFA-02F9-4660-BA97-1BA17BA3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010" y="1825625"/>
            <a:ext cx="2677478" cy="2579221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741680" y="2377440"/>
            <a:ext cx="10485120" cy="135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Viewing statistics</a:t>
            </a:r>
          </a:p>
        </p:txBody>
      </p:sp>
    </p:spTree>
    <p:extLst>
      <p:ext uri="{BB962C8B-B14F-4D97-AF65-F5344CB8AC3E}">
        <p14:creationId xmlns:p14="http://schemas.microsoft.com/office/powerpoint/2010/main" val="349419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F45-7F14-4D42-B22F-ADDA142A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6"/>
            <a:ext cx="10515600" cy="106706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Viewing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6716-4871-4FF2-9B9C-61460D5C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694"/>
            <a:ext cx="10439400" cy="4263756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</a:t>
            </a:r>
            <a:r>
              <a:rPr lang="en-US" sz="3800" dirty="0" err="1"/>
              <a:t>Sys.stats</a:t>
            </a:r>
            <a:r>
              <a:rPr lang="en-US" sz="3800" dirty="0"/>
              <a:t>- To get the list of all statistics for a table.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DBCC SHOW_STATISTICS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Header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Density Vector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Histogram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</a:t>
            </a:r>
            <a:r>
              <a:rPr lang="en-US" sz="3800" dirty="0" err="1"/>
              <a:t>Sys.dm_db_stats_properties</a:t>
            </a:r>
            <a:r>
              <a:rPr lang="en-US" sz="3800" dirty="0"/>
              <a:t> - Header Info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800" dirty="0"/>
              <a:t> </a:t>
            </a:r>
            <a:r>
              <a:rPr lang="en-US" sz="3800" dirty="0" err="1"/>
              <a:t>Sys.dm_db_stats_histogram</a:t>
            </a:r>
            <a:r>
              <a:rPr lang="en-US" sz="3800" dirty="0"/>
              <a:t> - Histogram</a:t>
            </a:r>
          </a:p>
          <a:p>
            <a:pPr marL="457200" lvl="1" indent="0">
              <a:buNone/>
            </a:pPr>
            <a:endParaRPr lang="en-US" sz="3800" dirty="0"/>
          </a:p>
          <a:p>
            <a:pPr marL="457200" lvl="1" indent="0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76254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ming code on computer screen or programme development illustration cartoon flat style clipart Premium Vector">
            <a:extLst>
              <a:ext uri="{FF2B5EF4-FFF2-40B4-BE49-F238E27FC236}">
                <a16:creationId xmlns:a16="http://schemas.microsoft.com/office/drawing/2014/main" id="{9945A3F3-F16F-464C-A923-16B1CE14C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3" b="27397"/>
          <a:stretch/>
        </p:blipFill>
        <p:spPr bwMode="auto">
          <a:xfrm>
            <a:off x="3972560" y="429804"/>
            <a:ext cx="3944543" cy="286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D6E36-838F-4A2E-A6A1-0C6D22500BE3}"/>
              </a:ext>
            </a:extLst>
          </p:cNvPr>
          <p:cNvSpPr txBox="1"/>
          <p:nvPr/>
        </p:nvSpPr>
        <p:spPr>
          <a:xfrm>
            <a:off x="5065990" y="1493520"/>
            <a:ext cx="1757681" cy="523220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8363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741680" y="2377440"/>
            <a:ext cx="10485120" cy="13512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5">
                    <a:lumMod val="50000"/>
                  </a:schemeClr>
                </a:solidFill>
              </a:rPr>
              <a:t>Updating the statistics</a:t>
            </a:r>
          </a:p>
        </p:txBody>
      </p:sp>
    </p:spTree>
    <p:extLst>
      <p:ext uri="{BB962C8B-B14F-4D97-AF65-F5344CB8AC3E}">
        <p14:creationId xmlns:p14="http://schemas.microsoft.com/office/powerpoint/2010/main" val="177494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1F696-6673-4669-ACAB-149E100D2939}"/>
              </a:ext>
            </a:extLst>
          </p:cNvPr>
          <p:cNvSpPr/>
          <p:nvPr/>
        </p:nvSpPr>
        <p:spPr>
          <a:xfrm>
            <a:off x="3701667" y="4869455"/>
            <a:ext cx="7105880" cy="947451"/>
          </a:xfrm>
          <a:prstGeom prst="roundRect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6F1E7-13B5-439C-BBC7-24B73E0ED28D}"/>
              </a:ext>
            </a:extLst>
          </p:cNvPr>
          <p:cNvSpPr/>
          <p:nvPr/>
        </p:nvSpPr>
        <p:spPr>
          <a:xfrm>
            <a:off x="4395730" y="3032393"/>
            <a:ext cx="6411817" cy="79321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A500-DD9C-4F7A-8D21-998E456E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Old vs New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6CA9-0153-4019-8C9C-F12FDBE9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spc="-45" dirty="0">
                <a:latin typeface="Segoe UI"/>
                <a:cs typeface="Segoe UI"/>
              </a:rPr>
              <a:t> AUTO_UPDATE_STATISTICS =ON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spc="-5" dirty="0">
                <a:latin typeface="Segoe UI"/>
                <a:cs typeface="Segoe UI"/>
              </a:rPr>
              <a:t> Old threshold</a:t>
            </a:r>
          </a:p>
          <a:p>
            <a:pPr marL="457200" lvl="1" indent="0" algn="ctr">
              <a:buNone/>
            </a:pPr>
            <a:r>
              <a:rPr lang="en-US" sz="4000" spc="-5" dirty="0">
                <a:latin typeface="Segoe UI"/>
                <a:cs typeface="Segoe UI"/>
              </a:rPr>
              <a:t>                  20% </a:t>
            </a:r>
            <a:r>
              <a:rPr lang="en-US" sz="4000" dirty="0">
                <a:latin typeface="Segoe UI"/>
                <a:cs typeface="Segoe UI"/>
              </a:rPr>
              <a:t>+ </a:t>
            </a:r>
            <a:r>
              <a:rPr lang="en-US" sz="4000" spc="-5" dirty="0">
                <a:latin typeface="Segoe UI"/>
                <a:cs typeface="Segoe UI"/>
              </a:rPr>
              <a:t>500 </a:t>
            </a:r>
            <a:r>
              <a:rPr lang="en-US" sz="4000" spc="-10" dirty="0">
                <a:latin typeface="Segoe UI"/>
                <a:cs typeface="Segoe UI"/>
              </a:rPr>
              <a:t>rows </a:t>
            </a:r>
            <a:r>
              <a:rPr lang="en-US" sz="4000" spc="-5" dirty="0">
                <a:latin typeface="Segoe UI"/>
                <a:cs typeface="Segoe UI"/>
              </a:rPr>
              <a:t>changed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spc="-5" dirty="0">
                <a:latin typeface="Segoe UI"/>
                <a:cs typeface="Segoe UI"/>
              </a:rPr>
              <a:t> New threshold</a:t>
            </a:r>
          </a:p>
          <a:p>
            <a:pPr marL="457200" lvl="1" indent="0">
              <a:buNone/>
            </a:pPr>
            <a:endParaRPr lang="en-US" sz="4000" spc="-5" dirty="0">
              <a:latin typeface="Segoe UI"/>
              <a:cs typeface="Segoe UI"/>
            </a:endParaRPr>
          </a:p>
          <a:p>
            <a:pPr marL="457200" lvl="1" indent="0" algn="ctr">
              <a:buNone/>
            </a:pPr>
            <a:r>
              <a:rPr lang="en-US" sz="4000" spc="-5" dirty="0">
                <a:latin typeface="Segoe UI"/>
                <a:cs typeface="Segoe UI"/>
              </a:rPr>
              <a:t>               SQRT(1000*Number </a:t>
            </a:r>
            <a:r>
              <a:rPr lang="en-US" sz="4000" spc="-30" dirty="0">
                <a:latin typeface="Segoe UI"/>
                <a:cs typeface="Segoe UI"/>
              </a:rPr>
              <a:t>of</a:t>
            </a:r>
            <a:r>
              <a:rPr lang="en-US" sz="4000" spc="-85" dirty="0">
                <a:latin typeface="Segoe UI"/>
                <a:cs typeface="Segoe UI"/>
              </a:rPr>
              <a:t> </a:t>
            </a:r>
            <a:r>
              <a:rPr lang="en-US" sz="4000" spc="-10" dirty="0">
                <a:latin typeface="Segoe UI"/>
                <a:cs typeface="Segoe UI"/>
              </a:rPr>
              <a:t>rows)</a:t>
            </a:r>
            <a:endParaRPr lang="en-US" sz="4000" dirty="0">
              <a:latin typeface="Segoe UI"/>
              <a:cs typeface="Segoe UI"/>
            </a:endParaRPr>
          </a:p>
          <a:p>
            <a:pPr marL="457200" lvl="1" indent="0">
              <a:buNone/>
            </a:pPr>
            <a:endParaRPr lang="en-US" sz="4000" spc="-5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4000" spc="-5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7971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F416-B8CE-4E79-8C34-90B6CE9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New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F793-2752-467A-BBE8-1696CC09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SQL Server 2016 and Higher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Enabled by Default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Compatibility &gt;130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Older versions of SQL Server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TF 2371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3600" dirty="0"/>
              <a:t> Up to SQL Server 2008 R2 SP1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endParaRPr lang="en-US" sz="36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FD2-74C0-4DC4-9673-01A20FA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436881"/>
            <a:ext cx="11755120" cy="159546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Updating statistics: </a:t>
            </a:r>
            <a:r>
              <a:rPr lang="en-US" sz="5400" b="1" spc="-45" dirty="0">
                <a:solidFill>
                  <a:schemeClr val="accent5">
                    <a:lumMod val="50000"/>
                  </a:schemeClr>
                </a:solidFill>
                <a:cs typeface="Segoe UI"/>
              </a:rPr>
              <a:t>AUTO_UPDATE_STATS </a:t>
            </a:r>
            <a:br>
              <a:rPr lang="en-US" sz="5400" dirty="0"/>
            </a:br>
            <a:endParaRPr 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9AD07F-77CF-4468-AC68-115A597B8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81918"/>
              </p:ext>
            </p:extLst>
          </p:nvPr>
        </p:nvGraphicFramePr>
        <p:xfrm>
          <a:off x="355600" y="1825624"/>
          <a:ext cx="11541760" cy="36628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7280">
                  <a:extLst>
                    <a:ext uri="{9D8B030D-6E8A-4147-A177-3AD203B41FA5}">
                      <a16:colId xmlns:a16="http://schemas.microsoft.com/office/drawing/2014/main" val="1786129473"/>
                    </a:ext>
                  </a:extLst>
                </a:gridCol>
                <a:gridCol w="3362960">
                  <a:extLst>
                    <a:ext uri="{9D8B030D-6E8A-4147-A177-3AD203B41FA5}">
                      <a16:colId xmlns:a16="http://schemas.microsoft.com/office/drawing/2014/main" val="3676615227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774153901"/>
                    </a:ext>
                  </a:extLst>
                </a:gridCol>
                <a:gridCol w="2468281">
                  <a:extLst>
                    <a:ext uri="{9D8B030D-6E8A-4147-A177-3AD203B41FA5}">
                      <a16:colId xmlns:a16="http://schemas.microsoft.com/office/drawing/2014/main" val="415418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SQL Server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i="0" spc="-45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AUTO_UPDATE_STATS </a:t>
                      </a:r>
                      <a:endParaRPr lang="en-US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Plan Invalidation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31521"/>
                  </a:ext>
                </a:extLst>
              </a:tr>
              <a:tr h="8154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Before SQL Server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Regardless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20584"/>
                  </a:ext>
                </a:extLst>
              </a:tr>
              <a:tr h="45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Before SQL Server 2012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Regardless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61457"/>
                  </a:ext>
                </a:extLst>
              </a:tr>
              <a:tr h="4530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SQL Server 2012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i="1" dirty="0"/>
                        <a:t>If no Data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0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2104-0051-4C6E-9257-859E5C0D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Updating statistics: Auto update statistics asynchronously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5487-1CA9-4A8A-BE04-4C465F8D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Disabled by Default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SQL Server 2019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Wait type: </a:t>
            </a:r>
            <a:r>
              <a:rPr lang="en-US" sz="4000" spc="-15" dirty="0">
                <a:cs typeface="Segoe UI"/>
              </a:rPr>
              <a:t>WAIT_ON_SYNC_STATISTICS_REFRESH</a:t>
            </a: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When enabled: Updates happen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68797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C5A0-71EE-4521-94AE-ACBCAB1D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Updating statistics: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0E74-D0C6-4E6F-BE42-8CB90C16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Maintenance plans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spc="-10" dirty="0">
                <a:cs typeface="Segoe UI"/>
              </a:rPr>
              <a:t> O</a:t>
            </a:r>
            <a:r>
              <a:rPr lang="en-US" sz="4000" spc="-5" dirty="0">
                <a:cs typeface="Segoe UI"/>
              </a:rPr>
              <a:t>ptions</a:t>
            </a:r>
            <a:endParaRPr lang="en-US" sz="4000" dirty="0">
              <a:cs typeface="Segoe UI"/>
            </a:endParaRP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spc="-10" dirty="0">
                <a:cs typeface="Segoe UI"/>
              </a:rPr>
              <a:t> NORECOMPUTE</a:t>
            </a:r>
            <a:endParaRPr lang="en-US" sz="4000" dirty="0"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204"/>
              </a:spcBef>
              <a:buClr>
                <a:schemeClr val="accent5">
                  <a:lumMod val="50000"/>
                </a:schemeClr>
              </a:buClr>
              <a:tabLst>
                <a:tab pos="812800" algn="l"/>
                <a:tab pos="813435" algn="l"/>
              </a:tabLst>
            </a:pPr>
            <a:r>
              <a:rPr lang="en-US" sz="4000" spc="-10" dirty="0">
                <a:cs typeface="Segoe UI"/>
              </a:rPr>
              <a:t>PERSIST_SAMPLE_PERCENT </a:t>
            </a:r>
            <a:r>
              <a:rPr lang="en-US" sz="4000" spc="-5" dirty="0">
                <a:cs typeface="Segoe UI"/>
              </a:rPr>
              <a:t>(SQL 2016 SP1 CU4, SQL 2017</a:t>
            </a:r>
            <a:r>
              <a:rPr lang="en-US" sz="4000" spc="170" dirty="0">
                <a:cs typeface="Segoe UI"/>
              </a:rPr>
              <a:t> </a:t>
            </a:r>
            <a:r>
              <a:rPr lang="en-US" sz="4000" spc="-5" dirty="0">
                <a:cs typeface="Segoe UI"/>
              </a:rPr>
              <a:t>CU1)</a:t>
            </a:r>
            <a:endParaRPr lang="en-US" sz="4000" dirty="0">
              <a:cs typeface="Segoe UI"/>
            </a:endParaRPr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2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209550" y="2162175"/>
            <a:ext cx="11429999" cy="1785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What default sample should be used?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5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6C44-3669-4251-B6A2-07D6FFE5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F169-FB76-4595-91AA-076928EC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What are Statistics?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to view Statistics?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What happens when they are wrong?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to update statistics?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3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46E2-1D22-4CCF-937C-05A9FF3C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What default sample should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30BD-0F1B-4BBD-A415-AF3F74CF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690688"/>
            <a:ext cx="10515600" cy="3892787"/>
          </a:xfrm>
        </p:spPr>
        <p:txBody>
          <a:bodyPr>
            <a:noAutofit/>
          </a:bodyPr>
          <a:lstStyle/>
          <a:p>
            <a:r>
              <a:rPr lang="en-US" sz="3600" dirty="0"/>
              <a:t>Use the default sample: SQL Server can choose anywhere below 100%</a:t>
            </a:r>
          </a:p>
          <a:p>
            <a:r>
              <a:rPr lang="en-US" sz="3600" dirty="0"/>
              <a:t>Usually default sample less than 10% for large tables</a:t>
            </a:r>
          </a:p>
          <a:p>
            <a:r>
              <a:rPr lang="en-US" sz="3600" dirty="0"/>
              <a:t>Use 100% for columns with very skewed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91518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381000" y="2222224"/>
            <a:ext cx="11429999" cy="1785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accent5">
                    <a:lumMod val="50000"/>
                  </a:schemeClr>
                </a:solidFill>
              </a:rPr>
              <a:t>Common reasons for incorrect estimates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F47D-3133-47BB-98A7-A04DF11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250"/>
            <a:ext cx="113538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Common reasons for incorrect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A949-7C73-4AFC-A409-6E703CA7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289050"/>
            <a:ext cx="10515600" cy="3892787"/>
          </a:xfrm>
        </p:spPr>
        <p:txBody>
          <a:bodyPr>
            <a:noAutofit/>
          </a:bodyPr>
          <a:lstStyle/>
          <a:p>
            <a:r>
              <a:rPr lang="en-US" sz="3400" dirty="0"/>
              <a:t>Missing statistics</a:t>
            </a:r>
          </a:p>
          <a:p>
            <a:r>
              <a:rPr lang="en-US" sz="3400" dirty="0"/>
              <a:t>Statistics not updated properly</a:t>
            </a:r>
          </a:p>
          <a:p>
            <a:r>
              <a:rPr lang="en-US" sz="3400" dirty="0"/>
              <a:t>Inadequate sample rate</a:t>
            </a:r>
          </a:p>
          <a:p>
            <a:r>
              <a:rPr lang="en-US" sz="3400" dirty="0"/>
              <a:t>Uneven distribution of data</a:t>
            </a:r>
          </a:p>
          <a:p>
            <a:r>
              <a:rPr lang="en-US" sz="3400" dirty="0"/>
              <a:t>Table variables</a:t>
            </a:r>
          </a:p>
          <a:p>
            <a:r>
              <a:rPr lang="en-US" sz="3400" dirty="0"/>
              <a:t>Local variables</a:t>
            </a:r>
          </a:p>
          <a:p>
            <a:r>
              <a:rPr lang="en-US" sz="3400" dirty="0"/>
              <a:t>Linked servers</a:t>
            </a:r>
          </a:p>
          <a:p>
            <a:endParaRPr lang="en-US" sz="3400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21105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E40B94-2C9B-45D5-BDA9-6059EA7734BF}"/>
              </a:ext>
            </a:extLst>
          </p:cNvPr>
          <p:cNvSpPr/>
          <p:nvPr/>
        </p:nvSpPr>
        <p:spPr>
          <a:xfrm>
            <a:off x="381000" y="2222224"/>
            <a:ext cx="11429999" cy="17856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Points to remember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78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13DF-C148-48C9-9112-A5192B1E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9C-C9CC-4C8E-901D-5D893543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08028"/>
            <a:ext cx="10515600" cy="4441944"/>
          </a:xfrm>
        </p:spPr>
        <p:txBody>
          <a:bodyPr>
            <a:noAutofit/>
          </a:bodyPr>
          <a:lstStyle/>
          <a:p>
            <a:r>
              <a:rPr lang="en-US" sz="2200" dirty="0"/>
              <a:t>If data not in statistics</a:t>
            </a:r>
          </a:p>
          <a:p>
            <a:pPr lvl="1"/>
            <a:r>
              <a:rPr lang="en-US" sz="2200" dirty="0"/>
              <a:t>2012 or less </a:t>
            </a:r>
          </a:p>
          <a:p>
            <a:pPr lvl="2"/>
            <a:r>
              <a:rPr lang="en-US" sz="2200" dirty="0"/>
              <a:t>returns 1 row</a:t>
            </a:r>
          </a:p>
          <a:p>
            <a:pPr lvl="1"/>
            <a:r>
              <a:rPr lang="en-US" sz="2200" dirty="0"/>
              <a:t>2014 or greater</a:t>
            </a:r>
          </a:p>
          <a:p>
            <a:pPr lvl="2"/>
            <a:r>
              <a:rPr lang="en-US" sz="2200" dirty="0"/>
              <a:t>All density * # of rows</a:t>
            </a:r>
          </a:p>
          <a:p>
            <a:r>
              <a:rPr lang="en-US" sz="2200" dirty="0"/>
              <a:t>When Indexes are rebuild, Index statistics are updated with full scan.</a:t>
            </a:r>
          </a:p>
          <a:p>
            <a:r>
              <a:rPr lang="en-US" sz="2200" dirty="0"/>
              <a:t>SQL Server requires </a:t>
            </a:r>
            <a:r>
              <a:rPr lang="en-US" sz="2200" b="1" dirty="0"/>
              <a:t>NOEXPAND</a:t>
            </a:r>
            <a:r>
              <a:rPr lang="en-US" sz="2200" dirty="0"/>
              <a:t> hint to produce a query plan that accesses an indexed view. When </a:t>
            </a:r>
            <a:r>
              <a:rPr lang="en-US" sz="2200" b="1" dirty="0"/>
              <a:t>NOEXPAND</a:t>
            </a:r>
            <a:r>
              <a:rPr lang="en-US" sz="2200" dirty="0"/>
              <a:t> is specified, automatic stats are created on index view exactly as happens with the ordinary tables.</a:t>
            </a:r>
          </a:p>
          <a:p>
            <a:r>
              <a:rPr lang="en-US" sz="2200" dirty="0"/>
              <a:t>Manually update stats </a:t>
            </a:r>
          </a:p>
          <a:p>
            <a:pPr lvl="1"/>
            <a:r>
              <a:rPr lang="en-US" sz="2200" dirty="0"/>
              <a:t>UPDATE STATISTICS</a:t>
            </a:r>
          </a:p>
          <a:p>
            <a:pPr lvl="1"/>
            <a:r>
              <a:rPr lang="en-US" sz="2200" dirty="0" err="1"/>
              <a:t>sp_updatestats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6972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24F5-A95A-4FB9-B0CC-BE59F103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Points to remember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491F-D66D-474D-A403-1D6D6FFC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531"/>
            <a:ext cx="10515600" cy="3892787"/>
          </a:xfrm>
        </p:spPr>
        <p:txBody>
          <a:bodyPr>
            <a:noAutofit/>
          </a:bodyPr>
          <a:lstStyle/>
          <a:p>
            <a:r>
              <a:rPr lang="en-US" sz="3200" dirty="0"/>
              <a:t>What can invalidate the query plan?</a:t>
            </a:r>
          </a:p>
          <a:p>
            <a:pPr lvl="1"/>
            <a:r>
              <a:rPr lang="en-US" sz="3200" dirty="0"/>
              <a:t>Changing the schema of the table or view that’s being referenced in the query</a:t>
            </a:r>
          </a:p>
          <a:p>
            <a:pPr lvl="1"/>
            <a:r>
              <a:rPr lang="en-US" sz="3200" dirty="0"/>
              <a:t>Altering the stored procedure</a:t>
            </a:r>
          </a:p>
          <a:p>
            <a:pPr lvl="1"/>
            <a:r>
              <a:rPr lang="en-US" sz="3200" dirty="0"/>
              <a:t>Altering an index that’s used in the plan</a:t>
            </a:r>
          </a:p>
          <a:p>
            <a:pPr lvl="1"/>
            <a:r>
              <a:rPr lang="en-US" sz="3200" dirty="0"/>
              <a:t>Dropping an index that’s used in the plan</a:t>
            </a:r>
          </a:p>
          <a:p>
            <a:pPr lvl="1"/>
            <a:r>
              <a:rPr lang="en-US" sz="3200" dirty="0"/>
              <a:t>Updating the statistic that’s used in the plan</a:t>
            </a:r>
          </a:p>
          <a:p>
            <a:pPr lvl="1"/>
            <a:r>
              <a:rPr lang="en-US" sz="3200" dirty="0"/>
              <a:t>Using </a:t>
            </a:r>
            <a:r>
              <a:rPr lang="en-US" sz="3200" dirty="0" err="1"/>
              <a:t>sp_recompile</a:t>
            </a:r>
            <a:r>
              <a:rPr lang="en-US" sz="3200" dirty="0"/>
              <a:t> for an object (like stored procedures)</a:t>
            </a:r>
          </a:p>
          <a:p>
            <a:pPr lvl="1"/>
            <a:r>
              <a:rPr lang="en-US" sz="3200" dirty="0"/>
              <a:t>Using WITH RECOMPILE</a:t>
            </a:r>
          </a:p>
        </p:txBody>
      </p:sp>
    </p:spTree>
    <p:extLst>
      <p:ext uri="{BB962C8B-B14F-4D97-AF65-F5344CB8AC3E}">
        <p14:creationId xmlns:p14="http://schemas.microsoft.com/office/powerpoint/2010/main" val="304285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6C44-3669-4251-B6A2-07D6FFE5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F169-FB76-4595-91AA-076928EC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What are Statistics?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to view Statistics?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What happens when they are wrong?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How to update statistics?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0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434-DC5C-4753-909A-7239ECF7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A714-7502-477F-9159-20EB9BEA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87475"/>
            <a:ext cx="10515600" cy="3892787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https://docs.microsoft.com/en-us/archive/blogs/srgolla/sql-server-statistics-explained</a:t>
            </a:r>
            <a:endParaRPr lang="en-US" sz="3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https://eightkb.online/detail.html?session_id=196663</a:t>
            </a:r>
            <a:endParaRPr lang="en-US" sz="3600" dirty="0"/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https://www.sqlskills.com/blogs/jonathan/enlarging-the-adventureworks-sample-databases/</a:t>
            </a:r>
            <a:endParaRPr lang="en-US" sz="36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714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E8907-C4B6-46E8-8CD7-2B42565C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2874"/>
            <a:ext cx="11887200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6144-E307-41CA-9C86-B61F573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Statistics: What is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F7F0-2F03-4015-95CD-0F53237A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Information about the distribution of data.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Query optimizer uses statistics to determine how many rows are returned (Cardinality estimates)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Accurate estimates help optimizer generate good plans.</a:t>
            </a:r>
          </a:p>
        </p:txBody>
      </p:sp>
    </p:spTree>
    <p:extLst>
      <p:ext uri="{BB962C8B-B14F-4D97-AF65-F5344CB8AC3E}">
        <p14:creationId xmlns:p14="http://schemas.microsoft.com/office/powerpoint/2010/main" val="193351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9F7-3C5E-4D05-A1A1-92A866C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DD3E-058E-4219-B0C9-01BB4AAC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Slow query response times due to inefficient plans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Excessive resource utilization (CPU, Memory, IO)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Spills to disk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Reduced throughput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422086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877-1CAE-468A-A4E5-7876F3A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How query optimizer uses statistics?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4B994F-6F8C-40C4-AA47-AF6B34E68369}"/>
              </a:ext>
            </a:extLst>
          </p:cNvPr>
          <p:cNvGrpSpPr/>
          <p:nvPr/>
        </p:nvGrpSpPr>
        <p:grpSpPr>
          <a:xfrm>
            <a:off x="1790700" y="1839515"/>
            <a:ext cx="7943850" cy="3178969"/>
            <a:chOff x="981075" y="2097880"/>
            <a:chExt cx="7943850" cy="31789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E50989-6740-42B8-9439-E84504A78980}"/>
                </a:ext>
              </a:extLst>
            </p:cNvPr>
            <p:cNvSpPr/>
            <p:nvPr/>
          </p:nvSpPr>
          <p:spPr>
            <a:xfrm>
              <a:off x="981075" y="2097881"/>
              <a:ext cx="2457450" cy="113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Structures to be used (CI, NCI)?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79C5F0-738E-4AA1-BE30-60B5FB2E42CA}"/>
                </a:ext>
              </a:extLst>
            </p:cNvPr>
            <p:cNvSpPr/>
            <p:nvPr/>
          </p:nvSpPr>
          <p:spPr>
            <a:xfrm>
              <a:off x="3967161" y="2097880"/>
              <a:ext cx="1971675" cy="113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Seek or Scan?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4C06A5-144A-4117-83EC-F0F1892D2FBD}"/>
                </a:ext>
              </a:extLst>
            </p:cNvPr>
            <p:cNvSpPr/>
            <p:nvPr/>
          </p:nvSpPr>
          <p:spPr>
            <a:xfrm>
              <a:off x="6581773" y="2097881"/>
              <a:ext cx="2343152" cy="1133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Look ups Needed?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6C3EE5-BA8B-46FB-BBA4-F5DA6E72710E}"/>
                </a:ext>
              </a:extLst>
            </p:cNvPr>
            <p:cNvSpPr/>
            <p:nvPr/>
          </p:nvSpPr>
          <p:spPr>
            <a:xfrm>
              <a:off x="981075" y="4143373"/>
              <a:ext cx="2457450" cy="113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sz="2400" dirty="0"/>
                <a:t>Hash join, </a:t>
              </a:r>
            </a:p>
            <a:p>
              <a:pPr algn="ctr"/>
              <a:r>
                <a:rPr lang="en-US" sz="2400" dirty="0"/>
                <a:t>Nested loop, Merge join?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B6E4C2-F8AE-4B4C-96C2-56E4FFA0CEE3}"/>
                </a:ext>
              </a:extLst>
            </p:cNvPr>
            <p:cNvSpPr/>
            <p:nvPr/>
          </p:nvSpPr>
          <p:spPr>
            <a:xfrm>
              <a:off x="3967162" y="4143374"/>
              <a:ext cx="1971675" cy="1133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sz="2400" dirty="0"/>
                <a:t>Serial or </a:t>
              </a:r>
              <a:r>
                <a:rPr lang="en-US" sz="2400" dirty="0" err="1"/>
                <a:t>Parellel</a:t>
              </a:r>
              <a:r>
                <a:rPr lang="en-US" sz="2400" dirty="0"/>
                <a:t>?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82FC04-AB87-49B5-B5F3-CECFA34381F8}"/>
                </a:ext>
              </a:extLst>
            </p:cNvPr>
            <p:cNvSpPr/>
            <p:nvPr/>
          </p:nvSpPr>
          <p:spPr>
            <a:xfrm>
              <a:off x="6581773" y="4143374"/>
              <a:ext cx="2343151" cy="1133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sz="2400" dirty="0"/>
                <a:t>Batch or row execution mode?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9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6600E7-13B6-44C9-A08B-869B48CFB563}"/>
              </a:ext>
            </a:extLst>
          </p:cNvPr>
          <p:cNvSpPr/>
          <p:nvPr/>
        </p:nvSpPr>
        <p:spPr>
          <a:xfrm>
            <a:off x="52830" y="2014205"/>
            <a:ext cx="2256657" cy="12436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5012A-26B4-4763-A06E-AE1B858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What could go wrong?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D20337-4A38-41E5-925B-6C215C92276D}"/>
              </a:ext>
            </a:extLst>
          </p:cNvPr>
          <p:cNvSpPr/>
          <p:nvPr/>
        </p:nvSpPr>
        <p:spPr>
          <a:xfrm>
            <a:off x="427347" y="2255520"/>
            <a:ext cx="1579880" cy="772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9AA42-AEFD-4170-A444-9E13187B472D}"/>
              </a:ext>
            </a:extLst>
          </p:cNvPr>
          <p:cNvSpPr/>
          <p:nvPr/>
        </p:nvSpPr>
        <p:spPr>
          <a:xfrm>
            <a:off x="2502527" y="2255520"/>
            <a:ext cx="2618113" cy="7610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C44562-BD53-4673-95A2-87C55148E9A0}"/>
              </a:ext>
            </a:extLst>
          </p:cNvPr>
          <p:cNvSpPr/>
          <p:nvPr/>
        </p:nvSpPr>
        <p:spPr>
          <a:xfrm>
            <a:off x="5463534" y="2255520"/>
            <a:ext cx="2004066" cy="772160"/>
          </a:xfrm>
          <a:prstGeom prst="roundRect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Cardinality </a:t>
            </a:r>
          </a:p>
          <a:p>
            <a:pPr algn="ctr"/>
            <a:r>
              <a:rPr lang="en-US" sz="2800" dirty="0"/>
              <a:t>Estimation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62B19D-611E-417C-BEC6-9011B99B3A0F}"/>
              </a:ext>
            </a:extLst>
          </p:cNvPr>
          <p:cNvSpPr/>
          <p:nvPr/>
        </p:nvSpPr>
        <p:spPr>
          <a:xfrm>
            <a:off x="7962900" y="2255520"/>
            <a:ext cx="1579880" cy="772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1CAD-E902-49BF-BDBE-65BCB506C8B0}"/>
              </a:ext>
            </a:extLst>
          </p:cNvPr>
          <p:cNvSpPr/>
          <p:nvPr/>
        </p:nvSpPr>
        <p:spPr>
          <a:xfrm>
            <a:off x="10038080" y="2255520"/>
            <a:ext cx="1859280" cy="772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Plan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04FB-9F40-4DA2-8D21-A06EF0C6685D}"/>
              </a:ext>
            </a:extLst>
          </p:cNvPr>
          <p:cNvSpPr txBox="1"/>
          <p:nvPr/>
        </p:nvSpPr>
        <p:spPr>
          <a:xfrm>
            <a:off x="-73208" y="1320167"/>
            <a:ext cx="384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Optimization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EE20C-EB05-44DE-BBB7-27AE111273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007227" y="2636045"/>
            <a:ext cx="495300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10BB1-5557-416A-8FD2-CB99533FE4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20640" y="2636045"/>
            <a:ext cx="342894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D796C-3852-495C-BB7E-B8CBFF0577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46760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ED70D-D3C7-4F2A-AEE7-2403ED640E98}"/>
              </a:ext>
            </a:extLst>
          </p:cNvPr>
          <p:cNvCxnSpPr>
            <a:cxnSpLocks/>
          </p:cNvCxnSpPr>
          <p:nvPr/>
        </p:nvCxnSpPr>
        <p:spPr>
          <a:xfrm>
            <a:off x="954278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516E48-7217-4737-959F-AAE2ADA51D3B}"/>
              </a:ext>
            </a:extLst>
          </p:cNvPr>
          <p:cNvSpPr txBox="1"/>
          <p:nvPr/>
        </p:nvSpPr>
        <p:spPr>
          <a:xfrm>
            <a:off x="245870" y="371942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Execution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8C01E-0909-4EAB-997D-4A9355796B96}"/>
              </a:ext>
            </a:extLst>
          </p:cNvPr>
          <p:cNvSpPr/>
          <p:nvPr/>
        </p:nvSpPr>
        <p:spPr>
          <a:xfrm>
            <a:off x="396237" y="4576749"/>
            <a:ext cx="1701803" cy="8367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8748D1-F9F6-4C20-A7FD-0DF9C04FDDDE}"/>
              </a:ext>
            </a:extLst>
          </p:cNvPr>
          <p:cNvSpPr/>
          <p:nvPr/>
        </p:nvSpPr>
        <p:spPr>
          <a:xfrm>
            <a:off x="2728708" y="4576749"/>
            <a:ext cx="2308030" cy="8367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Plan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73251C-F524-4B29-9DD5-223708CE55C7}"/>
              </a:ext>
            </a:extLst>
          </p:cNvPr>
          <p:cNvSpPr/>
          <p:nvPr/>
        </p:nvSpPr>
        <p:spPr>
          <a:xfrm>
            <a:off x="5681900" y="4576749"/>
            <a:ext cx="2364740" cy="8367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Grant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B57CCF-2473-4089-A110-B9AB6295B1A9}"/>
              </a:ext>
            </a:extLst>
          </p:cNvPr>
          <p:cNvSpPr/>
          <p:nvPr/>
        </p:nvSpPr>
        <p:spPr>
          <a:xfrm>
            <a:off x="8610598" y="4576749"/>
            <a:ext cx="2621280" cy="8367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 Execution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97D50-29A9-4673-9333-C69B092147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95281" y="4995100"/>
            <a:ext cx="63342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58F3F1-111C-43AC-9546-969AF0AD5F4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36738" y="4995100"/>
            <a:ext cx="64516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7B8B7-EF9C-4DA3-876D-519918C6150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046640" y="4995100"/>
            <a:ext cx="56395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6223CDDA-F2FE-4287-9480-509B2F333B36}"/>
              </a:ext>
            </a:extLst>
          </p:cNvPr>
          <p:cNvSpPr/>
          <p:nvPr/>
        </p:nvSpPr>
        <p:spPr>
          <a:xfrm>
            <a:off x="5031739" y="1377110"/>
            <a:ext cx="2702561" cy="2730628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E59C821A-FC3D-4AF3-B56F-2085C7B1D36B}"/>
              </a:ext>
            </a:extLst>
          </p:cNvPr>
          <p:cNvSpPr/>
          <p:nvPr/>
        </p:nvSpPr>
        <p:spPr>
          <a:xfrm>
            <a:off x="7411990" y="1375556"/>
            <a:ext cx="2819130" cy="2732182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5BA31A94-886D-45FD-800B-62AB56A134A8}"/>
              </a:ext>
            </a:extLst>
          </p:cNvPr>
          <p:cNvSpPr/>
          <p:nvPr/>
        </p:nvSpPr>
        <p:spPr>
          <a:xfrm>
            <a:off x="2642033" y="3612280"/>
            <a:ext cx="2702561" cy="2854397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plosion: 8 Points 44">
            <a:extLst>
              <a:ext uri="{FF2B5EF4-FFF2-40B4-BE49-F238E27FC236}">
                <a16:creationId xmlns:a16="http://schemas.microsoft.com/office/drawing/2014/main" id="{A5244FF1-F176-48D1-93A2-C7C9642E5477}"/>
              </a:ext>
            </a:extLst>
          </p:cNvPr>
          <p:cNvSpPr/>
          <p:nvPr/>
        </p:nvSpPr>
        <p:spPr>
          <a:xfrm>
            <a:off x="8438865" y="3735947"/>
            <a:ext cx="3038394" cy="2607065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: 8 Points 45">
            <a:extLst>
              <a:ext uri="{FF2B5EF4-FFF2-40B4-BE49-F238E27FC236}">
                <a16:creationId xmlns:a16="http://schemas.microsoft.com/office/drawing/2014/main" id="{6D3D0370-1D13-4D84-A5BC-0C407B9C1CB8}"/>
              </a:ext>
            </a:extLst>
          </p:cNvPr>
          <p:cNvSpPr/>
          <p:nvPr/>
        </p:nvSpPr>
        <p:spPr>
          <a:xfrm>
            <a:off x="5263217" y="3871914"/>
            <a:ext cx="3237488" cy="2379643"/>
          </a:xfrm>
          <a:prstGeom prst="irregularSeal1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F8E6C1-350E-4499-8254-BE1126CFE5A7}"/>
              </a:ext>
            </a:extLst>
          </p:cNvPr>
          <p:cNvSpPr/>
          <p:nvPr/>
        </p:nvSpPr>
        <p:spPr>
          <a:xfrm>
            <a:off x="5183436" y="1979077"/>
            <a:ext cx="2606474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184223-CC34-4586-A3D5-C449FD7AE37A}"/>
              </a:ext>
            </a:extLst>
          </p:cNvPr>
          <p:cNvSpPr/>
          <p:nvPr/>
        </p:nvSpPr>
        <p:spPr>
          <a:xfrm>
            <a:off x="2235827" y="1928751"/>
            <a:ext cx="3184961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1ADA4-8D67-4B36-8159-9C3357278C67}"/>
              </a:ext>
            </a:extLst>
          </p:cNvPr>
          <p:cNvSpPr/>
          <p:nvPr/>
        </p:nvSpPr>
        <p:spPr>
          <a:xfrm>
            <a:off x="7510346" y="1949880"/>
            <a:ext cx="2445828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946E14-D8C0-4A55-93C3-3463A12AB921}"/>
              </a:ext>
            </a:extLst>
          </p:cNvPr>
          <p:cNvSpPr/>
          <p:nvPr/>
        </p:nvSpPr>
        <p:spPr>
          <a:xfrm>
            <a:off x="2286664" y="4349796"/>
            <a:ext cx="3138696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739610-9CF5-428B-B5BB-6CB67DBEB6DD}"/>
              </a:ext>
            </a:extLst>
          </p:cNvPr>
          <p:cNvSpPr/>
          <p:nvPr/>
        </p:nvSpPr>
        <p:spPr>
          <a:xfrm>
            <a:off x="5326823" y="4299470"/>
            <a:ext cx="3038393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D8090E-4B28-4F5F-889D-5BF9260CE289}"/>
              </a:ext>
            </a:extLst>
          </p:cNvPr>
          <p:cNvSpPr/>
          <p:nvPr/>
        </p:nvSpPr>
        <p:spPr>
          <a:xfrm>
            <a:off x="8240377" y="4249144"/>
            <a:ext cx="3472651" cy="14729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C8D0A1-33A7-4927-810D-D02959C68C7D}"/>
              </a:ext>
            </a:extLst>
          </p:cNvPr>
          <p:cNvSpPr/>
          <p:nvPr/>
        </p:nvSpPr>
        <p:spPr>
          <a:xfrm>
            <a:off x="9682756" y="1949880"/>
            <a:ext cx="2443016" cy="137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8" grpId="0" animBg="1"/>
      <p:bldP spid="28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75E9-4FBC-4FEC-B3E8-F3D0C17A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80950"/>
            <a:ext cx="1199896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Fixed memory: Memory grant connections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9F02E-1D22-49F0-8636-590706B682E6}"/>
              </a:ext>
            </a:extLst>
          </p:cNvPr>
          <p:cNvSpPr/>
          <p:nvPr/>
        </p:nvSpPr>
        <p:spPr>
          <a:xfrm>
            <a:off x="3983778" y="1491068"/>
            <a:ext cx="1473490" cy="6877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Fixed 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208364C-F2E8-426D-8854-D59E941AEA19}"/>
              </a:ext>
            </a:extLst>
          </p:cNvPr>
          <p:cNvSpPr/>
          <p:nvPr/>
        </p:nvSpPr>
        <p:spPr>
          <a:xfrm>
            <a:off x="5991226" y="1256436"/>
            <a:ext cx="2143126" cy="981075"/>
          </a:xfrm>
          <a:prstGeom prst="wedgeEllipseCallout">
            <a:avLst>
              <a:gd name="adj1" fmla="val -79056"/>
              <a:gd name="adj2" fmla="val 1181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Grant connections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8352D-CF9A-4AC4-AAE6-C906175D8B5E}"/>
              </a:ext>
            </a:extLst>
          </p:cNvPr>
          <p:cNvSpPr/>
          <p:nvPr/>
        </p:nvSpPr>
        <p:spPr>
          <a:xfrm>
            <a:off x="895349" y="2628704"/>
            <a:ext cx="1422204" cy="13521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F4C7D7-3AFD-449B-9B80-50B577309E8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317553" y="3304759"/>
            <a:ext cx="5182885" cy="1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0ED156-8703-47EC-B9BB-59EBA78CDE96}"/>
              </a:ext>
            </a:extLst>
          </p:cNvPr>
          <p:cNvSpPr/>
          <p:nvPr/>
        </p:nvSpPr>
        <p:spPr>
          <a:xfrm>
            <a:off x="3042604" y="2581999"/>
            <a:ext cx="4010025" cy="547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 allocate this memory at startup of query execution based on our plan and cardinality estimates</a:t>
            </a:r>
          </a:p>
        </p:txBody>
      </p:sp>
      <p:pic>
        <p:nvPicPr>
          <p:cNvPr id="2050" name="Picture 2" descr="SQL Server 2019 Is Here: A Roundup of Its Best Features -- Redmondmag.com">
            <a:extLst>
              <a:ext uri="{FF2B5EF4-FFF2-40B4-BE49-F238E27FC236}">
                <a16:creationId xmlns:a16="http://schemas.microsoft.com/office/drawing/2014/main" id="{7701A804-2899-48C1-8439-4ADFFA9F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435891"/>
            <a:ext cx="2105025" cy="136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B509-8FC9-4FF8-A9FB-F922D234BCC0}"/>
              </a:ext>
            </a:extLst>
          </p:cNvPr>
          <p:cNvSpPr txBox="1"/>
          <p:nvPr/>
        </p:nvSpPr>
        <p:spPr>
          <a:xfrm>
            <a:off x="4340940" y="3416426"/>
            <a:ext cx="194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 plan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793B3-5E01-40A4-99DD-73C6BDC6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49" y="3543406"/>
            <a:ext cx="972862" cy="986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8F81-C278-474D-9B69-4E2AB2039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513" y="3539581"/>
            <a:ext cx="916413" cy="9628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F08-D8EF-40C7-8130-CD5AD3B85FA2}"/>
              </a:ext>
            </a:extLst>
          </p:cNvPr>
          <p:cNvSpPr/>
          <p:nvPr/>
        </p:nvSpPr>
        <p:spPr>
          <a:xfrm>
            <a:off x="9906001" y="2628705"/>
            <a:ext cx="1754384" cy="13521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Query 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11D626-A0F6-40CC-9200-861B726A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438" y="2628704"/>
            <a:ext cx="1422205" cy="135564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9FC63F-74A4-4A84-BF6E-4A0C8DF0320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922643" y="3304759"/>
            <a:ext cx="983358" cy="1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262AD3-0CBA-442E-BC49-862AC0BD5518}"/>
              </a:ext>
            </a:extLst>
          </p:cNvPr>
          <p:cNvCxnSpPr>
            <a:cxnSpLocks/>
          </p:cNvCxnSpPr>
          <p:nvPr/>
        </p:nvCxnSpPr>
        <p:spPr>
          <a:xfrm>
            <a:off x="10783193" y="3980813"/>
            <a:ext cx="0" cy="5215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4B5891-84F3-4989-942E-BA18C22A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86" y="4502395"/>
            <a:ext cx="916414" cy="12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2052">
            <a:extLst>
              <a:ext uri="{FF2B5EF4-FFF2-40B4-BE49-F238E27FC236}">
                <a16:creationId xmlns:a16="http://schemas.microsoft.com/office/drawing/2014/main" id="{138ED9C8-8843-43F3-93FD-5986591001E1}"/>
              </a:ext>
            </a:extLst>
          </p:cNvPr>
          <p:cNvSpPr/>
          <p:nvPr/>
        </p:nvSpPr>
        <p:spPr>
          <a:xfrm>
            <a:off x="8307569" y="4801203"/>
            <a:ext cx="1948460" cy="6330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Spills to the disk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34D14-93DF-40FB-A6BB-1CF062BA7163}"/>
              </a:ext>
            </a:extLst>
          </p:cNvPr>
          <p:cNvSpPr txBox="1"/>
          <p:nvPr/>
        </p:nvSpPr>
        <p:spPr>
          <a:xfrm>
            <a:off x="7152092" y="3980813"/>
            <a:ext cx="231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Memory Grants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DC487E-9E58-473A-8A60-A3F2490E7BA6}"/>
              </a:ext>
            </a:extLst>
          </p:cNvPr>
          <p:cNvSpPr/>
          <p:nvPr/>
        </p:nvSpPr>
        <p:spPr>
          <a:xfrm>
            <a:off x="1187455" y="1491068"/>
            <a:ext cx="1668566" cy="696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Resource Governor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A9F30-1B2A-4538-8332-76F51B21AF0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56020" y="1834965"/>
            <a:ext cx="1127758" cy="103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6C25491-4CE3-410F-9D30-EE3C28F24C83}"/>
              </a:ext>
            </a:extLst>
          </p:cNvPr>
          <p:cNvSpPr/>
          <p:nvPr/>
        </p:nvSpPr>
        <p:spPr>
          <a:xfrm>
            <a:off x="5255485" y="5311256"/>
            <a:ext cx="4503393" cy="5785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Plans get evicted from plan cache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B1A75-30DC-488D-A6E6-6B8139AA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84664"/>
            <a:ext cx="1220216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Fixed memory: Memory grant connections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3FB5A-3F9D-46F2-B176-3F4A191F1B8D}"/>
              </a:ext>
            </a:extLst>
          </p:cNvPr>
          <p:cNvSpPr/>
          <p:nvPr/>
        </p:nvSpPr>
        <p:spPr>
          <a:xfrm>
            <a:off x="4104640" y="2245360"/>
            <a:ext cx="1798320" cy="8534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Fixed 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FFE610-7F95-49DB-AE92-22E22429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20" y="1690688"/>
            <a:ext cx="2024002" cy="19292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F8D173-519F-4456-A1E3-10E30EAA16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902960" y="2655330"/>
            <a:ext cx="1034160" cy="16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18EC-5D1D-413F-958E-4357BF896FA3}"/>
              </a:ext>
            </a:extLst>
          </p:cNvPr>
          <p:cNvSpPr/>
          <p:nvPr/>
        </p:nvSpPr>
        <p:spPr>
          <a:xfrm>
            <a:off x="9744200" y="2228609"/>
            <a:ext cx="1798320" cy="8534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Leaks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181D2-472E-46DA-9516-14DB8DFA313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8961122" y="2655329"/>
            <a:ext cx="7830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D4C13-E21A-4987-B6A1-275B11C328D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0643360" y="3082049"/>
            <a:ext cx="0" cy="9646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1AA271-29B8-4336-88B7-AD477EB90741}"/>
              </a:ext>
            </a:extLst>
          </p:cNvPr>
          <p:cNvSpPr/>
          <p:nvPr/>
        </p:nvSpPr>
        <p:spPr>
          <a:xfrm>
            <a:off x="9744200" y="4046690"/>
            <a:ext cx="1798320" cy="63335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error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MSG 701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2541603-2517-4BF4-829B-5751474EDC67}"/>
              </a:ext>
            </a:extLst>
          </p:cNvPr>
          <p:cNvCxnSpPr>
            <a:cxnSpLocks/>
            <a:stCxn id="22" idx="1"/>
            <a:endCxn id="5" idx="2"/>
          </p:cNvCxnSpPr>
          <p:nvPr/>
        </p:nvCxnSpPr>
        <p:spPr>
          <a:xfrm rot="10800000">
            <a:off x="5003800" y="3098800"/>
            <a:ext cx="4740400" cy="1264566"/>
          </a:xfrm>
          <a:prstGeom prst="bentConnector2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92B3297-EDBE-45FA-A096-4CC9F0EF7300}"/>
              </a:ext>
            </a:extLst>
          </p:cNvPr>
          <p:cNvSpPr/>
          <p:nvPr/>
        </p:nvSpPr>
        <p:spPr>
          <a:xfrm>
            <a:off x="5709921" y="3680651"/>
            <a:ext cx="4029960" cy="5974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 access to other operations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9D5EA6-F290-47AD-8CD4-5989848E408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0639040" y="4680042"/>
            <a:ext cx="2160" cy="220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3BD8C51-34B3-41FF-9BA3-7E16C22182E5}"/>
              </a:ext>
            </a:extLst>
          </p:cNvPr>
          <p:cNvSpPr/>
          <p:nvPr/>
        </p:nvSpPr>
        <p:spPr>
          <a:xfrm>
            <a:off x="9739880" y="4900129"/>
            <a:ext cx="1802639" cy="871349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pressure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9E0B5E-CD4D-4FF7-B363-44E879EBEC81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5255485" y="5331898"/>
            <a:ext cx="4484395" cy="3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2D76D003-2F87-4A76-9A83-C20AA671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40" y="4835478"/>
            <a:ext cx="2179545" cy="99283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80B238-8FFC-4B52-A67A-BF52216947D7}"/>
              </a:ext>
            </a:extLst>
          </p:cNvPr>
          <p:cNvCxnSpPr>
            <a:cxnSpLocks/>
          </p:cNvCxnSpPr>
          <p:nvPr/>
        </p:nvCxnSpPr>
        <p:spPr>
          <a:xfrm flipH="1">
            <a:off x="2695575" y="5323227"/>
            <a:ext cx="375323" cy="8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d-stock-arrow-down - BDC Reporter">
            <a:extLst>
              <a:ext uri="{FF2B5EF4-FFF2-40B4-BE49-F238E27FC236}">
                <a16:creationId xmlns:a16="http://schemas.microsoft.com/office/drawing/2014/main" id="{A84F0F1B-9487-4FB7-A98E-FCCDBB0E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06" y="3427376"/>
            <a:ext cx="786763" cy="9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4D322D3-7E05-471E-A2EC-D2C8E7F5FC3C}"/>
              </a:ext>
            </a:extLst>
          </p:cNvPr>
          <p:cNvSpPr/>
          <p:nvPr/>
        </p:nvSpPr>
        <p:spPr>
          <a:xfrm>
            <a:off x="6718678" y="1707439"/>
            <a:ext cx="1683642" cy="94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Memory Grants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A9A9F6-FAD6-4F10-A769-0547A9A87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472" y="3464560"/>
            <a:ext cx="784575" cy="5884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A00B17-B6FB-4D18-A485-42ABC0B6EA26}"/>
              </a:ext>
            </a:extLst>
          </p:cNvPr>
          <p:cNvSpPr/>
          <p:nvPr/>
        </p:nvSpPr>
        <p:spPr>
          <a:xfrm>
            <a:off x="121920" y="4680043"/>
            <a:ext cx="2573655" cy="10914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Resource semaphore waits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F3E75-3CA0-4D3B-BC94-0691020BEF7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408747" y="4278140"/>
            <a:ext cx="1" cy="4019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73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Speaker Slides (1)</Template>
  <TotalTime>10070</TotalTime>
  <Words>1008</Words>
  <Application>Microsoft Office PowerPoint</Application>
  <PresentationFormat>Widescreen</PresentationFormat>
  <Paragraphs>209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Segoe UI</vt:lpstr>
      <vt:lpstr>Custom Design</vt:lpstr>
      <vt:lpstr>Understanding  Statistics in SQL Server</vt:lpstr>
      <vt:lpstr>About me</vt:lpstr>
      <vt:lpstr>Overview</vt:lpstr>
      <vt:lpstr>Statistics: What is it all about?</vt:lpstr>
      <vt:lpstr>Why should we care?</vt:lpstr>
      <vt:lpstr>How query optimizer uses statistics?</vt:lpstr>
      <vt:lpstr>What could go wrong?</vt:lpstr>
      <vt:lpstr>Fixed memory: Memory grant connections</vt:lpstr>
      <vt:lpstr>Fixed memory: Memory grant connections</vt:lpstr>
      <vt:lpstr>Memory grant feedback</vt:lpstr>
      <vt:lpstr>PowerPoint Presentation</vt:lpstr>
      <vt:lpstr>Database level options for statistics</vt:lpstr>
      <vt:lpstr>PowerPoint Presentation</vt:lpstr>
      <vt:lpstr>Many ways statistics gets created</vt:lpstr>
      <vt:lpstr>Examples for statistics creation</vt:lpstr>
      <vt:lpstr>Many ways statistics gets created</vt:lpstr>
      <vt:lpstr>Examples for automatically created statistics</vt:lpstr>
      <vt:lpstr>Examples for automatically created statistics</vt:lpstr>
      <vt:lpstr>Many ways statistics gets created</vt:lpstr>
      <vt:lpstr>PowerPoint Presentation</vt:lpstr>
      <vt:lpstr>Viewing Statistics</vt:lpstr>
      <vt:lpstr>PowerPoint Presentation</vt:lpstr>
      <vt:lpstr>PowerPoint Presentation</vt:lpstr>
      <vt:lpstr>Old vs New threshold</vt:lpstr>
      <vt:lpstr>New Threshold</vt:lpstr>
      <vt:lpstr>Updating statistics: AUTO_UPDATE_STATS  </vt:lpstr>
      <vt:lpstr>Updating statistics: Auto update statistics asynchronously</vt:lpstr>
      <vt:lpstr>Updating statistics: Maintenance</vt:lpstr>
      <vt:lpstr>PowerPoint Presentation</vt:lpstr>
      <vt:lpstr>What default sample should be used?</vt:lpstr>
      <vt:lpstr>PowerPoint Presentation</vt:lpstr>
      <vt:lpstr>Common reasons for incorrect estimates</vt:lpstr>
      <vt:lpstr>PowerPoint Presentation</vt:lpstr>
      <vt:lpstr>Points to remember</vt:lpstr>
      <vt:lpstr>Points to remember</vt:lpstr>
      <vt:lpstr>Overview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Statistics in SQL Server</dc:title>
  <dc:creator>Goguri, Deepthi</dc:creator>
  <cp:lastModifiedBy>Goguri, Deepthi</cp:lastModifiedBy>
  <cp:revision>158</cp:revision>
  <dcterms:created xsi:type="dcterms:W3CDTF">2020-10-05T18:48:50Z</dcterms:created>
  <dcterms:modified xsi:type="dcterms:W3CDTF">2020-10-27T20:34:02Z</dcterms:modified>
</cp:coreProperties>
</file>