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Lst>
  <p:sldSz cx="15849600" cy="1188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49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1572" y="72"/>
      </p:cViewPr>
      <p:guideLst>
        <p:guide orient="horz" pos="3744"/>
        <p:guide pos="49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88720" y="1945431"/>
            <a:ext cx="13472160" cy="4138507"/>
          </a:xfrm>
        </p:spPr>
        <p:txBody>
          <a:bodyPr anchor="b"/>
          <a:lstStyle>
            <a:lvl1pPr algn="ctr">
              <a:defRPr sz="10400"/>
            </a:lvl1pPr>
          </a:lstStyle>
          <a:p>
            <a:r>
              <a:rPr lang="en-US"/>
              <a:t>Click to edit Master title style</a:t>
            </a:r>
            <a:endParaRPr lang="en-US" dirty="0"/>
          </a:p>
        </p:txBody>
      </p:sp>
      <p:sp>
        <p:nvSpPr>
          <p:cNvPr id="3" name="Subtitle 2"/>
          <p:cNvSpPr>
            <a:spLocks noGrp="1"/>
          </p:cNvSpPr>
          <p:nvPr>
            <p:ph type="subTitle" idx="1"/>
          </p:nvPr>
        </p:nvSpPr>
        <p:spPr>
          <a:xfrm>
            <a:off x="1981200" y="6243534"/>
            <a:ext cx="11887200" cy="2869987"/>
          </a:xfrm>
        </p:spPr>
        <p:txBody>
          <a:bodyPr/>
          <a:lstStyle>
            <a:lvl1pPr marL="0" indent="0" algn="ctr">
              <a:buNone/>
              <a:defRPr sz="4160"/>
            </a:lvl1pPr>
            <a:lvl2pPr marL="792446" indent="0" algn="ctr">
              <a:buNone/>
              <a:defRPr sz="3467"/>
            </a:lvl2pPr>
            <a:lvl3pPr marL="1584890" indent="0" algn="ctr">
              <a:buNone/>
              <a:defRPr sz="3120"/>
            </a:lvl3pPr>
            <a:lvl4pPr marL="2377334" indent="0" algn="ctr">
              <a:buNone/>
              <a:defRPr sz="2773"/>
            </a:lvl4pPr>
            <a:lvl5pPr marL="3169780" indent="0" algn="ctr">
              <a:buNone/>
              <a:defRPr sz="2773"/>
            </a:lvl5pPr>
            <a:lvl6pPr marL="3962225" indent="0" algn="ctr">
              <a:buNone/>
              <a:defRPr sz="2773"/>
            </a:lvl6pPr>
            <a:lvl7pPr marL="4754670" indent="0" algn="ctr">
              <a:buNone/>
              <a:defRPr sz="2773"/>
            </a:lvl7pPr>
            <a:lvl8pPr marL="5547114" indent="0" algn="ctr">
              <a:buNone/>
              <a:defRPr sz="2773"/>
            </a:lvl8pPr>
            <a:lvl9pPr marL="6339560" indent="0" algn="ctr">
              <a:buNone/>
              <a:defRPr sz="277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AA549FAD-9435-4735-9895-68C33EAAAE15}" type="datetimeFigureOut">
              <a:rPr lang="en-US" smtClean="0"/>
              <a:pPr>
                <a:defRPr/>
              </a:pPr>
              <a:t>5/3/2018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E8BA8DF-1B64-4C27-8FDE-52CCC5B4F385}" type="slidenum">
              <a:rPr lang="en-US" smtClean="0"/>
              <a:pPr>
                <a:defRPr/>
              </a:pPr>
              <a:t>‹#›</a:t>
            </a:fld>
            <a:endParaRPr lang="en-US" dirty="0"/>
          </a:p>
        </p:txBody>
      </p:sp>
    </p:spTree>
    <p:extLst>
      <p:ext uri="{BB962C8B-B14F-4D97-AF65-F5344CB8AC3E}">
        <p14:creationId xmlns:p14="http://schemas.microsoft.com/office/powerpoint/2010/main" val="343225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F6D49E0-F2E1-4C6E-B823-927D4AFDDE63}" type="datetimeFigureOut">
              <a:rPr lang="en-US" smtClean="0"/>
              <a:pPr>
                <a:defRPr/>
              </a:pPr>
              <a:t>5/3/2018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14417CD-FE74-49B3-9C60-DA8A34988A7C}" type="slidenum">
              <a:rPr lang="en-US" smtClean="0"/>
              <a:pPr>
                <a:defRPr/>
              </a:pPr>
              <a:t>‹#›</a:t>
            </a:fld>
            <a:endParaRPr lang="en-US" dirty="0"/>
          </a:p>
        </p:txBody>
      </p:sp>
    </p:spTree>
    <p:extLst>
      <p:ext uri="{BB962C8B-B14F-4D97-AF65-F5344CB8AC3E}">
        <p14:creationId xmlns:p14="http://schemas.microsoft.com/office/powerpoint/2010/main" val="423306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42371" y="632885"/>
            <a:ext cx="3417570" cy="100738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89661" y="632885"/>
            <a:ext cx="10054590" cy="1007385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CEF2CAF-B0B5-43F5-B7F8-306735D9E52A}" type="datetimeFigureOut">
              <a:rPr lang="en-US" smtClean="0"/>
              <a:pPr>
                <a:defRPr/>
              </a:pPr>
              <a:t>5/3/2018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0ECD202-7DF4-4AB8-B640-575A81E88CB5}" type="slidenum">
              <a:rPr lang="en-US" smtClean="0"/>
              <a:pPr>
                <a:defRPr/>
              </a:pPr>
              <a:t>‹#›</a:t>
            </a:fld>
            <a:endParaRPr lang="en-US" dirty="0"/>
          </a:p>
        </p:txBody>
      </p:sp>
    </p:spTree>
    <p:extLst>
      <p:ext uri="{BB962C8B-B14F-4D97-AF65-F5344CB8AC3E}">
        <p14:creationId xmlns:p14="http://schemas.microsoft.com/office/powerpoint/2010/main" val="265048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9084173-5A3D-4332-8D4D-068216125934}" type="datetimeFigureOut">
              <a:rPr lang="en-US" smtClean="0"/>
              <a:pPr>
                <a:defRPr/>
              </a:pPr>
              <a:t>5/3/2018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7D95F5-7BB8-4CEA-B6C4-C56995AFD501}" type="slidenum">
              <a:rPr lang="en-US" smtClean="0"/>
              <a:pPr>
                <a:defRPr/>
              </a:pPr>
              <a:t>‹#›</a:t>
            </a:fld>
            <a:endParaRPr lang="en-US" dirty="0"/>
          </a:p>
        </p:txBody>
      </p:sp>
    </p:spTree>
    <p:extLst>
      <p:ext uri="{BB962C8B-B14F-4D97-AF65-F5344CB8AC3E}">
        <p14:creationId xmlns:p14="http://schemas.microsoft.com/office/powerpoint/2010/main" val="340692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1406" y="2963549"/>
            <a:ext cx="13670280" cy="4944744"/>
          </a:xfrm>
        </p:spPr>
        <p:txBody>
          <a:bodyPr anchor="b"/>
          <a:lstStyle>
            <a:lvl1pPr>
              <a:defRPr sz="10400"/>
            </a:lvl1pPr>
          </a:lstStyle>
          <a:p>
            <a:r>
              <a:rPr lang="en-US"/>
              <a:t>Click to edit Master title style</a:t>
            </a:r>
            <a:endParaRPr lang="en-US" dirty="0"/>
          </a:p>
        </p:txBody>
      </p:sp>
      <p:sp>
        <p:nvSpPr>
          <p:cNvPr id="3" name="Text Placeholder 2"/>
          <p:cNvSpPr>
            <a:spLocks noGrp="1"/>
          </p:cNvSpPr>
          <p:nvPr>
            <p:ph type="body" idx="1"/>
          </p:nvPr>
        </p:nvSpPr>
        <p:spPr>
          <a:xfrm>
            <a:off x="1081406" y="7955072"/>
            <a:ext cx="13670280" cy="2600324"/>
          </a:xfrm>
        </p:spPr>
        <p:txBody>
          <a:bodyPr/>
          <a:lstStyle>
            <a:lvl1pPr marL="0" indent="0">
              <a:buNone/>
              <a:defRPr sz="4160">
                <a:solidFill>
                  <a:schemeClr val="tx1"/>
                </a:solidFill>
              </a:defRPr>
            </a:lvl1pPr>
            <a:lvl2pPr marL="792446" indent="0">
              <a:buNone/>
              <a:defRPr sz="3467">
                <a:solidFill>
                  <a:schemeClr val="tx1">
                    <a:tint val="75000"/>
                  </a:schemeClr>
                </a:solidFill>
              </a:defRPr>
            </a:lvl2pPr>
            <a:lvl3pPr marL="1584890" indent="0">
              <a:buNone/>
              <a:defRPr sz="3120">
                <a:solidFill>
                  <a:schemeClr val="tx1">
                    <a:tint val="75000"/>
                  </a:schemeClr>
                </a:solidFill>
              </a:defRPr>
            </a:lvl3pPr>
            <a:lvl4pPr marL="2377334" indent="0">
              <a:buNone/>
              <a:defRPr sz="2773">
                <a:solidFill>
                  <a:schemeClr val="tx1">
                    <a:tint val="75000"/>
                  </a:schemeClr>
                </a:solidFill>
              </a:defRPr>
            </a:lvl4pPr>
            <a:lvl5pPr marL="3169780" indent="0">
              <a:buNone/>
              <a:defRPr sz="2773">
                <a:solidFill>
                  <a:schemeClr val="tx1">
                    <a:tint val="75000"/>
                  </a:schemeClr>
                </a:solidFill>
              </a:defRPr>
            </a:lvl5pPr>
            <a:lvl6pPr marL="3962225" indent="0">
              <a:buNone/>
              <a:defRPr sz="2773">
                <a:solidFill>
                  <a:schemeClr val="tx1">
                    <a:tint val="75000"/>
                  </a:schemeClr>
                </a:solidFill>
              </a:defRPr>
            </a:lvl6pPr>
            <a:lvl7pPr marL="4754670" indent="0">
              <a:buNone/>
              <a:defRPr sz="2773">
                <a:solidFill>
                  <a:schemeClr val="tx1">
                    <a:tint val="75000"/>
                  </a:schemeClr>
                </a:solidFill>
              </a:defRPr>
            </a:lvl7pPr>
            <a:lvl8pPr marL="5547114" indent="0">
              <a:buNone/>
              <a:defRPr sz="2773">
                <a:solidFill>
                  <a:schemeClr val="tx1">
                    <a:tint val="75000"/>
                  </a:schemeClr>
                </a:solidFill>
              </a:defRPr>
            </a:lvl8pPr>
            <a:lvl9pPr marL="6339560" indent="0">
              <a:buNone/>
              <a:defRPr sz="277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CE4D5155-62B6-4A7B-8AD9-3A2DAD31FE5E}" type="datetimeFigureOut">
              <a:rPr lang="en-US" smtClean="0"/>
              <a:pPr>
                <a:defRPr/>
              </a:pPr>
              <a:t>5/3/2018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7884626-857A-4AB2-9FE3-3C4F4C5D4A93}" type="slidenum">
              <a:rPr lang="en-US" smtClean="0"/>
              <a:pPr>
                <a:defRPr/>
              </a:pPr>
              <a:t>‹#›</a:t>
            </a:fld>
            <a:endParaRPr lang="en-US" dirty="0"/>
          </a:p>
        </p:txBody>
      </p:sp>
    </p:spTree>
    <p:extLst>
      <p:ext uri="{BB962C8B-B14F-4D97-AF65-F5344CB8AC3E}">
        <p14:creationId xmlns:p14="http://schemas.microsoft.com/office/powerpoint/2010/main" val="290308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89660" y="3164418"/>
            <a:ext cx="673608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23860" y="3164418"/>
            <a:ext cx="673608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4B6C047-E438-4DB6-85B2-A8EAFF3E237A}" type="datetimeFigureOut">
              <a:rPr lang="en-US" smtClean="0"/>
              <a:pPr>
                <a:defRPr/>
              </a:pPr>
              <a:t>5/3/2018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4CF0C89-30AC-4A29-BB3E-47A342A2AE72}" type="slidenum">
              <a:rPr lang="en-US" smtClean="0"/>
              <a:pPr>
                <a:defRPr/>
              </a:pPr>
              <a:t>‹#›</a:t>
            </a:fld>
            <a:endParaRPr lang="en-US" dirty="0"/>
          </a:p>
        </p:txBody>
      </p:sp>
    </p:spTree>
    <p:extLst>
      <p:ext uri="{BB962C8B-B14F-4D97-AF65-F5344CB8AC3E}">
        <p14:creationId xmlns:p14="http://schemas.microsoft.com/office/powerpoint/2010/main" val="79987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1724" y="632888"/>
            <a:ext cx="13670280" cy="22976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1726" y="2914016"/>
            <a:ext cx="6705123" cy="1428114"/>
          </a:xfrm>
        </p:spPr>
        <p:txBody>
          <a:bodyPr anchor="b"/>
          <a:lstStyle>
            <a:lvl1pPr marL="0" indent="0">
              <a:buNone/>
              <a:defRPr sz="4160" b="1"/>
            </a:lvl1pPr>
            <a:lvl2pPr marL="792446" indent="0">
              <a:buNone/>
              <a:defRPr sz="3467" b="1"/>
            </a:lvl2pPr>
            <a:lvl3pPr marL="1584890" indent="0">
              <a:buNone/>
              <a:defRPr sz="3120" b="1"/>
            </a:lvl3pPr>
            <a:lvl4pPr marL="2377334" indent="0">
              <a:buNone/>
              <a:defRPr sz="2773" b="1"/>
            </a:lvl4pPr>
            <a:lvl5pPr marL="3169780" indent="0">
              <a:buNone/>
              <a:defRPr sz="2773" b="1"/>
            </a:lvl5pPr>
            <a:lvl6pPr marL="3962225" indent="0">
              <a:buNone/>
              <a:defRPr sz="2773" b="1"/>
            </a:lvl6pPr>
            <a:lvl7pPr marL="4754670" indent="0">
              <a:buNone/>
              <a:defRPr sz="2773" b="1"/>
            </a:lvl7pPr>
            <a:lvl8pPr marL="5547114" indent="0">
              <a:buNone/>
              <a:defRPr sz="2773" b="1"/>
            </a:lvl8pPr>
            <a:lvl9pPr marL="6339560" indent="0">
              <a:buNone/>
              <a:defRPr sz="2773" b="1"/>
            </a:lvl9pPr>
          </a:lstStyle>
          <a:p>
            <a:pPr lvl="0"/>
            <a:r>
              <a:rPr lang="en-US"/>
              <a:t>Edit Master text styles</a:t>
            </a:r>
          </a:p>
        </p:txBody>
      </p:sp>
      <p:sp>
        <p:nvSpPr>
          <p:cNvPr id="4" name="Content Placeholder 3"/>
          <p:cNvSpPr>
            <a:spLocks noGrp="1"/>
          </p:cNvSpPr>
          <p:nvPr>
            <p:ph sz="half" idx="2"/>
          </p:nvPr>
        </p:nvSpPr>
        <p:spPr>
          <a:xfrm>
            <a:off x="1091726" y="4342132"/>
            <a:ext cx="6705123"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23861" y="2914016"/>
            <a:ext cx="6738144" cy="1428114"/>
          </a:xfrm>
        </p:spPr>
        <p:txBody>
          <a:bodyPr anchor="b"/>
          <a:lstStyle>
            <a:lvl1pPr marL="0" indent="0">
              <a:buNone/>
              <a:defRPr sz="4160" b="1"/>
            </a:lvl1pPr>
            <a:lvl2pPr marL="792446" indent="0">
              <a:buNone/>
              <a:defRPr sz="3467" b="1"/>
            </a:lvl2pPr>
            <a:lvl3pPr marL="1584890" indent="0">
              <a:buNone/>
              <a:defRPr sz="3120" b="1"/>
            </a:lvl3pPr>
            <a:lvl4pPr marL="2377334" indent="0">
              <a:buNone/>
              <a:defRPr sz="2773" b="1"/>
            </a:lvl4pPr>
            <a:lvl5pPr marL="3169780" indent="0">
              <a:buNone/>
              <a:defRPr sz="2773" b="1"/>
            </a:lvl5pPr>
            <a:lvl6pPr marL="3962225" indent="0">
              <a:buNone/>
              <a:defRPr sz="2773" b="1"/>
            </a:lvl6pPr>
            <a:lvl7pPr marL="4754670" indent="0">
              <a:buNone/>
              <a:defRPr sz="2773" b="1"/>
            </a:lvl7pPr>
            <a:lvl8pPr marL="5547114" indent="0">
              <a:buNone/>
              <a:defRPr sz="2773" b="1"/>
            </a:lvl8pPr>
            <a:lvl9pPr marL="6339560" indent="0">
              <a:buNone/>
              <a:defRPr sz="2773" b="1"/>
            </a:lvl9pPr>
          </a:lstStyle>
          <a:p>
            <a:pPr lvl="0"/>
            <a:r>
              <a:rPr lang="en-US"/>
              <a:t>Edit Master text styles</a:t>
            </a:r>
          </a:p>
        </p:txBody>
      </p:sp>
      <p:sp>
        <p:nvSpPr>
          <p:cNvPr id="6" name="Content Placeholder 5"/>
          <p:cNvSpPr>
            <a:spLocks noGrp="1"/>
          </p:cNvSpPr>
          <p:nvPr>
            <p:ph sz="quarter" idx="4"/>
          </p:nvPr>
        </p:nvSpPr>
        <p:spPr>
          <a:xfrm>
            <a:off x="8023861" y="4342132"/>
            <a:ext cx="6738144"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017D4DBE-5F41-4FA2-8715-EDEA619702D8}" type="datetimeFigureOut">
              <a:rPr lang="en-US" smtClean="0"/>
              <a:pPr>
                <a:defRPr/>
              </a:pPr>
              <a:t>5/3/2018</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4B908513-5155-4DA7-9536-ABF7FB028D80}" type="slidenum">
              <a:rPr lang="en-US" smtClean="0"/>
              <a:pPr>
                <a:defRPr/>
              </a:pPr>
              <a:t>‹#›</a:t>
            </a:fld>
            <a:endParaRPr lang="en-US" dirty="0"/>
          </a:p>
        </p:txBody>
      </p:sp>
    </p:spTree>
    <p:extLst>
      <p:ext uri="{BB962C8B-B14F-4D97-AF65-F5344CB8AC3E}">
        <p14:creationId xmlns:p14="http://schemas.microsoft.com/office/powerpoint/2010/main" val="196908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1748BFDE-2623-46C4-94E3-330AFA235B96}" type="datetimeFigureOut">
              <a:rPr lang="en-US" smtClean="0"/>
              <a:pPr>
                <a:defRPr/>
              </a:pPr>
              <a:t>5/3/2018</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0C42D10-AC61-446F-8390-693FD6463A2A}" type="slidenum">
              <a:rPr lang="en-US" smtClean="0"/>
              <a:pPr>
                <a:defRPr/>
              </a:pPr>
              <a:t>‹#›</a:t>
            </a:fld>
            <a:endParaRPr lang="en-US" dirty="0"/>
          </a:p>
        </p:txBody>
      </p:sp>
    </p:spTree>
    <p:extLst>
      <p:ext uri="{BB962C8B-B14F-4D97-AF65-F5344CB8AC3E}">
        <p14:creationId xmlns:p14="http://schemas.microsoft.com/office/powerpoint/2010/main" val="366082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BA9487E-BAB5-42A5-9D5B-400F30650863}" type="datetimeFigureOut">
              <a:rPr lang="en-US" smtClean="0"/>
              <a:pPr>
                <a:defRPr/>
              </a:pPr>
              <a:t>5/3/2018</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7F8C4586-E024-47C3-9D2A-16B6ED171771}" type="slidenum">
              <a:rPr lang="en-US" smtClean="0"/>
              <a:pPr>
                <a:defRPr/>
              </a:pPr>
              <a:t>‹#›</a:t>
            </a:fld>
            <a:endParaRPr lang="en-US" dirty="0"/>
          </a:p>
        </p:txBody>
      </p:sp>
    </p:spTree>
    <p:extLst>
      <p:ext uri="{BB962C8B-B14F-4D97-AF65-F5344CB8AC3E}">
        <p14:creationId xmlns:p14="http://schemas.microsoft.com/office/powerpoint/2010/main" val="77283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1725" y="792480"/>
            <a:ext cx="5111909" cy="2773680"/>
          </a:xfrm>
        </p:spPr>
        <p:txBody>
          <a:bodyPr anchor="b"/>
          <a:lstStyle>
            <a:lvl1pPr>
              <a:defRPr sz="5547"/>
            </a:lvl1pPr>
          </a:lstStyle>
          <a:p>
            <a:r>
              <a:rPr lang="en-US"/>
              <a:t>Click to edit Master title style</a:t>
            </a:r>
            <a:endParaRPr lang="en-US" dirty="0"/>
          </a:p>
        </p:txBody>
      </p:sp>
      <p:sp>
        <p:nvSpPr>
          <p:cNvPr id="3" name="Content Placeholder 2"/>
          <p:cNvSpPr>
            <a:spLocks noGrp="1"/>
          </p:cNvSpPr>
          <p:nvPr>
            <p:ph idx="1"/>
          </p:nvPr>
        </p:nvSpPr>
        <p:spPr>
          <a:xfrm>
            <a:off x="6738144" y="1711541"/>
            <a:ext cx="8023860" cy="8447617"/>
          </a:xfrm>
        </p:spPr>
        <p:txBody>
          <a:bodyPr/>
          <a:lstStyle>
            <a:lvl1pPr>
              <a:defRPr sz="5547"/>
            </a:lvl1pPr>
            <a:lvl2pPr>
              <a:defRPr sz="4853"/>
            </a:lvl2pPr>
            <a:lvl3pPr>
              <a:defRPr sz="4160"/>
            </a:lvl3pPr>
            <a:lvl4pPr>
              <a:defRPr sz="3467"/>
            </a:lvl4pPr>
            <a:lvl5pPr>
              <a:defRPr sz="3467"/>
            </a:lvl5pPr>
            <a:lvl6pPr>
              <a:defRPr sz="3467"/>
            </a:lvl6pPr>
            <a:lvl7pPr>
              <a:defRPr sz="3467"/>
            </a:lvl7pPr>
            <a:lvl8pPr>
              <a:defRPr sz="3467"/>
            </a:lvl8pPr>
            <a:lvl9pPr>
              <a:defRPr sz="34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91725" y="3566162"/>
            <a:ext cx="5111909" cy="6606753"/>
          </a:xfrm>
        </p:spPr>
        <p:txBody>
          <a:bodyPr/>
          <a:lstStyle>
            <a:lvl1pPr marL="0" indent="0">
              <a:buNone/>
              <a:defRPr sz="2773"/>
            </a:lvl1pPr>
            <a:lvl2pPr marL="792446" indent="0">
              <a:buNone/>
              <a:defRPr sz="2427"/>
            </a:lvl2pPr>
            <a:lvl3pPr marL="1584890" indent="0">
              <a:buNone/>
              <a:defRPr sz="2080"/>
            </a:lvl3pPr>
            <a:lvl4pPr marL="2377334" indent="0">
              <a:buNone/>
              <a:defRPr sz="1733"/>
            </a:lvl4pPr>
            <a:lvl5pPr marL="3169780" indent="0">
              <a:buNone/>
              <a:defRPr sz="1733"/>
            </a:lvl5pPr>
            <a:lvl6pPr marL="3962225" indent="0">
              <a:buNone/>
              <a:defRPr sz="1733"/>
            </a:lvl6pPr>
            <a:lvl7pPr marL="4754670" indent="0">
              <a:buNone/>
              <a:defRPr sz="1733"/>
            </a:lvl7pPr>
            <a:lvl8pPr marL="5547114" indent="0">
              <a:buNone/>
              <a:defRPr sz="1733"/>
            </a:lvl8pPr>
            <a:lvl9pPr marL="6339560" indent="0">
              <a:buNone/>
              <a:defRPr sz="1733"/>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3ED75917-1D81-4D3D-A77B-4C50C1BD23DB}" type="datetimeFigureOut">
              <a:rPr lang="en-US" smtClean="0"/>
              <a:pPr>
                <a:defRPr/>
              </a:pPr>
              <a:t>5/3/2018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1CADD8D-63A3-4C25-ADAC-5B84AA856F9B}" type="slidenum">
              <a:rPr lang="en-US" smtClean="0"/>
              <a:pPr>
                <a:defRPr/>
              </a:pPr>
              <a:t>‹#›</a:t>
            </a:fld>
            <a:endParaRPr lang="en-US" dirty="0"/>
          </a:p>
        </p:txBody>
      </p:sp>
    </p:spTree>
    <p:extLst>
      <p:ext uri="{BB962C8B-B14F-4D97-AF65-F5344CB8AC3E}">
        <p14:creationId xmlns:p14="http://schemas.microsoft.com/office/powerpoint/2010/main" val="365788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1725" y="792480"/>
            <a:ext cx="5111909" cy="2773680"/>
          </a:xfrm>
        </p:spPr>
        <p:txBody>
          <a:bodyPr anchor="b"/>
          <a:lstStyle>
            <a:lvl1pPr>
              <a:defRPr sz="5547"/>
            </a:lvl1pPr>
          </a:lstStyle>
          <a:p>
            <a:r>
              <a:rPr lang="en-US"/>
              <a:t>Click to edit Master title style</a:t>
            </a:r>
            <a:endParaRPr lang="en-US" dirty="0"/>
          </a:p>
        </p:txBody>
      </p:sp>
      <p:sp>
        <p:nvSpPr>
          <p:cNvPr id="3" name="Picture Placeholder 2"/>
          <p:cNvSpPr>
            <a:spLocks noGrp="1" noChangeAspect="1"/>
          </p:cNvSpPr>
          <p:nvPr>
            <p:ph type="pic" idx="1"/>
          </p:nvPr>
        </p:nvSpPr>
        <p:spPr>
          <a:xfrm>
            <a:off x="6738144" y="1711541"/>
            <a:ext cx="8023860" cy="8447617"/>
          </a:xfrm>
        </p:spPr>
        <p:txBody>
          <a:bodyPr anchor="t"/>
          <a:lstStyle>
            <a:lvl1pPr marL="0" indent="0">
              <a:buNone/>
              <a:defRPr sz="5547"/>
            </a:lvl1pPr>
            <a:lvl2pPr marL="792446" indent="0">
              <a:buNone/>
              <a:defRPr sz="4853"/>
            </a:lvl2pPr>
            <a:lvl3pPr marL="1584890" indent="0">
              <a:buNone/>
              <a:defRPr sz="4160"/>
            </a:lvl3pPr>
            <a:lvl4pPr marL="2377334" indent="0">
              <a:buNone/>
              <a:defRPr sz="3467"/>
            </a:lvl4pPr>
            <a:lvl5pPr marL="3169780" indent="0">
              <a:buNone/>
              <a:defRPr sz="3467"/>
            </a:lvl5pPr>
            <a:lvl6pPr marL="3962225" indent="0">
              <a:buNone/>
              <a:defRPr sz="3467"/>
            </a:lvl6pPr>
            <a:lvl7pPr marL="4754670" indent="0">
              <a:buNone/>
              <a:defRPr sz="3467"/>
            </a:lvl7pPr>
            <a:lvl8pPr marL="5547114" indent="0">
              <a:buNone/>
              <a:defRPr sz="3467"/>
            </a:lvl8pPr>
            <a:lvl9pPr marL="6339560" indent="0">
              <a:buNone/>
              <a:defRPr sz="3467"/>
            </a:lvl9pPr>
          </a:lstStyle>
          <a:p>
            <a:r>
              <a:rPr lang="en-US"/>
              <a:t>Click icon to add picture</a:t>
            </a:r>
            <a:endParaRPr lang="en-US" dirty="0"/>
          </a:p>
        </p:txBody>
      </p:sp>
      <p:sp>
        <p:nvSpPr>
          <p:cNvPr id="4" name="Text Placeholder 3"/>
          <p:cNvSpPr>
            <a:spLocks noGrp="1"/>
          </p:cNvSpPr>
          <p:nvPr>
            <p:ph type="body" sz="half" idx="2"/>
          </p:nvPr>
        </p:nvSpPr>
        <p:spPr>
          <a:xfrm>
            <a:off x="1091725" y="3566162"/>
            <a:ext cx="5111909" cy="6606753"/>
          </a:xfrm>
        </p:spPr>
        <p:txBody>
          <a:bodyPr/>
          <a:lstStyle>
            <a:lvl1pPr marL="0" indent="0">
              <a:buNone/>
              <a:defRPr sz="2773"/>
            </a:lvl1pPr>
            <a:lvl2pPr marL="792446" indent="0">
              <a:buNone/>
              <a:defRPr sz="2427"/>
            </a:lvl2pPr>
            <a:lvl3pPr marL="1584890" indent="0">
              <a:buNone/>
              <a:defRPr sz="2080"/>
            </a:lvl3pPr>
            <a:lvl4pPr marL="2377334" indent="0">
              <a:buNone/>
              <a:defRPr sz="1733"/>
            </a:lvl4pPr>
            <a:lvl5pPr marL="3169780" indent="0">
              <a:buNone/>
              <a:defRPr sz="1733"/>
            </a:lvl5pPr>
            <a:lvl6pPr marL="3962225" indent="0">
              <a:buNone/>
              <a:defRPr sz="1733"/>
            </a:lvl6pPr>
            <a:lvl7pPr marL="4754670" indent="0">
              <a:buNone/>
              <a:defRPr sz="1733"/>
            </a:lvl7pPr>
            <a:lvl8pPr marL="5547114" indent="0">
              <a:buNone/>
              <a:defRPr sz="1733"/>
            </a:lvl8pPr>
            <a:lvl9pPr marL="6339560" indent="0">
              <a:buNone/>
              <a:defRPr sz="1733"/>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456DFD67-0F20-44B1-8F87-B7D5D4E02896}" type="datetimeFigureOut">
              <a:rPr lang="en-US" smtClean="0"/>
              <a:pPr>
                <a:defRPr/>
              </a:pPr>
              <a:t>5/3/2018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6AAA81EE-CA7E-4438-B827-E1077A0A243B}" type="slidenum">
              <a:rPr lang="en-US" smtClean="0"/>
              <a:pPr>
                <a:defRPr/>
              </a:pPr>
              <a:t>‹#›</a:t>
            </a:fld>
            <a:endParaRPr lang="en-US" dirty="0"/>
          </a:p>
        </p:txBody>
      </p:sp>
    </p:spTree>
    <p:extLst>
      <p:ext uri="{BB962C8B-B14F-4D97-AF65-F5344CB8AC3E}">
        <p14:creationId xmlns:p14="http://schemas.microsoft.com/office/powerpoint/2010/main" val="328955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9660" y="632888"/>
            <a:ext cx="13670280" cy="22976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89660" y="3164418"/>
            <a:ext cx="13670280" cy="75423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9660" y="11017678"/>
            <a:ext cx="3566160" cy="632883"/>
          </a:xfrm>
          <a:prstGeom prst="rect">
            <a:avLst/>
          </a:prstGeom>
        </p:spPr>
        <p:txBody>
          <a:bodyPr vert="horz" lIns="91440" tIns="45720" rIns="91440" bIns="45720" rtlCol="0" anchor="ctr"/>
          <a:lstStyle>
            <a:lvl1pPr algn="l">
              <a:defRPr sz="2080">
                <a:solidFill>
                  <a:schemeClr val="tx1">
                    <a:tint val="75000"/>
                  </a:schemeClr>
                </a:solidFill>
              </a:defRPr>
            </a:lvl1pPr>
          </a:lstStyle>
          <a:p>
            <a:pPr>
              <a:defRPr/>
            </a:pPr>
            <a:fld id="{F6EF79FA-0E0D-4D16-B05E-DC813BC2FD0E}" type="datetimeFigureOut">
              <a:rPr lang="en-US" smtClean="0"/>
              <a:pPr>
                <a:defRPr/>
              </a:pPr>
              <a:t>5/3/2018</a:t>
            </a:fld>
            <a:endParaRPr lang="en-US" dirty="0"/>
          </a:p>
        </p:txBody>
      </p:sp>
      <p:sp>
        <p:nvSpPr>
          <p:cNvPr id="5" name="Footer Placeholder 4"/>
          <p:cNvSpPr>
            <a:spLocks noGrp="1"/>
          </p:cNvSpPr>
          <p:nvPr>
            <p:ph type="ftr" sz="quarter" idx="3"/>
          </p:nvPr>
        </p:nvSpPr>
        <p:spPr>
          <a:xfrm>
            <a:off x="5250180" y="11017678"/>
            <a:ext cx="5349240" cy="632883"/>
          </a:xfrm>
          <a:prstGeom prst="rect">
            <a:avLst/>
          </a:prstGeom>
        </p:spPr>
        <p:txBody>
          <a:bodyPr vert="horz" lIns="91440" tIns="45720" rIns="91440" bIns="45720" rtlCol="0" anchor="ctr"/>
          <a:lstStyle>
            <a:lvl1pPr algn="ctr">
              <a:defRPr sz="208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11193780" y="11017678"/>
            <a:ext cx="3566160" cy="632883"/>
          </a:xfrm>
          <a:prstGeom prst="rect">
            <a:avLst/>
          </a:prstGeom>
        </p:spPr>
        <p:txBody>
          <a:bodyPr vert="horz" lIns="91440" tIns="45720" rIns="91440" bIns="45720" rtlCol="0" anchor="ctr"/>
          <a:lstStyle>
            <a:lvl1pPr algn="r">
              <a:defRPr sz="2080">
                <a:solidFill>
                  <a:schemeClr val="tx1">
                    <a:tint val="75000"/>
                  </a:schemeClr>
                </a:solidFill>
              </a:defRPr>
            </a:lvl1pPr>
          </a:lstStyle>
          <a:p>
            <a:pPr>
              <a:defRPr/>
            </a:pPr>
            <a:fld id="{4F68C8CE-834B-4761-8585-A99C6053C163}" type="slidenum">
              <a:rPr lang="en-US" smtClean="0"/>
              <a:pPr>
                <a:defRPr/>
              </a:pPr>
              <a:t>‹#›</a:t>
            </a:fld>
            <a:endParaRPr lang="en-US" dirty="0"/>
          </a:p>
        </p:txBody>
      </p:sp>
    </p:spTree>
    <p:extLst>
      <p:ext uri="{BB962C8B-B14F-4D97-AF65-F5344CB8AC3E}">
        <p14:creationId xmlns:p14="http://schemas.microsoft.com/office/powerpoint/2010/main" val="39789408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84890" rtl="0" eaLnBrk="1" latinLnBrk="0" hangingPunct="1">
        <a:lnSpc>
          <a:spcPct val="90000"/>
        </a:lnSpc>
        <a:spcBef>
          <a:spcPct val="0"/>
        </a:spcBef>
        <a:buNone/>
        <a:defRPr sz="7627" kern="1200">
          <a:solidFill>
            <a:schemeClr val="tx1"/>
          </a:solidFill>
          <a:latin typeface="+mj-lt"/>
          <a:ea typeface="+mj-ea"/>
          <a:cs typeface="+mj-cs"/>
        </a:defRPr>
      </a:lvl1pPr>
    </p:titleStyle>
    <p:bodyStyle>
      <a:lvl1pPr marL="396222" indent="-396222" algn="l" defTabSz="158489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68" indent="-396222" algn="l" defTabSz="158489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12" indent="-396222" algn="l" defTabSz="158489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558" indent="-396222" algn="l" defTabSz="158489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02" indent="-396222" algn="l" defTabSz="158489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447" indent="-396222" algn="l" defTabSz="158489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0892" indent="-396222" algn="l" defTabSz="158489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338" indent="-396222" algn="l" defTabSz="158489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782" indent="-396222" algn="l" defTabSz="158489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p:bodyStyle>
    <p:otherStyle>
      <a:defPPr>
        <a:defRPr lang="en-US"/>
      </a:defPPr>
      <a:lvl1pPr marL="0" algn="l" defTabSz="1584890" rtl="0" eaLnBrk="1" latinLnBrk="0" hangingPunct="1">
        <a:defRPr sz="3120" kern="1200">
          <a:solidFill>
            <a:schemeClr val="tx1"/>
          </a:solidFill>
          <a:latin typeface="+mn-lt"/>
          <a:ea typeface="+mn-ea"/>
          <a:cs typeface="+mn-cs"/>
        </a:defRPr>
      </a:lvl1pPr>
      <a:lvl2pPr marL="792446" algn="l" defTabSz="1584890" rtl="0" eaLnBrk="1" latinLnBrk="0" hangingPunct="1">
        <a:defRPr sz="3120" kern="1200">
          <a:solidFill>
            <a:schemeClr val="tx1"/>
          </a:solidFill>
          <a:latin typeface="+mn-lt"/>
          <a:ea typeface="+mn-ea"/>
          <a:cs typeface="+mn-cs"/>
        </a:defRPr>
      </a:lvl2pPr>
      <a:lvl3pPr marL="1584890" algn="l" defTabSz="1584890" rtl="0" eaLnBrk="1" latinLnBrk="0" hangingPunct="1">
        <a:defRPr sz="3120" kern="1200">
          <a:solidFill>
            <a:schemeClr val="tx1"/>
          </a:solidFill>
          <a:latin typeface="+mn-lt"/>
          <a:ea typeface="+mn-ea"/>
          <a:cs typeface="+mn-cs"/>
        </a:defRPr>
      </a:lvl3pPr>
      <a:lvl4pPr marL="2377334" algn="l" defTabSz="1584890" rtl="0" eaLnBrk="1" latinLnBrk="0" hangingPunct="1">
        <a:defRPr sz="3120" kern="1200">
          <a:solidFill>
            <a:schemeClr val="tx1"/>
          </a:solidFill>
          <a:latin typeface="+mn-lt"/>
          <a:ea typeface="+mn-ea"/>
          <a:cs typeface="+mn-cs"/>
        </a:defRPr>
      </a:lvl4pPr>
      <a:lvl5pPr marL="3169780" algn="l" defTabSz="1584890" rtl="0" eaLnBrk="1" latinLnBrk="0" hangingPunct="1">
        <a:defRPr sz="3120" kern="1200">
          <a:solidFill>
            <a:schemeClr val="tx1"/>
          </a:solidFill>
          <a:latin typeface="+mn-lt"/>
          <a:ea typeface="+mn-ea"/>
          <a:cs typeface="+mn-cs"/>
        </a:defRPr>
      </a:lvl5pPr>
      <a:lvl6pPr marL="3962225" algn="l" defTabSz="1584890" rtl="0" eaLnBrk="1" latinLnBrk="0" hangingPunct="1">
        <a:defRPr sz="3120" kern="1200">
          <a:solidFill>
            <a:schemeClr val="tx1"/>
          </a:solidFill>
          <a:latin typeface="+mn-lt"/>
          <a:ea typeface="+mn-ea"/>
          <a:cs typeface="+mn-cs"/>
        </a:defRPr>
      </a:lvl6pPr>
      <a:lvl7pPr marL="4754670" algn="l" defTabSz="1584890" rtl="0" eaLnBrk="1" latinLnBrk="0" hangingPunct="1">
        <a:defRPr sz="3120" kern="1200">
          <a:solidFill>
            <a:schemeClr val="tx1"/>
          </a:solidFill>
          <a:latin typeface="+mn-lt"/>
          <a:ea typeface="+mn-ea"/>
          <a:cs typeface="+mn-cs"/>
        </a:defRPr>
      </a:lvl7pPr>
      <a:lvl8pPr marL="5547114" algn="l" defTabSz="1584890" rtl="0" eaLnBrk="1" latinLnBrk="0" hangingPunct="1">
        <a:defRPr sz="3120" kern="1200">
          <a:solidFill>
            <a:schemeClr val="tx1"/>
          </a:solidFill>
          <a:latin typeface="+mn-lt"/>
          <a:ea typeface="+mn-ea"/>
          <a:cs typeface="+mn-cs"/>
        </a:defRPr>
      </a:lvl8pPr>
      <a:lvl9pPr marL="6339560" algn="l" defTabSz="1584890" rtl="0" eaLnBrk="1" latinLnBrk="0" hangingPunct="1">
        <a:defRPr sz="3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hyperlink" Target="https://azure.microsoft.com/en-us/blog/automating-azure-analysis-services-processing-with-azure-functions/" TargetMode="External"/><Relationship Id="rId3" Type="http://schemas.openxmlformats.org/officeDocument/2006/relationships/hyperlink" Target="mailto:sudripta.rakshit@hcl.com"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hyperlink" Target="mailto:bas.microsoft@hcl.com" TargetMode="Externa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jpeg"/><Relationship Id="rId10" Type="http://schemas.openxmlformats.org/officeDocument/2006/relationships/image" Target="../media/image6.emf"/><Relationship Id="rId4" Type="http://schemas.openxmlformats.org/officeDocument/2006/relationships/hyperlink" Target="mailto:elayaraja.e@hcl.com" TargetMode="External"/><Relationship Id="rId9" Type="http://schemas.openxmlformats.org/officeDocument/2006/relationships/image" Target="../media/image5.png"/><Relationship Id="rId14" Type="http://schemas.openxmlformats.org/officeDocument/2006/relationships/hyperlink" Target="https://azure.microsoft.com/en-us/blog/azure-as-automated-partition-manage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ounded Rectangle 3"/>
          <p:cNvSpPr>
            <a:spLocks noChangeArrowheads="1"/>
          </p:cNvSpPr>
          <p:nvPr/>
        </p:nvSpPr>
        <p:spPr bwMode="auto">
          <a:xfrm>
            <a:off x="3311526" y="177451"/>
            <a:ext cx="9413875" cy="1144587"/>
          </a:xfrm>
          <a:prstGeom prst="roundRect">
            <a:avLst>
              <a:gd name="adj" fmla="val 16667"/>
            </a:avLst>
          </a:prstGeom>
          <a:gradFill rotWithShape="1">
            <a:gsLst>
              <a:gs pos="0">
                <a:srgbClr val="000082"/>
              </a:gs>
              <a:gs pos="14999">
                <a:srgbClr val="0047FF"/>
              </a:gs>
              <a:gs pos="33000">
                <a:srgbClr val="000082"/>
              </a:gs>
              <a:gs pos="42999">
                <a:srgbClr val="0047FF"/>
              </a:gs>
              <a:gs pos="58000">
                <a:srgbClr val="000082"/>
              </a:gs>
              <a:gs pos="72000">
                <a:srgbClr val="0047FF"/>
              </a:gs>
              <a:gs pos="87000">
                <a:srgbClr val="000082"/>
              </a:gs>
              <a:gs pos="100000">
                <a:srgbClr val="0047FF"/>
              </a:gs>
            </a:gsLst>
            <a:lin ang="2700000"/>
          </a:gradFill>
          <a:ln w="9525" algn="ctr">
            <a:solidFill>
              <a:srgbClr val="333333"/>
            </a:solidFill>
            <a:round/>
            <a:headEnd/>
            <a:tailEnd/>
          </a:ln>
        </p:spPr>
        <p:txBody>
          <a:bodyPr wrap="none"/>
          <a:lstStyle/>
          <a:p>
            <a:pPr algn="ctr"/>
            <a:r>
              <a:rPr lang="en-US" sz="800" b="1" dirty="0"/>
              <a:t>Azure Analysis Services</a:t>
            </a:r>
          </a:p>
        </p:txBody>
      </p:sp>
      <p:sp>
        <p:nvSpPr>
          <p:cNvPr id="6" name="Rounded Rectangle 5"/>
          <p:cNvSpPr/>
          <p:nvPr/>
        </p:nvSpPr>
        <p:spPr>
          <a:xfrm>
            <a:off x="3197225" y="9652811"/>
            <a:ext cx="9499601" cy="521991"/>
          </a:xfrm>
          <a:prstGeom prst="roundRect">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0"/>
            <a:tileRect/>
          </a:gradFill>
          <a:ln w="9525" algn="ctr">
            <a:solidFill>
              <a:schemeClr val="bg2">
                <a:lumMod val="25000"/>
              </a:schemeClr>
            </a:solidFill>
            <a:round/>
            <a:headEnd/>
            <a:tailEnd/>
          </a:ln>
          <a:effectLst/>
          <a:scene3d>
            <a:camera prst="orthographicFront"/>
            <a:lightRig rig="threePt" dir="t"/>
          </a:scene3d>
          <a:sp3d>
            <a:bevelT w="114300" prst="artDeco"/>
          </a:sp3d>
        </p:spPr>
        <p:txBody>
          <a:bodyPr wrap="none"/>
          <a:lstStyle/>
          <a:p>
            <a:pPr algn="ctr">
              <a:defRPr/>
            </a:pPr>
            <a:r>
              <a:rPr lang="en-US" sz="1400" b="1" dirty="0"/>
              <a:t>This content has been created by BAS – Microsoft Practice – powered by Microsoft Special Interest Group. </a:t>
            </a:r>
          </a:p>
          <a:p>
            <a:pPr algn="ctr">
              <a:defRPr/>
            </a:pPr>
            <a:r>
              <a:rPr lang="en-US" sz="1400" b="1" dirty="0"/>
              <a:t>For any queries or nominations please write to </a:t>
            </a:r>
            <a:r>
              <a:rPr lang="en-US" sz="1400" u="sng" dirty="0">
                <a:hlinkClick r:id="rId2"/>
              </a:rPr>
              <a:t>bas.microsoft@hcl.com</a:t>
            </a:r>
            <a:r>
              <a:rPr lang="en-US" sz="1400" u="sng" dirty="0"/>
              <a:t> or </a:t>
            </a:r>
            <a:r>
              <a:rPr lang="en-US" sz="1400" b="1" dirty="0">
                <a:hlinkClick r:id="rId3"/>
              </a:rPr>
              <a:t>sudripta.rakshit@hcl.com</a:t>
            </a:r>
            <a:r>
              <a:rPr lang="en-US" sz="1400" b="1" dirty="0"/>
              <a:t> or </a:t>
            </a:r>
            <a:r>
              <a:rPr lang="en-US" sz="1400" b="1" dirty="0">
                <a:hlinkClick r:id="rId4"/>
              </a:rPr>
              <a:t>elayaraja.e@hcl.com</a:t>
            </a:r>
            <a:endParaRPr lang="en-US" sz="1400" b="1" dirty="0"/>
          </a:p>
        </p:txBody>
      </p:sp>
      <p:grpSp>
        <p:nvGrpSpPr>
          <p:cNvPr id="13318" name="Group 8"/>
          <p:cNvGrpSpPr>
            <a:grpSpLocks/>
          </p:cNvGrpSpPr>
          <p:nvPr/>
        </p:nvGrpSpPr>
        <p:grpSpPr bwMode="auto">
          <a:xfrm>
            <a:off x="5468938" y="449633"/>
            <a:ext cx="4832350" cy="439430"/>
            <a:chOff x="1964097" y="260844"/>
            <a:chExt cx="4832252" cy="569741"/>
          </a:xfrm>
        </p:grpSpPr>
        <p:sp>
          <p:nvSpPr>
            <p:cNvPr id="13349" name="Cloud Callout 4"/>
            <p:cNvSpPr>
              <a:spLocks noChangeArrowheads="1"/>
            </p:cNvSpPr>
            <p:nvPr/>
          </p:nvSpPr>
          <p:spPr bwMode="auto">
            <a:xfrm>
              <a:off x="1964097" y="260844"/>
              <a:ext cx="4832252" cy="569741"/>
            </a:xfrm>
            <a:prstGeom prst="cloudCallout">
              <a:avLst>
                <a:gd name="adj1" fmla="val -20833"/>
                <a:gd name="adj2" fmla="val 62500"/>
              </a:avLst>
            </a:prstGeom>
            <a:gradFill rotWithShape="1">
              <a:gsLst>
                <a:gs pos="0">
                  <a:srgbClr val="2A53A6"/>
                </a:gs>
                <a:gs pos="50000">
                  <a:srgbClr val="718CC4"/>
                </a:gs>
                <a:gs pos="100000">
                  <a:srgbClr val="2A53A6"/>
                </a:gs>
              </a:gsLst>
              <a:lin ang="0" scaled="1"/>
            </a:gradFill>
            <a:ln w="9525" algn="ctr">
              <a:solidFill>
                <a:srgbClr val="333333"/>
              </a:solidFill>
              <a:round/>
              <a:headEnd/>
              <a:tailEnd/>
            </a:ln>
          </p:spPr>
          <p:txBody>
            <a:bodyPr wrap="none"/>
            <a:lstStyle/>
            <a:p>
              <a:pPr algn="ctr"/>
              <a:endParaRPr lang="en-AU" sz="800" b="1" dirty="0"/>
            </a:p>
          </p:txBody>
        </p:sp>
        <p:sp>
          <p:nvSpPr>
            <p:cNvPr id="13350" name="TextBox 7"/>
            <p:cNvSpPr txBox="1">
              <a:spLocks noChangeArrowheads="1"/>
            </p:cNvSpPr>
            <p:nvPr/>
          </p:nvSpPr>
          <p:spPr bwMode="auto">
            <a:xfrm>
              <a:off x="3154698" y="310245"/>
              <a:ext cx="2711395" cy="438951"/>
            </a:xfrm>
            <a:prstGeom prst="rect">
              <a:avLst/>
            </a:prstGeom>
            <a:noFill/>
            <a:ln w="9525">
              <a:noFill/>
              <a:miter lim="800000"/>
              <a:headEnd/>
              <a:tailEnd/>
            </a:ln>
          </p:spPr>
          <p:txBody>
            <a:bodyPr>
              <a:spAutoFit/>
            </a:bodyPr>
            <a:lstStyle/>
            <a:p>
              <a:r>
                <a:rPr lang="en-US" sz="1600" b="1" dirty="0">
                  <a:solidFill>
                    <a:srgbClr val="FFFF00"/>
                  </a:solidFill>
                  <a:latin typeface="Calibri" pitchFamily="34" charset="0"/>
                </a:rPr>
                <a:t>Microsoft BI-focal lens</a:t>
              </a:r>
            </a:p>
          </p:txBody>
        </p:sp>
      </p:grpSp>
      <p:pic>
        <p:nvPicPr>
          <p:cNvPr id="13" name="Picture 8" descr="http://www.twoconnect.com/Portals/0/Certifications/Microsoft%20Gold%20Certified%20SOA%20Partner.jpg"/>
          <p:cNvPicPr>
            <a:picLocks noChangeAspect="1" noChangeArrowheads="1"/>
          </p:cNvPicPr>
          <p:nvPr/>
        </p:nvPicPr>
        <p:blipFill>
          <a:blip r:embed="rId5"/>
          <a:srcRect/>
          <a:stretch>
            <a:fillRect/>
          </a:stretch>
        </p:blipFill>
        <p:spPr bwMode="auto">
          <a:xfrm>
            <a:off x="11734800" y="628651"/>
            <a:ext cx="731838" cy="365125"/>
          </a:xfrm>
          <a:prstGeom prst="rect">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0"/>
            <a:tileRect/>
          </a:gradFill>
          <a:ln w="9525" algn="ctr">
            <a:solidFill>
              <a:schemeClr val="bg2">
                <a:lumMod val="25000"/>
              </a:schemeClr>
            </a:solidFill>
            <a:round/>
            <a:headEnd/>
            <a:tailEnd/>
          </a:ln>
          <a:effectLst/>
          <a:extLst/>
        </p:spPr>
      </p:pic>
      <p:grpSp>
        <p:nvGrpSpPr>
          <p:cNvPr id="13320" name="Group 14"/>
          <p:cNvGrpSpPr>
            <a:grpSpLocks/>
          </p:cNvGrpSpPr>
          <p:nvPr/>
        </p:nvGrpSpPr>
        <p:grpSpPr bwMode="auto">
          <a:xfrm>
            <a:off x="4828381" y="747179"/>
            <a:ext cx="6113463" cy="628025"/>
            <a:chOff x="1350115" y="673951"/>
            <a:chExt cx="6113392" cy="611888"/>
          </a:xfrm>
        </p:grpSpPr>
        <p:sp>
          <p:nvSpPr>
            <p:cNvPr id="13347" name="Horizontal Scroll 13"/>
            <p:cNvSpPr>
              <a:spLocks noChangeArrowheads="1"/>
            </p:cNvSpPr>
            <p:nvPr/>
          </p:nvSpPr>
          <p:spPr bwMode="auto">
            <a:xfrm>
              <a:off x="1350115" y="673951"/>
              <a:ext cx="6113392" cy="611888"/>
            </a:xfrm>
            <a:prstGeom prst="horizontalScroll">
              <a:avLst>
                <a:gd name="adj" fmla="val 12500"/>
              </a:avLst>
            </a:prstGeom>
            <a:gradFill rotWithShape="1">
              <a:gsLst>
                <a:gs pos="0">
                  <a:srgbClr val="808000"/>
                </a:gs>
                <a:gs pos="50000">
                  <a:srgbClr val="AEAE5D"/>
                </a:gs>
                <a:gs pos="100000">
                  <a:srgbClr val="808000"/>
                </a:gs>
              </a:gsLst>
              <a:lin ang="5400000" scaled="1"/>
            </a:gradFill>
            <a:ln w="9525" algn="ctr">
              <a:solidFill>
                <a:srgbClr val="333333"/>
              </a:solidFill>
              <a:round/>
              <a:headEnd/>
              <a:tailEnd/>
            </a:ln>
          </p:spPr>
          <p:txBody>
            <a:bodyPr wrap="none" anchor="ctr"/>
            <a:lstStyle/>
            <a:p>
              <a:endParaRPr lang="en-AU" b="1" dirty="0">
                <a:latin typeface="Edwardian Script ITC"/>
              </a:endParaRPr>
            </a:p>
          </p:txBody>
        </p:sp>
        <p:sp>
          <p:nvSpPr>
            <p:cNvPr id="13348" name="TextBox 15"/>
            <p:cNvSpPr txBox="1">
              <a:spLocks noChangeArrowheads="1"/>
            </p:cNvSpPr>
            <p:nvPr/>
          </p:nvSpPr>
          <p:spPr bwMode="auto">
            <a:xfrm>
              <a:off x="1618046" y="832872"/>
              <a:ext cx="5379976" cy="258386"/>
            </a:xfrm>
            <a:prstGeom prst="rect">
              <a:avLst/>
            </a:prstGeom>
            <a:noFill/>
            <a:ln w="9525">
              <a:noFill/>
              <a:miter lim="800000"/>
              <a:headEnd/>
              <a:tailEnd/>
            </a:ln>
          </p:spPr>
          <p:txBody>
            <a:bodyPr>
              <a:spAutoFit/>
            </a:bodyPr>
            <a:lstStyle/>
            <a:p>
              <a:r>
                <a:rPr lang="en-US" sz="1400" b="1" dirty="0">
                  <a:solidFill>
                    <a:srgbClr val="002060"/>
                  </a:solidFill>
                  <a:latin typeface="Calibri" pitchFamily="34" charset="0"/>
                </a:rPr>
                <a:t>Automating the Processing of Azure Analysis Services(AAS)</a:t>
              </a:r>
            </a:p>
          </p:txBody>
        </p:sp>
      </p:grpSp>
      <p:pic>
        <p:nvPicPr>
          <p:cNvPr id="20" name="Picture 19"/>
          <p:cNvPicPr>
            <a:picLocks noChangeAspect="1"/>
          </p:cNvPicPr>
          <p:nvPr/>
        </p:nvPicPr>
        <p:blipFill>
          <a:blip r:embed="rId6"/>
          <a:stretch>
            <a:fillRect/>
          </a:stretch>
        </p:blipFill>
        <p:spPr>
          <a:xfrm>
            <a:off x="3697289" y="658814"/>
            <a:ext cx="731837" cy="452437"/>
          </a:xfrm>
          <a:prstGeom prst="rect">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0"/>
            <a:tileRect/>
          </a:gradFill>
          <a:ln w="9525" algn="ctr">
            <a:solidFill>
              <a:schemeClr val="bg2">
                <a:lumMod val="25000"/>
              </a:schemeClr>
            </a:solidFill>
            <a:round/>
            <a:headEnd/>
            <a:tailEnd/>
          </a:ln>
          <a:effectLst/>
        </p:spPr>
      </p:pic>
      <p:pic>
        <p:nvPicPr>
          <p:cNvPr id="22" name="Picture 21"/>
          <p:cNvPicPr>
            <a:picLocks noChangeAspect="1"/>
          </p:cNvPicPr>
          <p:nvPr/>
        </p:nvPicPr>
        <p:blipFill>
          <a:blip r:embed="rId7"/>
          <a:stretch>
            <a:fillRect/>
          </a:stretch>
        </p:blipFill>
        <p:spPr>
          <a:xfrm>
            <a:off x="3273425" y="1401763"/>
            <a:ext cx="903288" cy="1122362"/>
          </a:xfrm>
          <a:prstGeom prst="rect">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0"/>
            <a:tileRect/>
          </a:gradFill>
          <a:ln w="9525" algn="ctr">
            <a:solidFill>
              <a:schemeClr val="bg2">
                <a:lumMod val="25000"/>
              </a:schemeClr>
            </a:solidFill>
            <a:round/>
            <a:headEnd/>
            <a:tailEnd/>
          </a:ln>
          <a:effectLst/>
        </p:spPr>
      </p:pic>
      <p:sp>
        <p:nvSpPr>
          <p:cNvPr id="24" name="Rectangle 23"/>
          <p:cNvSpPr/>
          <p:nvPr/>
        </p:nvSpPr>
        <p:spPr bwMode="auto">
          <a:xfrm>
            <a:off x="4210050" y="1385888"/>
            <a:ext cx="4706938" cy="1158468"/>
          </a:xfrm>
          <a:prstGeom prst="rect">
            <a:avLst/>
          </a:prstGeom>
          <a:solidFill>
            <a:srgbClr val="92D050"/>
          </a:solidFill>
          <a:ln w="9525" cap="flat" cmpd="sng" algn="ctr">
            <a:solidFill>
              <a:srgbClr val="333333"/>
            </a:solidFill>
            <a:prstDash val="solid"/>
          </a:ln>
          <a:effectLst>
            <a:outerShdw blurRad="40000" dist="23000" dir="5400000" rotWithShape="0">
              <a:srgbClr val="000000">
                <a:alpha val="35000"/>
              </a:srgbClr>
            </a:outerShdw>
          </a:effectLst>
        </p:spPr>
        <p:txBody>
          <a:bodyPr lIns="69945" rIns="69945"/>
          <a:lstStyle/>
          <a:p>
            <a:pPr defTabSz="685783"/>
            <a:r>
              <a:rPr lang="en-AU" sz="1200" dirty="0">
                <a:latin typeface="Calibri" pitchFamily="34" charset="0"/>
              </a:rPr>
              <a:t>Automating the processing of AAS cubes and it’s partitions is not straightforward and as easy as “on-</a:t>
            </a:r>
            <a:r>
              <a:rPr lang="en-AU" sz="1200" dirty="0" err="1">
                <a:latin typeface="Calibri" pitchFamily="34" charset="0"/>
              </a:rPr>
              <a:t>prem</a:t>
            </a:r>
            <a:r>
              <a:rPr lang="en-AU" sz="1200" dirty="0">
                <a:latin typeface="Calibri" pitchFamily="34" charset="0"/>
              </a:rPr>
              <a:t>” cubes which leverage the SQL Server Agent jobs. This article talks about high level steps to process AAS by leveraging AAS AMO objects through Azure functions which can be called through HTTP Request in a scheduler or can be scheduled within the Azure function app.</a:t>
            </a:r>
            <a:endParaRPr lang="en-US" sz="1200" dirty="0">
              <a:latin typeface="Calibri" pitchFamily="34" charset="0"/>
            </a:endParaRPr>
          </a:p>
        </p:txBody>
      </p:sp>
      <p:sp>
        <p:nvSpPr>
          <p:cNvPr id="25" name="Rectangle 24"/>
          <p:cNvSpPr/>
          <p:nvPr/>
        </p:nvSpPr>
        <p:spPr bwMode="auto">
          <a:xfrm>
            <a:off x="10301289" y="1412875"/>
            <a:ext cx="2395537" cy="1166812"/>
          </a:xfrm>
          <a:prstGeom prst="rect">
            <a:avLst/>
          </a:prstGeom>
          <a:solidFill>
            <a:srgbClr val="00B050"/>
          </a:solidFill>
          <a:ln w="9525" cap="flat" cmpd="sng" algn="ctr">
            <a:solidFill>
              <a:srgbClr val="333333"/>
            </a:solidFill>
            <a:prstDash val="solid"/>
          </a:ln>
          <a:effectLst>
            <a:outerShdw blurRad="40000" dist="23000" dir="5400000" rotWithShape="0">
              <a:srgbClr val="000000">
                <a:alpha val="35000"/>
              </a:srgbClr>
            </a:outerShdw>
          </a:effectLst>
        </p:spPr>
        <p:txBody>
          <a:bodyPr lIns="69945" rIns="69945"/>
          <a:lstStyle/>
          <a:p>
            <a:pPr defTabSz="685783"/>
            <a:r>
              <a:rPr lang="en-AU" sz="1200" dirty="0">
                <a:latin typeface="Calibri" pitchFamily="34" charset="0"/>
              </a:rPr>
              <a:t>Daniel J Arumugam has 13 years of IT experience and his core skills are MSBI tools. He has worked on designing and implementing end-to-end BI solutions leveraging the entire MSBI tools stack.</a:t>
            </a:r>
            <a:endParaRPr lang="en-US" sz="1200" dirty="0">
              <a:latin typeface="Calibri" pitchFamily="34" charset="0"/>
            </a:endParaRPr>
          </a:p>
        </p:txBody>
      </p:sp>
      <p:sp>
        <p:nvSpPr>
          <p:cNvPr id="13328" name="TextBox 22"/>
          <p:cNvSpPr txBox="1">
            <a:spLocks noChangeArrowheads="1"/>
          </p:cNvSpPr>
          <p:nvPr/>
        </p:nvSpPr>
        <p:spPr bwMode="auto">
          <a:xfrm>
            <a:off x="8280993" y="2776961"/>
            <a:ext cx="4415833" cy="6840520"/>
          </a:xfrm>
          <a:prstGeom prst="rect">
            <a:avLst/>
          </a:prstGeom>
          <a:solidFill>
            <a:srgbClr val="FFFFFF"/>
          </a:solidFill>
          <a:ln w="9525">
            <a:solidFill>
              <a:srgbClr val="333333"/>
            </a:solidFill>
            <a:miter lim="800000"/>
            <a:headEnd/>
            <a:tailEnd/>
          </a:ln>
        </p:spPr>
        <p:txBody>
          <a:bodyPr/>
          <a:lstStyle/>
          <a:p>
            <a:pPr defTabSz="685783"/>
            <a:r>
              <a:rPr lang="en-AU" sz="1600" b="1" dirty="0">
                <a:solidFill>
                  <a:schemeClr val="accent5">
                    <a:lumMod val="75000"/>
                  </a:schemeClr>
                </a:solidFill>
                <a:latin typeface="Calibri" pitchFamily="34" charset="0"/>
              </a:rPr>
              <a:t>Problem Statement</a:t>
            </a:r>
          </a:p>
          <a:p>
            <a:pPr defTabSz="685783"/>
            <a:r>
              <a:rPr lang="en-AU" sz="1200" dirty="0">
                <a:latin typeface="Calibri" pitchFamily="34" charset="0"/>
              </a:rPr>
              <a:t>Automate the dynamic partitioning and processing of AAS cubes in the CAWA(CA Workload Automation) scheduler. </a:t>
            </a:r>
            <a:r>
              <a:rPr lang="en-AU" sz="1200" i="1" dirty="0">
                <a:solidFill>
                  <a:srgbClr val="FF0000"/>
                </a:solidFill>
                <a:latin typeface="Calibri" pitchFamily="34" charset="0"/>
              </a:rPr>
              <a:t>The key challenge was to establish MFA(Multi-Factor Authentication) in the automation script as AAS uses Azure Active Directory(Azure AD) Identity Management and Authentication which requires the MFA.</a:t>
            </a:r>
          </a:p>
          <a:p>
            <a:pPr defTabSz="685783"/>
            <a:r>
              <a:rPr lang="en-AU" sz="1600" b="1" dirty="0">
                <a:solidFill>
                  <a:schemeClr val="accent5">
                    <a:lumMod val="75000"/>
                  </a:schemeClr>
                </a:solidFill>
                <a:latin typeface="Calibri" pitchFamily="34" charset="0"/>
              </a:rPr>
              <a:t>Steps</a:t>
            </a:r>
          </a:p>
          <a:p>
            <a:pPr marL="171446" indent="-171446">
              <a:buFont typeface="Arial" panose="020B0604020202020204" pitchFamily="34" charset="0"/>
              <a:buChar char="•"/>
            </a:pPr>
            <a:r>
              <a:rPr lang="en-US" sz="1200" dirty="0"/>
              <a:t>Create Azure Function App in the resource group through Azure portal</a:t>
            </a:r>
          </a:p>
          <a:p>
            <a:pPr marL="171446" indent="-171446">
              <a:buFont typeface="Arial" panose="020B0604020202020204" pitchFamily="34" charset="0"/>
              <a:buChar char="•"/>
            </a:pPr>
            <a:r>
              <a:rPr lang="en-US" sz="1200" dirty="0"/>
              <a:t>Create a Service Principal ID in the Azure tenant and authorize it to access AAS cube</a:t>
            </a:r>
          </a:p>
          <a:p>
            <a:pPr marL="171446" indent="-171446">
              <a:buFont typeface="Arial" panose="020B0604020202020204" pitchFamily="34" charset="0"/>
              <a:buChar char="•"/>
            </a:pPr>
            <a:r>
              <a:rPr lang="en-US" sz="1200" dirty="0"/>
              <a:t>Create a "HTTP Trigger" Azure Function project(C#) in Visual Studio 2017</a:t>
            </a:r>
          </a:p>
          <a:p>
            <a:pPr marL="171446" indent="-171446">
              <a:buFont typeface="Arial" panose="020B0604020202020204" pitchFamily="34" charset="0"/>
              <a:buChar char="•"/>
            </a:pPr>
            <a:r>
              <a:rPr lang="en-US" sz="1200" dirty="0"/>
              <a:t>Establish MFA through Microsoft “IdentityModel” library for the service principal</a:t>
            </a:r>
          </a:p>
          <a:p>
            <a:pPr marL="171446" indent="-171446">
              <a:buFont typeface="Arial" panose="020B0604020202020204" pitchFamily="34" charset="0"/>
              <a:buChar char="•"/>
            </a:pPr>
            <a:r>
              <a:rPr lang="en-US" sz="1200" dirty="0"/>
              <a:t>Create/Process the partitions through standard AMO(Analysis Services Management Object) objects in C#</a:t>
            </a:r>
          </a:p>
          <a:p>
            <a:pPr marL="171446" indent="-171446">
              <a:buFont typeface="Arial" panose="020B0604020202020204" pitchFamily="34" charset="0"/>
              <a:buChar char="•"/>
            </a:pPr>
            <a:r>
              <a:rPr lang="en-US" sz="1200" dirty="0"/>
              <a:t>Deploy the Azure function into the portal and get the function URL</a:t>
            </a:r>
          </a:p>
          <a:p>
            <a:pPr marL="171446" indent="-171446">
              <a:buFont typeface="Arial" panose="020B0604020202020204" pitchFamily="34" charset="0"/>
              <a:buChar char="•"/>
            </a:pPr>
            <a:r>
              <a:rPr lang="en-US" sz="1200" dirty="0"/>
              <a:t>Invoke the function in CAWA(or in any scheduler) through a Python wrapper script that uses “urllib” libraries to make HTTP request  </a:t>
            </a:r>
          </a:p>
          <a:p>
            <a:r>
              <a:rPr lang="en-AU" sz="1600" b="1" dirty="0">
                <a:solidFill>
                  <a:schemeClr val="accent5">
                    <a:lumMod val="75000"/>
                  </a:schemeClr>
                </a:solidFill>
                <a:latin typeface="Calibri" pitchFamily="34" charset="0"/>
              </a:rPr>
              <a:t>Code Snippets</a:t>
            </a:r>
          </a:p>
          <a:p>
            <a:r>
              <a:rPr lang="en-AU" sz="1200" b="1" u="sng" dirty="0">
                <a:latin typeface="Calibri" pitchFamily="34" charset="0"/>
              </a:rPr>
              <a:t>Establish MFA to get access token for connecting to AAS:</a:t>
            </a:r>
          </a:p>
          <a:p>
            <a:endParaRPr lang="en-AU" sz="1200" b="1" u="sng" dirty="0">
              <a:latin typeface="Calibri" pitchFamily="34" charset="0"/>
            </a:endParaRPr>
          </a:p>
          <a:p>
            <a:endParaRPr lang="en-US" sz="1200" dirty="0"/>
          </a:p>
          <a:p>
            <a:endParaRPr lang="en-US" sz="1200" b="1" u="sng" dirty="0"/>
          </a:p>
          <a:p>
            <a:endParaRPr lang="en-US" sz="1200" b="1" u="sng" dirty="0"/>
          </a:p>
          <a:p>
            <a:endParaRPr lang="en-US" sz="1200" b="1" u="sng" dirty="0"/>
          </a:p>
          <a:p>
            <a:endParaRPr lang="en-US" sz="1200" b="1" u="sng" dirty="0"/>
          </a:p>
          <a:p>
            <a:r>
              <a:rPr lang="en-US" sz="1200" b="1" u="sng" dirty="0"/>
              <a:t>Python to invoke the HTTP-based Azure function:</a:t>
            </a:r>
          </a:p>
          <a:p>
            <a:endParaRPr lang="en-US" sz="1200" dirty="0"/>
          </a:p>
          <a:p>
            <a:endParaRPr lang="en-US" sz="1200" dirty="0"/>
          </a:p>
          <a:p>
            <a:pPr defTabSz="685783"/>
            <a:endParaRPr lang="en-AU" sz="1200" dirty="0">
              <a:latin typeface="Calibri" pitchFamily="34" charset="0"/>
            </a:endParaRPr>
          </a:p>
          <a:p>
            <a:pPr defTabSz="685783"/>
            <a:endParaRPr lang="en-AU" sz="1200" dirty="0">
              <a:latin typeface="Calibri" pitchFamily="34" charset="0"/>
            </a:endParaRPr>
          </a:p>
          <a:p>
            <a:pPr defTabSz="685783"/>
            <a:endParaRPr lang="en-AU" sz="1200" dirty="0">
              <a:latin typeface="Calibri" pitchFamily="34" charset="0"/>
            </a:endParaRPr>
          </a:p>
          <a:p>
            <a:pPr defTabSz="685783"/>
            <a:endParaRPr lang="en-AU" sz="1000" dirty="0">
              <a:latin typeface="Calibri" pitchFamily="34" charset="0"/>
            </a:endParaRPr>
          </a:p>
          <a:p>
            <a:pPr defTabSz="685783"/>
            <a:endParaRPr lang="en-AU" sz="1400" dirty="0">
              <a:latin typeface="Calibri" pitchFamily="34" charset="0"/>
            </a:endParaRPr>
          </a:p>
          <a:p>
            <a:pPr defTabSz="685783"/>
            <a:endParaRPr lang="en-US" sz="1400" dirty="0">
              <a:latin typeface="Calibri" pitchFamily="34" charset="0"/>
            </a:endParaRP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50326" y="1380707"/>
            <a:ext cx="1336675" cy="1262904"/>
          </a:xfrm>
          <a:prstGeom prst="rect">
            <a:avLst/>
          </a:prstGeom>
        </p:spPr>
      </p:pic>
      <p:pic>
        <p:nvPicPr>
          <p:cNvPr id="2" name="Picture 1"/>
          <p:cNvPicPr>
            <a:picLocks noChangeAspect="1"/>
          </p:cNvPicPr>
          <p:nvPr/>
        </p:nvPicPr>
        <p:blipFill>
          <a:blip r:embed="rId9"/>
          <a:stretch>
            <a:fillRect/>
          </a:stretch>
        </p:blipFill>
        <p:spPr>
          <a:xfrm>
            <a:off x="3273426" y="2776963"/>
            <a:ext cx="4911874" cy="2842301"/>
          </a:xfrm>
          <a:prstGeom prst="rect">
            <a:avLst/>
          </a:prstGeom>
          <a:ln>
            <a:solidFill>
              <a:schemeClr val="tx1"/>
            </a:solidFill>
          </a:ln>
        </p:spPr>
      </p:pic>
      <p:pic>
        <p:nvPicPr>
          <p:cNvPr id="8" name="Picture 7"/>
          <p:cNvPicPr>
            <a:picLocks noChangeAspect="1"/>
          </p:cNvPicPr>
          <p:nvPr/>
        </p:nvPicPr>
        <p:blipFill>
          <a:blip r:embed="rId10"/>
          <a:stretch>
            <a:fillRect/>
          </a:stretch>
        </p:blipFill>
        <p:spPr>
          <a:xfrm>
            <a:off x="3273424" y="5704432"/>
            <a:ext cx="4911876" cy="3063901"/>
          </a:xfrm>
          <a:prstGeom prst="rect">
            <a:avLst/>
          </a:prstGeom>
          <a:ln>
            <a:solidFill>
              <a:schemeClr val="tx1"/>
            </a:solidFill>
          </a:ln>
        </p:spPr>
      </p:pic>
      <p:sp>
        <p:nvSpPr>
          <p:cNvPr id="9" name="TextBox 8"/>
          <p:cNvSpPr txBox="1"/>
          <p:nvPr/>
        </p:nvSpPr>
        <p:spPr>
          <a:xfrm>
            <a:off x="6563521" y="5693427"/>
            <a:ext cx="1775637" cy="246221"/>
          </a:xfrm>
          <a:prstGeom prst="rect">
            <a:avLst/>
          </a:prstGeom>
          <a:noFill/>
        </p:spPr>
        <p:txBody>
          <a:bodyPr wrap="square" rtlCol="0">
            <a:spAutoFit/>
          </a:bodyPr>
          <a:lstStyle/>
          <a:p>
            <a:r>
              <a:rPr lang="en-US" sz="1000" u="sng" dirty="0">
                <a:solidFill>
                  <a:schemeClr val="accent6">
                    <a:lumMod val="50000"/>
                  </a:schemeClr>
                </a:solidFill>
              </a:rPr>
              <a:t>AAS Authentication Model</a:t>
            </a:r>
          </a:p>
        </p:txBody>
      </p:sp>
      <p:sp>
        <p:nvSpPr>
          <p:cNvPr id="26" name="TextBox 25"/>
          <p:cNvSpPr txBox="1"/>
          <p:nvPr/>
        </p:nvSpPr>
        <p:spPr>
          <a:xfrm>
            <a:off x="3273425" y="2773463"/>
            <a:ext cx="2600493" cy="246221"/>
          </a:xfrm>
          <a:prstGeom prst="rect">
            <a:avLst/>
          </a:prstGeom>
          <a:noFill/>
        </p:spPr>
        <p:txBody>
          <a:bodyPr wrap="square" rtlCol="0">
            <a:spAutoFit/>
          </a:bodyPr>
          <a:lstStyle/>
          <a:p>
            <a:r>
              <a:rPr lang="en-US" sz="1000" u="sng" dirty="0">
                <a:solidFill>
                  <a:schemeClr val="accent6">
                    <a:lumMod val="50000"/>
                  </a:schemeClr>
                </a:solidFill>
              </a:rPr>
              <a:t>Typical AAS Design &amp; Automation Flow</a:t>
            </a:r>
          </a:p>
        </p:txBody>
      </p:sp>
      <p:pic>
        <p:nvPicPr>
          <p:cNvPr id="10" name="Picture 9"/>
          <p:cNvPicPr>
            <a:picLocks noChangeAspect="1"/>
          </p:cNvPicPr>
          <p:nvPr/>
        </p:nvPicPr>
        <p:blipFill>
          <a:blip r:embed="rId11"/>
          <a:stretch>
            <a:fillRect/>
          </a:stretch>
        </p:blipFill>
        <p:spPr>
          <a:xfrm>
            <a:off x="8363613" y="8682500"/>
            <a:ext cx="4250596" cy="934981"/>
          </a:xfrm>
          <a:prstGeom prst="rect">
            <a:avLst/>
          </a:prstGeom>
        </p:spPr>
      </p:pic>
      <p:pic>
        <p:nvPicPr>
          <p:cNvPr id="11" name="Picture 10"/>
          <p:cNvPicPr>
            <a:picLocks noChangeAspect="1"/>
          </p:cNvPicPr>
          <p:nvPr/>
        </p:nvPicPr>
        <p:blipFill>
          <a:blip r:embed="rId12"/>
          <a:stretch>
            <a:fillRect/>
          </a:stretch>
        </p:blipFill>
        <p:spPr>
          <a:xfrm>
            <a:off x="8363612" y="7399111"/>
            <a:ext cx="4250596" cy="1007600"/>
          </a:xfrm>
          <a:prstGeom prst="rect">
            <a:avLst/>
          </a:prstGeom>
        </p:spPr>
      </p:pic>
      <p:sp>
        <p:nvSpPr>
          <p:cNvPr id="12" name="TextBox 11"/>
          <p:cNvSpPr txBox="1"/>
          <p:nvPr/>
        </p:nvSpPr>
        <p:spPr>
          <a:xfrm>
            <a:off x="3273426" y="9033210"/>
            <a:ext cx="4911874" cy="461665"/>
          </a:xfrm>
          <a:prstGeom prst="rect">
            <a:avLst/>
          </a:prstGeom>
          <a:noFill/>
          <a:ln>
            <a:solidFill>
              <a:schemeClr val="tx1"/>
            </a:solidFill>
          </a:ln>
        </p:spPr>
        <p:txBody>
          <a:bodyPr wrap="square" rtlCol="0">
            <a:spAutoFit/>
          </a:bodyPr>
          <a:lstStyle/>
          <a:p>
            <a:r>
              <a:rPr lang="en-US" sz="800" b="1" dirty="0"/>
              <a:t>Ref: </a:t>
            </a:r>
            <a:r>
              <a:rPr lang="en-US" sz="800" dirty="0">
                <a:hlinkClick r:id="rId13"/>
              </a:rPr>
              <a:t>https://azure.microsoft.com/en-us/blog/automating-azure-analysis-services-processing-with-azure-functions/</a:t>
            </a:r>
            <a:r>
              <a:rPr lang="en-US" sz="800" dirty="0"/>
              <a:t>  </a:t>
            </a:r>
          </a:p>
          <a:p>
            <a:r>
              <a:rPr lang="en-US" sz="800" dirty="0">
                <a:hlinkClick r:id="rId14"/>
              </a:rPr>
              <a:t>https://azure.microsoft.com/en-us/blog/azure-as-automated-partition-management/</a:t>
            </a:r>
            <a:r>
              <a:rPr lang="en-US" sz="800" dirty="0"/>
              <a:t> </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TotalTime>
  <Words>392</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Edwardian Script ITC</vt:lpstr>
      <vt:lpstr>Office Theme</vt:lpstr>
      <vt:lpstr>PowerPoint Presentation</vt:lpstr>
    </vt:vector>
  </TitlesOfParts>
  <Company>HCL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Elayaraja Eswaran</dc:creator>
  <cp:lastModifiedBy>Daniel Jebaraj Arumugam</cp:lastModifiedBy>
  <cp:revision>89</cp:revision>
  <dcterms:created xsi:type="dcterms:W3CDTF">2015-04-21T09:53:13Z</dcterms:created>
  <dcterms:modified xsi:type="dcterms:W3CDTF">2018-05-04T05:50:05Z</dcterms:modified>
</cp:coreProperties>
</file>