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</p:sldIdLst>
  <p:sldSz cx="9601200" cy="11887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12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945429"/>
            <a:ext cx="8161020" cy="413850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243533"/>
            <a:ext cx="7200900" cy="2869987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6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32883"/>
            <a:ext cx="2070259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32883"/>
            <a:ext cx="6090761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2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2963549"/>
            <a:ext cx="8281035" cy="494474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7955072"/>
            <a:ext cx="8281035" cy="260032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164417"/>
            <a:ext cx="408051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164417"/>
            <a:ext cx="408051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2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32886"/>
            <a:ext cx="8281035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2914016"/>
            <a:ext cx="4061757" cy="142811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342130"/>
            <a:ext cx="4061757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2914016"/>
            <a:ext cx="4081761" cy="142811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342130"/>
            <a:ext cx="4081761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792480"/>
            <a:ext cx="3096637" cy="27736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711539"/>
            <a:ext cx="4860608" cy="8447617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566160"/>
            <a:ext cx="3096637" cy="660675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4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792480"/>
            <a:ext cx="3096637" cy="27736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711539"/>
            <a:ext cx="4860608" cy="8447617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566160"/>
            <a:ext cx="3096637" cy="660675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5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32886"/>
            <a:ext cx="8281035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164417"/>
            <a:ext cx="8281035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017676"/>
            <a:ext cx="216027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11FE-4F8A-4587-BCBB-FE09575FBB8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017676"/>
            <a:ext cx="3240405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017676"/>
            <a:ext cx="216027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129E40-24E1-49D6-AD76-B08574388B49}"/>
              </a:ext>
            </a:extLst>
          </p:cNvPr>
          <p:cNvSpPr/>
          <p:nvPr/>
        </p:nvSpPr>
        <p:spPr>
          <a:xfrm>
            <a:off x="188905" y="1395982"/>
            <a:ext cx="982120" cy="106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155995" y="100926"/>
            <a:ext cx="9211781" cy="11458296"/>
            <a:chOff x="237018" y="89351"/>
            <a:chExt cx="9211781" cy="11049736"/>
          </a:xfrm>
        </p:grpSpPr>
        <p:sp>
          <p:nvSpPr>
            <p:cNvPr id="19" name="Rounded Rectangle 3"/>
            <p:cNvSpPr/>
            <p:nvPr/>
          </p:nvSpPr>
          <p:spPr bwMode="auto">
            <a:xfrm>
              <a:off x="254331" y="89351"/>
              <a:ext cx="9194468" cy="1144180"/>
            </a:xfrm>
            <a:prstGeom prst="roundRect">
              <a:avLst/>
            </a:prstGeom>
            <a:gradFill flip="none" rotWithShape="1">
              <a:gsLst>
                <a:gs pos="0">
                  <a:srgbClr val="000082"/>
                </a:gs>
                <a:gs pos="15000">
                  <a:srgbClr val="0047FF"/>
                </a:gs>
                <a:gs pos="33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2700000" scaled="0"/>
              <a:tileRect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latin typeface="Arial" charset="0"/>
                </a:rPr>
                <a:t>Master Data Management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37018" y="186625"/>
              <a:ext cx="9163276" cy="10952462"/>
              <a:chOff x="237018" y="186625"/>
              <a:chExt cx="9163276" cy="10952462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237018" y="10648879"/>
                <a:ext cx="9163276" cy="490208"/>
              </a:xfrm>
              <a:prstGeom prst="roundRect">
                <a:avLst/>
              </a:prstGeom>
              <a:gradFill flip="none" rotWithShape="1">
                <a:gsLst>
                  <a:gs pos="0">
                    <a:srgbClr val="CCCCFF"/>
                  </a:gs>
                  <a:gs pos="17999">
                    <a:srgbClr val="99CCFF"/>
                  </a:gs>
                  <a:gs pos="36000">
                    <a:srgbClr val="9966FF"/>
                  </a:gs>
                  <a:gs pos="61000">
                    <a:srgbClr val="CC99FF"/>
                  </a:gs>
                  <a:gs pos="82001">
                    <a:srgbClr val="99CCFF"/>
                  </a:gs>
                  <a:gs pos="100000">
                    <a:srgbClr val="CCCCFF"/>
                  </a:gs>
                </a:gsLst>
                <a:lin ang="2700000" scaled="0"/>
                <a:tileRect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/>
                  <a:t>This content has been created by </a:t>
                </a:r>
                <a:r>
                  <a:rPr lang="en-US" sz="1400" b="1" dirty="0" smtClean="0"/>
                  <a:t>D&amp;A </a:t>
                </a:r>
                <a:r>
                  <a:rPr lang="en-US" sz="1400" b="1" dirty="0" smtClean="0"/>
                  <a:t>Microsoft Chapters– </a:t>
                </a:r>
                <a:r>
                  <a:rPr lang="en-US" sz="1400" b="1" dirty="0"/>
                  <a:t>powered by Microsoft Special Interest Group. 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192697" y="186625"/>
                <a:ext cx="4832252" cy="443809"/>
                <a:chOff x="1964097" y="260844"/>
                <a:chExt cx="4832252" cy="569741"/>
              </a:xfrm>
            </p:grpSpPr>
            <p:sp>
              <p:nvSpPr>
                <p:cNvPr id="5" name="Cloud Callout 4"/>
                <p:cNvSpPr/>
                <p:nvPr/>
              </p:nvSpPr>
              <p:spPr>
                <a:xfrm>
                  <a:off x="1964097" y="260844"/>
                  <a:ext cx="4832252" cy="569741"/>
                </a:xfrm>
                <a:prstGeom prst="cloudCallout">
                  <a:avLst/>
                </a:prstGeom>
                <a:gradFill rotWithShape="1">
                  <a:gsLst>
                    <a:gs pos="0">
                      <a:srgbClr val="2A53A6"/>
                    </a:gs>
                    <a:gs pos="50000">
                      <a:srgbClr val="2A53A6">
                        <a:gamma/>
                        <a:tint val="66667"/>
                        <a:invGamma/>
                      </a:srgbClr>
                    </a:gs>
                    <a:gs pos="100000">
                      <a:srgbClr val="2A53A6"/>
                    </a:gs>
                  </a:gsLst>
                  <a:lin ang="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latin typeface="Arial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3155051" y="312654"/>
                  <a:ext cx="2711548" cy="4346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FFF00"/>
                      </a:solidFill>
                    </a:rPr>
                    <a:t>Microsoft BI-focal lens</a:t>
                  </a:r>
                </a:p>
              </p:txBody>
            </p:sp>
          </p:grpSp>
          <p:pic>
            <p:nvPicPr>
              <p:cNvPr id="13" name="Picture 8" descr="http://www.twoconnect.com/Portals/0/Certifications/Microsoft%20Gold%20Certified%20SOA%20Partn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9143" y="295682"/>
                <a:ext cx="905256" cy="782797"/>
              </a:xfrm>
              <a:prstGeom prst="rect">
                <a:avLst/>
              </a:prstGeom>
              <a:gradFill flip="none" rotWithShape="1">
                <a:gsLst>
                  <a:gs pos="0">
                    <a:srgbClr val="CCCCFF"/>
                  </a:gs>
                  <a:gs pos="17999">
                    <a:srgbClr val="99CCFF"/>
                  </a:gs>
                  <a:gs pos="36000">
                    <a:srgbClr val="9966FF"/>
                  </a:gs>
                  <a:gs pos="61000">
                    <a:srgbClr val="CC99FF"/>
                  </a:gs>
                  <a:gs pos="82001">
                    <a:srgbClr val="99CCFF"/>
                  </a:gs>
                  <a:gs pos="100000">
                    <a:srgbClr val="CCCCFF"/>
                  </a:gs>
                </a:gsLst>
                <a:lin ang="2700000" scaled="0"/>
                <a:tileRect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</p:pic>
          <p:grpSp>
            <p:nvGrpSpPr>
              <p:cNvPr id="15" name="Group 14"/>
              <p:cNvGrpSpPr/>
              <p:nvPr/>
            </p:nvGrpSpPr>
            <p:grpSpPr>
              <a:xfrm>
                <a:off x="1544994" y="632052"/>
                <a:ext cx="6113392" cy="611888"/>
                <a:chOff x="1316394" y="646898"/>
                <a:chExt cx="6113392" cy="611888"/>
              </a:xfrm>
            </p:grpSpPr>
            <p:sp>
              <p:nvSpPr>
                <p:cNvPr id="14" name="Horizontal Scroll 13"/>
                <p:cNvSpPr/>
                <p:nvPr/>
              </p:nvSpPr>
              <p:spPr>
                <a:xfrm>
                  <a:off x="1316394" y="646898"/>
                  <a:ext cx="6113392" cy="611888"/>
                </a:xfrm>
                <a:prstGeom prst="horizontalScroll">
                  <a:avLst/>
                </a:prstGeom>
                <a:gradFill rotWithShape="1">
                  <a:gsLst>
                    <a:gs pos="0">
                      <a:srgbClr val="808000"/>
                    </a:gs>
                    <a:gs pos="50000">
                      <a:srgbClr val="AEAE5D"/>
                    </a:gs>
                    <a:gs pos="100000">
                      <a:srgbClr val="808000"/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solidFill>
                      <a:schemeClr val="tx1"/>
                    </a:solidFill>
                    <a:latin typeface="Edwardian Script ITC" panose="030303020407070D0804" pitchFamily="66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640714" y="806890"/>
                  <a:ext cx="537882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2060"/>
                      </a:solidFill>
                    </a:rPr>
                    <a:t>Azure </a:t>
                  </a:r>
                  <a:r>
                    <a:rPr lang="en-US" sz="1400" b="1" dirty="0" err="1">
                      <a:solidFill>
                        <a:srgbClr val="002060"/>
                      </a:solidFill>
                    </a:rPr>
                    <a:t>Databricks</a:t>
                  </a:r>
                  <a:r>
                    <a:rPr lang="en-US" sz="1400" b="1" dirty="0">
                      <a:solidFill>
                        <a:srgbClr val="002060"/>
                      </a:solidFill>
                    </a:rPr>
                    <a:t> - </a:t>
                  </a:r>
                  <a:r>
                    <a:rPr lang="en-GB" sz="1400" b="1" dirty="0">
                      <a:solidFill>
                        <a:srgbClr val="002060"/>
                      </a:solidFill>
                    </a:rPr>
                    <a:t>Simplifying big data and AI with a platform</a:t>
                  </a:r>
                  <a:endParaRPr lang="en-US" sz="1400" b="1" dirty="0">
                    <a:solidFill>
                      <a:srgbClr val="002060"/>
                    </a:solidFill>
                  </a:endParaRPr>
                </a:p>
              </p:txBody>
            </p:sp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172" y="295682"/>
                <a:ext cx="905256" cy="730129"/>
              </a:xfrm>
              <a:prstGeom prst="rect">
                <a:avLst/>
              </a:prstGeom>
              <a:gradFill flip="none" rotWithShape="1">
                <a:gsLst>
                  <a:gs pos="0">
                    <a:srgbClr val="CCCCFF"/>
                  </a:gs>
                  <a:gs pos="17999">
                    <a:srgbClr val="99CCFF"/>
                  </a:gs>
                  <a:gs pos="36000">
                    <a:srgbClr val="9966FF"/>
                  </a:gs>
                  <a:gs pos="61000">
                    <a:srgbClr val="CC99FF"/>
                  </a:gs>
                  <a:gs pos="82001">
                    <a:srgbClr val="99CCFF"/>
                  </a:gs>
                  <a:gs pos="100000">
                    <a:srgbClr val="CCCCFF"/>
                  </a:gs>
                </a:gsLst>
                <a:lin ang="2700000" scaled="0"/>
                <a:tileRect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</p:pic>
          <p:sp>
            <p:nvSpPr>
              <p:cNvPr id="24" name="Rectangle 23"/>
              <p:cNvSpPr/>
              <p:nvPr/>
            </p:nvSpPr>
            <p:spPr bwMode="auto">
              <a:xfrm>
                <a:off x="1327154" y="1322724"/>
                <a:ext cx="3765707" cy="1046380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69945" rIns="69945" rtlCol="0" anchor="t" anchorCtr="0"/>
              <a:lstStyle/>
              <a:p>
                <a:pPr defTabSz="68586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0" dirty="0"/>
                  <a:t>Purpose : Most c</a:t>
                </a:r>
                <a:r>
                  <a:rPr lang="en-GB" sz="1400" kern="0" dirty="0"/>
                  <a:t>customer prefers SaaS like offering for big data  solution and the main reason is to control the cost and enable collaboration between data engineers, data scientist and decision makers.</a:t>
                </a:r>
              </a:p>
              <a:p>
                <a:pPr defTabSz="6858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kern="0" dirty="0"/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6249359" y="1322724"/>
                <a:ext cx="3142704" cy="1054037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69945" rIns="69945" rtlCol="0" anchor="t" anchorCtr="0"/>
              <a:lstStyle/>
              <a:p>
                <a:pPr algn="just" defTabSz="68586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50" kern="0" dirty="0"/>
                  <a:t>Nagaraj Sengodan, MS Technology Expert with experience in Data Analytics &amp; Business Intelligence based solutions as well traditional data-warehouse implementations using relational databases and ETL tools guiding various customers across Industry.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69927" y="2504848"/>
              <a:ext cx="9163276" cy="76520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marL="285750" indent="-285750" defTabSz="685861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GB" sz="1400" kern="0" dirty="0" err="1">
                  <a:solidFill>
                    <a:srgbClr val="C00000"/>
                  </a:solidFill>
                </a:rPr>
                <a:t>Databricks</a:t>
              </a:r>
              <a:r>
                <a:rPr lang="en-GB" sz="1400" kern="0" dirty="0">
                  <a:solidFill>
                    <a:srgbClr val="C00000"/>
                  </a:solidFill>
                </a:rPr>
                <a:t>’ Spark service as a first party service on Azure</a:t>
              </a:r>
            </a:p>
            <a:p>
              <a:pPr marL="285750" indent="-285750" defTabSz="685861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GB" sz="1400" kern="0" dirty="0">
                  <a:solidFill>
                    <a:srgbClr val="C00000"/>
                  </a:solidFill>
                </a:rPr>
                <a:t>An unified, open source, parallel, data processing framework for Big Data Analytics</a:t>
              </a:r>
            </a:p>
            <a:p>
              <a:pPr marL="285750" indent="-285750" defTabSz="685861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GB" sz="1400" kern="0" dirty="0">
                  <a:solidFill>
                    <a:srgbClr val="C00000"/>
                  </a:solidFill>
                </a:rPr>
                <a:t>Unified platform for Batch, Streaming, ML and Graph and support Enterprise grade security integrated with Azure AD</a:t>
              </a:r>
              <a:endParaRPr lang="en-US" sz="1400" kern="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D05C078-3848-42C9-AA59-DA14C18971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05" y="1316697"/>
            <a:ext cx="868524" cy="1119614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F00C4B2B-6A03-4B34-B525-946DEB430A6C}"/>
              </a:ext>
            </a:extLst>
          </p:cNvPr>
          <p:cNvSpPr/>
          <p:nvPr/>
        </p:nvSpPr>
        <p:spPr>
          <a:xfrm>
            <a:off x="205045" y="1966754"/>
            <a:ext cx="93566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</a:t>
            </a:r>
            <a:r>
              <a:rPr lang="en-US" sz="12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Databricks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1C651-197E-435F-A760-2BC22810E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12" y="1455652"/>
            <a:ext cx="799431" cy="57268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BF41910B-9354-4B4E-A4A2-3D177A715360}"/>
              </a:ext>
            </a:extLst>
          </p:cNvPr>
          <p:cNvSpPr/>
          <p:nvPr/>
        </p:nvSpPr>
        <p:spPr>
          <a:xfrm>
            <a:off x="72298" y="7148949"/>
            <a:ext cx="1954635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Workspace</a:t>
            </a:r>
            <a:endParaRPr lang="en-US" sz="1400" dirty="0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AEFE50BD-CF6A-4D28-A2CF-736B785AE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" y="9292684"/>
            <a:ext cx="2164080" cy="1634398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FB292CF5-B33F-4B10-BCA2-0501EFF8CD21}"/>
              </a:ext>
            </a:extLst>
          </p:cNvPr>
          <p:cNvSpPr/>
          <p:nvPr/>
        </p:nvSpPr>
        <p:spPr>
          <a:xfrm>
            <a:off x="2551334" y="7148949"/>
            <a:ext cx="1954635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Notebooks</a:t>
            </a:r>
            <a:endParaRPr lang="en-US" sz="1400" dirty="0"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25E1BEC2-0BC4-4347-97B1-CAD36EB6D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921" y="9292684"/>
            <a:ext cx="2269915" cy="1649636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C8BFD464-C2C0-46E2-8305-6F5081B5A779}"/>
              </a:ext>
            </a:extLst>
          </p:cNvPr>
          <p:cNvSpPr/>
          <p:nvPr/>
        </p:nvSpPr>
        <p:spPr>
          <a:xfrm>
            <a:off x="5030370" y="7148949"/>
            <a:ext cx="1954635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Libraries</a:t>
            </a:r>
            <a:endParaRPr lang="en-US" sz="1400" dirty="0"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244CECA7-76E9-41A0-953C-3F42705ECB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2478" y="9277444"/>
            <a:ext cx="2169458" cy="1649636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3AA0B86C-1FD3-42B2-B732-48D1A569C34A}"/>
              </a:ext>
            </a:extLst>
          </p:cNvPr>
          <p:cNvSpPr/>
          <p:nvPr/>
        </p:nvSpPr>
        <p:spPr>
          <a:xfrm>
            <a:off x="7509405" y="7126431"/>
            <a:ext cx="1954635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Visualization</a:t>
            </a:r>
            <a:endParaRPr lang="en-US" sz="1400" dirty="0"/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D945FC81-1455-4EFE-AEA6-7AC39536D2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1383" y="9277444"/>
            <a:ext cx="2288857" cy="1633998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99162AC7-34F7-47F4-B616-36FD10A50CB6}"/>
              </a:ext>
            </a:extLst>
          </p:cNvPr>
          <p:cNvSpPr/>
          <p:nvPr/>
        </p:nvSpPr>
        <p:spPr>
          <a:xfrm>
            <a:off x="1" y="7589521"/>
            <a:ext cx="220979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Its like directories which help to organize the user’s notebook, libraries and dashboard</a:t>
            </a:r>
          </a:p>
          <a:p>
            <a:pPr algn="just" defTabSz="932384">
              <a:spcAft>
                <a:spcPts val="600"/>
              </a:spcAft>
              <a:defRPr/>
            </a:pPr>
            <a:r>
              <a:rPr lang="en-US" sz="1400" dirty="0"/>
              <a:t>Access control enable secure collaboration.</a:t>
            </a:r>
          </a:p>
          <a:p>
            <a:pPr algn="just" defTabSz="932384">
              <a:spcAft>
                <a:spcPts val="600"/>
              </a:spcAft>
              <a:defRPr/>
            </a:pPr>
            <a:r>
              <a:rPr lang="en-US" sz="1400" dirty="0"/>
              <a:t>Every user has private WK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A75ADCD-A6BB-41D5-8931-A377614840F2}"/>
              </a:ext>
            </a:extLst>
          </p:cNvPr>
          <p:cNvSpPr/>
          <p:nvPr/>
        </p:nvSpPr>
        <p:spPr>
          <a:xfrm>
            <a:off x="2366077" y="7598363"/>
            <a:ext cx="2378439" cy="16773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Notebook enable user to authoring spark application and also use to run/execute clusters directly</a:t>
            </a:r>
          </a:p>
          <a:p>
            <a:pPr marR="0" lvl="0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Support granular level permission </a:t>
            </a:r>
            <a:endParaRPr lang="en-US" sz="14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FC760A6-0C2F-458F-A57C-55906C8DF337}"/>
              </a:ext>
            </a:extLst>
          </p:cNvPr>
          <p:cNvSpPr/>
          <p:nvPr/>
        </p:nvSpPr>
        <p:spPr>
          <a:xfrm>
            <a:off x="4900793" y="7589521"/>
            <a:ext cx="2209799" cy="1461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Containers hold the libraries of python, R and 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scala</a:t>
            </a: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libraries and managed via Library API</a:t>
            </a:r>
          </a:p>
          <a:p>
            <a:pPr marR="0" lvl="0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Libraries are part of workspace/ Folder</a:t>
            </a:r>
            <a:endParaRPr lang="en-US" sz="14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C415779-DF2B-42FD-A0C3-D7A52F22297F}"/>
              </a:ext>
            </a:extLst>
          </p:cNvPr>
          <p:cNvSpPr/>
          <p:nvPr/>
        </p:nvSpPr>
        <p:spPr>
          <a:xfrm>
            <a:off x="7266870" y="7589521"/>
            <a:ext cx="2324752" cy="16773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All Notebook support 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Databricks</a:t>
            </a: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visualization irrespective of its languages.</a:t>
            </a:r>
          </a:p>
          <a:p>
            <a:pPr marR="0" lvl="0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All are html based visualization which can be exported</a:t>
            </a: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A6E9A-EE7C-4B66-9F38-65EB049230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9798" y="3437215"/>
            <a:ext cx="5138980" cy="1157568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00AD8D74-2F9F-4D5E-A51C-D35912293B3D}"/>
              </a:ext>
            </a:extLst>
          </p:cNvPr>
          <p:cNvSpPr/>
          <p:nvPr/>
        </p:nvSpPr>
        <p:spPr>
          <a:xfrm>
            <a:off x="7406641" y="3469636"/>
            <a:ext cx="1954635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DB / Spark SQL</a:t>
            </a:r>
            <a:endParaRPr lang="en-US" sz="14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B2EE390-1994-4B48-A98A-FAEFAAD29481}"/>
              </a:ext>
            </a:extLst>
          </p:cNvPr>
          <p:cNvSpPr/>
          <p:nvPr/>
        </p:nvSpPr>
        <p:spPr>
          <a:xfrm>
            <a:off x="7330441" y="3846907"/>
            <a:ext cx="2209799" cy="16773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can be queried using SQL or 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HiveSQL</a:t>
            </a: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store in Table and databases</a:t>
            </a:r>
          </a:p>
          <a:p>
            <a:pPr marR="0" lvl="0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Tables are support spark operations (i.e. DF, caching, filtering etc..)</a:t>
            </a:r>
            <a:endParaRPr lang="en-US" sz="14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4B7A1D3-5756-4D20-8D2F-994A93BE5EDB}"/>
              </a:ext>
            </a:extLst>
          </p:cNvPr>
          <p:cNvSpPr/>
          <p:nvPr/>
        </p:nvSpPr>
        <p:spPr>
          <a:xfrm>
            <a:off x="7452217" y="5630685"/>
            <a:ext cx="1954635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DBFS</a:t>
            </a:r>
            <a:endParaRPr lang="en-US" sz="14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6D85D00-5227-4FA2-9CDE-422AF2C48BE3}"/>
              </a:ext>
            </a:extLst>
          </p:cNvPr>
          <p:cNvSpPr/>
          <p:nvPr/>
        </p:nvSpPr>
        <p:spPr>
          <a:xfrm>
            <a:off x="7345537" y="6007956"/>
            <a:ext cx="2209799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bricks is a distributed file system build on top of  azure blob storage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C7CE575-805D-4F0C-8CD4-ACB40177567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534" y="4462477"/>
            <a:ext cx="4965244" cy="241408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50D082D-CF7D-42AE-B6DF-444A0B9B55C2}"/>
              </a:ext>
            </a:extLst>
          </p:cNvPr>
          <p:cNvSpPr/>
          <p:nvPr/>
        </p:nvSpPr>
        <p:spPr>
          <a:xfrm>
            <a:off x="0" y="3427391"/>
            <a:ext cx="22688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Azure </a:t>
            </a:r>
            <a:r>
              <a:rPr lang="en-GB" sz="1400" b="1" dirty="0" err="1"/>
              <a:t>Databricks</a:t>
            </a:r>
            <a:r>
              <a:rPr lang="en-GB" sz="1400" b="1" dirty="0"/>
              <a:t> is a new service which brings best of Apache Spark analytics platform and Azure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Support native integration with Azure Data Services (Power BI, SQL DW, Cosmos DB, Blob 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Azure </a:t>
            </a:r>
            <a:r>
              <a:rPr lang="en-GB" sz="1400" b="1" dirty="0" err="1"/>
              <a:t>Databricks</a:t>
            </a:r>
            <a:r>
              <a:rPr lang="en-GB" sz="1400" b="1" dirty="0"/>
              <a:t> capabilities help to simplify building enterprise grade production data application platform.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1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</TotalTime>
  <Words>338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Edwardian Script ITC</vt:lpstr>
      <vt:lpstr>Segoe UI Semibold</vt:lpstr>
      <vt:lpstr>Office Theme</vt:lpstr>
      <vt:lpstr>PowerPoint Presentation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Elayaraja Eswaran</dc:creator>
  <cp:lastModifiedBy>Elayaraja Eswaran</cp:lastModifiedBy>
  <cp:revision>107</cp:revision>
  <dcterms:created xsi:type="dcterms:W3CDTF">2015-04-21T09:53:13Z</dcterms:created>
  <dcterms:modified xsi:type="dcterms:W3CDTF">2019-07-11T10:45:54Z</dcterms:modified>
</cp:coreProperties>
</file>