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9" r:id="rId2"/>
    <p:sldId id="350" r:id="rId3"/>
    <p:sldId id="286" r:id="rId4"/>
    <p:sldId id="267" r:id="rId5"/>
    <p:sldId id="268" r:id="rId6"/>
    <p:sldId id="269" r:id="rId7"/>
    <p:sldId id="270" r:id="rId8"/>
    <p:sldId id="272" r:id="rId9"/>
    <p:sldId id="288" r:id="rId10"/>
    <p:sldId id="289" r:id="rId11"/>
    <p:sldId id="290" r:id="rId12"/>
    <p:sldId id="291" r:id="rId13"/>
    <p:sldId id="292" r:id="rId14"/>
    <p:sldId id="293" r:id="rId15"/>
    <p:sldId id="313" r:id="rId16"/>
    <p:sldId id="294" r:id="rId17"/>
    <p:sldId id="295" r:id="rId18"/>
    <p:sldId id="296" r:id="rId19"/>
    <p:sldId id="297" r:id="rId20"/>
    <p:sldId id="298" r:id="rId21"/>
    <p:sldId id="314" r:id="rId22"/>
    <p:sldId id="318" r:id="rId23"/>
    <p:sldId id="319" r:id="rId24"/>
    <p:sldId id="320" r:id="rId25"/>
    <p:sldId id="321" r:id="rId26"/>
    <p:sldId id="322" r:id="rId27"/>
    <p:sldId id="323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8" r:id="rId43"/>
    <p:sldId id="344" r:id="rId44"/>
    <p:sldId id="345" r:id="rId45"/>
    <p:sldId id="346" r:id="rId46"/>
    <p:sldId id="347" r:id="rId47"/>
    <p:sldId id="27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50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>
            <p14:sldId id="286"/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  <p14:sldId id="270"/>
          </p14:sldIdLst>
        </p14:section>
        <p14:section name="Case Study" id="{8C0305C9-B152-4FBA-A789-FE1976D53990}">
          <p14:sldIdLst>
            <p14:sldId id="272"/>
            <p14:sldId id="288"/>
            <p14:sldId id="289"/>
            <p14:sldId id="290"/>
            <p14:sldId id="291"/>
            <p14:sldId id="292"/>
            <p14:sldId id="293"/>
            <p14:sldId id="313"/>
            <p14:sldId id="294"/>
            <p14:sldId id="295"/>
            <p14:sldId id="296"/>
            <p14:sldId id="297"/>
            <p14:sldId id="298"/>
            <p14:sldId id="314"/>
            <p14:sldId id="318"/>
            <p14:sldId id="319"/>
            <p14:sldId id="320"/>
            <p14:sldId id="321"/>
            <p14:sldId id="322"/>
            <p14:sldId id="323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8"/>
            <p14:sldId id="344"/>
            <p14:sldId id="345"/>
            <p14:sldId id="346"/>
            <p14:sldId id="347"/>
          </p14:sldIdLst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6032" autoAdjust="0"/>
  </p:normalViewPr>
  <p:slideViewPr>
    <p:cSldViewPr>
      <p:cViewPr varScale="1">
        <p:scale>
          <a:sx n="69" d="100"/>
          <a:sy n="69" d="100"/>
        </p:scale>
        <p:origin x="15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96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5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5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9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26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5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6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1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376488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9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07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5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4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19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67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76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5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43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47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3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12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97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44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40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1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19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21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602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case study or</a:t>
            </a:r>
            <a:r>
              <a:rPr lang="en-US" baseline="0" dirty="0" smtClean="0"/>
              <a:t> class simulation to encourage discussion and apply lessons.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7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3000" y="2286000"/>
            <a:ext cx="7628024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Hadoop </a:t>
            </a:r>
            <a:r>
              <a:rPr lang="en-US" sz="4800" dirty="0" err="1" smtClean="0"/>
              <a:t>MapReduce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71800" y="3260725"/>
            <a:ext cx="5915528" cy="990600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/>
              <a:t>A</a:t>
            </a:r>
            <a:r>
              <a:rPr lang="en-US" sz="2400" i="1" dirty="0" smtClean="0"/>
              <a:t> </a:t>
            </a:r>
            <a:r>
              <a:rPr lang="en-US" sz="2400" i="1" dirty="0"/>
              <a:t>programming model and an associated implementation for processing</a:t>
            </a:r>
            <a:endParaRPr lang="en-US" sz="2400" i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Execution Overview -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5240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100" dirty="0" smtClean="0">
                <a:solidFill>
                  <a:schemeClr val="accent4">
                    <a:lumMod val="50000"/>
                  </a:schemeClr>
                </a:solidFill>
              </a:rPr>
              <a:t>A map-reduce job is submitted. One of the machines becomes the master</a:t>
            </a:r>
          </a:p>
          <a:p>
            <a:pPr algn="just"/>
            <a:r>
              <a:rPr lang="en-US" sz="3100" dirty="0" smtClean="0">
                <a:solidFill>
                  <a:schemeClr val="accent4">
                    <a:lumMod val="50000"/>
                  </a:schemeClr>
                </a:solidFill>
              </a:rPr>
              <a:t>Partition the input into M splits (&gt;= 64 MB each usually) and distribute among the machines</a:t>
            </a:r>
          </a:p>
          <a:p>
            <a:pPr algn="just"/>
            <a:r>
              <a:rPr lang="en-US" sz="3100" dirty="0" smtClean="0">
                <a:solidFill>
                  <a:schemeClr val="accent4">
                    <a:lumMod val="50000"/>
                  </a:schemeClr>
                </a:solidFill>
              </a:rPr>
              <a:t>A worker reads its split and begins work</a:t>
            </a:r>
          </a:p>
          <a:p>
            <a:pPr algn="just"/>
            <a:r>
              <a:rPr lang="en-US" sz="3100" dirty="0" smtClean="0">
                <a:solidFill>
                  <a:schemeClr val="accent4">
                    <a:lumMod val="50000"/>
                  </a:schemeClr>
                </a:solidFill>
              </a:rPr>
              <a:t>Upon completion the worker notifies the master</a:t>
            </a:r>
          </a:p>
          <a:p>
            <a:pPr algn="just"/>
            <a:r>
              <a:rPr lang="en-US" sz="3100" dirty="0" smtClean="0">
                <a:solidFill>
                  <a:schemeClr val="accent4">
                    <a:lumMod val="50000"/>
                  </a:schemeClr>
                </a:solidFill>
              </a:rPr>
              <a:t>The master partitions the intermediate </a:t>
            </a:r>
            <a:r>
              <a:rPr lang="en-US" sz="3100" dirty="0" err="1" smtClean="0">
                <a:solidFill>
                  <a:schemeClr val="accent4">
                    <a:lumMod val="50000"/>
                  </a:schemeClr>
                </a:solidFill>
              </a:rPr>
              <a:t>keyspace</a:t>
            </a:r>
            <a:r>
              <a:rPr lang="en-US" sz="3100" dirty="0" smtClean="0">
                <a:solidFill>
                  <a:schemeClr val="accent4">
                    <a:lumMod val="50000"/>
                  </a:schemeClr>
                </a:solidFill>
              </a:rPr>
              <a:t> into R pieces with a partitioning function</a:t>
            </a:r>
            <a:endParaRPr lang="en-US" sz="31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226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Execution Overview - Map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1533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93231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Execution Overview -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5240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</a:rPr>
              <a:t>When a reduce worker is notified about a job, it uses RPC to read the intermediate data from the Mapper and then sorts it by key</a:t>
            </a:r>
          </a:p>
          <a:p>
            <a:pPr algn="just"/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</a:rPr>
              <a:t>The Reducer processes its job and then writes its output to the final output file for its reduce partition</a:t>
            </a:r>
          </a:p>
          <a:p>
            <a:pPr algn="just"/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</a:rPr>
              <a:t>When all reducers are finished, the master wakes up the user program</a:t>
            </a:r>
            <a:endParaRPr lang="en-US" sz="27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608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Execution Overview - Reduce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10728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 err="1">
                <a:solidFill>
                  <a:srgbClr val="0070C0"/>
                </a:solidFill>
              </a:rPr>
              <a:t>MapReduce</a:t>
            </a:r>
            <a:r>
              <a:rPr lang="en-US" b="1" cap="small" dirty="0">
                <a:solidFill>
                  <a:srgbClr val="0070C0"/>
                </a:solidFill>
              </a:rPr>
              <a:t> Data Flow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153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3649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 err="1">
                <a:solidFill>
                  <a:srgbClr val="0070C0"/>
                </a:solidFill>
              </a:rPr>
              <a:t>MapReduce</a:t>
            </a:r>
            <a:r>
              <a:rPr lang="en-US" b="1" cap="small" dirty="0">
                <a:solidFill>
                  <a:srgbClr val="0070C0"/>
                </a:solidFill>
              </a:rPr>
              <a:t> Detailed Flow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368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0"/>
            <a:ext cx="69342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 Example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049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95400"/>
            <a:ext cx="8229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Problem Statement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There is a huge file. Determine count of each word in the file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Solution Approach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rgbClr val="002060"/>
                </a:solidFill>
              </a:rPr>
              <a:t>MapReduce</a:t>
            </a:r>
            <a:r>
              <a:rPr lang="en-US" sz="2000" dirty="0" smtClean="0">
                <a:solidFill>
                  <a:srgbClr val="002060"/>
                </a:solidFill>
              </a:rPr>
              <a:t> take advantage of the huge no. of nodes in the cluster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rgbClr val="002060"/>
                </a:solidFill>
              </a:rPr>
              <a:t>MapReduce</a:t>
            </a:r>
            <a:r>
              <a:rPr lang="en-US" sz="2000" dirty="0" smtClean="0">
                <a:solidFill>
                  <a:srgbClr val="002060"/>
                </a:solidFill>
              </a:rPr>
              <a:t> runs in parallel at each node in the cluster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Implementation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Mapper will read each line of the file, and emit 1 as value for each word which will constitute the key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Reducer will group intermediate keys generated by the mappers and sum up the values for each key to come up with the count for each word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Problem and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5454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using </a:t>
            </a:r>
            <a:r>
              <a:rPr lang="en-US" b="1" cap="small" dirty="0" err="1">
                <a:solidFill>
                  <a:srgbClr val="0070C0"/>
                </a:solidFill>
              </a:rPr>
              <a:t>MapReduce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2950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Another Word Count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229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630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Agenda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1397000"/>
            <a:ext cx="8001000" cy="5229333"/>
            <a:chOff x="838200" y="1397000"/>
            <a:chExt cx="8001000" cy="5229333"/>
          </a:xfrm>
        </p:grpSpPr>
        <p:sp>
          <p:nvSpPr>
            <p:cNvPr id="11" name="Freeform 10"/>
            <p:cNvSpPr/>
            <p:nvPr/>
          </p:nvSpPr>
          <p:spPr>
            <a:xfrm>
              <a:off x="838200" y="1397000"/>
              <a:ext cx="8001000" cy="1216124"/>
            </a:xfrm>
            <a:custGeom>
              <a:avLst/>
              <a:gdLst>
                <a:gd name="connsiteX0" fmla="*/ 0 w 8001000"/>
                <a:gd name="connsiteY0" fmla="*/ 121612 h 1216124"/>
                <a:gd name="connsiteX1" fmla="*/ 121612 w 8001000"/>
                <a:gd name="connsiteY1" fmla="*/ 0 h 1216124"/>
                <a:gd name="connsiteX2" fmla="*/ 7879388 w 8001000"/>
                <a:gd name="connsiteY2" fmla="*/ 0 h 1216124"/>
                <a:gd name="connsiteX3" fmla="*/ 8001000 w 8001000"/>
                <a:gd name="connsiteY3" fmla="*/ 121612 h 1216124"/>
                <a:gd name="connsiteX4" fmla="*/ 8001000 w 8001000"/>
                <a:gd name="connsiteY4" fmla="*/ 1094512 h 1216124"/>
                <a:gd name="connsiteX5" fmla="*/ 7879388 w 8001000"/>
                <a:gd name="connsiteY5" fmla="*/ 1216124 h 1216124"/>
                <a:gd name="connsiteX6" fmla="*/ 121612 w 8001000"/>
                <a:gd name="connsiteY6" fmla="*/ 1216124 h 1216124"/>
                <a:gd name="connsiteX7" fmla="*/ 0 w 8001000"/>
                <a:gd name="connsiteY7" fmla="*/ 1094512 h 1216124"/>
                <a:gd name="connsiteX8" fmla="*/ 0 w 8001000"/>
                <a:gd name="connsiteY8" fmla="*/ 121612 h 12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0" h="1216124">
                  <a:moveTo>
                    <a:pt x="0" y="121612"/>
                  </a:moveTo>
                  <a:cubicBezTo>
                    <a:pt x="0" y="54448"/>
                    <a:pt x="54448" y="0"/>
                    <a:pt x="121612" y="0"/>
                  </a:cubicBezTo>
                  <a:lnTo>
                    <a:pt x="7879388" y="0"/>
                  </a:lnTo>
                  <a:cubicBezTo>
                    <a:pt x="7946552" y="0"/>
                    <a:pt x="8001000" y="54448"/>
                    <a:pt x="8001000" y="121612"/>
                  </a:cubicBezTo>
                  <a:lnTo>
                    <a:pt x="8001000" y="1094512"/>
                  </a:lnTo>
                  <a:cubicBezTo>
                    <a:pt x="8001000" y="1161676"/>
                    <a:pt x="7946552" y="1216124"/>
                    <a:pt x="7879388" y="1216124"/>
                  </a:cubicBezTo>
                  <a:lnTo>
                    <a:pt x="121612" y="1216124"/>
                  </a:lnTo>
                  <a:cubicBezTo>
                    <a:pt x="54448" y="1216124"/>
                    <a:pt x="0" y="1161676"/>
                    <a:pt x="0" y="1094512"/>
                  </a:cubicBezTo>
                  <a:lnTo>
                    <a:pt x="0" y="12161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04692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Introduction</a:t>
              </a:r>
              <a:endParaRPr lang="en-US" sz="48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38200" y="2734736"/>
              <a:ext cx="8001000" cy="1216124"/>
            </a:xfrm>
            <a:custGeom>
              <a:avLst/>
              <a:gdLst>
                <a:gd name="connsiteX0" fmla="*/ 0 w 8001000"/>
                <a:gd name="connsiteY0" fmla="*/ 121612 h 1216124"/>
                <a:gd name="connsiteX1" fmla="*/ 121612 w 8001000"/>
                <a:gd name="connsiteY1" fmla="*/ 0 h 1216124"/>
                <a:gd name="connsiteX2" fmla="*/ 7879388 w 8001000"/>
                <a:gd name="connsiteY2" fmla="*/ 0 h 1216124"/>
                <a:gd name="connsiteX3" fmla="*/ 8001000 w 8001000"/>
                <a:gd name="connsiteY3" fmla="*/ 121612 h 1216124"/>
                <a:gd name="connsiteX4" fmla="*/ 8001000 w 8001000"/>
                <a:gd name="connsiteY4" fmla="*/ 1094512 h 1216124"/>
                <a:gd name="connsiteX5" fmla="*/ 7879388 w 8001000"/>
                <a:gd name="connsiteY5" fmla="*/ 1216124 h 1216124"/>
                <a:gd name="connsiteX6" fmla="*/ 121612 w 8001000"/>
                <a:gd name="connsiteY6" fmla="*/ 1216124 h 1216124"/>
                <a:gd name="connsiteX7" fmla="*/ 0 w 8001000"/>
                <a:gd name="connsiteY7" fmla="*/ 1094512 h 1216124"/>
                <a:gd name="connsiteX8" fmla="*/ 0 w 8001000"/>
                <a:gd name="connsiteY8" fmla="*/ 121612 h 12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0" h="1216124">
                  <a:moveTo>
                    <a:pt x="0" y="121612"/>
                  </a:moveTo>
                  <a:cubicBezTo>
                    <a:pt x="0" y="54448"/>
                    <a:pt x="54448" y="0"/>
                    <a:pt x="121612" y="0"/>
                  </a:cubicBezTo>
                  <a:lnTo>
                    <a:pt x="7879388" y="0"/>
                  </a:lnTo>
                  <a:cubicBezTo>
                    <a:pt x="7946552" y="0"/>
                    <a:pt x="8001000" y="54448"/>
                    <a:pt x="8001000" y="121612"/>
                  </a:cubicBezTo>
                  <a:lnTo>
                    <a:pt x="8001000" y="1094512"/>
                  </a:lnTo>
                  <a:cubicBezTo>
                    <a:pt x="8001000" y="1161676"/>
                    <a:pt x="7946552" y="1216124"/>
                    <a:pt x="7879388" y="1216124"/>
                  </a:cubicBezTo>
                  <a:lnTo>
                    <a:pt x="121612" y="1216124"/>
                  </a:lnTo>
                  <a:cubicBezTo>
                    <a:pt x="54448" y="1216124"/>
                    <a:pt x="0" y="1161676"/>
                    <a:pt x="0" y="1094512"/>
                  </a:cubicBezTo>
                  <a:lnTo>
                    <a:pt x="0" y="12161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04692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Inside </a:t>
              </a:r>
              <a:r>
                <a:rPr lang="en-US" sz="4800" kern="1200" dirty="0" err="1" smtClean="0"/>
                <a:t>MapReduce</a:t>
              </a:r>
              <a:r>
                <a:rPr lang="en-US" sz="4800" kern="1200" dirty="0" smtClean="0"/>
                <a:t> Flow</a:t>
              </a:r>
              <a:endParaRPr lang="en-US" sz="48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38200" y="4072473"/>
              <a:ext cx="8001000" cy="1216124"/>
            </a:xfrm>
            <a:custGeom>
              <a:avLst/>
              <a:gdLst>
                <a:gd name="connsiteX0" fmla="*/ 0 w 8001000"/>
                <a:gd name="connsiteY0" fmla="*/ 121612 h 1216124"/>
                <a:gd name="connsiteX1" fmla="*/ 121612 w 8001000"/>
                <a:gd name="connsiteY1" fmla="*/ 0 h 1216124"/>
                <a:gd name="connsiteX2" fmla="*/ 7879388 w 8001000"/>
                <a:gd name="connsiteY2" fmla="*/ 0 h 1216124"/>
                <a:gd name="connsiteX3" fmla="*/ 8001000 w 8001000"/>
                <a:gd name="connsiteY3" fmla="*/ 121612 h 1216124"/>
                <a:gd name="connsiteX4" fmla="*/ 8001000 w 8001000"/>
                <a:gd name="connsiteY4" fmla="*/ 1094512 h 1216124"/>
                <a:gd name="connsiteX5" fmla="*/ 7879388 w 8001000"/>
                <a:gd name="connsiteY5" fmla="*/ 1216124 h 1216124"/>
                <a:gd name="connsiteX6" fmla="*/ 121612 w 8001000"/>
                <a:gd name="connsiteY6" fmla="*/ 1216124 h 1216124"/>
                <a:gd name="connsiteX7" fmla="*/ 0 w 8001000"/>
                <a:gd name="connsiteY7" fmla="*/ 1094512 h 1216124"/>
                <a:gd name="connsiteX8" fmla="*/ 0 w 8001000"/>
                <a:gd name="connsiteY8" fmla="*/ 121612 h 12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0" h="1216124">
                  <a:moveTo>
                    <a:pt x="0" y="121612"/>
                  </a:moveTo>
                  <a:cubicBezTo>
                    <a:pt x="0" y="54448"/>
                    <a:pt x="54448" y="0"/>
                    <a:pt x="121612" y="0"/>
                  </a:cubicBezTo>
                  <a:lnTo>
                    <a:pt x="7879388" y="0"/>
                  </a:lnTo>
                  <a:cubicBezTo>
                    <a:pt x="7946552" y="0"/>
                    <a:pt x="8001000" y="54448"/>
                    <a:pt x="8001000" y="121612"/>
                  </a:cubicBezTo>
                  <a:lnTo>
                    <a:pt x="8001000" y="1094512"/>
                  </a:lnTo>
                  <a:cubicBezTo>
                    <a:pt x="8001000" y="1161676"/>
                    <a:pt x="7946552" y="1216124"/>
                    <a:pt x="7879388" y="1216124"/>
                  </a:cubicBezTo>
                  <a:lnTo>
                    <a:pt x="121612" y="1216124"/>
                  </a:lnTo>
                  <a:cubicBezTo>
                    <a:pt x="54448" y="1216124"/>
                    <a:pt x="0" y="1161676"/>
                    <a:pt x="0" y="1094512"/>
                  </a:cubicBezTo>
                  <a:lnTo>
                    <a:pt x="0" y="12161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04692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An Example</a:t>
              </a:r>
              <a:endParaRPr lang="en-US" sz="48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200" y="5410209"/>
              <a:ext cx="8001000" cy="1216124"/>
            </a:xfrm>
            <a:custGeom>
              <a:avLst/>
              <a:gdLst>
                <a:gd name="connsiteX0" fmla="*/ 0 w 8001000"/>
                <a:gd name="connsiteY0" fmla="*/ 121612 h 1216124"/>
                <a:gd name="connsiteX1" fmla="*/ 121612 w 8001000"/>
                <a:gd name="connsiteY1" fmla="*/ 0 h 1216124"/>
                <a:gd name="connsiteX2" fmla="*/ 7879388 w 8001000"/>
                <a:gd name="connsiteY2" fmla="*/ 0 h 1216124"/>
                <a:gd name="connsiteX3" fmla="*/ 8001000 w 8001000"/>
                <a:gd name="connsiteY3" fmla="*/ 121612 h 1216124"/>
                <a:gd name="connsiteX4" fmla="*/ 8001000 w 8001000"/>
                <a:gd name="connsiteY4" fmla="*/ 1094512 h 1216124"/>
                <a:gd name="connsiteX5" fmla="*/ 7879388 w 8001000"/>
                <a:gd name="connsiteY5" fmla="*/ 1216124 h 1216124"/>
                <a:gd name="connsiteX6" fmla="*/ 121612 w 8001000"/>
                <a:gd name="connsiteY6" fmla="*/ 1216124 h 1216124"/>
                <a:gd name="connsiteX7" fmla="*/ 0 w 8001000"/>
                <a:gd name="connsiteY7" fmla="*/ 1094512 h 1216124"/>
                <a:gd name="connsiteX8" fmla="*/ 0 w 8001000"/>
                <a:gd name="connsiteY8" fmla="*/ 121612 h 12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0" h="1216124">
                  <a:moveTo>
                    <a:pt x="0" y="121612"/>
                  </a:moveTo>
                  <a:cubicBezTo>
                    <a:pt x="0" y="54448"/>
                    <a:pt x="54448" y="0"/>
                    <a:pt x="121612" y="0"/>
                  </a:cubicBezTo>
                  <a:lnTo>
                    <a:pt x="7879388" y="0"/>
                  </a:lnTo>
                  <a:cubicBezTo>
                    <a:pt x="7946552" y="0"/>
                    <a:pt x="8001000" y="54448"/>
                    <a:pt x="8001000" y="121612"/>
                  </a:cubicBezTo>
                  <a:lnTo>
                    <a:pt x="8001000" y="1094512"/>
                  </a:lnTo>
                  <a:cubicBezTo>
                    <a:pt x="8001000" y="1161676"/>
                    <a:pt x="7946552" y="1216124"/>
                    <a:pt x="7879388" y="1216124"/>
                  </a:cubicBezTo>
                  <a:lnTo>
                    <a:pt x="121612" y="1216124"/>
                  </a:lnTo>
                  <a:cubicBezTo>
                    <a:pt x="54448" y="1216124"/>
                    <a:pt x="0" y="1161676"/>
                    <a:pt x="0" y="1094512"/>
                  </a:cubicBezTo>
                  <a:lnTo>
                    <a:pt x="0" y="12161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04692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Advanced Topics</a:t>
              </a:r>
              <a:endParaRPr lang="en-US" sz="4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192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Data Flow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File is taken as input to the word count program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File is split into lines, each line is given a unique number (byte offset)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Mapper receives one line at a time in the form of key-value pair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Key: Byte Offset of line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Value: The line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Mapper splits the line into words and for each word it emits the output in the form of key-value pair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Key: Word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Value: 1 (count of one word)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4913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Data Flow….contd.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Once all the words are emitted, shuffling takes place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Shuffling groups the keys together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Reducer is fed with key along with a list of all the values associated with that key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Key: Word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Value: List of counts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Reducer performs sum of counts in the list and emits the output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Key: Word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Value: Total count of word in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26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– OOB Implementation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7030A0"/>
                </a:solidFill>
              </a:rPr>
              <a:t>Use </a:t>
            </a:r>
            <a:r>
              <a:rPr lang="en-US" sz="2000" dirty="0" err="1" smtClean="0">
                <a:solidFill>
                  <a:srgbClr val="7030A0"/>
                </a:solidFill>
              </a:rPr>
              <a:t>Hadoop’s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TokenCounterMapper.class</a:t>
            </a:r>
            <a:r>
              <a:rPr lang="en-US" sz="2000" dirty="0" smtClean="0">
                <a:solidFill>
                  <a:srgbClr val="7030A0"/>
                </a:solidFill>
              </a:rPr>
              <a:t> as the Mapper which tokenizes the input text and emits each word with count 1</a:t>
            </a:r>
          </a:p>
          <a:p>
            <a:pPr algn="just"/>
            <a:r>
              <a:rPr lang="en-US" sz="2000" dirty="0" smtClean="0">
                <a:solidFill>
                  <a:srgbClr val="7030A0"/>
                </a:solidFill>
              </a:rPr>
              <a:t>Use </a:t>
            </a:r>
            <a:r>
              <a:rPr lang="en-US" sz="2000" dirty="0" err="1" smtClean="0">
                <a:solidFill>
                  <a:srgbClr val="7030A0"/>
                </a:solidFill>
              </a:rPr>
              <a:t>Hadoop’s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IntSumReducer.class</a:t>
            </a:r>
            <a:r>
              <a:rPr lang="en-US" sz="2000" dirty="0" smtClean="0">
                <a:solidFill>
                  <a:srgbClr val="7030A0"/>
                </a:solidFill>
              </a:rPr>
              <a:t> as the Reducer which sums the values in the Input list of the reducer and outputs to context</a:t>
            </a:r>
          </a:p>
          <a:p>
            <a:pPr algn="just"/>
            <a:r>
              <a:rPr lang="en-US" sz="2000" dirty="0" smtClean="0">
                <a:solidFill>
                  <a:srgbClr val="7030A0"/>
                </a:solidFill>
              </a:rPr>
              <a:t>Driver class listing: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algn="just"/>
            <a:endParaRPr lang="en-US" sz="2400" dirty="0" smtClean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81533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29589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– Mapper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Mapper Class </a:t>
            </a:r>
            <a:r>
              <a:rPr lang="en-US" sz="2800" dirty="0" err="1" smtClean="0">
                <a:solidFill>
                  <a:srgbClr val="7030A0"/>
                </a:solidFill>
              </a:rPr>
              <a:t>WCMap</a:t>
            </a:r>
            <a:r>
              <a:rPr lang="en-US" sz="2800" dirty="0" smtClean="0">
                <a:solidFill>
                  <a:srgbClr val="7030A0"/>
                </a:solidFill>
              </a:rPr>
              <a:t> extends Class Mapper&lt;</a:t>
            </a:r>
            <a:r>
              <a:rPr lang="en-US" sz="2800" dirty="0" err="1" smtClean="0">
                <a:solidFill>
                  <a:srgbClr val="7030A0"/>
                </a:solidFill>
              </a:rPr>
              <a:t>LongWritable</a:t>
            </a:r>
            <a:r>
              <a:rPr lang="en-US" sz="2800" dirty="0" smtClean="0">
                <a:solidFill>
                  <a:srgbClr val="7030A0"/>
                </a:solidFill>
              </a:rPr>
              <a:t>, Text, Text, </a:t>
            </a:r>
            <a:r>
              <a:rPr lang="en-US" sz="2800" dirty="0" err="1" smtClean="0">
                <a:solidFill>
                  <a:srgbClr val="7030A0"/>
                </a:solidFill>
              </a:rPr>
              <a:t>IntWritable</a:t>
            </a:r>
            <a:r>
              <a:rPr lang="en-US" sz="2800" dirty="0" smtClean="0">
                <a:solidFill>
                  <a:srgbClr val="7030A0"/>
                </a:solidFill>
              </a:rPr>
              <a:t>&gt;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First generic parameter is the Byte Offset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Second Generic parameter Text represents each line fed to the Mapper one at a time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Third Generic parameter is again a Text which represents the Key emitted from the Mapper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Fourth Generic parameter </a:t>
            </a:r>
            <a:r>
              <a:rPr lang="en-US" sz="2000" dirty="0" err="1" smtClean="0">
                <a:solidFill>
                  <a:srgbClr val="7030A0"/>
                </a:solidFill>
              </a:rPr>
              <a:t>IntWritable</a:t>
            </a:r>
            <a:r>
              <a:rPr lang="en-US" sz="2000" dirty="0" smtClean="0">
                <a:solidFill>
                  <a:srgbClr val="7030A0"/>
                </a:solidFill>
              </a:rPr>
              <a:t> is the type of value the Mapper emits against each Key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Override the Map method of the Mapper class to parse the input line and </a:t>
            </a:r>
            <a:r>
              <a:rPr lang="en-US" sz="2800" dirty="0" err="1" smtClean="0">
                <a:solidFill>
                  <a:srgbClr val="7030A0"/>
                </a:solidFill>
              </a:rPr>
              <a:t>ouput</a:t>
            </a:r>
            <a:r>
              <a:rPr lang="en-US" sz="2800" dirty="0" smtClean="0">
                <a:solidFill>
                  <a:srgbClr val="7030A0"/>
                </a:solidFill>
              </a:rPr>
              <a:t> the </a:t>
            </a:r>
            <a:r>
              <a:rPr lang="en-US" sz="2800" dirty="0" err="1" smtClean="0">
                <a:solidFill>
                  <a:srgbClr val="7030A0"/>
                </a:solidFill>
              </a:rPr>
              <a:t>splitted</a:t>
            </a:r>
            <a:r>
              <a:rPr lang="en-US" sz="2800" dirty="0" smtClean="0">
                <a:solidFill>
                  <a:srgbClr val="7030A0"/>
                </a:solidFill>
              </a:rPr>
              <a:t> words with count 1 to the Context</a:t>
            </a:r>
          </a:p>
          <a:p>
            <a:pPr algn="just"/>
            <a:endParaRPr lang="en-US" dirty="0" smtClean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3886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– Mapper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public class </a:t>
            </a:r>
            <a:r>
              <a:rPr lang="en-US" sz="2600" i="1" dirty="0" err="1">
                <a:solidFill>
                  <a:srgbClr val="002060"/>
                </a:solidFill>
              </a:rPr>
              <a:t>WCMap</a:t>
            </a:r>
            <a:r>
              <a:rPr lang="en-US" sz="2600" i="1" dirty="0">
                <a:solidFill>
                  <a:srgbClr val="002060"/>
                </a:solidFill>
              </a:rPr>
              <a:t> extends Mapper&lt;</a:t>
            </a:r>
            <a:r>
              <a:rPr lang="en-US" sz="2600" i="1" dirty="0" err="1">
                <a:solidFill>
                  <a:srgbClr val="002060"/>
                </a:solidFill>
              </a:rPr>
              <a:t>LongWritable</a:t>
            </a:r>
            <a:r>
              <a:rPr lang="en-US" sz="2600" i="1" dirty="0">
                <a:solidFill>
                  <a:srgbClr val="002060"/>
                </a:solidFill>
              </a:rPr>
              <a:t>, Text, Text, </a:t>
            </a:r>
            <a:r>
              <a:rPr lang="en-US" sz="2600" i="1" dirty="0" err="1">
                <a:solidFill>
                  <a:srgbClr val="002060"/>
                </a:solidFill>
              </a:rPr>
              <a:t>IntWritable</a:t>
            </a:r>
            <a:r>
              <a:rPr lang="en-US" sz="2600" i="1" dirty="0">
                <a:solidFill>
                  <a:srgbClr val="00206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public void map(</a:t>
            </a:r>
            <a:r>
              <a:rPr lang="en-US" sz="2600" i="1" dirty="0" err="1">
                <a:solidFill>
                  <a:srgbClr val="002060"/>
                </a:solidFill>
              </a:rPr>
              <a:t>LongWritable</a:t>
            </a:r>
            <a:r>
              <a:rPr lang="en-US" sz="2600" i="1" dirty="0">
                <a:solidFill>
                  <a:srgbClr val="002060"/>
                </a:solidFill>
              </a:rPr>
              <a:t> key, Text </a:t>
            </a:r>
            <a:r>
              <a:rPr lang="en-US" sz="2600" i="1" dirty="0" err="1">
                <a:solidFill>
                  <a:srgbClr val="002060"/>
                </a:solidFill>
              </a:rPr>
              <a:t>value,Context</a:t>
            </a:r>
            <a:r>
              <a:rPr lang="en-US" sz="2600" i="1" dirty="0">
                <a:solidFill>
                  <a:srgbClr val="002060"/>
                </a:solidFill>
              </a:rPr>
              <a:t> context) throws </a:t>
            </a:r>
            <a:r>
              <a:rPr lang="en-US" sz="2600" i="1" dirty="0" err="1">
                <a:solidFill>
                  <a:srgbClr val="002060"/>
                </a:solidFill>
              </a:rPr>
              <a:t>java.io.IOException</a:t>
            </a:r>
            <a:r>
              <a:rPr lang="en-US" sz="2600" i="1" dirty="0">
                <a:solidFill>
                  <a:srgbClr val="002060"/>
                </a:solidFill>
              </a:rPr>
              <a:t> ,</a:t>
            </a:r>
            <a:r>
              <a:rPr lang="en-US" sz="2600" i="1" dirty="0" err="1">
                <a:solidFill>
                  <a:srgbClr val="002060"/>
                </a:solidFill>
              </a:rPr>
              <a:t>InterruptedException</a:t>
            </a:r>
            <a:endParaRPr lang="en-US" sz="2600" i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{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  String line = </a:t>
            </a:r>
            <a:r>
              <a:rPr lang="en-US" sz="2600" i="1" dirty="0" err="1">
                <a:solidFill>
                  <a:srgbClr val="002060"/>
                </a:solidFill>
              </a:rPr>
              <a:t>value.toString</a:t>
            </a:r>
            <a:r>
              <a:rPr lang="en-US" sz="2600" i="1" dirty="0">
                <a:solidFill>
                  <a:srgbClr val="002060"/>
                </a:solidFill>
              </a:rPr>
              <a:t>();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  String [] tokens = </a:t>
            </a:r>
            <a:r>
              <a:rPr lang="en-US" sz="2600" i="1" dirty="0" err="1">
                <a:solidFill>
                  <a:srgbClr val="002060"/>
                </a:solidFill>
              </a:rPr>
              <a:t>line.split</a:t>
            </a:r>
            <a:r>
              <a:rPr lang="en-US" sz="2600" i="1" dirty="0">
                <a:solidFill>
                  <a:srgbClr val="002060"/>
                </a:solidFill>
              </a:rPr>
              <a:t>(" "); // This is the delimiter between words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  for (String </a:t>
            </a:r>
            <a:r>
              <a:rPr lang="en-US" sz="2600" i="1" dirty="0" err="1">
                <a:solidFill>
                  <a:srgbClr val="002060"/>
                </a:solidFill>
              </a:rPr>
              <a:t>tok</a:t>
            </a:r>
            <a:r>
              <a:rPr lang="en-US" sz="2600" i="1" dirty="0">
                <a:solidFill>
                  <a:srgbClr val="002060"/>
                </a:solidFill>
              </a:rPr>
              <a:t> :tokens)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  {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    </a:t>
            </a:r>
            <a:r>
              <a:rPr lang="en-US" sz="2600" i="1" dirty="0" err="1">
                <a:solidFill>
                  <a:srgbClr val="002060"/>
                </a:solidFill>
              </a:rPr>
              <a:t>context.write</a:t>
            </a:r>
            <a:r>
              <a:rPr lang="en-US" sz="2600" i="1" dirty="0">
                <a:solidFill>
                  <a:srgbClr val="002060"/>
                </a:solidFill>
              </a:rPr>
              <a:t>(new Text(</a:t>
            </a:r>
            <a:r>
              <a:rPr lang="en-US" sz="2600" i="1" dirty="0" err="1">
                <a:solidFill>
                  <a:srgbClr val="002060"/>
                </a:solidFill>
              </a:rPr>
              <a:t>tok</a:t>
            </a:r>
            <a:r>
              <a:rPr lang="en-US" sz="2600" i="1" dirty="0">
                <a:solidFill>
                  <a:srgbClr val="002060"/>
                </a:solidFill>
              </a:rPr>
              <a:t>), new </a:t>
            </a:r>
            <a:r>
              <a:rPr lang="en-US" sz="2600" i="1" dirty="0" err="1">
                <a:solidFill>
                  <a:srgbClr val="002060"/>
                </a:solidFill>
              </a:rPr>
              <a:t>IntWritable</a:t>
            </a:r>
            <a:r>
              <a:rPr lang="en-US" sz="2600" i="1" dirty="0">
                <a:solidFill>
                  <a:srgbClr val="002060"/>
                </a:solidFill>
              </a:rPr>
              <a:t>(1));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  }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   }</a:t>
            </a:r>
          </a:p>
          <a:p>
            <a:pPr marL="0" indent="0" fontAlgn="base">
              <a:buNone/>
            </a:pPr>
            <a:r>
              <a:rPr lang="en-US" sz="2600" i="1" dirty="0">
                <a:solidFill>
                  <a:srgbClr val="002060"/>
                </a:solidFill>
              </a:rPr>
              <a:t>}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0729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– Reducer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Reducer Class </a:t>
            </a:r>
            <a:r>
              <a:rPr lang="en-US" sz="2800" dirty="0" err="1" smtClean="0">
                <a:solidFill>
                  <a:srgbClr val="7030A0"/>
                </a:solidFill>
              </a:rPr>
              <a:t>WCReduce</a:t>
            </a:r>
            <a:r>
              <a:rPr lang="en-US" sz="2800" dirty="0" smtClean="0">
                <a:solidFill>
                  <a:srgbClr val="7030A0"/>
                </a:solidFill>
              </a:rPr>
              <a:t> extends Class Reducer&lt;Text, </a:t>
            </a:r>
            <a:r>
              <a:rPr lang="en-US" sz="2800" dirty="0" err="1" smtClean="0">
                <a:solidFill>
                  <a:srgbClr val="7030A0"/>
                </a:solidFill>
              </a:rPr>
              <a:t>IntWritable</a:t>
            </a:r>
            <a:r>
              <a:rPr lang="en-US" sz="2800" dirty="0" smtClean="0">
                <a:solidFill>
                  <a:srgbClr val="7030A0"/>
                </a:solidFill>
              </a:rPr>
              <a:t>, Text, </a:t>
            </a:r>
            <a:r>
              <a:rPr lang="en-US" sz="2800" dirty="0" err="1" smtClean="0">
                <a:solidFill>
                  <a:srgbClr val="7030A0"/>
                </a:solidFill>
              </a:rPr>
              <a:t>IntWritable</a:t>
            </a:r>
            <a:r>
              <a:rPr lang="en-US" sz="2800" dirty="0" smtClean="0">
                <a:solidFill>
                  <a:srgbClr val="7030A0"/>
                </a:solidFill>
              </a:rPr>
              <a:t>&gt;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First generic parameter is the Input Key type from Mapper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Second Generic parameter represents Input Value Type List from Mapper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Third Generic parameter is a Text which represents the Key emitted from the Reducer</a:t>
            </a:r>
          </a:p>
          <a:p>
            <a:pPr lvl="1" algn="just"/>
            <a:r>
              <a:rPr lang="en-US" sz="2000" dirty="0" smtClean="0">
                <a:solidFill>
                  <a:srgbClr val="7030A0"/>
                </a:solidFill>
              </a:rPr>
              <a:t>Fourth Generic parameter </a:t>
            </a:r>
            <a:r>
              <a:rPr lang="en-US" sz="2000" dirty="0" err="1" smtClean="0">
                <a:solidFill>
                  <a:srgbClr val="7030A0"/>
                </a:solidFill>
              </a:rPr>
              <a:t>IntWritable</a:t>
            </a:r>
            <a:r>
              <a:rPr lang="en-US" sz="2000" dirty="0" smtClean="0">
                <a:solidFill>
                  <a:srgbClr val="7030A0"/>
                </a:solidFill>
              </a:rPr>
              <a:t> is the type of value the </a:t>
            </a:r>
            <a:r>
              <a:rPr lang="en-US" sz="2000" dirty="0" err="1" smtClean="0">
                <a:solidFill>
                  <a:srgbClr val="7030A0"/>
                </a:solidFill>
              </a:rPr>
              <a:t>Recuer</a:t>
            </a:r>
            <a:r>
              <a:rPr lang="en-US" sz="2000" dirty="0" smtClean="0">
                <a:solidFill>
                  <a:srgbClr val="7030A0"/>
                </a:solidFill>
              </a:rPr>
              <a:t> emits against each Key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Override the Reduce method of the Reducer class to sum up the counts for all values in the list for the same key and output the final count</a:t>
            </a:r>
          </a:p>
          <a:p>
            <a:pPr algn="just"/>
            <a:endParaRPr lang="en-US" dirty="0" smtClean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8192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– Reducer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public class </a:t>
            </a:r>
            <a:r>
              <a:rPr lang="en-US" sz="2200" i="1" dirty="0" err="1">
                <a:solidFill>
                  <a:srgbClr val="002060"/>
                </a:solidFill>
              </a:rPr>
              <a:t>WCReduce</a:t>
            </a:r>
            <a:r>
              <a:rPr lang="en-US" sz="2200" i="1" dirty="0">
                <a:solidFill>
                  <a:srgbClr val="002060"/>
                </a:solidFill>
              </a:rPr>
              <a:t> extends Reducer&lt;Text, </a:t>
            </a:r>
            <a:r>
              <a:rPr lang="en-US" sz="2200" i="1" dirty="0" err="1">
                <a:solidFill>
                  <a:srgbClr val="002060"/>
                </a:solidFill>
              </a:rPr>
              <a:t>IntWritable</a:t>
            </a:r>
            <a:r>
              <a:rPr lang="en-US" sz="2200" i="1" dirty="0">
                <a:solidFill>
                  <a:srgbClr val="002060"/>
                </a:solidFill>
              </a:rPr>
              <a:t>, Text, </a:t>
            </a:r>
            <a:r>
              <a:rPr lang="en-US" sz="2200" i="1" dirty="0" err="1">
                <a:solidFill>
                  <a:srgbClr val="002060"/>
                </a:solidFill>
              </a:rPr>
              <a:t>IntWritable</a:t>
            </a:r>
            <a:r>
              <a:rPr lang="en-US" sz="2200" i="1" dirty="0">
                <a:solidFill>
                  <a:srgbClr val="00206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public void reduce(Text key, </a:t>
            </a:r>
            <a:r>
              <a:rPr lang="en-US" sz="2200" i="1" dirty="0" err="1">
                <a:solidFill>
                  <a:srgbClr val="002060"/>
                </a:solidFill>
              </a:rPr>
              <a:t>Iterable</a:t>
            </a:r>
            <a:r>
              <a:rPr lang="en-US" sz="2200" i="1" dirty="0">
                <a:solidFill>
                  <a:srgbClr val="002060"/>
                </a:solidFill>
              </a:rPr>
              <a:t> list ,Context context) throws </a:t>
            </a:r>
            <a:r>
              <a:rPr lang="en-US" sz="2200" i="1" dirty="0" err="1">
                <a:solidFill>
                  <a:srgbClr val="002060"/>
                </a:solidFill>
              </a:rPr>
              <a:t>java.io.IOException</a:t>
            </a:r>
            <a:r>
              <a:rPr lang="en-US" sz="2200" i="1" dirty="0">
                <a:solidFill>
                  <a:srgbClr val="002060"/>
                </a:solidFill>
              </a:rPr>
              <a:t> ,</a:t>
            </a:r>
            <a:r>
              <a:rPr lang="en-US" sz="2200" i="1" dirty="0" err="1">
                <a:solidFill>
                  <a:srgbClr val="002060"/>
                </a:solidFill>
              </a:rPr>
              <a:t>InterruptedException</a:t>
            </a:r>
            <a:endParaRPr lang="en-US" sz="2200" i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{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  </a:t>
            </a:r>
            <a:r>
              <a:rPr lang="en-US" sz="2200" i="1" dirty="0" err="1">
                <a:solidFill>
                  <a:srgbClr val="002060"/>
                </a:solidFill>
              </a:rPr>
              <a:t>int</a:t>
            </a:r>
            <a:r>
              <a:rPr lang="en-US" sz="2200" i="1" dirty="0">
                <a:solidFill>
                  <a:srgbClr val="002060"/>
                </a:solidFill>
              </a:rPr>
              <a:t> count = 0;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  for (</a:t>
            </a:r>
            <a:r>
              <a:rPr lang="en-US" sz="2200" i="1" dirty="0" err="1">
                <a:solidFill>
                  <a:srgbClr val="002060"/>
                </a:solidFill>
              </a:rPr>
              <a:t>IntWritable</a:t>
            </a:r>
            <a:r>
              <a:rPr lang="en-US" sz="2200" i="1" dirty="0">
                <a:solidFill>
                  <a:srgbClr val="002060"/>
                </a:solidFill>
              </a:rPr>
              <a:t> item : list)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  {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    count += </a:t>
            </a:r>
            <a:r>
              <a:rPr lang="en-US" sz="2200" i="1" dirty="0" err="1">
                <a:solidFill>
                  <a:srgbClr val="002060"/>
                </a:solidFill>
              </a:rPr>
              <a:t>item.get</a:t>
            </a:r>
            <a:r>
              <a:rPr lang="en-US" sz="2200" i="1" dirty="0">
                <a:solidFill>
                  <a:srgbClr val="002060"/>
                </a:solidFill>
              </a:rPr>
              <a:t>();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  }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  </a:t>
            </a:r>
            <a:r>
              <a:rPr lang="en-US" sz="2200" i="1" dirty="0" err="1">
                <a:solidFill>
                  <a:srgbClr val="002060"/>
                </a:solidFill>
              </a:rPr>
              <a:t>context.write</a:t>
            </a:r>
            <a:r>
              <a:rPr lang="en-US" sz="2200" i="1" dirty="0">
                <a:solidFill>
                  <a:srgbClr val="002060"/>
                </a:solidFill>
              </a:rPr>
              <a:t>(key, new </a:t>
            </a:r>
            <a:r>
              <a:rPr lang="en-US" sz="2200" i="1" dirty="0" err="1">
                <a:solidFill>
                  <a:srgbClr val="002060"/>
                </a:solidFill>
              </a:rPr>
              <a:t>IntWritable</a:t>
            </a:r>
            <a:r>
              <a:rPr lang="en-US" sz="2200" i="1" dirty="0">
                <a:solidFill>
                  <a:srgbClr val="002060"/>
                </a:solidFill>
              </a:rPr>
              <a:t>(count));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   }</a:t>
            </a:r>
          </a:p>
          <a:p>
            <a:pPr marL="0" indent="0" fontAlgn="base">
              <a:buNone/>
            </a:pPr>
            <a:r>
              <a:rPr lang="en-US" sz="2200" i="1" dirty="0">
                <a:solidFill>
                  <a:srgbClr val="002060"/>
                </a:solidFill>
              </a:rPr>
              <a:t>}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6496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Word Count – Driver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public class </a:t>
            </a:r>
            <a:r>
              <a:rPr lang="en-US" sz="1400" i="1" dirty="0" err="1">
                <a:solidFill>
                  <a:srgbClr val="002060"/>
                </a:solidFill>
              </a:rPr>
              <a:t>wordcount</a:t>
            </a:r>
            <a:r>
              <a:rPr lang="en-US" sz="1400" i="1" dirty="0">
                <a:solidFill>
                  <a:srgbClr val="002060"/>
                </a:solidFill>
              </a:rPr>
              <a:t> extends Configured implements Tool{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i="1" dirty="0" err="1">
                <a:solidFill>
                  <a:srgbClr val="002060"/>
                </a:solidFill>
              </a:rPr>
              <a:t>args</a:t>
            </a:r>
            <a:r>
              <a:rPr lang="en-US" sz="1400" i="1" dirty="0">
                <a:solidFill>
                  <a:srgbClr val="002060"/>
                </a:solidFill>
              </a:rPr>
              <a:t>) throws Exception {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// TODO Auto-generated method stub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Configuration </a:t>
            </a:r>
            <a:r>
              <a:rPr lang="en-US" sz="1400" i="1" dirty="0" err="1">
                <a:solidFill>
                  <a:srgbClr val="002060"/>
                </a:solidFill>
              </a:rPr>
              <a:t>configuration</a:t>
            </a:r>
            <a:r>
              <a:rPr lang="en-US" sz="1400" i="1" dirty="0">
                <a:solidFill>
                  <a:srgbClr val="002060"/>
                </a:solidFill>
              </a:rPr>
              <a:t> = new Configuration();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ToolRunner.run</a:t>
            </a:r>
            <a:r>
              <a:rPr lang="en-US" sz="1400" i="1" dirty="0">
                <a:solidFill>
                  <a:srgbClr val="002060"/>
                </a:solidFill>
              </a:rPr>
              <a:t>(configuration, new </a:t>
            </a:r>
            <a:r>
              <a:rPr lang="en-US" sz="1400" i="1" dirty="0" err="1">
                <a:solidFill>
                  <a:srgbClr val="002060"/>
                </a:solidFill>
              </a:rPr>
              <a:t>wordcount</a:t>
            </a:r>
            <a:r>
              <a:rPr lang="en-US" sz="1400" i="1" dirty="0">
                <a:solidFill>
                  <a:srgbClr val="002060"/>
                </a:solidFill>
              </a:rPr>
              <a:t>(),</a:t>
            </a:r>
            <a:r>
              <a:rPr lang="en-US" sz="1400" i="1" dirty="0" err="1">
                <a:solidFill>
                  <a:srgbClr val="002060"/>
                </a:solidFill>
              </a:rPr>
              <a:t>args</a:t>
            </a:r>
            <a:r>
              <a:rPr lang="en-US" sz="1400" i="1" dirty="0">
                <a:solidFill>
                  <a:srgbClr val="00206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}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@Override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public </a:t>
            </a:r>
            <a:r>
              <a:rPr lang="en-US" sz="1400" i="1" dirty="0" err="1">
                <a:solidFill>
                  <a:srgbClr val="002060"/>
                </a:solidFill>
              </a:rPr>
              <a:t>int</a:t>
            </a:r>
            <a:r>
              <a:rPr lang="en-US" sz="1400" i="1" dirty="0">
                <a:solidFill>
                  <a:srgbClr val="002060"/>
                </a:solidFill>
              </a:rPr>
              <a:t> run(String[] arg0) throws Exception {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Job </a:t>
            </a:r>
            <a:r>
              <a:rPr lang="en-US" sz="1400" i="1" dirty="0" err="1">
                <a:solidFill>
                  <a:srgbClr val="002060"/>
                </a:solidFill>
              </a:rPr>
              <a:t>job</a:t>
            </a:r>
            <a:r>
              <a:rPr lang="en-US" sz="1400" i="1" dirty="0">
                <a:solidFill>
                  <a:srgbClr val="002060"/>
                </a:solidFill>
              </a:rPr>
              <a:t> = new Job();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job.setOutputKeyClass</a:t>
            </a:r>
            <a:r>
              <a:rPr lang="en-US" sz="1400" i="1" dirty="0">
                <a:solidFill>
                  <a:srgbClr val="002060"/>
                </a:solidFill>
              </a:rPr>
              <a:t>(</a:t>
            </a:r>
            <a:r>
              <a:rPr lang="en-US" sz="1400" i="1" dirty="0" err="1">
                <a:solidFill>
                  <a:srgbClr val="002060"/>
                </a:solidFill>
              </a:rPr>
              <a:t>Text.class</a:t>
            </a:r>
            <a:r>
              <a:rPr lang="en-US" sz="1400" i="1" dirty="0">
                <a:solidFill>
                  <a:srgbClr val="00206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job.setOutputValueClass</a:t>
            </a:r>
            <a:r>
              <a:rPr lang="en-US" sz="1400" i="1" dirty="0">
                <a:solidFill>
                  <a:srgbClr val="002060"/>
                </a:solidFill>
              </a:rPr>
              <a:t>(</a:t>
            </a:r>
            <a:r>
              <a:rPr lang="en-US" sz="1400" i="1" dirty="0" err="1">
                <a:solidFill>
                  <a:srgbClr val="002060"/>
                </a:solidFill>
              </a:rPr>
              <a:t>IntWritable.class</a:t>
            </a:r>
            <a:r>
              <a:rPr lang="en-US" sz="1400" i="1" dirty="0">
                <a:solidFill>
                  <a:srgbClr val="00206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job.setJarByClass</a:t>
            </a:r>
            <a:r>
              <a:rPr lang="en-US" sz="1400" i="1" dirty="0">
                <a:solidFill>
                  <a:srgbClr val="002060"/>
                </a:solidFill>
              </a:rPr>
              <a:t>(</a:t>
            </a:r>
            <a:r>
              <a:rPr lang="en-US" sz="1400" i="1" dirty="0" err="1">
                <a:solidFill>
                  <a:srgbClr val="002060"/>
                </a:solidFill>
              </a:rPr>
              <a:t>wordcount.class</a:t>
            </a:r>
            <a:r>
              <a:rPr lang="en-US" sz="1400" i="1" dirty="0">
                <a:solidFill>
                  <a:srgbClr val="00206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job.setMapperClass</a:t>
            </a:r>
            <a:r>
              <a:rPr lang="en-US" sz="1400" i="1" dirty="0">
                <a:solidFill>
                  <a:srgbClr val="002060"/>
                </a:solidFill>
              </a:rPr>
              <a:t>(</a:t>
            </a:r>
            <a:r>
              <a:rPr lang="en-US" sz="1400" i="1" dirty="0" err="1">
                <a:solidFill>
                  <a:srgbClr val="002060"/>
                </a:solidFill>
              </a:rPr>
              <a:t>WCMap.class</a:t>
            </a:r>
            <a:r>
              <a:rPr lang="en-US" sz="1400" i="1" dirty="0">
                <a:solidFill>
                  <a:srgbClr val="00206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job.setReducerClass</a:t>
            </a:r>
            <a:r>
              <a:rPr lang="en-US" sz="1400" i="1" dirty="0">
                <a:solidFill>
                  <a:srgbClr val="002060"/>
                </a:solidFill>
              </a:rPr>
              <a:t>(</a:t>
            </a:r>
            <a:r>
              <a:rPr lang="en-US" sz="1400" i="1" dirty="0" err="1">
                <a:solidFill>
                  <a:srgbClr val="002060"/>
                </a:solidFill>
              </a:rPr>
              <a:t>WCReduce.class</a:t>
            </a:r>
            <a:r>
              <a:rPr lang="en-US" sz="1400" i="1" dirty="0">
                <a:solidFill>
                  <a:srgbClr val="00206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FileInputFormat.addInputPath</a:t>
            </a:r>
            <a:r>
              <a:rPr lang="en-US" sz="1400" i="1" dirty="0">
                <a:solidFill>
                  <a:srgbClr val="002060"/>
                </a:solidFill>
              </a:rPr>
              <a:t>(job, new Path(arg0[0]));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FileOutputFormat.setOutputPath</a:t>
            </a:r>
            <a:r>
              <a:rPr lang="en-US" sz="1400" i="1" dirty="0">
                <a:solidFill>
                  <a:srgbClr val="002060"/>
                </a:solidFill>
              </a:rPr>
              <a:t>(</a:t>
            </a:r>
            <a:r>
              <a:rPr lang="en-US" sz="1400" i="1" dirty="0" err="1">
                <a:solidFill>
                  <a:srgbClr val="002060"/>
                </a:solidFill>
              </a:rPr>
              <a:t>job,new</a:t>
            </a:r>
            <a:r>
              <a:rPr lang="en-US" sz="1400" i="1" dirty="0">
                <a:solidFill>
                  <a:srgbClr val="002060"/>
                </a:solidFill>
              </a:rPr>
              <a:t> Path(arg0[1]));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job.submit</a:t>
            </a:r>
            <a:r>
              <a:rPr lang="en-US" sz="1400" i="1" dirty="0">
                <a:solidFill>
                  <a:srgbClr val="002060"/>
                </a:solidFill>
              </a:rPr>
              <a:t>();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</a:t>
            </a:r>
            <a:r>
              <a:rPr lang="en-US" sz="1400" i="1" dirty="0" err="1">
                <a:solidFill>
                  <a:srgbClr val="002060"/>
                </a:solidFill>
              </a:rPr>
              <a:t>int</a:t>
            </a:r>
            <a:r>
              <a:rPr lang="en-US" sz="1400" i="1" dirty="0">
                <a:solidFill>
                  <a:srgbClr val="002060"/>
                </a:solidFill>
              </a:rPr>
              <a:t> </a:t>
            </a:r>
            <a:r>
              <a:rPr lang="en-US" sz="1400" i="1" dirty="0" err="1">
                <a:solidFill>
                  <a:srgbClr val="002060"/>
                </a:solidFill>
              </a:rPr>
              <a:t>rc</a:t>
            </a:r>
            <a:r>
              <a:rPr lang="en-US" sz="1400" i="1" dirty="0">
                <a:solidFill>
                  <a:srgbClr val="002060"/>
                </a:solidFill>
              </a:rPr>
              <a:t> = (</a:t>
            </a:r>
            <a:r>
              <a:rPr lang="en-US" sz="1400" i="1" dirty="0" err="1">
                <a:solidFill>
                  <a:srgbClr val="002060"/>
                </a:solidFill>
              </a:rPr>
              <a:t>job.waitForCompletion</a:t>
            </a:r>
            <a:r>
              <a:rPr lang="en-US" sz="1400" i="1" dirty="0">
                <a:solidFill>
                  <a:srgbClr val="002060"/>
                </a:solidFill>
              </a:rPr>
              <a:t>(true)?1:0);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 return </a:t>
            </a:r>
            <a:r>
              <a:rPr lang="en-US" sz="1400" i="1" dirty="0" err="1">
                <a:solidFill>
                  <a:srgbClr val="002060"/>
                </a:solidFill>
              </a:rPr>
              <a:t>rc</a:t>
            </a:r>
            <a:r>
              <a:rPr lang="en-US" sz="1400" i="1" dirty="0">
                <a:solidFill>
                  <a:srgbClr val="002060"/>
                </a:solidFill>
              </a:rPr>
              <a:t>;</a:t>
            </a:r>
          </a:p>
          <a:p>
            <a:pPr marL="0" indent="0" fontAlgn="base">
              <a:buNone/>
            </a:pPr>
            <a:r>
              <a:rPr lang="en-US" sz="1400" i="1" dirty="0">
                <a:solidFill>
                  <a:srgbClr val="002060"/>
                </a:solidFill>
              </a:rPr>
              <a:t>  }</a:t>
            </a:r>
          </a:p>
          <a:p>
            <a:pPr marL="0" indent="0" fontAlgn="base">
              <a:buNone/>
            </a:pPr>
            <a:r>
              <a:rPr lang="en-US" sz="1400" i="1" dirty="0" smtClean="0">
                <a:solidFill>
                  <a:srgbClr val="002060"/>
                </a:solidFill>
              </a:rPr>
              <a:t>}</a:t>
            </a:r>
            <a:endParaRPr lang="en-US" sz="1400" i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0931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Input And Output – Key / Value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Utilizes </a:t>
            </a:r>
            <a:r>
              <a:rPr lang="en-US" sz="3000" b="1" dirty="0" err="1" smtClean="0">
                <a:solidFill>
                  <a:srgbClr val="002060"/>
                </a:solidFill>
              </a:rPr>
              <a:t>Hadoop’s</a:t>
            </a:r>
            <a:r>
              <a:rPr lang="en-US" sz="3000" b="1" dirty="0" smtClean="0">
                <a:solidFill>
                  <a:srgbClr val="002060"/>
                </a:solidFill>
              </a:rPr>
              <a:t> serialization mechanism to write data in and out of network, database or files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Optimized for network serialization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A set of basic types are provided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Easy to implement your own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Extends Writable Interface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For Serialization mechanisms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Defines how to read and write fields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Bundled in org.apache.hadoop.io package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Keys must implement </a:t>
            </a:r>
            <a:r>
              <a:rPr lang="en-US" sz="3000" b="1" dirty="0" err="1" smtClean="0">
                <a:solidFill>
                  <a:srgbClr val="002060"/>
                </a:solidFill>
              </a:rPr>
              <a:t>WritableComparable</a:t>
            </a:r>
            <a:r>
              <a:rPr lang="en-US" sz="3000" b="1" dirty="0" smtClean="0">
                <a:solidFill>
                  <a:srgbClr val="002060"/>
                </a:solidFill>
              </a:rPr>
              <a:t> Interface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Extends Writable and Comparable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Required because keys are sorted prior to Reduce phase</a:t>
            </a:r>
          </a:p>
          <a:p>
            <a:pPr algn="just"/>
            <a:r>
              <a:rPr lang="en-US" sz="3000" b="1" dirty="0" err="1" smtClean="0">
                <a:solidFill>
                  <a:srgbClr val="002060"/>
                </a:solidFill>
              </a:rPr>
              <a:t>Hadoop</a:t>
            </a:r>
            <a:r>
              <a:rPr lang="en-US" sz="3000" b="1" dirty="0" smtClean="0">
                <a:solidFill>
                  <a:srgbClr val="002060"/>
                </a:solidFill>
              </a:rPr>
              <a:t> is shipped with many default implementations of </a:t>
            </a:r>
            <a:r>
              <a:rPr lang="en-US" sz="3000" b="1" dirty="0" err="1" smtClean="0">
                <a:solidFill>
                  <a:srgbClr val="002060"/>
                </a:solidFill>
              </a:rPr>
              <a:t>WritableComparable</a:t>
            </a:r>
            <a:endParaRPr lang="en-US" sz="30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Wrappers for primitives (String, Integer etc.)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Possible to implement your 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2847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Inbuilt Types 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1219200"/>
            <a:ext cx="83058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2847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7818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Input Splits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Splits are a set of logically arranged records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A set of lines in a file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A set of rows in a Database table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Each instance of Mapper will process a single split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Map instance processes one record at a time</a:t>
            </a:r>
          </a:p>
          <a:p>
            <a:pPr lvl="2" algn="just"/>
            <a:r>
              <a:rPr lang="en-US" sz="2200" b="1" dirty="0" smtClean="0">
                <a:solidFill>
                  <a:srgbClr val="002060"/>
                </a:solidFill>
              </a:rPr>
              <a:t>map(key, value) is called for each record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Splits are implemented by extending </a:t>
            </a:r>
            <a:r>
              <a:rPr lang="en-US" sz="3000" b="1" dirty="0" err="1" smtClean="0">
                <a:solidFill>
                  <a:srgbClr val="002060"/>
                </a:solidFill>
              </a:rPr>
              <a:t>InputSplit</a:t>
            </a:r>
            <a:r>
              <a:rPr lang="en-US" sz="3000" b="1" dirty="0" smtClean="0">
                <a:solidFill>
                  <a:srgbClr val="002060"/>
                </a:solidFill>
              </a:rPr>
              <a:t> class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Framework provides many options for </a:t>
            </a:r>
            <a:r>
              <a:rPr lang="en-US" sz="3000" b="1" dirty="0" err="1" smtClean="0">
                <a:solidFill>
                  <a:srgbClr val="002060"/>
                </a:solidFill>
              </a:rPr>
              <a:t>InputSplit</a:t>
            </a:r>
            <a:r>
              <a:rPr lang="en-US" sz="3000" b="1" dirty="0" smtClean="0">
                <a:solidFill>
                  <a:srgbClr val="002060"/>
                </a:solidFill>
              </a:rPr>
              <a:t> implementations</a:t>
            </a: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Hadoop’s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FileSplit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HBase’s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TableSplit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Don’t really need to deal with Splits directly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It’s </a:t>
            </a:r>
            <a:r>
              <a:rPr lang="en-US" sz="2600" b="1" dirty="0" err="1" smtClean="0">
                <a:solidFill>
                  <a:srgbClr val="002060"/>
                </a:solidFill>
              </a:rPr>
              <a:t>InputFormat’s</a:t>
            </a:r>
            <a:r>
              <a:rPr lang="en-US" sz="2600" b="1" dirty="0" smtClean="0">
                <a:solidFill>
                  <a:srgbClr val="002060"/>
                </a:solidFill>
              </a:rPr>
              <a:t> responsibility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0124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err="1" smtClean="0">
                <a:solidFill>
                  <a:srgbClr val="0070C0"/>
                </a:solidFill>
              </a:rPr>
              <a:t>InputFormat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Specification for reading data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Creates </a:t>
            </a:r>
            <a:r>
              <a:rPr lang="en-US" sz="3000" b="1" dirty="0" err="1" smtClean="0">
                <a:solidFill>
                  <a:srgbClr val="002060"/>
                </a:solidFill>
              </a:rPr>
              <a:t>InputSplits</a:t>
            </a:r>
            <a:endParaRPr lang="en-US" sz="30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Breaks up work into chunks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Specifies how to read each split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Divides splits into records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Provides an implementation of </a:t>
            </a:r>
            <a:r>
              <a:rPr lang="en-US" sz="2600" b="1" dirty="0" err="1" smtClean="0">
                <a:solidFill>
                  <a:srgbClr val="002060"/>
                </a:solidFill>
              </a:rPr>
              <a:t>RecordReader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Usage of </a:t>
            </a:r>
            <a:r>
              <a:rPr lang="en-US" sz="3000" b="1" dirty="0" err="1" smtClean="0">
                <a:solidFill>
                  <a:srgbClr val="002060"/>
                </a:solidFill>
              </a:rPr>
              <a:t>InputFormat</a:t>
            </a:r>
            <a:endParaRPr lang="en-US" sz="30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Calculate Splits by calling </a:t>
            </a:r>
            <a:r>
              <a:rPr lang="en-US" sz="2600" b="1" dirty="0" err="1" smtClean="0">
                <a:solidFill>
                  <a:srgbClr val="002060"/>
                </a:solidFill>
              </a:rPr>
              <a:t>InputFormat.getSplits</a:t>
            </a:r>
            <a:r>
              <a:rPr lang="en-US" sz="2600" b="1" dirty="0" smtClean="0">
                <a:solidFill>
                  <a:srgbClr val="002060"/>
                </a:solidFill>
              </a:rPr>
              <a:t>()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For each split schedule a map task</a:t>
            </a:r>
          </a:p>
          <a:p>
            <a:pPr lvl="2" algn="just"/>
            <a:r>
              <a:rPr lang="en-US" sz="2200" b="1" dirty="0" smtClean="0">
                <a:solidFill>
                  <a:srgbClr val="002060"/>
                </a:solidFill>
              </a:rPr>
              <a:t>Distributed on the cluster</a:t>
            </a:r>
          </a:p>
          <a:p>
            <a:pPr lvl="2" algn="just"/>
            <a:r>
              <a:rPr lang="en-US" sz="2200" b="1" dirty="0" smtClean="0">
                <a:solidFill>
                  <a:srgbClr val="002060"/>
                </a:solidFill>
              </a:rPr>
              <a:t>Each Map executes in its own JVM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For each Mapper instance a </a:t>
            </a:r>
            <a:r>
              <a:rPr lang="en-US" sz="2600" b="1" dirty="0" err="1" smtClean="0">
                <a:solidFill>
                  <a:srgbClr val="002060"/>
                </a:solidFill>
              </a:rPr>
              <a:t>RecordReader</a:t>
            </a:r>
            <a:r>
              <a:rPr lang="en-US" sz="2600" b="1" dirty="0" smtClean="0">
                <a:solidFill>
                  <a:srgbClr val="002060"/>
                </a:solidFill>
              </a:rPr>
              <a:t> is retrieved by invoking </a:t>
            </a:r>
            <a:r>
              <a:rPr lang="en-US" sz="2600" b="1" dirty="0" err="1" smtClean="0">
                <a:solidFill>
                  <a:srgbClr val="002060"/>
                </a:solidFill>
              </a:rPr>
              <a:t>InputFormat.createRecordReader</a:t>
            </a:r>
            <a:r>
              <a:rPr lang="en-US" sz="2600" b="1" dirty="0" smtClean="0">
                <a:solidFill>
                  <a:srgbClr val="002060"/>
                </a:solidFill>
              </a:rPr>
              <a:t>()</a:t>
            </a:r>
          </a:p>
          <a:p>
            <a:pPr lvl="2" algn="just"/>
            <a:r>
              <a:rPr lang="en-US" sz="2200" b="1" dirty="0" smtClean="0">
                <a:solidFill>
                  <a:srgbClr val="002060"/>
                </a:solidFill>
              </a:rPr>
              <a:t>Takes </a:t>
            </a:r>
            <a:r>
              <a:rPr lang="en-US" sz="2200" b="1" dirty="0" err="1" smtClean="0">
                <a:solidFill>
                  <a:srgbClr val="002060"/>
                </a:solidFill>
              </a:rPr>
              <a:t>InputSplit</a:t>
            </a:r>
            <a:r>
              <a:rPr lang="en-US" sz="2200" b="1" dirty="0" smtClean="0">
                <a:solidFill>
                  <a:srgbClr val="002060"/>
                </a:solidFill>
              </a:rPr>
              <a:t> instance as a parameter</a:t>
            </a: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RecordReader</a:t>
            </a:r>
            <a:r>
              <a:rPr lang="en-US" sz="2600" b="1" dirty="0" smtClean="0">
                <a:solidFill>
                  <a:srgbClr val="002060"/>
                </a:solidFill>
              </a:rPr>
              <a:t> generates key-value pairs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map() method is called for each key-value pair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495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Inbuilt Input Formats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Packaged with many </a:t>
            </a:r>
            <a:r>
              <a:rPr lang="en-US" sz="3000" b="1" dirty="0" err="1" smtClean="0">
                <a:solidFill>
                  <a:srgbClr val="002060"/>
                </a:solidFill>
              </a:rPr>
              <a:t>InputFormat</a:t>
            </a:r>
            <a:r>
              <a:rPr lang="en-US" sz="3000" b="1" dirty="0" smtClean="0">
                <a:solidFill>
                  <a:srgbClr val="002060"/>
                </a:solidFill>
              </a:rPr>
              <a:t> Implementations</a:t>
            </a: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TextInputFormat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NLineInputFormat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DBInputFormat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TableInputFormat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StreamInputFormat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SequenceFileInputFormat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And many more…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Configure on a Job object</a:t>
            </a: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job.setInputFormatClass</a:t>
            </a:r>
            <a:r>
              <a:rPr lang="en-US" sz="2600" b="1" dirty="0" smtClean="0">
                <a:solidFill>
                  <a:srgbClr val="002060"/>
                </a:solidFill>
              </a:rPr>
              <a:t>(</a:t>
            </a:r>
            <a:r>
              <a:rPr lang="en-US" sz="2600" b="1" dirty="0" err="1" smtClean="0">
                <a:solidFill>
                  <a:srgbClr val="002060"/>
                </a:solidFill>
              </a:rPr>
              <a:t>XXXInputFormat.class</a:t>
            </a:r>
            <a:r>
              <a:rPr lang="en-US" sz="2600" b="1" dirty="0" smtClean="0">
                <a:solidFill>
                  <a:srgbClr val="00206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495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Combiner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Runs on output of Map function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Produces input for Reduce function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Optimization to reduce bandwidth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NO guarantees on being called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Maybe only applied to a subset of map outputs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Often is the same class as the Reducer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Each combine processes output from a single Split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To implement Combiner extend the Reducer class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Set Combiner on Job object</a:t>
            </a:r>
          </a:p>
          <a:p>
            <a:pPr lvl="1" algn="just"/>
            <a:r>
              <a:rPr lang="en-US" sz="2600" b="1" dirty="0" err="1" smtClean="0">
                <a:solidFill>
                  <a:srgbClr val="002060"/>
                </a:solidFill>
              </a:rPr>
              <a:t>job.setCombinerClass</a:t>
            </a:r>
            <a:r>
              <a:rPr lang="en-US" sz="2600" b="1" dirty="0" smtClean="0">
                <a:solidFill>
                  <a:srgbClr val="002060"/>
                </a:solidFill>
              </a:rPr>
              <a:t>(</a:t>
            </a:r>
            <a:r>
              <a:rPr lang="en-US" sz="2600" b="1" dirty="0" err="1" smtClean="0">
                <a:solidFill>
                  <a:srgbClr val="002060"/>
                </a:solidFill>
              </a:rPr>
              <a:t>WordCountReducer.class</a:t>
            </a:r>
            <a:r>
              <a:rPr lang="en-US" sz="2600" b="1" dirty="0" smtClean="0">
                <a:solidFill>
                  <a:srgbClr val="00206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2289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Output Format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Specification for writing data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The other side of </a:t>
            </a:r>
            <a:r>
              <a:rPr lang="en-US" sz="2200" b="1" dirty="0" err="1" smtClean="0">
                <a:solidFill>
                  <a:srgbClr val="002060"/>
                </a:solidFill>
              </a:rPr>
              <a:t>InputFormat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Implementation of </a:t>
            </a:r>
            <a:r>
              <a:rPr lang="en-US" sz="3000" b="1" dirty="0" err="1" smtClean="0">
                <a:solidFill>
                  <a:srgbClr val="002060"/>
                </a:solidFill>
              </a:rPr>
              <a:t>OutputFormat</a:t>
            </a:r>
            <a:endParaRPr lang="en-US" sz="30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3000" b="1" dirty="0" err="1" smtClean="0">
                <a:solidFill>
                  <a:srgbClr val="002060"/>
                </a:solidFill>
              </a:rPr>
              <a:t>TextOutputFormat</a:t>
            </a:r>
            <a:r>
              <a:rPr lang="en-US" sz="3000" b="1" dirty="0" smtClean="0">
                <a:solidFill>
                  <a:srgbClr val="002060"/>
                </a:solidFill>
              </a:rPr>
              <a:t> is the default implementation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Outputs records as lines of text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Key and values are tab separated</a:t>
            </a:r>
          </a:p>
          <a:p>
            <a:pPr lvl="2" algn="just"/>
            <a:r>
              <a:rPr lang="en-US" sz="2200" b="1" dirty="0" smtClean="0">
                <a:solidFill>
                  <a:srgbClr val="002060"/>
                </a:solidFill>
              </a:rPr>
              <a:t>Can be configured via </a:t>
            </a:r>
            <a:r>
              <a:rPr lang="en-US" sz="2200" b="1" dirty="0" err="1" smtClean="0">
                <a:solidFill>
                  <a:srgbClr val="002060"/>
                </a:solidFill>
              </a:rPr>
              <a:t>mapreduce.output.textoutputformat.separator</a:t>
            </a:r>
            <a:r>
              <a:rPr lang="en-US" sz="2200" b="1" dirty="0" smtClean="0">
                <a:solidFill>
                  <a:srgbClr val="002060"/>
                </a:solidFill>
              </a:rPr>
              <a:t> property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Key and value may be of any type – call .</a:t>
            </a:r>
            <a:r>
              <a:rPr lang="en-US" sz="2600" b="1" dirty="0" err="1" smtClean="0">
                <a:solidFill>
                  <a:srgbClr val="002060"/>
                </a:solidFill>
              </a:rPr>
              <a:t>toString</a:t>
            </a:r>
            <a:r>
              <a:rPr lang="en-US" sz="2600" b="1" dirty="0" smtClean="0">
                <a:solidFill>
                  <a:srgbClr val="002060"/>
                </a:solidFill>
              </a:rPr>
              <a:t>()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Validates output specification for the job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Error message if output directory already exists on HDFS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Creates implementation of </a:t>
            </a:r>
            <a:r>
              <a:rPr lang="en-US" sz="3000" b="1" dirty="0" err="1" smtClean="0">
                <a:solidFill>
                  <a:srgbClr val="002060"/>
                </a:solidFill>
              </a:rPr>
              <a:t>RecordWriter</a:t>
            </a:r>
            <a:endParaRPr lang="en-US" sz="30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Responsible for actually writing data</a:t>
            </a:r>
          </a:p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Creates implementation of </a:t>
            </a:r>
            <a:r>
              <a:rPr lang="en-US" sz="3000" b="1" dirty="0" err="1" smtClean="0">
                <a:solidFill>
                  <a:srgbClr val="002060"/>
                </a:solidFill>
              </a:rPr>
              <a:t>OutputCommitter</a:t>
            </a:r>
            <a:endParaRPr lang="en-US" sz="30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Setup and cleanup jobs’ and tasks’ artifacts (e.g. directories)</a:t>
            </a:r>
          </a:p>
          <a:p>
            <a:pPr lvl="1" algn="just"/>
            <a:r>
              <a:rPr lang="en-US" sz="2600" b="1" dirty="0" smtClean="0">
                <a:solidFill>
                  <a:srgbClr val="002060"/>
                </a:solidFill>
              </a:rPr>
              <a:t>Commit or discard tasks’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6949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Inbuilt Output Formats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b="1" dirty="0" err="1" smtClean="0">
                <a:solidFill>
                  <a:srgbClr val="002060"/>
                </a:solidFill>
              </a:rPr>
              <a:t>Hadoop</a:t>
            </a:r>
            <a:r>
              <a:rPr lang="en-US" sz="3000" b="1" dirty="0" smtClean="0">
                <a:solidFill>
                  <a:srgbClr val="002060"/>
                </a:solidFill>
              </a:rPr>
              <a:t> is packaged with many </a:t>
            </a:r>
            <a:r>
              <a:rPr lang="en-US" sz="3000" b="1" dirty="0" err="1" smtClean="0">
                <a:solidFill>
                  <a:srgbClr val="002060"/>
                </a:solidFill>
              </a:rPr>
              <a:t>OutputFormat</a:t>
            </a:r>
            <a:r>
              <a:rPr lang="en-US" sz="3000" b="1" dirty="0" smtClean="0">
                <a:solidFill>
                  <a:srgbClr val="002060"/>
                </a:solidFill>
              </a:rPr>
              <a:t> implementations</a:t>
            </a: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TextOutputFormat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DBOutputFormat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TableOutputFormat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MapFileOutputFormat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SequenceFileOutputFormat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NullOutputFormat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And many more…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Configure on Job object</a:t>
            </a: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job.setOutputFormatClass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XXXOutputFormat.class</a:t>
            </a:r>
            <a:r>
              <a:rPr lang="en-US" sz="2200" b="1" dirty="0" smtClean="0">
                <a:solidFill>
                  <a:srgbClr val="002060"/>
                </a:solidFill>
              </a:rPr>
              <a:t>)</a:t>
            </a: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job.setOutputKeyClass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XXXKey.class</a:t>
            </a:r>
            <a:r>
              <a:rPr lang="en-US" sz="2200" b="1" dirty="0" smtClean="0">
                <a:solidFill>
                  <a:srgbClr val="002060"/>
                </a:solidFill>
              </a:rPr>
              <a:t>)</a:t>
            </a: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job.setOutputValueClass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XXXValue.class</a:t>
            </a:r>
            <a:r>
              <a:rPr lang="en-US" sz="2200" b="1" dirty="0" smtClean="0">
                <a:solidFill>
                  <a:srgbClr val="00206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019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Component Overview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0760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153400" cy="1143000"/>
          </a:xfrm>
        </p:spPr>
        <p:txBody>
          <a:bodyPr>
            <a:normAutofit/>
          </a:bodyPr>
          <a:lstStyle/>
          <a:p>
            <a:r>
              <a:rPr lang="en-US" b="1" cap="small" dirty="0" smtClean="0">
                <a:solidFill>
                  <a:srgbClr val="0070C0"/>
                </a:solidFill>
              </a:rPr>
              <a:t>Counters</a:t>
            </a:r>
            <a:endParaRPr lang="en-US" b="1" cap="small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b="1" dirty="0" smtClean="0">
                <a:solidFill>
                  <a:srgbClr val="002060"/>
                </a:solidFill>
              </a:rPr>
              <a:t>Instrument Job’s Metrics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Gather Statistics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Quality Control – confirm what was expected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Diagnostics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Set of built-in metrics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For example, bytes processed for input and output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User can create new counters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Number of records consumed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Number of errors and warnings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Counters are divided into groups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Tracks Total, mapper and reducer counts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Several groups of built-in counters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Job counters: documents no. of map and reduce tasks launched, no. of failed tasks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File System counters: no. of bytes read and written</a:t>
            </a:r>
          </a:p>
          <a:p>
            <a:pPr lvl="1" algn="just"/>
            <a:r>
              <a:rPr lang="en-US" sz="2200" b="1" dirty="0" err="1" smtClean="0">
                <a:solidFill>
                  <a:srgbClr val="002060"/>
                </a:solidFill>
              </a:rPr>
              <a:t>MapReduce</a:t>
            </a:r>
            <a:r>
              <a:rPr lang="en-US" sz="2200" b="1" dirty="0" smtClean="0">
                <a:solidFill>
                  <a:srgbClr val="002060"/>
                </a:solidFill>
              </a:rPr>
              <a:t> framework: mapper, reducer, combiner input and output records, time and memory statistics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9159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14" y="457200"/>
            <a:ext cx="7886700" cy="84837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Execution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4" y="1447800"/>
            <a:ext cx="7886700" cy="4724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Open Eclipse in Cloudera</a:t>
            </a:r>
          </a:p>
          <a:p>
            <a:pPr marL="0" indent="0">
              <a:buNone/>
            </a:pPr>
            <a:r>
              <a:rPr lang="en-US" dirty="0" smtClean="0"/>
              <a:t>Create a new Java Project</a:t>
            </a:r>
          </a:p>
          <a:p>
            <a:pPr marL="0" indent="0">
              <a:buNone/>
            </a:pPr>
            <a:r>
              <a:rPr lang="en-US" dirty="0" smtClean="0"/>
              <a:t>Create the mapper reducer and Driver </a:t>
            </a:r>
            <a:r>
              <a:rPr lang="en-US" dirty="0" smtClean="0"/>
              <a:t>classes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Driver Class: A separate Java class part of Map Reduce program  	inside which Map Reduce job configuration is defined.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Add the jar files to the project as shown in next slide</a:t>
            </a:r>
          </a:p>
          <a:p>
            <a:pPr marL="0" indent="0">
              <a:buNone/>
            </a:pPr>
            <a:r>
              <a:rPr lang="en-US" dirty="0" smtClean="0"/>
              <a:t>If you have developed code on Eclipse inside Cloudera: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Right click on </a:t>
            </a:r>
            <a:r>
              <a:rPr lang="en-US" b="1" dirty="0" smtClean="0"/>
              <a:t>Project Folder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Run 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Java Application – the Map-Reduce job gets executed.</a:t>
            </a:r>
          </a:p>
        </p:txBody>
      </p:sp>
    </p:spTree>
    <p:extLst>
      <p:ext uri="{BB962C8B-B14F-4D97-AF65-F5344CB8AC3E}">
        <p14:creationId xmlns:p14="http://schemas.microsoft.com/office/powerpoint/2010/main" val="1234786151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Adding Jar files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700" dirty="0" smtClean="0"/>
              <a:t>To add jar files to project please find the highlighted flow from screen shots starting form this slide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4000"/>
            <a:ext cx="76217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315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7997952" cy="1143000"/>
          </a:xfrm>
        </p:spPr>
        <p:txBody>
          <a:bodyPr>
            <a:normAutofit/>
          </a:bodyPr>
          <a:lstStyle/>
          <a:p>
            <a:r>
              <a:rPr lang="en-US" b="1" cap="small" dirty="0" err="1">
                <a:solidFill>
                  <a:srgbClr val="0070C0"/>
                </a:solidFill>
              </a:rPr>
              <a:t>MapReduce</a:t>
            </a:r>
            <a:r>
              <a:rPr lang="en-US" b="1" cap="small" dirty="0">
                <a:solidFill>
                  <a:srgbClr val="0070C0"/>
                </a:solidFill>
              </a:rPr>
              <a:t> 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6172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Programming model and an associated implementation for processing and generating large datasets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Framework for parallel processing of huge datasets using a large no. of computers or nodes, collectively referred to as a cluster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Consists of two steps: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/>
              <a:t>map</a:t>
            </a:r>
            <a:r>
              <a:rPr lang="en-US" sz="2400" dirty="0"/>
              <a:t> function that processes a </a:t>
            </a:r>
            <a:r>
              <a:rPr lang="en-US" sz="2400" dirty="0" smtClean="0"/>
              <a:t>key/value pair </a:t>
            </a:r>
            <a:r>
              <a:rPr lang="en-US" sz="2400" dirty="0"/>
              <a:t>to generate a set of intermediate key/value pairs, </a:t>
            </a:r>
            <a:r>
              <a:rPr lang="en-US" sz="2400" dirty="0" smtClean="0"/>
              <a:t>and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b="1" dirty="0"/>
              <a:t>reduce</a:t>
            </a:r>
            <a:r>
              <a:rPr lang="en-US" sz="2400" dirty="0"/>
              <a:t> function that merges all intermediate values associated with the same intermediate key. 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2057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8" y="381000"/>
            <a:ext cx="7886700" cy="8537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Navigation to the folders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700" dirty="0" smtClean="0"/>
              <a:t>select </a:t>
            </a:r>
            <a:r>
              <a:rPr lang="en-US" sz="2700" b="1" i="1" dirty="0" err="1" smtClean="0"/>
              <a:t>usr</a:t>
            </a:r>
            <a:r>
              <a:rPr lang="en-US" sz="2700" dirty="0" smtClean="0"/>
              <a:t> folder</a:t>
            </a:r>
            <a:endParaRPr lang="en-US" sz="27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3" y="1234787"/>
            <a:ext cx="7419110" cy="54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7565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86700" cy="7236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Navigation to the folders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700" dirty="0" smtClean="0"/>
              <a:t>select </a:t>
            </a:r>
            <a:r>
              <a:rPr lang="en-US" sz="2700" b="1" i="1" dirty="0" smtClean="0"/>
              <a:t>lib</a:t>
            </a:r>
            <a:r>
              <a:rPr lang="en-US" sz="2700" dirty="0" smtClean="0"/>
              <a:t> folder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04683"/>
            <a:ext cx="7886700" cy="52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85971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/>
          <a:lstStyle/>
          <a:p>
            <a:r>
              <a:rPr lang="en-US" dirty="0" smtClean="0"/>
              <a:t>Selecting the 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5410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While writing some code to interact with specific component </a:t>
            </a:r>
          </a:p>
          <a:p>
            <a:r>
              <a:rPr lang="en-US" sz="2400" dirty="0" smtClean="0"/>
              <a:t>Ex. If we are writing some code to interact with </a:t>
            </a:r>
            <a:r>
              <a:rPr lang="en-US" sz="2400" b="1" dirty="0" smtClean="0"/>
              <a:t>Hive</a:t>
            </a:r>
            <a:r>
              <a:rPr lang="en-US" sz="2400" dirty="0" smtClean="0"/>
              <a:t> component select </a:t>
            </a:r>
            <a:r>
              <a:rPr lang="en-US" sz="2400" b="1" dirty="0" smtClean="0"/>
              <a:t>hive</a:t>
            </a:r>
            <a:r>
              <a:rPr lang="en-US" sz="2400" dirty="0" smtClean="0"/>
              <a:t> folder from the list shown in next slide, select all the .jar files inside this folder. But do not add any folders.</a:t>
            </a:r>
          </a:p>
          <a:p>
            <a:r>
              <a:rPr lang="en-US" sz="2400" dirty="0"/>
              <a:t>Ex. If we are writing some code to interact with </a:t>
            </a:r>
            <a:r>
              <a:rPr lang="en-US" sz="2400" b="1" dirty="0" err="1" smtClean="0"/>
              <a:t>HBase</a:t>
            </a:r>
            <a:r>
              <a:rPr lang="en-US" sz="2400" dirty="0" smtClean="0"/>
              <a:t> </a:t>
            </a:r>
            <a:r>
              <a:rPr lang="en-US" sz="2400" dirty="0"/>
              <a:t>component select </a:t>
            </a:r>
            <a:r>
              <a:rPr lang="en-US" sz="2400" b="1" dirty="0" smtClean="0"/>
              <a:t>hbase</a:t>
            </a:r>
            <a:r>
              <a:rPr lang="en-US" sz="2400" dirty="0" smtClean="0"/>
              <a:t> </a:t>
            </a:r>
            <a:r>
              <a:rPr lang="en-US" sz="2400" dirty="0"/>
              <a:t>folder from the list shown in next </a:t>
            </a:r>
            <a:r>
              <a:rPr lang="en-US" sz="2400" dirty="0" err="1" smtClean="0"/>
              <a:t>slide.s</a:t>
            </a:r>
            <a:endParaRPr lang="en-US" sz="2400" dirty="0" smtClean="0"/>
          </a:p>
          <a:p>
            <a:r>
              <a:rPr lang="en-US" sz="2400" dirty="0" smtClean="0"/>
              <a:t>As YARN and </a:t>
            </a:r>
            <a:r>
              <a:rPr lang="en-US" sz="2400" dirty="0" err="1" smtClean="0"/>
              <a:t>Zokeeper</a:t>
            </a:r>
            <a:r>
              <a:rPr lang="en-US" sz="2400" dirty="0" smtClean="0"/>
              <a:t> takes care of scheduling and resource allocation for jobs, by default we need to add the yarn and Zookeeper related jar files by selecting </a:t>
            </a:r>
            <a:r>
              <a:rPr lang="en-US" sz="2400" b="1" dirty="0" smtClean="0"/>
              <a:t>Hadoop-yarn</a:t>
            </a:r>
            <a:r>
              <a:rPr lang="en-US" sz="2400" dirty="0" smtClean="0"/>
              <a:t> and </a:t>
            </a:r>
            <a:r>
              <a:rPr lang="en-US" sz="2400" b="1" dirty="0" smtClean="0"/>
              <a:t>zookeeper</a:t>
            </a:r>
            <a:r>
              <a:rPr lang="en-US" sz="2400" dirty="0" smtClean="0"/>
              <a:t> folders from the next slide.</a:t>
            </a:r>
          </a:p>
          <a:p>
            <a:r>
              <a:rPr lang="en-US" sz="2400" dirty="0" smtClean="0"/>
              <a:t>The jar files are available under </a:t>
            </a:r>
            <a:r>
              <a:rPr lang="en-US" sz="2400" dirty="0" err="1" smtClean="0"/>
              <a:t>usr</a:t>
            </a:r>
            <a:r>
              <a:rPr lang="en-US" sz="2400" dirty="0" smtClean="0"/>
              <a:t>/lib/ folder for all the components.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35471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82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Navigation to the folders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/>
              <a:t>select jar files from the below folders as required, as explained in previous slide.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0200"/>
            <a:ext cx="78867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14756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60" y="304800"/>
            <a:ext cx="7886700" cy="6405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Jar Configuration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21699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If we are developing code on Eclipse outside Cloudera(cluster):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Right click on </a:t>
            </a:r>
            <a:r>
              <a:rPr lang="en-US" b="1" dirty="0" smtClean="0"/>
              <a:t>Project Folder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Export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Java -&gt;  select </a:t>
            </a:r>
            <a:r>
              <a:rPr lang="en-US" b="1" dirty="0" smtClean="0"/>
              <a:t>Runnable Jar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Click Next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2" y="3413412"/>
            <a:ext cx="7502236" cy="26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75396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886700" cy="6821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Jar Configuration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77" y="1295400"/>
            <a:ext cx="78867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the previous slide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Launch Configuration: Select the Driver class from the Project Folder we are creating (All driver classes will be shown in </a:t>
            </a:r>
            <a:r>
              <a:rPr lang="en-US" dirty="0" err="1" smtClean="0"/>
              <a:t>DropDown</a:t>
            </a:r>
            <a:r>
              <a:rPr lang="en-US" dirty="0" smtClean="0"/>
              <a:t>).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the Export directory, means the local file system path to store the load file.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under Library Handling: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Select the </a:t>
            </a:r>
            <a:r>
              <a:rPr lang="en-US" dirty="0" smtClean="0"/>
              <a:t>“</a:t>
            </a:r>
            <a:r>
              <a:rPr lang="en-US" b="1" dirty="0" smtClean="0"/>
              <a:t>Extract</a:t>
            </a:r>
            <a:r>
              <a:rPr lang="en-US" b="1" dirty="0" smtClean="0"/>
              <a:t> </a:t>
            </a:r>
            <a:r>
              <a:rPr lang="en-US" b="1" dirty="0" smtClean="0"/>
              <a:t>required libraries into generated JAR</a:t>
            </a:r>
            <a:r>
              <a:rPr lang="en-US" dirty="0" smtClean="0"/>
              <a:t>” option and click on Finish.</a:t>
            </a:r>
          </a:p>
          <a:p>
            <a:pPr marL="0" indent="0">
              <a:buNone/>
            </a:pPr>
            <a:r>
              <a:rPr lang="en-US" dirty="0" smtClean="0"/>
              <a:t>Jar file will be generated and exported to the mentioned directory, will give completion popup message.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339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7029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Running the Jar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a new terminal on Cloudera(cluster)</a:t>
            </a:r>
          </a:p>
          <a:p>
            <a:pPr marL="0" indent="0">
              <a:buNone/>
            </a:pPr>
            <a:r>
              <a:rPr lang="en-US" dirty="0" smtClean="0"/>
              <a:t>Move the jar file from Windows to Local FS.</a:t>
            </a:r>
          </a:p>
          <a:p>
            <a:pPr marL="0" indent="0">
              <a:buNone/>
            </a:pPr>
            <a:r>
              <a:rPr lang="en-US" dirty="0" smtClean="0"/>
              <a:t>On the command prompt: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command:</a:t>
            </a:r>
          </a:p>
          <a:p>
            <a:pPr marL="342900" lvl="1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hadoop</a:t>
            </a:r>
            <a:r>
              <a:rPr lang="en-US" b="1" dirty="0" smtClean="0"/>
              <a:t> jar </a:t>
            </a:r>
            <a:r>
              <a:rPr lang="en-US" b="1" dirty="0" smtClean="0"/>
              <a:t>MapRedPoc</a:t>
            </a:r>
            <a:r>
              <a:rPr lang="en-US" b="1" dirty="0" smtClean="0"/>
              <a:t>.jar </a:t>
            </a:r>
            <a:r>
              <a:rPr lang="en-US" b="1" dirty="0" err="1" smtClean="0"/>
              <a:t>ProductDiver</a:t>
            </a:r>
            <a:endParaRPr lang="en-US" b="1" dirty="0"/>
          </a:p>
          <a:p>
            <a:pPr marL="342900" lvl="1" indent="0">
              <a:buNone/>
            </a:pPr>
            <a:r>
              <a:rPr lang="en-US" sz="2400" dirty="0" smtClean="0"/>
              <a:t>The same command can be used to execute the code on the multi-node cluster also.</a:t>
            </a:r>
          </a:p>
          <a:p>
            <a:pPr marL="0" indent="0">
              <a:buNone/>
            </a:pPr>
            <a:r>
              <a:rPr lang="en-US" dirty="0" smtClean="0"/>
              <a:t>The Job will start running</a:t>
            </a:r>
          </a:p>
        </p:txBody>
      </p:sp>
    </p:spTree>
    <p:extLst>
      <p:ext uri="{BB962C8B-B14F-4D97-AF65-F5344CB8AC3E}">
        <p14:creationId xmlns:p14="http://schemas.microsoft.com/office/powerpoint/2010/main" val="3456081966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Basic </a:t>
            </a:r>
            <a:r>
              <a:rPr lang="en-US" b="1" cap="small" dirty="0" err="1">
                <a:solidFill>
                  <a:srgbClr val="0070C0"/>
                </a:solidFill>
              </a:rPr>
              <a:t>MapReduce</a:t>
            </a:r>
            <a:r>
              <a:rPr lang="en-US" b="1" cap="small" dirty="0">
                <a:solidFill>
                  <a:srgbClr val="0070C0"/>
                </a:solidFill>
              </a:rPr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486399"/>
          </a:xfrm>
        </p:spPr>
        <p:txBody>
          <a:bodyPr>
            <a:normAutofit/>
          </a:bodyPr>
          <a:lstStyle/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A single file or multiple files is/are given as inputs to the map-reduce program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The file(s) is/are split into smaller parts called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</a:rPr>
              <a:t>InputSplits</a:t>
            </a:r>
            <a:endParaRPr lang="en-US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Each part is sent to a mapper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Mapper emits the intermediate output in the form of key-value pair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Shuffling and sorting is done in such a way that output with same key are grouped together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The output of the above step is sent to the reducer(s) for processing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Reducer emits the final output in the form of key-value pair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cap="small" dirty="0">
                <a:solidFill>
                  <a:srgbClr val="0070C0"/>
                </a:solidFill>
              </a:rPr>
              <a:t>Why this is useful?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219200"/>
            <a:ext cx="8077200" cy="5486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Map-Reduce jobs are automatically parallelized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Partial failure of processing cluster is expected and perfectly tolerable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Redundancy and fault-tolerance are built-in; so the programmers need not worry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Scales up pretty well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Many real life jobs can be very well expressed in Map-Reduce paradigm as well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Paradigm shift – program moves as close as possible to data to make processing faster</a:t>
            </a:r>
          </a:p>
          <a:p>
            <a:pPr marL="292100" lvl="2">
              <a:tabLst>
                <a:tab pos="228600" algn="l"/>
              </a:tabLst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Well defined framework makes development easy and less time consuming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cap="small" dirty="0" err="1">
                <a:solidFill>
                  <a:srgbClr val="0070C0"/>
                </a:solidFill>
              </a:rPr>
              <a:t>MapReduce</a:t>
            </a:r>
            <a:r>
              <a:rPr lang="en-US" b="1" cap="small" dirty="0">
                <a:solidFill>
                  <a:srgbClr val="0070C0"/>
                </a:solidFill>
              </a:rPr>
              <a:t>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85800" y="1497013"/>
            <a:ext cx="8229600" cy="5132387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Algorithms need to be able to execute independently on different pieces of data</a:t>
            </a:r>
          </a:p>
          <a:p>
            <a:pPr algn="just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2 data pieces should not have interdependencies</a:t>
            </a:r>
          </a:p>
          <a:p>
            <a:pPr algn="just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In case of dependencies, Map-Reduce out of the box is difficult to fit</a:t>
            </a:r>
          </a:p>
          <a:p>
            <a:pPr algn="just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Making conventional algorithms to work in distributed computing requires considerable effort and is itself a field of study</a:t>
            </a:r>
          </a:p>
          <a:p>
            <a:pPr algn="just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Some solutions are a direct fit for distributed while others may not fit at all</a:t>
            </a:r>
          </a:p>
          <a:p>
            <a:pPr algn="just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Complexity in processing for data transformation is usually culmination of Map and Reduce algorithms put together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248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rgbClr val="0070C0"/>
                </a:solidFill>
              </a:rPr>
              <a:t>Some Common Uses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1"/>
            <a:ext cx="81534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Machine Learning Algorithms e.g. Mahout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Sorting huge data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Counting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Data Extraction and Transformation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Data Analysis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Text Analysis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Genomic Analysis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Advertising Analysis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Social Network Analysis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Scientific Analysis of Cosmic Data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Financial Analysis</a:t>
            </a:r>
          </a:p>
          <a:p>
            <a:pPr algn="just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…and many more</a:t>
            </a:r>
          </a:p>
          <a:p>
            <a:pPr algn="just"/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7818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Inside </a:t>
            </a:r>
            <a:r>
              <a:rPr lang="en-US" sz="5400" dirty="0" err="1" smtClean="0"/>
              <a:t>MapReduce</a:t>
            </a:r>
            <a:r>
              <a:rPr lang="en-US" sz="5400" dirty="0" smtClean="0"/>
              <a:t> Flow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795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heme/theme1.xml><?xml version="1.0" encoding="utf-8"?>
<a:theme xmlns:a="http://schemas.openxmlformats.org/drawingml/2006/main" name="An Intro To Hadoop And Hdf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2753</Words>
  <Application>Microsoft Office PowerPoint</Application>
  <PresentationFormat>On-screen Show (4:3)</PresentationFormat>
  <Paragraphs>440</Paragraphs>
  <Slides>47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Georgia</vt:lpstr>
      <vt:lpstr>Wingdings</vt:lpstr>
      <vt:lpstr>An Intro To Hadoop And Hdfs</vt:lpstr>
      <vt:lpstr>Hadoop MapReduce</vt:lpstr>
      <vt:lpstr>Agenda</vt:lpstr>
      <vt:lpstr>Introduction</vt:lpstr>
      <vt:lpstr>MapReduce Defined</vt:lpstr>
      <vt:lpstr>Basic MapReduce Flow</vt:lpstr>
      <vt:lpstr>Why this is useful?</vt:lpstr>
      <vt:lpstr>MapReduce Algorithms</vt:lpstr>
      <vt:lpstr>Some Common Uses </vt:lpstr>
      <vt:lpstr>Inside MapReduce Flow</vt:lpstr>
      <vt:lpstr>Execution Overview - Map</vt:lpstr>
      <vt:lpstr>Execution Overview - Map</vt:lpstr>
      <vt:lpstr>Execution Overview - Reduce</vt:lpstr>
      <vt:lpstr>Execution Overview - Reduce</vt:lpstr>
      <vt:lpstr>MapReduce Data Flow</vt:lpstr>
      <vt:lpstr>MapReduce Detailed Flow</vt:lpstr>
      <vt:lpstr>An Example</vt:lpstr>
      <vt:lpstr>Word Count Problem and Solution</vt:lpstr>
      <vt:lpstr>Word Count using MapReduce</vt:lpstr>
      <vt:lpstr>Another Word Count Example</vt:lpstr>
      <vt:lpstr>Word Count Data Flow</vt:lpstr>
      <vt:lpstr>Word Count Data Flow….contd.</vt:lpstr>
      <vt:lpstr>Word Count – OOB Implementation</vt:lpstr>
      <vt:lpstr>Word Count – Mapper</vt:lpstr>
      <vt:lpstr>Word Count – Mapper code</vt:lpstr>
      <vt:lpstr>Word Count – Reducer</vt:lpstr>
      <vt:lpstr>Word Count – Reducer code</vt:lpstr>
      <vt:lpstr>Word Count – Driver code</vt:lpstr>
      <vt:lpstr>Input And Output – Key / Value</vt:lpstr>
      <vt:lpstr>Inbuilt Types </vt:lpstr>
      <vt:lpstr>Input Splits</vt:lpstr>
      <vt:lpstr>InputFormat</vt:lpstr>
      <vt:lpstr>Inbuilt Input Formats</vt:lpstr>
      <vt:lpstr>Combiner</vt:lpstr>
      <vt:lpstr>Output Format</vt:lpstr>
      <vt:lpstr>Inbuilt Output Formats</vt:lpstr>
      <vt:lpstr>Component Overview</vt:lpstr>
      <vt:lpstr>Counters</vt:lpstr>
      <vt:lpstr>Execution</vt:lpstr>
      <vt:lpstr>Adding Jar files To add jar files to project please find the highlighted flow from screen shots starting form this slide</vt:lpstr>
      <vt:lpstr>Navigation to the folders select usr folder</vt:lpstr>
      <vt:lpstr>Navigation to the folders select lib folder</vt:lpstr>
      <vt:lpstr>Selecting the jar files</vt:lpstr>
      <vt:lpstr>Navigation to the folders select jar files from the below folders as required, as explained in previous slide.</vt:lpstr>
      <vt:lpstr>Jar Configuration</vt:lpstr>
      <vt:lpstr>Jar Configuration</vt:lpstr>
      <vt:lpstr>Running the Jar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2013-10-30T20:04:43Z</dcterms:created>
  <dcterms:modified xsi:type="dcterms:W3CDTF">2016-06-22T12:28:04Z</dcterms:modified>
</cp:coreProperties>
</file>