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5"/>
  </p:notesMasterIdLst>
  <p:sldIdLst>
    <p:sldId id="256" r:id="rId2"/>
    <p:sldId id="291" r:id="rId3"/>
    <p:sldId id="352" r:id="rId4"/>
    <p:sldId id="350" r:id="rId5"/>
    <p:sldId id="366" r:id="rId6"/>
    <p:sldId id="363" r:id="rId7"/>
    <p:sldId id="360" r:id="rId8"/>
    <p:sldId id="364" r:id="rId9"/>
    <p:sldId id="365" r:id="rId10"/>
    <p:sldId id="367" r:id="rId11"/>
    <p:sldId id="355" r:id="rId12"/>
    <p:sldId id="331" r:id="rId13"/>
    <p:sldId id="32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79015" autoAdjust="0"/>
  </p:normalViewPr>
  <p:slideViewPr>
    <p:cSldViewPr>
      <p:cViewPr varScale="1">
        <p:scale>
          <a:sx n="58" d="100"/>
          <a:sy n="58" d="100"/>
        </p:scale>
        <p:origin x="1188"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677779-8C4B-4A3E-BD9F-A8FD1A238600}" type="datetimeFigureOut">
              <a:rPr lang="en-US" smtClean="0"/>
              <a:t>12/9/2017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58EC23-D100-4ED3-A889-552131FB86EB}" type="slidenum">
              <a:rPr lang="en-US" smtClean="0"/>
              <a:t>‹#›</a:t>
            </a:fld>
            <a:endParaRPr lang="en-US"/>
          </a:p>
        </p:txBody>
      </p:sp>
    </p:spTree>
    <p:extLst>
      <p:ext uri="{BB962C8B-B14F-4D97-AF65-F5344CB8AC3E}">
        <p14:creationId xmlns:p14="http://schemas.microsoft.com/office/powerpoint/2010/main" val="261640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58EC23-D100-4ED3-A889-552131FB86EB}" type="slidenum">
              <a:rPr lang="en-US" smtClean="0"/>
              <a:t>3</a:t>
            </a:fld>
            <a:endParaRPr lang="en-US"/>
          </a:p>
        </p:txBody>
      </p:sp>
    </p:spTree>
    <p:extLst>
      <p:ext uri="{BB962C8B-B14F-4D97-AF65-F5344CB8AC3E}">
        <p14:creationId xmlns:p14="http://schemas.microsoft.com/office/powerpoint/2010/main" val="1992906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58EC23-D100-4ED3-A889-552131FB86EB}" type="slidenum">
              <a:rPr lang="en-US" smtClean="0"/>
              <a:t>4</a:t>
            </a:fld>
            <a:endParaRPr lang="en-US"/>
          </a:p>
        </p:txBody>
      </p:sp>
    </p:spTree>
    <p:extLst>
      <p:ext uri="{BB962C8B-B14F-4D97-AF65-F5344CB8AC3E}">
        <p14:creationId xmlns:p14="http://schemas.microsoft.com/office/powerpoint/2010/main" val="2225445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6DB11C-627E-4C4F-8907-AA8ECDF36A45}"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7E2CB-8F58-4697-BEC5-177433D2A45A}" type="slidenum">
              <a:rPr lang="en-US" smtClean="0"/>
              <a:pPr/>
              <a:t>‹#›</a:t>
            </a:fld>
            <a:endParaRPr lang="en-US"/>
          </a:p>
        </p:txBody>
      </p:sp>
    </p:spTree>
    <p:extLst>
      <p:ext uri="{BB962C8B-B14F-4D97-AF65-F5344CB8AC3E}">
        <p14:creationId xmlns:p14="http://schemas.microsoft.com/office/powerpoint/2010/main" val="898668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DB11C-627E-4C4F-8907-AA8ECDF36A45}"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7E2CB-8F58-4697-BEC5-177433D2A45A}" type="slidenum">
              <a:rPr lang="en-US" smtClean="0"/>
              <a:pPr/>
              <a:t>‹#›</a:t>
            </a:fld>
            <a:endParaRPr lang="en-US"/>
          </a:p>
        </p:txBody>
      </p:sp>
    </p:spTree>
    <p:extLst>
      <p:ext uri="{BB962C8B-B14F-4D97-AF65-F5344CB8AC3E}">
        <p14:creationId xmlns:p14="http://schemas.microsoft.com/office/powerpoint/2010/main" val="401795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DB11C-627E-4C4F-8907-AA8ECDF36A45}"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7E2CB-8F58-4697-BEC5-177433D2A45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9951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DB11C-627E-4C4F-8907-AA8ECDF36A45}"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7E2CB-8F58-4697-BEC5-177433D2A45A}" type="slidenum">
              <a:rPr lang="en-US" smtClean="0"/>
              <a:pPr/>
              <a:t>‹#›</a:t>
            </a:fld>
            <a:endParaRPr lang="en-US"/>
          </a:p>
        </p:txBody>
      </p:sp>
    </p:spTree>
    <p:extLst>
      <p:ext uri="{BB962C8B-B14F-4D97-AF65-F5344CB8AC3E}">
        <p14:creationId xmlns:p14="http://schemas.microsoft.com/office/powerpoint/2010/main" val="338813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DB11C-627E-4C4F-8907-AA8ECDF36A45}"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7E2CB-8F58-4697-BEC5-177433D2A45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5690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DB11C-627E-4C4F-8907-AA8ECDF36A45}"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7E2CB-8F58-4697-BEC5-177433D2A45A}" type="slidenum">
              <a:rPr lang="en-US" smtClean="0"/>
              <a:pPr/>
              <a:t>‹#›</a:t>
            </a:fld>
            <a:endParaRPr lang="en-US"/>
          </a:p>
        </p:txBody>
      </p:sp>
    </p:spTree>
    <p:extLst>
      <p:ext uri="{BB962C8B-B14F-4D97-AF65-F5344CB8AC3E}">
        <p14:creationId xmlns:p14="http://schemas.microsoft.com/office/powerpoint/2010/main" val="2330310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6DB11C-627E-4C4F-8907-AA8ECDF36A45}"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7E2CB-8F58-4697-BEC5-177433D2A45A}" type="slidenum">
              <a:rPr lang="en-US" smtClean="0"/>
              <a:pPr/>
              <a:t>‹#›</a:t>
            </a:fld>
            <a:endParaRPr lang="en-US"/>
          </a:p>
        </p:txBody>
      </p:sp>
    </p:spTree>
    <p:extLst>
      <p:ext uri="{BB962C8B-B14F-4D97-AF65-F5344CB8AC3E}">
        <p14:creationId xmlns:p14="http://schemas.microsoft.com/office/powerpoint/2010/main" val="3967285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6DB11C-627E-4C4F-8907-AA8ECDF36A45}"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7E2CB-8F58-4697-BEC5-177433D2A45A}" type="slidenum">
              <a:rPr lang="en-US" smtClean="0"/>
              <a:pPr/>
              <a:t>‹#›</a:t>
            </a:fld>
            <a:endParaRPr lang="en-US"/>
          </a:p>
        </p:txBody>
      </p:sp>
    </p:spTree>
    <p:extLst>
      <p:ext uri="{BB962C8B-B14F-4D97-AF65-F5344CB8AC3E}">
        <p14:creationId xmlns:p14="http://schemas.microsoft.com/office/powerpoint/2010/main" val="90907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6DB11C-627E-4C4F-8907-AA8ECDF36A45}"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7E2CB-8F58-4697-BEC5-177433D2A45A}" type="slidenum">
              <a:rPr lang="en-US" smtClean="0"/>
              <a:pPr/>
              <a:t>‹#›</a:t>
            </a:fld>
            <a:endParaRPr lang="en-US"/>
          </a:p>
        </p:txBody>
      </p:sp>
    </p:spTree>
    <p:extLst>
      <p:ext uri="{BB962C8B-B14F-4D97-AF65-F5344CB8AC3E}">
        <p14:creationId xmlns:p14="http://schemas.microsoft.com/office/powerpoint/2010/main" val="211899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DB11C-627E-4C4F-8907-AA8ECDF36A45}"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7E2CB-8F58-4697-BEC5-177433D2A45A}" type="slidenum">
              <a:rPr lang="en-US" smtClean="0"/>
              <a:pPr/>
              <a:t>‹#›</a:t>
            </a:fld>
            <a:endParaRPr lang="en-US"/>
          </a:p>
        </p:txBody>
      </p:sp>
    </p:spTree>
    <p:extLst>
      <p:ext uri="{BB962C8B-B14F-4D97-AF65-F5344CB8AC3E}">
        <p14:creationId xmlns:p14="http://schemas.microsoft.com/office/powerpoint/2010/main" val="234901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6DB11C-627E-4C4F-8907-AA8ECDF36A45}" type="datetimeFigureOut">
              <a:rPr lang="en-US" smtClean="0"/>
              <a:pPr/>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7E2CB-8F58-4697-BEC5-177433D2A45A}" type="slidenum">
              <a:rPr lang="en-US" smtClean="0"/>
              <a:pPr/>
              <a:t>‹#›</a:t>
            </a:fld>
            <a:endParaRPr lang="en-US"/>
          </a:p>
        </p:txBody>
      </p:sp>
    </p:spTree>
    <p:extLst>
      <p:ext uri="{BB962C8B-B14F-4D97-AF65-F5344CB8AC3E}">
        <p14:creationId xmlns:p14="http://schemas.microsoft.com/office/powerpoint/2010/main" val="184553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6DB11C-627E-4C4F-8907-AA8ECDF36A45}" type="datetimeFigureOut">
              <a:rPr lang="en-US" smtClean="0"/>
              <a:pPr/>
              <a:t>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7E2CB-8F58-4697-BEC5-177433D2A45A}" type="slidenum">
              <a:rPr lang="en-US" smtClean="0"/>
              <a:pPr/>
              <a:t>‹#›</a:t>
            </a:fld>
            <a:endParaRPr lang="en-US"/>
          </a:p>
        </p:txBody>
      </p:sp>
    </p:spTree>
    <p:extLst>
      <p:ext uri="{BB962C8B-B14F-4D97-AF65-F5344CB8AC3E}">
        <p14:creationId xmlns:p14="http://schemas.microsoft.com/office/powerpoint/2010/main" val="86233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6DB11C-627E-4C4F-8907-AA8ECDF36A45}" type="datetimeFigureOut">
              <a:rPr lang="en-US" smtClean="0"/>
              <a:pPr/>
              <a:t>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7E2CB-8F58-4697-BEC5-177433D2A45A}" type="slidenum">
              <a:rPr lang="en-US" smtClean="0"/>
              <a:pPr/>
              <a:t>‹#›</a:t>
            </a:fld>
            <a:endParaRPr lang="en-US"/>
          </a:p>
        </p:txBody>
      </p:sp>
    </p:spTree>
    <p:extLst>
      <p:ext uri="{BB962C8B-B14F-4D97-AF65-F5344CB8AC3E}">
        <p14:creationId xmlns:p14="http://schemas.microsoft.com/office/powerpoint/2010/main" val="345928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DB11C-627E-4C4F-8907-AA8ECDF36A45}" type="datetimeFigureOut">
              <a:rPr lang="en-US" smtClean="0"/>
              <a:pPr/>
              <a:t>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7E2CB-8F58-4697-BEC5-177433D2A45A}" type="slidenum">
              <a:rPr lang="en-US" smtClean="0"/>
              <a:pPr/>
              <a:t>‹#›</a:t>
            </a:fld>
            <a:endParaRPr lang="en-US"/>
          </a:p>
        </p:txBody>
      </p:sp>
    </p:spTree>
    <p:extLst>
      <p:ext uri="{BB962C8B-B14F-4D97-AF65-F5344CB8AC3E}">
        <p14:creationId xmlns:p14="http://schemas.microsoft.com/office/powerpoint/2010/main" val="930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6DB11C-627E-4C4F-8907-AA8ECDF36A45}" type="datetimeFigureOut">
              <a:rPr lang="en-US" smtClean="0"/>
              <a:pPr/>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7E2CB-8F58-4697-BEC5-177433D2A45A}" type="slidenum">
              <a:rPr lang="en-US" smtClean="0"/>
              <a:pPr/>
              <a:t>‹#›</a:t>
            </a:fld>
            <a:endParaRPr lang="en-US"/>
          </a:p>
        </p:txBody>
      </p:sp>
    </p:spTree>
    <p:extLst>
      <p:ext uri="{BB962C8B-B14F-4D97-AF65-F5344CB8AC3E}">
        <p14:creationId xmlns:p14="http://schemas.microsoft.com/office/powerpoint/2010/main" val="256976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7E2CB-8F58-4697-BEC5-177433D2A45A}" type="slidenum">
              <a:rPr lang="en-US" smtClean="0"/>
              <a:pPr/>
              <a:t>‹#›</a:t>
            </a:fld>
            <a:endParaRPr lang="en-US"/>
          </a:p>
        </p:txBody>
      </p:sp>
      <p:sp>
        <p:nvSpPr>
          <p:cNvPr id="5" name="Date Placeholder 4"/>
          <p:cNvSpPr>
            <a:spLocks noGrp="1"/>
          </p:cNvSpPr>
          <p:nvPr>
            <p:ph type="dt" sz="half" idx="10"/>
          </p:nvPr>
        </p:nvSpPr>
        <p:spPr/>
        <p:txBody>
          <a:bodyPr/>
          <a:lstStyle/>
          <a:p>
            <a:fld id="{CC6DB11C-627E-4C4F-8907-AA8ECDF36A45}" type="datetimeFigureOut">
              <a:rPr lang="en-US" smtClean="0"/>
              <a:pPr/>
              <a:t>12/9/2017</a:t>
            </a:fld>
            <a:endParaRPr lang="en-US"/>
          </a:p>
        </p:txBody>
      </p:sp>
    </p:spTree>
    <p:extLst>
      <p:ext uri="{BB962C8B-B14F-4D97-AF65-F5344CB8AC3E}">
        <p14:creationId xmlns:p14="http://schemas.microsoft.com/office/powerpoint/2010/main" val="338162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6DB11C-627E-4C4F-8907-AA8ECDF36A45}" type="datetimeFigureOut">
              <a:rPr lang="en-US" smtClean="0"/>
              <a:pPr/>
              <a:t>12/9/2017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07E2CB-8F58-4697-BEC5-177433D2A45A}" type="slidenum">
              <a:rPr lang="en-US" smtClean="0"/>
              <a:pPr/>
              <a:t>‹#›</a:t>
            </a:fld>
            <a:endParaRPr lang="en-US"/>
          </a:p>
        </p:txBody>
      </p:sp>
    </p:spTree>
    <p:extLst>
      <p:ext uri="{BB962C8B-B14F-4D97-AF65-F5344CB8AC3E}">
        <p14:creationId xmlns:p14="http://schemas.microsoft.com/office/powerpoint/2010/main" val="416138787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Apache Impala</a:t>
            </a:r>
            <a:endParaRPr lang="en-US" dirty="0"/>
          </a:p>
        </p:txBody>
      </p:sp>
      <p:sp>
        <p:nvSpPr>
          <p:cNvPr id="3" name="Subtitle 2"/>
          <p:cNvSpPr>
            <a:spLocks noGrp="1"/>
          </p:cNvSpPr>
          <p:nvPr>
            <p:ph type="subTitle" idx="1"/>
          </p:nvPr>
        </p:nvSpPr>
        <p:spPr/>
        <p:txBody>
          <a:bodyPr/>
          <a:lstStyle/>
          <a:p>
            <a:r>
              <a:rPr lang="en-IN" dirty="0" smtClean="0"/>
              <a:t>BAS Academy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60648"/>
            <a:ext cx="8596668" cy="720080"/>
          </a:xfrm>
        </p:spPr>
        <p:txBody>
          <a:bodyPr/>
          <a:lstStyle/>
          <a:p>
            <a:r>
              <a:rPr lang="en-IN" dirty="0" smtClean="0"/>
              <a:t>Commands - Example</a:t>
            </a:r>
            <a:endParaRPr lang="en-IN" dirty="0"/>
          </a:p>
        </p:txBody>
      </p:sp>
      <p:pic>
        <p:nvPicPr>
          <p:cNvPr id="3" name="Picture 2"/>
          <p:cNvPicPr>
            <a:picLocks noChangeAspect="1"/>
          </p:cNvPicPr>
          <p:nvPr/>
        </p:nvPicPr>
        <p:blipFill>
          <a:blip r:embed="rId2"/>
          <a:stretch>
            <a:fillRect/>
          </a:stretch>
        </p:blipFill>
        <p:spPr>
          <a:xfrm>
            <a:off x="352164" y="1484784"/>
            <a:ext cx="8912188" cy="4901039"/>
          </a:xfrm>
          <a:prstGeom prst="rect">
            <a:avLst/>
          </a:prstGeom>
        </p:spPr>
      </p:pic>
    </p:spTree>
    <p:extLst>
      <p:ext uri="{BB962C8B-B14F-4D97-AF65-F5344CB8AC3E}">
        <p14:creationId xmlns:p14="http://schemas.microsoft.com/office/powerpoint/2010/main" val="3946745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404664"/>
            <a:ext cx="8596668" cy="659160"/>
          </a:xfrm>
        </p:spPr>
        <p:txBody>
          <a:bodyPr/>
          <a:lstStyle/>
          <a:p>
            <a:r>
              <a:rPr lang="en-IN" dirty="0" smtClean="0"/>
              <a:t>Impala Query Editor</a:t>
            </a:r>
            <a:endParaRPr lang="en-IN" dirty="0"/>
          </a:p>
        </p:txBody>
      </p:sp>
      <p:pic>
        <p:nvPicPr>
          <p:cNvPr id="4" name="Picture 3"/>
          <p:cNvPicPr>
            <a:picLocks noChangeAspect="1"/>
          </p:cNvPicPr>
          <p:nvPr/>
        </p:nvPicPr>
        <p:blipFill>
          <a:blip r:embed="rId2"/>
          <a:stretch>
            <a:fillRect/>
          </a:stretch>
        </p:blipFill>
        <p:spPr>
          <a:xfrm>
            <a:off x="4655840" y="727495"/>
            <a:ext cx="5431912" cy="3298384"/>
          </a:xfrm>
          <a:prstGeom prst="rect">
            <a:avLst/>
          </a:prstGeom>
        </p:spPr>
      </p:pic>
      <p:pic>
        <p:nvPicPr>
          <p:cNvPr id="6" name="Picture 5"/>
          <p:cNvPicPr>
            <a:picLocks noChangeAspect="1"/>
          </p:cNvPicPr>
          <p:nvPr/>
        </p:nvPicPr>
        <p:blipFill>
          <a:blip r:embed="rId3"/>
          <a:stretch>
            <a:fillRect/>
          </a:stretch>
        </p:blipFill>
        <p:spPr>
          <a:xfrm>
            <a:off x="191344" y="1700808"/>
            <a:ext cx="2638425" cy="2466975"/>
          </a:xfrm>
          <a:prstGeom prst="rect">
            <a:avLst/>
          </a:prstGeom>
        </p:spPr>
      </p:pic>
      <p:pic>
        <p:nvPicPr>
          <p:cNvPr id="3" name="Picture 2"/>
          <p:cNvPicPr>
            <a:picLocks noChangeAspect="1"/>
          </p:cNvPicPr>
          <p:nvPr/>
        </p:nvPicPr>
        <p:blipFill>
          <a:blip r:embed="rId4"/>
          <a:stretch>
            <a:fillRect/>
          </a:stretch>
        </p:blipFill>
        <p:spPr>
          <a:xfrm>
            <a:off x="767408" y="4099902"/>
            <a:ext cx="5400600" cy="2675451"/>
          </a:xfrm>
          <a:prstGeom prst="rect">
            <a:avLst/>
          </a:prstGeom>
        </p:spPr>
      </p:pic>
    </p:spTree>
    <p:extLst>
      <p:ext uri="{BB962C8B-B14F-4D97-AF65-F5344CB8AC3E}">
        <p14:creationId xmlns:p14="http://schemas.microsoft.com/office/powerpoint/2010/main" val="3159414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Hands 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a:t>
            </a:r>
            <a:endParaRPr lang="en-US" dirty="0"/>
          </a:p>
        </p:txBody>
      </p:sp>
      <p:sp>
        <p:nvSpPr>
          <p:cNvPr id="3" name="Subtitle 2"/>
          <p:cNvSpPr>
            <a:spLocks noGrp="1"/>
          </p:cNvSpPr>
          <p:nvPr>
            <p:ph type="subTitle" idx="1"/>
          </p:nvPr>
        </p:nvSpPr>
        <p:spPr/>
        <p:txBody>
          <a:bodyPr/>
          <a:lstStyle/>
          <a:p>
            <a:r>
              <a:rPr lang="en-IN" dirty="0" err="1" smtClean="0"/>
              <a:t>Keerthiga</a:t>
            </a:r>
            <a:r>
              <a:rPr lang="en-IN" dirty="0" smtClean="0"/>
              <a:t> </a:t>
            </a:r>
            <a:r>
              <a:rPr lang="en-IN" dirty="0" err="1" smtClean="0"/>
              <a:t>Barathan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Agenda</a:t>
            </a:r>
            <a:endParaRPr lang="en-US" dirty="0"/>
          </a:p>
        </p:txBody>
      </p:sp>
      <p:sp>
        <p:nvSpPr>
          <p:cNvPr id="2" name="Content Placeholder 1"/>
          <p:cNvSpPr>
            <a:spLocks noGrp="1"/>
          </p:cNvSpPr>
          <p:nvPr>
            <p:ph idx="1"/>
          </p:nvPr>
        </p:nvSpPr>
        <p:spPr>
          <a:xfrm>
            <a:off x="648098" y="1772816"/>
            <a:ext cx="9091074" cy="4032447"/>
          </a:xfrm>
        </p:spPr>
        <p:txBody>
          <a:bodyPr>
            <a:normAutofit/>
          </a:bodyPr>
          <a:lstStyle/>
          <a:p>
            <a:r>
              <a:rPr lang="en-IN" sz="2000" dirty="0" smtClean="0"/>
              <a:t>About Impala</a:t>
            </a:r>
          </a:p>
          <a:p>
            <a:r>
              <a:rPr lang="en-IN" sz="2000" dirty="0" smtClean="0"/>
              <a:t>Impala </a:t>
            </a:r>
            <a:r>
              <a:rPr lang="en-IN" sz="2000" dirty="0" err="1" smtClean="0"/>
              <a:t>Metastore</a:t>
            </a:r>
            <a:endParaRPr lang="en-IN" sz="2000" dirty="0" smtClean="0"/>
          </a:p>
          <a:p>
            <a:r>
              <a:rPr lang="en-IN" sz="2000" dirty="0" smtClean="0"/>
              <a:t>Impala Architecture</a:t>
            </a:r>
          </a:p>
          <a:p>
            <a:r>
              <a:rPr lang="en-IN" sz="2000" dirty="0" smtClean="0"/>
              <a:t>Impala Shell</a:t>
            </a:r>
          </a:p>
          <a:p>
            <a:r>
              <a:rPr lang="en-IN" sz="2000" dirty="0" smtClean="0"/>
              <a:t>Impala Commands</a:t>
            </a:r>
          </a:p>
          <a:p>
            <a:r>
              <a:rPr lang="en-IN" sz="2000" dirty="0" smtClean="0"/>
              <a:t>Hands On</a:t>
            </a:r>
          </a:p>
          <a:p>
            <a:pPr marL="0" indent="0">
              <a:buNone/>
            </a:pP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60648"/>
            <a:ext cx="8596668" cy="720080"/>
          </a:xfrm>
        </p:spPr>
        <p:txBody>
          <a:bodyPr/>
          <a:lstStyle/>
          <a:p>
            <a:r>
              <a:rPr lang="en-IN" dirty="0" smtClean="0"/>
              <a:t>Why Impala</a:t>
            </a:r>
            <a:endParaRPr lang="en-IN" dirty="0"/>
          </a:p>
        </p:txBody>
      </p:sp>
      <p:sp>
        <p:nvSpPr>
          <p:cNvPr id="3" name="Content Placeholder 2"/>
          <p:cNvSpPr>
            <a:spLocks noGrp="1"/>
          </p:cNvSpPr>
          <p:nvPr>
            <p:ph idx="1"/>
          </p:nvPr>
        </p:nvSpPr>
        <p:spPr>
          <a:xfrm>
            <a:off x="309076" y="1124745"/>
            <a:ext cx="7011060" cy="1534040"/>
          </a:xfrm>
        </p:spPr>
        <p:txBody>
          <a:bodyPr/>
          <a:lstStyle/>
          <a:p>
            <a:pPr marL="0" indent="0">
              <a:buNone/>
            </a:pPr>
            <a:r>
              <a:rPr lang="en-IN" b="1" dirty="0" smtClean="0"/>
              <a:t>Challenges in MR &amp; Hive:</a:t>
            </a:r>
          </a:p>
          <a:p>
            <a:r>
              <a:rPr lang="en-IN" dirty="0" smtClean="0"/>
              <a:t>MR is versatile, flexible and scalable but it has high latency and batch oriented</a:t>
            </a:r>
          </a:p>
          <a:p>
            <a:r>
              <a:rPr lang="en-IN" dirty="0" smtClean="0"/>
              <a:t>Hive is built on top of MR, but it is still slow</a:t>
            </a:r>
          </a:p>
          <a:p>
            <a:endParaRPr lang="en-IN" dirty="0"/>
          </a:p>
        </p:txBody>
      </p:sp>
      <p:pic>
        <p:nvPicPr>
          <p:cNvPr id="5" name="Picture 4"/>
          <p:cNvPicPr>
            <a:picLocks noChangeAspect="1"/>
          </p:cNvPicPr>
          <p:nvPr/>
        </p:nvPicPr>
        <p:blipFill>
          <a:blip r:embed="rId3"/>
          <a:stretch>
            <a:fillRect/>
          </a:stretch>
        </p:blipFill>
        <p:spPr>
          <a:xfrm>
            <a:off x="255456" y="2989787"/>
            <a:ext cx="5181876" cy="2353341"/>
          </a:xfrm>
          <a:prstGeom prst="rect">
            <a:avLst/>
          </a:prstGeom>
        </p:spPr>
      </p:pic>
      <p:pic>
        <p:nvPicPr>
          <p:cNvPr id="4" name="Picture 3"/>
          <p:cNvPicPr>
            <a:picLocks noChangeAspect="1"/>
          </p:cNvPicPr>
          <p:nvPr/>
        </p:nvPicPr>
        <p:blipFill>
          <a:blip r:embed="rId4"/>
          <a:stretch>
            <a:fillRect/>
          </a:stretch>
        </p:blipFill>
        <p:spPr>
          <a:xfrm>
            <a:off x="7004003" y="4517714"/>
            <a:ext cx="4276725" cy="2038350"/>
          </a:xfrm>
          <a:prstGeom prst="rect">
            <a:avLst/>
          </a:prstGeom>
        </p:spPr>
      </p:pic>
      <p:pic>
        <p:nvPicPr>
          <p:cNvPr id="6" name="Picture 5"/>
          <p:cNvPicPr>
            <a:picLocks noChangeAspect="1"/>
          </p:cNvPicPr>
          <p:nvPr/>
        </p:nvPicPr>
        <p:blipFill>
          <a:blip r:embed="rId5"/>
          <a:stretch>
            <a:fillRect/>
          </a:stretch>
        </p:blipFill>
        <p:spPr>
          <a:xfrm>
            <a:off x="6784913" y="260648"/>
            <a:ext cx="4714903" cy="4104456"/>
          </a:xfrm>
          <a:prstGeom prst="rect">
            <a:avLst/>
          </a:prstGeom>
        </p:spPr>
      </p:pic>
    </p:spTree>
    <p:extLst>
      <p:ext uri="{BB962C8B-B14F-4D97-AF65-F5344CB8AC3E}">
        <p14:creationId xmlns:p14="http://schemas.microsoft.com/office/powerpoint/2010/main" val="3099721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Impala</a:t>
            </a:r>
            <a:endParaRPr lang="en-IN" dirty="0"/>
          </a:p>
        </p:txBody>
      </p:sp>
      <p:sp>
        <p:nvSpPr>
          <p:cNvPr id="4" name="Content Placeholder 2"/>
          <p:cNvSpPr>
            <a:spLocks noGrp="1"/>
          </p:cNvSpPr>
          <p:nvPr>
            <p:ph idx="1"/>
          </p:nvPr>
        </p:nvSpPr>
        <p:spPr>
          <a:xfrm>
            <a:off x="677334" y="1484784"/>
            <a:ext cx="8596668" cy="1268411"/>
          </a:xfrm>
        </p:spPr>
        <p:txBody>
          <a:bodyPr/>
          <a:lstStyle/>
          <a:p>
            <a:r>
              <a:rPr lang="en-IN" dirty="0" smtClean="0"/>
              <a:t>Impala uses same metadata, SQL syntax (Hive SQL), ODBC driver as Apache Hive</a:t>
            </a:r>
          </a:p>
          <a:p>
            <a:r>
              <a:rPr lang="en-IN" dirty="0" smtClean="0"/>
              <a:t>Impala supports in memory data processing</a:t>
            </a:r>
          </a:p>
          <a:p>
            <a:endParaRPr lang="en-IN" dirty="0"/>
          </a:p>
        </p:txBody>
      </p:sp>
      <p:pic>
        <p:nvPicPr>
          <p:cNvPr id="3" name="Picture 2"/>
          <p:cNvPicPr>
            <a:picLocks noChangeAspect="1"/>
          </p:cNvPicPr>
          <p:nvPr/>
        </p:nvPicPr>
        <p:blipFill>
          <a:blip r:embed="rId3"/>
          <a:stretch>
            <a:fillRect/>
          </a:stretch>
        </p:blipFill>
        <p:spPr>
          <a:xfrm>
            <a:off x="563762" y="2808885"/>
            <a:ext cx="8743135" cy="3572657"/>
          </a:xfrm>
          <a:prstGeom prst="rect">
            <a:avLst/>
          </a:prstGeom>
        </p:spPr>
      </p:pic>
    </p:spTree>
    <p:extLst>
      <p:ext uri="{BB962C8B-B14F-4D97-AF65-F5344CB8AC3E}">
        <p14:creationId xmlns:p14="http://schemas.microsoft.com/office/powerpoint/2010/main" val="1909247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404664"/>
            <a:ext cx="8596668" cy="659160"/>
          </a:xfrm>
        </p:spPr>
        <p:txBody>
          <a:bodyPr/>
          <a:lstStyle/>
          <a:p>
            <a:r>
              <a:rPr lang="en-IN" dirty="0" err="1" smtClean="0"/>
              <a:t>Metastore</a:t>
            </a:r>
            <a:endParaRPr lang="en-IN" dirty="0"/>
          </a:p>
        </p:txBody>
      </p:sp>
      <p:pic>
        <p:nvPicPr>
          <p:cNvPr id="3" name="Picture 2"/>
          <p:cNvPicPr>
            <a:picLocks noChangeAspect="1"/>
          </p:cNvPicPr>
          <p:nvPr/>
        </p:nvPicPr>
        <p:blipFill>
          <a:blip r:embed="rId2"/>
          <a:stretch>
            <a:fillRect/>
          </a:stretch>
        </p:blipFill>
        <p:spPr>
          <a:xfrm>
            <a:off x="263352" y="2204864"/>
            <a:ext cx="8844016" cy="4422008"/>
          </a:xfrm>
          <a:prstGeom prst="rect">
            <a:avLst/>
          </a:prstGeom>
        </p:spPr>
      </p:pic>
      <p:pic>
        <p:nvPicPr>
          <p:cNvPr id="4" name="Picture 3"/>
          <p:cNvPicPr>
            <a:picLocks noChangeAspect="1"/>
          </p:cNvPicPr>
          <p:nvPr/>
        </p:nvPicPr>
        <p:blipFill rotWithShape="1">
          <a:blip r:embed="rId3"/>
          <a:srcRect t="5513"/>
          <a:stretch/>
        </p:blipFill>
        <p:spPr>
          <a:xfrm>
            <a:off x="358416" y="1340768"/>
            <a:ext cx="9085936" cy="724437"/>
          </a:xfrm>
          <a:prstGeom prst="rect">
            <a:avLst/>
          </a:prstGeom>
        </p:spPr>
      </p:pic>
    </p:spTree>
    <p:extLst>
      <p:ext uri="{BB962C8B-B14F-4D97-AF65-F5344CB8AC3E}">
        <p14:creationId xmlns:p14="http://schemas.microsoft.com/office/powerpoint/2010/main" val="1139097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9228"/>
            <a:ext cx="8596668" cy="731168"/>
          </a:xfrm>
        </p:spPr>
        <p:txBody>
          <a:bodyPr/>
          <a:lstStyle/>
          <a:p>
            <a:r>
              <a:rPr lang="en-IN" dirty="0" smtClean="0"/>
              <a:t>Impala Architecture</a:t>
            </a:r>
            <a:endParaRPr lang="en-IN" dirty="0"/>
          </a:p>
        </p:txBody>
      </p:sp>
      <p:pic>
        <p:nvPicPr>
          <p:cNvPr id="3" name="Picture 2"/>
          <p:cNvPicPr>
            <a:picLocks noChangeAspect="1"/>
          </p:cNvPicPr>
          <p:nvPr/>
        </p:nvPicPr>
        <p:blipFill>
          <a:blip r:embed="rId2"/>
          <a:stretch>
            <a:fillRect/>
          </a:stretch>
        </p:blipFill>
        <p:spPr>
          <a:xfrm>
            <a:off x="264778" y="1101392"/>
            <a:ext cx="9009224" cy="4104456"/>
          </a:xfrm>
          <a:prstGeom prst="rect">
            <a:avLst/>
          </a:prstGeom>
        </p:spPr>
      </p:pic>
      <p:pic>
        <p:nvPicPr>
          <p:cNvPr id="4" name="Picture 3"/>
          <p:cNvPicPr>
            <a:picLocks noChangeAspect="1"/>
          </p:cNvPicPr>
          <p:nvPr/>
        </p:nvPicPr>
        <p:blipFill rotWithShape="1">
          <a:blip r:embed="rId3"/>
          <a:srcRect b="56250"/>
          <a:stretch/>
        </p:blipFill>
        <p:spPr>
          <a:xfrm>
            <a:off x="479376" y="5445224"/>
            <a:ext cx="7660800" cy="1224136"/>
          </a:xfrm>
          <a:prstGeom prst="rect">
            <a:avLst/>
          </a:prstGeom>
        </p:spPr>
      </p:pic>
    </p:spTree>
    <p:extLst>
      <p:ext uri="{BB962C8B-B14F-4D97-AF65-F5344CB8AC3E}">
        <p14:creationId xmlns:p14="http://schemas.microsoft.com/office/powerpoint/2010/main" val="763953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761" y="338178"/>
            <a:ext cx="8596668" cy="659160"/>
          </a:xfrm>
        </p:spPr>
        <p:txBody>
          <a:bodyPr/>
          <a:lstStyle/>
          <a:p>
            <a:r>
              <a:rPr lang="en-IN" dirty="0" smtClean="0"/>
              <a:t>Impala Shell</a:t>
            </a:r>
            <a:endParaRPr lang="en-IN" dirty="0"/>
          </a:p>
        </p:txBody>
      </p:sp>
      <p:pic>
        <p:nvPicPr>
          <p:cNvPr id="3" name="Picture 2"/>
          <p:cNvPicPr>
            <a:picLocks noChangeAspect="1"/>
          </p:cNvPicPr>
          <p:nvPr/>
        </p:nvPicPr>
        <p:blipFill>
          <a:blip r:embed="rId2"/>
          <a:stretch>
            <a:fillRect/>
          </a:stretch>
        </p:blipFill>
        <p:spPr>
          <a:xfrm>
            <a:off x="373761" y="1628800"/>
            <a:ext cx="8136904" cy="3566713"/>
          </a:xfrm>
          <a:prstGeom prst="rect">
            <a:avLst/>
          </a:prstGeom>
        </p:spPr>
      </p:pic>
      <p:pic>
        <p:nvPicPr>
          <p:cNvPr id="5" name="Picture 4"/>
          <p:cNvPicPr>
            <a:picLocks noChangeAspect="1"/>
          </p:cNvPicPr>
          <p:nvPr/>
        </p:nvPicPr>
        <p:blipFill rotWithShape="1">
          <a:blip r:embed="rId3"/>
          <a:srcRect b="85162"/>
          <a:stretch/>
        </p:blipFill>
        <p:spPr>
          <a:xfrm>
            <a:off x="373761" y="5468683"/>
            <a:ext cx="9512580" cy="612280"/>
          </a:xfrm>
          <a:prstGeom prst="rect">
            <a:avLst/>
          </a:prstGeom>
        </p:spPr>
      </p:pic>
    </p:spTree>
    <p:extLst>
      <p:ext uri="{BB962C8B-B14F-4D97-AF65-F5344CB8AC3E}">
        <p14:creationId xmlns:p14="http://schemas.microsoft.com/office/powerpoint/2010/main" val="2471560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7152"/>
          </a:xfrm>
        </p:spPr>
        <p:txBody>
          <a:bodyPr>
            <a:normAutofit fontScale="90000"/>
          </a:bodyPr>
          <a:lstStyle/>
          <a:p>
            <a:r>
              <a:rPr lang="en-IN" dirty="0" smtClean="0"/>
              <a:t>Impala Commands</a:t>
            </a:r>
            <a:endParaRPr lang="en-IN" dirty="0"/>
          </a:p>
        </p:txBody>
      </p:sp>
      <p:sp>
        <p:nvSpPr>
          <p:cNvPr id="3" name="Content Placeholder 2"/>
          <p:cNvSpPr>
            <a:spLocks noGrp="1"/>
          </p:cNvSpPr>
          <p:nvPr>
            <p:ph idx="1"/>
          </p:nvPr>
        </p:nvSpPr>
        <p:spPr>
          <a:xfrm>
            <a:off x="263352" y="1556792"/>
            <a:ext cx="9010650" cy="4896544"/>
          </a:xfrm>
        </p:spPr>
        <p:txBody>
          <a:bodyPr>
            <a:normAutofit lnSpcReduction="10000"/>
          </a:bodyPr>
          <a:lstStyle/>
          <a:p>
            <a:r>
              <a:rPr lang="en-IN" dirty="0"/>
              <a:t>Two types of tables can be created in Impala. </a:t>
            </a:r>
            <a:r>
              <a:rPr lang="en-IN" dirty="0" smtClean="0"/>
              <a:t>They </a:t>
            </a:r>
            <a:r>
              <a:rPr lang="en-IN" dirty="0"/>
              <a:t>are—Managed or Internal table and External table</a:t>
            </a:r>
            <a:r>
              <a:rPr lang="en-IN" dirty="0" smtClean="0"/>
              <a:t>.</a:t>
            </a:r>
          </a:p>
          <a:p>
            <a:r>
              <a:rPr lang="en-IN" dirty="0"/>
              <a:t>The ‘PARTITIONED BY’ clause partitions data files based on one or more specified columns values</a:t>
            </a:r>
            <a:endParaRPr lang="en-IN" dirty="0" smtClean="0"/>
          </a:p>
          <a:p>
            <a:r>
              <a:rPr lang="en-IN" dirty="0" smtClean="0"/>
              <a:t>Data </a:t>
            </a:r>
            <a:r>
              <a:rPr lang="en-IN" dirty="0"/>
              <a:t>needs to be loaded by executing the ‘load data </a:t>
            </a:r>
            <a:r>
              <a:rPr lang="en-IN" dirty="0" err="1"/>
              <a:t>inpath</a:t>
            </a:r>
            <a:r>
              <a:rPr lang="en-IN" dirty="0"/>
              <a:t>’ </a:t>
            </a:r>
            <a:r>
              <a:rPr lang="en-IN" dirty="0" smtClean="0"/>
              <a:t>command</a:t>
            </a:r>
          </a:p>
          <a:p>
            <a:r>
              <a:rPr lang="en-IN" dirty="0"/>
              <a:t>An ALTER TABLE statement is used to change the structure or properties of an existing Impala table such as: rename table, add new column, drop existing column, change column name, replace column data type and add or drop </a:t>
            </a:r>
            <a:r>
              <a:rPr lang="en-IN" dirty="0" smtClean="0"/>
              <a:t>partition</a:t>
            </a:r>
          </a:p>
          <a:p>
            <a:r>
              <a:rPr lang="en-IN" dirty="0"/>
              <a:t>The Drop SQL table statement allows the deletion of an Impala table. On using this statement, the associated data files for the table and the HDFS directory is removed by default. However, if the table is created with the EXTERNAL clause, then Impala does not delete the files and </a:t>
            </a:r>
            <a:r>
              <a:rPr lang="en-IN" dirty="0" smtClean="0"/>
              <a:t>directories</a:t>
            </a:r>
          </a:p>
          <a:p>
            <a:r>
              <a:rPr lang="en-IN" dirty="0"/>
              <a:t>A table metadata, such as column names and data values can be viewed by executing the Describe statement. The ‘DESCRIBE FORMATTED’ variation shows further information </a:t>
            </a:r>
          </a:p>
        </p:txBody>
      </p:sp>
    </p:spTree>
    <p:extLst>
      <p:ext uri="{BB962C8B-B14F-4D97-AF65-F5344CB8AC3E}">
        <p14:creationId xmlns:p14="http://schemas.microsoft.com/office/powerpoint/2010/main" val="3470425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60648"/>
            <a:ext cx="8596668" cy="1320800"/>
          </a:xfrm>
        </p:spPr>
        <p:txBody>
          <a:bodyPr/>
          <a:lstStyle/>
          <a:p>
            <a:r>
              <a:rPr lang="en-IN" dirty="0" smtClean="0"/>
              <a:t>Impala Commands…</a:t>
            </a:r>
            <a:endParaRPr lang="en-IN" dirty="0"/>
          </a:p>
        </p:txBody>
      </p:sp>
      <p:sp>
        <p:nvSpPr>
          <p:cNvPr id="3" name="Content Placeholder 2"/>
          <p:cNvSpPr>
            <a:spLocks noGrp="1"/>
          </p:cNvSpPr>
          <p:nvPr>
            <p:ph idx="1"/>
          </p:nvPr>
        </p:nvSpPr>
        <p:spPr>
          <a:xfrm>
            <a:off x="191344" y="1340768"/>
            <a:ext cx="9361040" cy="4896544"/>
          </a:xfrm>
        </p:spPr>
        <p:txBody>
          <a:bodyPr>
            <a:normAutofit/>
          </a:bodyPr>
          <a:lstStyle/>
          <a:p>
            <a:r>
              <a:rPr lang="en-IN" dirty="0"/>
              <a:t>Explain </a:t>
            </a:r>
            <a:r>
              <a:rPr lang="en-IN" dirty="0" smtClean="0"/>
              <a:t>Statement </a:t>
            </a:r>
            <a:r>
              <a:rPr lang="en-IN" dirty="0"/>
              <a:t>returns a plan to execute a statement</a:t>
            </a:r>
            <a:r>
              <a:rPr lang="en-IN" dirty="0" smtClean="0"/>
              <a:t>.</a:t>
            </a:r>
          </a:p>
          <a:p>
            <a:r>
              <a:rPr lang="en-IN" dirty="0"/>
              <a:t>You can see all the tables and views present inside a database by executing the Show Table command. </a:t>
            </a:r>
            <a:endParaRPr lang="en-IN" dirty="0" smtClean="0"/>
          </a:p>
          <a:p>
            <a:r>
              <a:rPr lang="en-IN" dirty="0"/>
              <a:t>INSERT statement is used to insert data into tables and partitions. The two types of INSERT statements are as follows: The INSERT INTO syntax appends data to a </a:t>
            </a:r>
            <a:r>
              <a:rPr lang="en-IN" dirty="0" smtClean="0"/>
              <a:t>table. The </a:t>
            </a:r>
            <a:r>
              <a:rPr lang="en-IN" dirty="0"/>
              <a:t>other INSERT statement that is the INSERT OVERWRITE syntax, replaces the data in the </a:t>
            </a:r>
            <a:r>
              <a:rPr lang="en-IN" dirty="0" smtClean="0"/>
              <a:t>table</a:t>
            </a:r>
          </a:p>
          <a:p>
            <a:r>
              <a:rPr lang="en-IN" dirty="0"/>
              <a:t>The SELECT statement performs queries, retrieves data from tables and produces result sets consisting of rows and </a:t>
            </a:r>
            <a:r>
              <a:rPr lang="en-IN" dirty="0" smtClean="0"/>
              <a:t>columns</a:t>
            </a:r>
          </a:p>
          <a:p>
            <a:r>
              <a:rPr lang="en-IN" dirty="0"/>
              <a:t>In a Select statement, you can use following clauses: </a:t>
            </a:r>
            <a:r>
              <a:rPr lang="en-IN" dirty="0" smtClean="0"/>
              <a:t> </a:t>
            </a:r>
            <a:r>
              <a:rPr lang="en-IN" dirty="0"/>
              <a:t>JOIN, ORDER BY, GROUP BY, HAVING, LIMIT, </a:t>
            </a:r>
            <a:r>
              <a:rPr lang="en-IN" dirty="0" smtClean="0"/>
              <a:t>UNION </a:t>
            </a:r>
          </a:p>
          <a:p>
            <a:r>
              <a:rPr lang="en-IN" dirty="0"/>
              <a:t>Impala supports several built-in functions. They are: mathematical, type conversion, date and time, conditional, string, and aggregate functions</a:t>
            </a:r>
            <a:r>
              <a:rPr lang="en-IN" dirty="0" smtClean="0"/>
              <a:t>.</a:t>
            </a:r>
          </a:p>
          <a:p>
            <a:r>
              <a:rPr lang="en-IN" dirty="0"/>
              <a:t>The CREATE VIEW statement is used to simplify the complicated </a:t>
            </a:r>
            <a:r>
              <a:rPr lang="en-IN" dirty="0" smtClean="0"/>
              <a:t>queries</a:t>
            </a:r>
          </a:p>
        </p:txBody>
      </p:sp>
    </p:spTree>
    <p:extLst>
      <p:ext uri="{BB962C8B-B14F-4D97-AF65-F5344CB8AC3E}">
        <p14:creationId xmlns:p14="http://schemas.microsoft.com/office/powerpoint/2010/main" val="3099040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4">
      <a:dk1>
        <a:sysClr val="windowText" lastClr="000000"/>
      </a:dk1>
      <a:lt1>
        <a:sysClr val="window" lastClr="FFFFFF"/>
      </a:lt1>
      <a:dk2>
        <a:srgbClr val="2C3C43"/>
      </a:dk2>
      <a:lt2>
        <a:srgbClr val="EBEBEB"/>
      </a:lt2>
      <a:accent1>
        <a:srgbClr val="2E83C3"/>
      </a:accent1>
      <a:accent2>
        <a:srgbClr val="5FCBEF"/>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2257</TotalTime>
  <Words>438</Words>
  <Application>Microsoft Office PowerPoint</Application>
  <PresentationFormat>Widescreen</PresentationFormat>
  <Paragraphs>41</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Apache Impala</vt:lpstr>
      <vt:lpstr>Agenda</vt:lpstr>
      <vt:lpstr>Why Impala</vt:lpstr>
      <vt:lpstr>What is Impala</vt:lpstr>
      <vt:lpstr>Metastore</vt:lpstr>
      <vt:lpstr>Impala Architecture</vt:lpstr>
      <vt:lpstr>Impala Shell</vt:lpstr>
      <vt:lpstr>Impala Commands</vt:lpstr>
      <vt:lpstr>Impala Commands…</vt:lpstr>
      <vt:lpstr>Commands - Example</vt:lpstr>
      <vt:lpstr>Impala Query Editor</vt:lpstr>
      <vt:lpstr>Hands 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Keerthiga Barathan</dc:creator>
  <cp:lastModifiedBy>Keerthiga Barathan</cp:lastModifiedBy>
  <cp:revision>271</cp:revision>
  <dcterms:created xsi:type="dcterms:W3CDTF">2015-12-15T13:21:56Z</dcterms:created>
  <dcterms:modified xsi:type="dcterms:W3CDTF">2017-12-09T16:44:44Z</dcterms:modified>
</cp:coreProperties>
</file>