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79" r:id="rId2"/>
    <p:sldMasterId id="2147483682" r:id="rId3"/>
    <p:sldMasterId id="2147483687" r:id="rId4"/>
  </p:sldMasterIdLst>
  <p:notesMasterIdLst>
    <p:notesMasterId r:id="rId29"/>
  </p:notesMasterIdLst>
  <p:sldIdLst>
    <p:sldId id="380" r:id="rId5"/>
    <p:sldId id="335" r:id="rId6"/>
    <p:sldId id="336" r:id="rId7"/>
    <p:sldId id="338" r:id="rId8"/>
    <p:sldId id="343" r:id="rId9"/>
    <p:sldId id="346" r:id="rId10"/>
    <p:sldId id="365" r:id="rId11"/>
    <p:sldId id="373" r:id="rId12"/>
    <p:sldId id="374" r:id="rId13"/>
    <p:sldId id="375" r:id="rId14"/>
    <p:sldId id="337" r:id="rId15"/>
    <p:sldId id="372" r:id="rId16"/>
    <p:sldId id="376" r:id="rId17"/>
    <p:sldId id="377" r:id="rId18"/>
    <p:sldId id="390" r:id="rId19"/>
    <p:sldId id="378" r:id="rId20"/>
    <p:sldId id="381" r:id="rId21"/>
    <p:sldId id="382" r:id="rId22"/>
    <p:sldId id="384" r:id="rId23"/>
    <p:sldId id="385" r:id="rId24"/>
    <p:sldId id="387" r:id="rId25"/>
    <p:sldId id="388" r:id="rId26"/>
    <p:sldId id="389" r:id="rId27"/>
    <p:sldId id="391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3" autoAdjust="0"/>
    <p:restoredTop sz="94660"/>
  </p:normalViewPr>
  <p:slideViewPr>
    <p:cSldViewPr>
      <p:cViewPr varScale="1">
        <p:scale>
          <a:sx n="103" d="100"/>
          <a:sy n="103" d="100"/>
        </p:scale>
        <p:origin x="108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89758-60F2-43B5-AA2E-37037AFFF425}" type="datetimeFigureOut">
              <a:rPr lang="en-GB" smtClean="0"/>
              <a:pPr/>
              <a:t>10/10/2018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894AC-B541-419B-A907-13D8C410CB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20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894AC-B541-419B-A907-13D8C410CB08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97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15F3-8278-4BB2-801C-ECBE089E1A2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683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894AC-B541-419B-A907-13D8C410CB08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801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894AC-B541-419B-A907-13D8C410CB08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372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894AC-B541-419B-A907-13D8C410CB08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305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F5C41E41-AB6A-4592-ABE5-DC242E16D8BF}" type="slidenum"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16016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B5075BC3-7BE7-4ECC-A174-A33215F38AD7}" type="slidenum"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76858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8E3C7E8-EB8B-4F68-8E35-D8F8D4E1061F}" type="slidenum"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68064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4A5B99CE-6C67-4A9E-8F8E-2F6FAA2D3F8C}" type="slidenum"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401638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is many different sciences and technologies</a:t>
            </a:r>
          </a:p>
          <a:p>
            <a:pPr indent="401638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a collection of concepts and ideas</a:t>
            </a:r>
          </a:p>
          <a:p>
            <a:pPr marL="912813" lvl="1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altLang="en-US" sz="1800" dirty="0" smtClean="0">
                <a:solidFill>
                  <a:schemeClr val="folHlink"/>
                </a:solidFill>
              </a:rPr>
              <a:t>Chemistry</a:t>
            </a:r>
          </a:p>
          <a:p>
            <a:pPr marL="912813" lvl="1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altLang="en-US" sz="1800" dirty="0" smtClean="0">
                <a:solidFill>
                  <a:schemeClr val="folHlink"/>
                </a:solidFill>
              </a:rPr>
              <a:t>Physics</a:t>
            </a:r>
          </a:p>
          <a:p>
            <a:pPr marL="912813" lvl="1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altLang="en-US" sz="1800" dirty="0" smtClean="0">
                <a:solidFill>
                  <a:schemeClr val="folHlink"/>
                </a:solidFill>
              </a:rPr>
              <a:t>Statistics</a:t>
            </a:r>
          </a:p>
          <a:p>
            <a:pPr marL="912813" lvl="1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altLang="en-US" sz="1800" dirty="0" smtClean="0">
                <a:solidFill>
                  <a:schemeClr val="folHlink"/>
                </a:solidFill>
              </a:rPr>
              <a:t>Mathematics</a:t>
            </a:r>
          </a:p>
          <a:p>
            <a:pPr marL="912813" lvl="1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altLang="en-US" sz="1800" dirty="0" smtClean="0">
                <a:solidFill>
                  <a:schemeClr val="folHlink"/>
                </a:solidFill>
              </a:rPr>
              <a:t>Management Science </a:t>
            </a:r>
          </a:p>
          <a:p>
            <a:pPr marL="912813" lvl="1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altLang="en-US" sz="1800" dirty="0" smtClean="0">
                <a:solidFill>
                  <a:schemeClr val="folHlink"/>
                </a:solidFill>
              </a:rPr>
              <a:t>Management Information Systems</a:t>
            </a:r>
          </a:p>
          <a:p>
            <a:pPr marL="912813" lvl="1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altLang="en-US" sz="1800" dirty="0" smtClean="0">
                <a:solidFill>
                  <a:schemeClr val="folHlink"/>
                </a:solidFill>
              </a:rPr>
              <a:t>Computer hardware and software</a:t>
            </a:r>
          </a:p>
          <a:p>
            <a:pPr marL="912813" lvl="1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altLang="en-US" sz="1800" dirty="0" smtClean="0">
                <a:solidFill>
                  <a:schemeClr val="folHlink"/>
                </a:solidFill>
              </a:rPr>
              <a:t>Commercial, Government and Military Organizations</a:t>
            </a:r>
          </a:p>
          <a:p>
            <a:pPr marL="912813" lvl="1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 smtClean="0"/>
              <a:t>Linguistics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 smtClean="0"/>
              <a:t>Psychology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 smtClean="0"/>
              <a:t>Philosophy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 smtClean="0"/>
              <a:t>Computer Science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 smtClean="0"/>
              <a:t>Electrical Engineering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 smtClean="0"/>
              <a:t>Mechanics	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 smtClean="0"/>
              <a:t>Hydraulics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 smtClean="0"/>
              <a:t>Physics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 smtClean="0"/>
              <a:t>Optics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 smtClean="0"/>
              <a:t>Management and Organization Theory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 smtClean="0"/>
              <a:t>Chemistry</a:t>
            </a:r>
          </a:p>
          <a:p>
            <a:pPr indent="401638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5623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E7BFD4F-BEA2-4B9C-9F99-74D3A1969FAC}" type="slidenum"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54536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C3FC2563-DDEE-459D-9D9F-7A2C6C5CC7D3}" type="slidenum"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3769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894AC-B541-419B-A907-13D8C410CB08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888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894AC-B541-419B-A907-13D8C410CB0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61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35360" y="908720"/>
            <a:ext cx="8545280" cy="36004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smtClean="0"/>
              <a:t>LEEDS BECKETT UNIVERSITY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334434" y="1484313"/>
            <a:ext cx="10945284" cy="165735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800" b="1"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PRESENTATION </a:t>
            </a:r>
            <a:br>
              <a:rPr lang="en-GB" dirty="0" smtClean="0"/>
            </a:br>
            <a:r>
              <a:rPr lang="en-GB" dirty="0" smtClean="0"/>
              <a:t>TITLE</a:t>
            </a:r>
            <a:endParaRPr lang="en-US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335360" y="3356992"/>
            <a:ext cx="10847917" cy="71913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3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 userDrawn="1"/>
        </p:nvSpPr>
        <p:spPr bwMode="auto">
          <a:xfrm>
            <a:off x="565151" y="6545263"/>
            <a:ext cx="202988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fld id="{03694955-41F1-4557-899E-6466A7155367}" type="datetime11">
              <a:rPr lang="en-GB" sz="1000" smtClean="0">
                <a:solidFill>
                  <a:srgbClr val="000000"/>
                </a:solidFill>
              </a:rPr>
              <a:pPr eaLnBrk="1" hangingPunct="1">
                <a:defRPr/>
              </a:pPr>
              <a:t>11:10:35</a:t>
            </a:fld>
            <a:endParaRPr lang="en-GB" sz="10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9"/>
            <a:ext cx="10058400" cy="1074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7" y="1412875"/>
            <a:ext cx="10972800" cy="47894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400800"/>
            <a:ext cx="2029884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71285" y="6272213"/>
            <a:ext cx="6049433" cy="468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Leeds Metropolitan University</a:t>
            </a:r>
          </a:p>
          <a:p>
            <a:pPr>
              <a:defRPr/>
            </a:pPr>
            <a:r>
              <a:rPr lang="en-GB" altLang="en-US"/>
              <a:t>Faculty of Art, Environment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113434" y="6400801"/>
            <a:ext cx="1454151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Slide # </a:t>
            </a:r>
            <a:fld id="{A5BFDF94-CF1A-4B67-B110-890D3F67FAB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6449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C74D-1D89-46A1-BD21-A4FB65FA2B50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725E-B932-4D8D-AF16-E60DF8940F7E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36" y="5157193"/>
            <a:ext cx="3096344" cy="1728192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2822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1" y="333375"/>
            <a:ext cx="7584017" cy="129540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INTRODUCTION/</a:t>
            </a:r>
            <a:br>
              <a:rPr lang="en-GB" dirty="0" smtClean="0"/>
            </a:br>
            <a:r>
              <a:rPr lang="en-GB" dirty="0" smtClean="0"/>
              <a:t>TITLE</a:t>
            </a:r>
            <a:r>
              <a:rPr lang="en-GB" baseline="0" dirty="0" smtClean="0"/>
              <a:t> SLIDE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31437" y="2060576"/>
            <a:ext cx="7680788" cy="24479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is simply dummy text of the printing and typesetting industry. </a:t>
            </a:r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has been the industry’s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239350" y="6165304"/>
            <a:ext cx="1823177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1200" dirty="0" smtClean="0">
                <a:solidFill>
                  <a:schemeClr val="bg1"/>
                </a:solidFill>
              </a:rPr>
              <a:t>Slide # </a:t>
            </a:r>
            <a:fld id="{AE541E96-F108-4802-B522-D4AFA749A439}" type="slidenum">
              <a:rPr lang="en-GB" altLang="en-US" sz="1200" smtClean="0">
                <a:solidFill>
                  <a:schemeClr val="bg1"/>
                </a:solidFill>
              </a:rPr>
              <a:pPr/>
              <a:t>‹#›</a:t>
            </a:fld>
            <a:endParaRPr lang="en-GB" altLang="en-US" sz="1200" dirty="0" smtClean="0">
              <a:solidFill>
                <a:schemeClr val="bg1"/>
              </a:solidFill>
            </a:endParaRPr>
          </a:p>
          <a:p>
            <a:fld id="{B9FBD221-6F04-4A7F-BBB6-A6EB63562B50}" type="datetime10">
              <a:rPr lang="en-GB" altLang="en-US" sz="1200" smtClean="0">
                <a:solidFill>
                  <a:schemeClr val="bg1"/>
                </a:solidFill>
              </a:rPr>
              <a:t>11:10</a:t>
            </a:fld>
            <a:endParaRPr lang="en-GB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5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9"/>
            <a:ext cx="10058400" cy="1074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7" y="1412875"/>
            <a:ext cx="10972800" cy="47894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1" y="6248400"/>
            <a:ext cx="2029884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77E070B-3DDE-420E-9C90-C5EFBF0E4C0A}" type="datetime10">
              <a:rPr lang="en-US" altLang="en-US" smtClean="0"/>
              <a:t>11:10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9776" y="6272213"/>
            <a:ext cx="4608512" cy="468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altLang="en-US" dirty="0" smtClean="0"/>
              <a:t>Leeds Metropolitan University                                      Faculty of Arts, Environment and Technology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dirty="0" smtClean="0"/>
              <a:t>Slide # </a:t>
            </a:r>
            <a:fld id="{AE541E96-F108-4802-B522-D4AFA749A439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7930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5360" y="274638"/>
            <a:ext cx="1116482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9"/>
          <p:cNvSpPr txBox="1">
            <a:spLocks/>
          </p:cNvSpPr>
          <p:nvPr userDrawn="1"/>
        </p:nvSpPr>
        <p:spPr>
          <a:xfrm>
            <a:off x="527382" y="1996211"/>
            <a:ext cx="10971708" cy="590543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1" kern="1200" baseline="0">
                <a:solidFill>
                  <a:srgbClr val="3219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35360" y="1557339"/>
            <a:ext cx="11136973" cy="50323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="1"/>
            </a:lvl1pPr>
          </a:lstStyle>
          <a:p>
            <a:r>
              <a:rPr lang="en-GB" dirty="0" smtClean="0"/>
              <a:t>Headings: Arial Bold, Purple (Accent1), Size 28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334434" y="2205038"/>
            <a:ext cx="11137900" cy="576262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Sub-Heading: Arial </a:t>
            </a:r>
            <a:r>
              <a:rPr lang="en-GB" dirty="0" err="1" smtClean="0"/>
              <a:t>Reg</a:t>
            </a:r>
            <a:r>
              <a:rPr lang="en-GB" dirty="0" smtClean="0"/>
              <a:t>, Purple (Accent 1), </a:t>
            </a:r>
            <a:br>
              <a:rPr lang="en-GB" dirty="0" smtClean="0"/>
            </a:br>
            <a:r>
              <a:rPr lang="en-GB" dirty="0" smtClean="0"/>
              <a:t>Size 20-24 (to be legible across the room)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335360" y="3140969"/>
            <a:ext cx="11040533" cy="1150937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Body Copy: Arial </a:t>
            </a:r>
            <a:r>
              <a:rPr lang="en-GB" dirty="0" err="1" smtClean="0"/>
              <a:t>Reg</a:t>
            </a:r>
            <a:r>
              <a:rPr lang="en-GB" dirty="0" smtClean="0"/>
              <a:t> (body), Grey (Text 1&gt;Lighter 25%), </a:t>
            </a:r>
            <a:br>
              <a:rPr lang="en-GB" dirty="0" smtClean="0"/>
            </a:br>
            <a:r>
              <a:rPr lang="en-GB" dirty="0" smtClean="0"/>
              <a:t>Size 20-24 (to be legible across a room)</a:t>
            </a:r>
          </a:p>
        </p:txBody>
      </p:sp>
    </p:spTree>
    <p:extLst>
      <p:ext uri="{BB962C8B-B14F-4D97-AF65-F5344CB8AC3E}">
        <p14:creationId xmlns:p14="http://schemas.microsoft.com/office/powerpoint/2010/main" val="172778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274638"/>
            <a:ext cx="11164821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371" y="1600201"/>
            <a:ext cx="556302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600201"/>
            <a:ext cx="5486400" cy="384502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2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9"/>
            <a:ext cx="10058400" cy="1074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7" y="1412875"/>
            <a:ext cx="10972800" cy="47894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17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960096" y="1600202"/>
            <a:ext cx="4622304" cy="35569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1" y="333375"/>
            <a:ext cx="7584017" cy="129540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BREAK</a:t>
            </a:r>
            <a:r>
              <a:rPr lang="en-GB" baseline="0" dirty="0" smtClean="0"/>
              <a:t> SLIDE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31437" y="1556793"/>
            <a:ext cx="5664564" cy="31686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is simply dummy text of the printing and typesetting industry. </a:t>
            </a:r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has been the industry’s standard dummy text ever since the 1500s, when an unknown printer took a galley of type and scrambled it to make a type specimen book.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1425" y="6400800"/>
            <a:ext cx="1823177" cy="457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 altLang="en-US" dirty="0" smtClean="0"/>
              <a:t>Slide # </a:t>
            </a:r>
            <a:fld id="{AE541E96-F108-4802-B522-D4AFA749A439}" type="slidenum">
              <a:rPr lang="en-GB" altLang="en-US" smtClean="0"/>
              <a:pPr/>
              <a:t>‹#›</a:t>
            </a:fld>
            <a:endParaRPr lang="en-GB" altLang="en-US" dirty="0" smtClean="0"/>
          </a:p>
          <a:p>
            <a:fld id="{63CFF8CA-435F-4220-A520-E52D7ED99EE1}" type="datetime10">
              <a:rPr lang="en-GB" altLang="en-US" dirty="0" smtClean="0"/>
              <a:t>11:10</a:t>
            </a:fld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698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020_MSO_LBU_Stationery_Temps_PPT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00" y="-7380"/>
            <a:ext cx="12240000" cy="687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7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1" r:id="rId2"/>
    <p:sldLayoutId id="214748369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6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020_MSO_LBU_Stationery_Temps_PPT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00" y="-20856"/>
            <a:ext cx="12288000" cy="6899712"/>
          </a:xfrm>
          <a:prstGeom prst="rect">
            <a:avLst/>
          </a:prstGeom>
        </p:spPr>
      </p:pic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361" y="5949280"/>
            <a:ext cx="1823177" cy="4572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altLang="en-US" dirty="0" smtClean="0"/>
              <a:t>Slide # </a:t>
            </a:r>
            <a:fld id="{AE541E96-F108-4802-B522-D4AFA749A439}" type="slidenum">
              <a:rPr lang="en-GB" altLang="en-US" smtClean="0"/>
              <a:pPr/>
              <a:t>‹#›</a:t>
            </a:fld>
            <a:endParaRPr lang="en-GB" altLang="en-US" dirty="0" smtClean="0"/>
          </a:p>
          <a:p>
            <a:fld id="{C200895E-0E3E-420D-800A-E8A0A6D72BE6}" type="datetime10">
              <a:rPr lang="en-GB" altLang="en-US" smtClean="0"/>
              <a:t>11:10</a:t>
            </a:fld>
            <a:endParaRPr lang="en-GB" alt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44" y="5157193"/>
            <a:ext cx="3096344" cy="1728192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4477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9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0020_MSO_LBU_Stationery_Temps_PPT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00" y="-7380"/>
            <a:ext cx="12240000" cy="6872760"/>
          </a:xfrm>
          <a:prstGeom prst="rect">
            <a:avLst/>
          </a:prstGeom>
        </p:spPr>
      </p:pic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239350" y="6237312"/>
            <a:ext cx="1823177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1200" dirty="0" smtClean="0"/>
              <a:t>Slide # </a:t>
            </a:r>
            <a:fld id="{AE541E96-F108-4802-B522-D4AFA749A439}" type="slidenum">
              <a:rPr lang="en-GB" altLang="en-US" sz="1200" smtClean="0"/>
              <a:pPr/>
              <a:t>‹#›</a:t>
            </a:fld>
            <a:endParaRPr lang="en-GB" altLang="en-US" sz="1200" dirty="0" smtClean="0"/>
          </a:p>
          <a:p>
            <a:fld id="{179AD8A7-4D44-4CC8-B88E-18498605BA11}" type="datetime10">
              <a:rPr lang="en-GB" altLang="en-US" sz="1200" smtClean="0"/>
              <a:t>11:10</a:t>
            </a:fld>
            <a:endParaRPr lang="en-GB" altLang="en-US" sz="12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36" y="5157193"/>
            <a:ext cx="3096344" cy="1728192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2671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9" r:id="rId3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0020_MSO_LBU_Stationery_Temps_PPT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00" y="-20856"/>
            <a:ext cx="12288000" cy="6899712"/>
          </a:xfrm>
          <a:prstGeom prst="rect">
            <a:avLst/>
          </a:prstGeom>
        </p:spPr>
      </p:pic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425" y="6395183"/>
            <a:ext cx="1823177" cy="457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 altLang="en-US" dirty="0" smtClean="0"/>
              <a:t>Slide # </a:t>
            </a:r>
            <a:fld id="{AE541E96-F108-4802-B522-D4AFA749A439}" type="slidenum">
              <a:rPr lang="en-GB" altLang="en-US" smtClean="0"/>
              <a:pPr/>
              <a:t>‹#›</a:t>
            </a:fld>
            <a:endParaRPr lang="en-GB" altLang="en-US" dirty="0" smtClean="0"/>
          </a:p>
          <a:p>
            <a:fld id="{8C757B21-2648-40F4-BD44-C420FFDA25A2}" type="datetime10">
              <a:rPr lang="en-GB" altLang="en-US" dirty="0" smtClean="0"/>
              <a:t>11:10</a:t>
            </a:fld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425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nzlbyTZsQY" TargetMode="External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WnzlbyTZsQY" TargetMode="Externa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uk.businessinsider.com/mind-blowing-growth-and-power-of-big-data-2015-6?r=US&amp;IR=T#ixzz3fr7ZPpgf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43471" y="836712"/>
            <a:ext cx="8784977" cy="4536504"/>
          </a:xfrm>
        </p:spPr>
        <p:txBody>
          <a:bodyPr>
            <a:normAutofit/>
          </a:bodyPr>
          <a:lstStyle/>
          <a:p>
            <a:pPr algn="ctr"/>
            <a:r>
              <a:rPr lang="en-GB" sz="3600" dirty="0" smtClean="0"/>
              <a:t>​AI and Machine </a:t>
            </a:r>
            <a:r>
              <a:rPr lang="en-GB" sz="3600" b="1" dirty="0"/>
              <a:t>Learning 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 smtClean="0"/>
              <a:t>for </a:t>
            </a:r>
            <a:r>
              <a:rPr lang="en-GB" sz="3600" b="1" dirty="0"/>
              <a:t>Data Science and </a:t>
            </a:r>
            <a:r>
              <a:rPr lang="en-GB" sz="3600" b="1" dirty="0" smtClean="0"/>
              <a:t>Analytics</a:t>
            </a:r>
            <a:br>
              <a:rPr lang="en-GB" sz="3600" b="1" dirty="0" smtClean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Hissam Tawfik</a:t>
            </a:r>
            <a:br>
              <a:rPr lang="en-GB" sz="3600" dirty="0" smtClean="0"/>
            </a:b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53588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5413" y="1796819"/>
            <a:ext cx="9505056" cy="4525963"/>
          </a:xfrm>
        </p:spPr>
        <p:txBody>
          <a:bodyPr/>
          <a:lstStyle/>
          <a:p>
            <a:pPr marL="0" indent="0">
              <a:buNone/>
            </a:pPr>
            <a:r>
              <a:rPr lang="en-GB" sz="2667" dirty="0" err="1">
                <a:solidFill>
                  <a:srgbClr val="BA7428"/>
                </a:solidFill>
              </a:rPr>
              <a:t>Aoccdrnig</a:t>
            </a:r>
            <a:r>
              <a:rPr lang="en-GB" sz="2667" dirty="0">
                <a:solidFill>
                  <a:srgbClr val="BA7428"/>
                </a:solidFill>
              </a:rPr>
              <a:t> to a </a:t>
            </a:r>
            <a:r>
              <a:rPr lang="en-GB" sz="2667" dirty="0" err="1">
                <a:solidFill>
                  <a:srgbClr val="BA7428"/>
                </a:solidFill>
              </a:rPr>
              <a:t>rscheearch</a:t>
            </a:r>
            <a:r>
              <a:rPr lang="en-GB" sz="2667" dirty="0">
                <a:solidFill>
                  <a:srgbClr val="BA7428"/>
                </a:solidFill>
              </a:rPr>
              <a:t> at an </a:t>
            </a:r>
            <a:r>
              <a:rPr lang="en-GB" sz="2667" dirty="0" err="1">
                <a:solidFill>
                  <a:srgbClr val="BA7428"/>
                </a:solidFill>
              </a:rPr>
              <a:t>Elingsh</a:t>
            </a:r>
            <a:r>
              <a:rPr lang="en-GB" sz="2667" dirty="0">
                <a:solidFill>
                  <a:srgbClr val="BA7428"/>
                </a:solidFill>
              </a:rPr>
              <a:t> </a:t>
            </a:r>
            <a:r>
              <a:rPr lang="en-GB" sz="2667" dirty="0" err="1">
                <a:solidFill>
                  <a:srgbClr val="BA7428"/>
                </a:solidFill>
              </a:rPr>
              <a:t>uinervtisy</a:t>
            </a:r>
            <a:r>
              <a:rPr lang="en-GB" sz="2667" dirty="0">
                <a:solidFill>
                  <a:srgbClr val="BA7428"/>
                </a:solidFill>
              </a:rPr>
              <a:t>, it </a:t>
            </a:r>
            <a:r>
              <a:rPr lang="en-GB" sz="2667" dirty="0" err="1">
                <a:solidFill>
                  <a:srgbClr val="BA7428"/>
                </a:solidFill>
              </a:rPr>
              <a:t>deosn't</a:t>
            </a:r>
            <a:r>
              <a:rPr lang="en-GB" sz="2667" dirty="0">
                <a:solidFill>
                  <a:srgbClr val="BA7428"/>
                </a:solidFill>
              </a:rPr>
              <a:t> </a:t>
            </a:r>
            <a:r>
              <a:rPr lang="en-GB" sz="2667" dirty="0" err="1">
                <a:solidFill>
                  <a:srgbClr val="BA7428"/>
                </a:solidFill>
              </a:rPr>
              <a:t>mttaer</a:t>
            </a:r>
            <a:r>
              <a:rPr lang="en-GB" sz="2667" dirty="0">
                <a:solidFill>
                  <a:srgbClr val="BA7428"/>
                </a:solidFill>
              </a:rPr>
              <a:t> in </a:t>
            </a:r>
            <a:r>
              <a:rPr lang="en-GB" sz="2667" dirty="0" err="1">
                <a:solidFill>
                  <a:srgbClr val="BA7428"/>
                </a:solidFill>
              </a:rPr>
              <a:t>waht</a:t>
            </a:r>
            <a:r>
              <a:rPr lang="en-GB" sz="2667" dirty="0">
                <a:solidFill>
                  <a:srgbClr val="BA7428"/>
                </a:solidFill>
              </a:rPr>
              <a:t> </a:t>
            </a:r>
            <a:r>
              <a:rPr lang="en-GB" sz="2667" dirty="0" err="1">
                <a:solidFill>
                  <a:srgbClr val="BA7428"/>
                </a:solidFill>
              </a:rPr>
              <a:t>oredr</a:t>
            </a:r>
            <a:r>
              <a:rPr lang="en-GB" sz="2667" dirty="0">
                <a:solidFill>
                  <a:srgbClr val="BA7428"/>
                </a:solidFill>
              </a:rPr>
              <a:t> the </a:t>
            </a:r>
            <a:r>
              <a:rPr lang="en-GB" sz="2667" dirty="0" err="1">
                <a:solidFill>
                  <a:srgbClr val="BA7428"/>
                </a:solidFill>
              </a:rPr>
              <a:t>ltteers</a:t>
            </a:r>
            <a:r>
              <a:rPr lang="en-GB" sz="2667" dirty="0">
                <a:solidFill>
                  <a:srgbClr val="BA7428"/>
                </a:solidFill>
              </a:rPr>
              <a:t> in a </a:t>
            </a:r>
            <a:r>
              <a:rPr lang="en-GB" sz="2667" dirty="0" err="1">
                <a:solidFill>
                  <a:srgbClr val="BA7428"/>
                </a:solidFill>
              </a:rPr>
              <a:t>wrod</a:t>
            </a:r>
            <a:r>
              <a:rPr lang="en-GB" sz="2667" dirty="0">
                <a:solidFill>
                  <a:srgbClr val="BA7428"/>
                </a:solidFill>
              </a:rPr>
              <a:t> are, the </a:t>
            </a:r>
            <a:r>
              <a:rPr lang="en-GB" sz="2667" dirty="0" err="1">
                <a:solidFill>
                  <a:srgbClr val="BA7428"/>
                </a:solidFill>
              </a:rPr>
              <a:t>olny</a:t>
            </a:r>
            <a:r>
              <a:rPr lang="en-GB" sz="2667" dirty="0">
                <a:solidFill>
                  <a:srgbClr val="BA7428"/>
                </a:solidFill>
              </a:rPr>
              <a:t> </a:t>
            </a:r>
            <a:r>
              <a:rPr lang="en-GB" sz="2667" dirty="0" err="1">
                <a:solidFill>
                  <a:srgbClr val="BA7428"/>
                </a:solidFill>
              </a:rPr>
              <a:t>iprmoetnt</a:t>
            </a:r>
            <a:r>
              <a:rPr lang="en-GB" sz="2667" dirty="0">
                <a:solidFill>
                  <a:srgbClr val="BA7428"/>
                </a:solidFill>
              </a:rPr>
              <a:t> </a:t>
            </a:r>
            <a:r>
              <a:rPr lang="en-GB" sz="2667" dirty="0" err="1">
                <a:solidFill>
                  <a:srgbClr val="BA7428"/>
                </a:solidFill>
              </a:rPr>
              <a:t>tihng</a:t>
            </a:r>
            <a:r>
              <a:rPr lang="en-GB" sz="2667" dirty="0">
                <a:solidFill>
                  <a:srgbClr val="BA7428"/>
                </a:solidFill>
              </a:rPr>
              <a:t> is </a:t>
            </a:r>
            <a:r>
              <a:rPr lang="en-GB" sz="2667" dirty="0" err="1">
                <a:solidFill>
                  <a:srgbClr val="BA7428"/>
                </a:solidFill>
              </a:rPr>
              <a:t>taht</a:t>
            </a:r>
            <a:r>
              <a:rPr lang="en-GB" sz="2667" dirty="0">
                <a:solidFill>
                  <a:srgbClr val="BA7428"/>
                </a:solidFill>
              </a:rPr>
              <a:t> </a:t>
            </a:r>
            <a:r>
              <a:rPr lang="en-GB" sz="2667" dirty="0" err="1">
                <a:solidFill>
                  <a:srgbClr val="BA7428"/>
                </a:solidFill>
              </a:rPr>
              <a:t>frist</a:t>
            </a:r>
            <a:r>
              <a:rPr lang="en-GB" sz="2667" dirty="0">
                <a:solidFill>
                  <a:srgbClr val="BA7428"/>
                </a:solidFill>
              </a:rPr>
              <a:t> and </a:t>
            </a:r>
            <a:r>
              <a:rPr lang="en-GB" sz="2667" dirty="0" err="1">
                <a:solidFill>
                  <a:srgbClr val="BA7428"/>
                </a:solidFill>
              </a:rPr>
              <a:t>lsat</a:t>
            </a:r>
            <a:r>
              <a:rPr lang="en-GB" sz="2667" dirty="0">
                <a:solidFill>
                  <a:srgbClr val="BA7428"/>
                </a:solidFill>
              </a:rPr>
              <a:t> </a:t>
            </a:r>
            <a:r>
              <a:rPr lang="en-GB" sz="2667" dirty="0" err="1">
                <a:solidFill>
                  <a:srgbClr val="BA7428"/>
                </a:solidFill>
              </a:rPr>
              <a:t>ltteer</a:t>
            </a:r>
            <a:r>
              <a:rPr lang="en-GB" sz="2667" dirty="0">
                <a:solidFill>
                  <a:srgbClr val="BA7428"/>
                </a:solidFill>
              </a:rPr>
              <a:t> is at the </a:t>
            </a:r>
            <a:r>
              <a:rPr lang="en-GB" sz="2667" dirty="0" err="1">
                <a:solidFill>
                  <a:srgbClr val="BA7428"/>
                </a:solidFill>
              </a:rPr>
              <a:t>rghit</a:t>
            </a:r>
            <a:r>
              <a:rPr lang="en-GB" sz="2667" dirty="0">
                <a:solidFill>
                  <a:srgbClr val="BA7428"/>
                </a:solidFill>
              </a:rPr>
              <a:t> </a:t>
            </a:r>
            <a:r>
              <a:rPr lang="en-GB" sz="2667" dirty="0" err="1">
                <a:solidFill>
                  <a:srgbClr val="BA7428"/>
                </a:solidFill>
              </a:rPr>
              <a:t>pclae</a:t>
            </a:r>
            <a:r>
              <a:rPr lang="en-GB" sz="2667" dirty="0">
                <a:solidFill>
                  <a:srgbClr val="BA7428"/>
                </a:solidFill>
              </a:rPr>
              <a:t>. The </a:t>
            </a:r>
            <a:r>
              <a:rPr lang="en-GB" sz="2667" dirty="0" err="1">
                <a:solidFill>
                  <a:srgbClr val="BA7428"/>
                </a:solidFill>
              </a:rPr>
              <a:t>rset</a:t>
            </a:r>
            <a:r>
              <a:rPr lang="en-GB" sz="2667" dirty="0">
                <a:solidFill>
                  <a:srgbClr val="BA7428"/>
                </a:solidFill>
              </a:rPr>
              <a:t> can be a </a:t>
            </a:r>
            <a:r>
              <a:rPr lang="en-GB" sz="2667" dirty="0" err="1">
                <a:solidFill>
                  <a:srgbClr val="BA7428"/>
                </a:solidFill>
              </a:rPr>
              <a:t>toatl</a:t>
            </a:r>
            <a:r>
              <a:rPr lang="en-GB" sz="2667" dirty="0">
                <a:solidFill>
                  <a:srgbClr val="BA7428"/>
                </a:solidFill>
              </a:rPr>
              <a:t> </a:t>
            </a:r>
            <a:r>
              <a:rPr lang="en-GB" sz="2667" dirty="0" err="1">
                <a:solidFill>
                  <a:srgbClr val="BA7428"/>
                </a:solidFill>
              </a:rPr>
              <a:t>mses</a:t>
            </a:r>
            <a:r>
              <a:rPr lang="en-GB" sz="2667" dirty="0">
                <a:solidFill>
                  <a:srgbClr val="BA7428"/>
                </a:solidFill>
              </a:rPr>
              <a:t> and you can </a:t>
            </a:r>
            <a:r>
              <a:rPr lang="en-GB" sz="2667" dirty="0" err="1">
                <a:solidFill>
                  <a:srgbClr val="BA7428"/>
                </a:solidFill>
              </a:rPr>
              <a:t>sitll</a:t>
            </a:r>
            <a:r>
              <a:rPr lang="en-GB" sz="2667" dirty="0">
                <a:solidFill>
                  <a:srgbClr val="BA7428"/>
                </a:solidFill>
              </a:rPr>
              <a:t> </a:t>
            </a:r>
            <a:r>
              <a:rPr lang="en-GB" sz="2667" dirty="0" err="1">
                <a:solidFill>
                  <a:srgbClr val="BA7428"/>
                </a:solidFill>
              </a:rPr>
              <a:t>raed</a:t>
            </a:r>
            <a:r>
              <a:rPr lang="en-GB" sz="2667" dirty="0">
                <a:solidFill>
                  <a:srgbClr val="BA7428"/>
                </a:solidFill>
              </a:rPr>
              <a:t> it </a:t>
            </a:r>
            <a:r>
              <a:rPr lang="en-GB" sz="2667" dirty="0" err="1">
                <a:solidFill>
                  <a:srgbClr val="BA7428"/>
                </a:solidFill>
              </a:rPr>
              <a:t>wouthit</a:t>
            </a:r>
            <a:r>
              <a:rPr lang="en-GB" sz="2667" dirty="0">
                <a:solidFill>
                  <a:srgbClr val="BA7428"/>
                </a:solidFill>
              </a:rPr>
              <a:t> </a:t>
            </a:r>
            <a:r>
              <a:rPr lang="en-GB" sz="2667" dirty="0" err="1">
                <a:solidFill>
                  <a:srgbClr val="BA7428"/>
                </a:solidFill>
              </a:rPr>
              <a:t>porbelm</a:t>
            </a:r>
            <a:r>
              <a:rPr lang="en-GB" sz="2667" dirty="0">
                <a:solidFill>
                  <a:srgbClr val="BA7428"/>
                </a:solidFill>
              </a:rPr>
              <a:t>. </a:t>
            </a:r>
          </a:p>
          <a:p>
            <a:endParaRPr lang="en-GB" sz="3200" dirty="0">
              <a:solidFill>
                <a:schemeClr val="accent2"/>
              </a:solidFill>
            </a:endParaRPr>
          </a:p>
          <a:p>
            <a:pPr marL="0" indent="0" algn="r">
              <a:buNone/>
            </a:pPr>
            <a:r>
              <a:rPr lang="en-GB" sz="1600" i="1" dirty="0">
                <a:solidFill>
                  <a:srgbClr val="00B050"/>
                </a:solidFill>
              </a:rPr>
              <a:t>[</a:t>
            </a:r>
            <a:r>
              <a:rPr lang="en-GB" sz="1600" i="1" dirty="0" err="1">
                <a:solidFill>
                  <a:srgbClr val="00B050"/>
                </a:solidFill>
              </a:rPr>
              <a:t>rscheearch</a:t>
            </a:r>
            <a:r>
              <a:rPr lang="en-GB" sz="1600" i="1" dirty="0">
                <a:solidFill>
                  <a:srgbClr val="00B050"/>
                </a:solidFill>
              </a:rPr>
              <a:t> at </a:t>
            </a:r>
            <a:r>
              <a:rPr lang="en-GB" sz="1600" i="1" dirty="0" err="1">
                <a:solidFill>
                  <a:srgbClr val="00B050"/>
                </a:solidFill>
              </a:rPr>
              <a:t>Cmabrigde</a:t>
            </a:r>
            <a:r>
              <a:rPr lang="en-GB" sz="1600" i="1" dirty="0">
                <a:solidFill>
                  <a:srgbClr val="00B050"/>
                </a:solidFill>
              </a:rPr>
              <a:t> </a:t>
            </a:r>
            <a:r>
              <a:rPr lang="en-GB" sz="1600" i="1" dirty="0" err="1">
                <a:solidFill>
                  <a:srgbClr val="00B050"/>
                </a:solidFill>
              </a:rPr>
              <a:t>Uinervtisy</a:t>
            </a:r>
            <a:r>
              <a:rPr lang="en-GB" sz="1600" i="1" dirty="0">
                <a:solidFill>
                  <a:srgbClr val="00B05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1479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0"/>
            <a:ext cx="11377264" cy="104457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Demo – </a:t>
            </a:r>
            <a:r>
              <a:rPr lang="en-GB" dirty="0" smtClean="0">
                <a:effectLst/>
              </a:rPr>
              <a:t>AI vs</a:t>
            </a:r>
            <a:r>
              <a:rPr lang="en-GB" dirty="0">
                <a:effectLst/>
              </a:rPr>
              <a:t>. </a:t>
            </a:r>
            <a:r>
              <a:rPr lang="en-GB" dirty="0" smtClean="0">
                <a:effectLst/>
              </a:rPr>
              <a:t>AI: </a:t>
            </a:r>
            <a:r>
              <a:rPr lang="en-GB" dirty="0">
                <a:effectLst/>
              </a:rPr>
              <a:t>Two </a:t>
            </a:r>
            <a:r>
              <a:rPr lang="en-GB" dirty="0" err="1">
                <a:effectLst/>
              </a:rPr>
              <a:t>chatbots</a:t>
            </a:r>
            <a:r>
              <a:rPr lang="en-GB" dirty="0">
                <a:effectLst/>
              </a:rPr>
              <a:t> talking to each other</a:t>
            </a: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24417" y="1916831"/>
            <a:ext cx="10972800" cy="4285531"/>
          </a:xfrm>
        </p:spPr>
        <p:txBody>
          <a:bodyPr/>
          <a:lstStyle/>
          <a:p>
            <a:r>
              <a:rPr lang="en-GB" altLang="en-US" dirty="0" smtClean="0">
                <a:hlinkClick r:id="rId3"/>
              </a:rPr>
              <a:t>https://www.youtube.com/watch?v=WnzlbyTZsQY</a:t>
            </a:r>
            <a:r>
              <a:rPr lang="en-GB" altLang="en-US" dirty="0" smtClean="0"/>
              <a:t> </a:t>
            </a:r>
          </a:p>
        </p:txBody>
      </p:sp>
      <p:pic>
        <p:nvPicPr>
          <p:cNvPr id="3" name="WnzlbyTZsQY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83432" y="2924944"/>
            <a:ext cx="6272697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0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3" dirty="0"/>
              <a:t>Conventional </a:t>
            </a:r>
            <a:r>
              <a:rPr lang="en-US" sz="3733" dirty="0" smtClean="0"/>
              <a:t>AI </a:t>
            </a:r>
            <a:endParaRPr lang="en-US" sz="3733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339" y="1220756"/>
            <a:ext cx="6653701" cy="49925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2133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altLang="en-US" sz="2133" dirty="0">
                <a:cs typeface="Times New Roman" panose="02020603050405020304" pitchFamily="18" charset="0"/>
              </a:rPr>
              <a:t>Conventional </a:t>
            </a:r>
            <a:r>
              <a:rPr lang="en-GB" altLang="en-US" sz="2133" dirty="0" smtClean="0">
                <a:cs typeface="Times New Roman" panose="02020603050405020304" pitchFamily="18" charset="0"/>
              </a:rPr>
              <a:t>AI </a:t>
            </a:r>
            <a:r>
              <a:rPr lang="en-GB" altLang="en-US" sz="2133" dirty="0">
                <a:cs typeface="Times New Roman" panose="02020603050405020304" pitchFamily="18" charset="0"/>
              </a:rPr>
              <a:t>follow a set of ‘well-defined’ instructions in order to </a:t>
            </a:r>
            <a:r>
              <a:rPr lang="en-GB" altLang="en-US" sz="2133" dirty="0">
                <a:solidFill>
                  <a:srgbClr val="00B050"/>
                </a:solidFill>
                <a:cs typeface="Times New Roman" panose="02020603050405020304" pitchFamily="18" charset="0"/>
              </a:rPr>
              <a:t>solve a problem</a:t>
            </a:r>
            <a:r>
              <a:rPr lang="en-GB" altLang="en-US" sz="2133" dirty="0"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altLang="en-US" sz="2133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133" dirty="0"/>
              <a:t>When equipped with the appropriate rules, it  can perform </a:t>
            </a:r>
            <a:r>
              <a:rPr lang="en-GB" sz="2133" dirty="0">
                <a:solidFill>
                  <a:srgbClr val="00B050"/>
                </a:solidFill>
              </a:rPr>
              <a:t>many tasks </a:t>
            </a:r>
            <a:r>
              <a:rPr lang="en-GB" sz="2133" dirty="0"/>
              <a:t>better or faster than humans.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133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133" b="1" dirty="0">
                <a:solidFill>
                  <a:srgbClr val="00B050"/>
                </a:solidFill>
              </a:rPr>
              <a:t>BUT</a:t>
            </a:r>
            <a:r>
              <a:rPr lang="en-GB" sz="2133" dirty="0">
                <a:solidFill>
                  <a:schemeClr val="accent2"/>
                </a:solidFill>
              </a:rPr>
              <a:t> </a:t>
            </a:r>
          </a:p>
          <a:p>
            <a:pPr marL="0" indent="0">
              <a:buNone/>
            </a:pPr>
            <a:r>
              <a:rPr lang="en-GB" sz="2133" dirty="0">
                <a:solidFill>
                  <a:schemeClr val="accent2"/>
                </a:solidFill>
              </a:rPr>
              <a:t>	conventional </a:t>
            </a:r>
            <a:r>
              <a:rPr lang="en-GB" sz="2133" dirty="0" smtClean="0">
                <a:solidFill>
                  <a:schemeClr val="accent2"/>
                </a:solidFill>
              </a:rPr>
              <a:t>AI </a:t>
            </a:r>
            <a:r>
              <a:rPr lang="en-GB" sz="2133" dirty="0">
                <a:solidFill>
                  <a:srgbClr val="00B050"/>
                </a:solidFill>
              </a:rPr>
              <a:t>‘struggles’ </a:t>
            </a:r>
            <a:r>
              <a:rPr lang="en-GB" sz="2133" dirty="0">
                <a:solidFill>
                  <a:schemeClr val="accent2"/>
                </a:solidFill>
              </a:rPr>
              <a:t>with certain </a:t>
            </a:r>
            <a:r>
              <a:rPr lang="en-GB" sz="2133" dirty="0" smtClean="0">
                <a:solidFill>
                  <a:schemeClr val="accent2"/>
                </a:solidFill>
              </a:rPr>
              <a:t>types </a:t>
            </a:r>
            <a:r>
              <a:rPr lang="en-GB" sz="2133" dirty="0">
                <a:solidFill>
                  <a:schemeClr val="accent2"/>
                </a:solidFill>
              </a:rPr>
              <a:t>of tasks !</a:t>
            </a:r>
            <a:endParaRPr lang="en-GB" sz="2133" dirty="0">
              <a:solidFill>
                <a:srgbClr val="FF0000"/>
              </a:solidFill>
            </a:endParaRPr>
          </a:p>
        </p:txBody>
      </p:sp>
      <p:pic>
        <p:nvPicPr>
          <p:cNvPr id="7170" name="Picture 2" descr="http://cdn.playbuzz.com/cdn/722faac0-5c8a-4a6a-8a5f-1e9ea40fdfc0/e2d1d655-04b4-42f5-86a1-581cc1fe9b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139" y="1529714"/>
            <a:ext cx="4265067" cy="267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669051" y="4199823"/>
            <a:ext cx="1019831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67" dirty="0">
                <a:solidFill>
                  <a:srgbClr val="00B050"/>
                </a:solidFill>
              </a:rPr>
              <a:t>playbuzz.com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7152118" y="4446234"/>
            <a:ext cx="48478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</a:rPr>
              <a:t>Computer performed better than the human at chess in the late 1990’s !</a:t>
            </a:r>
            <a:endParaRPr lang="en-GB" altLang="en-US" sz="1600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07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biometricupdate.com/wp-content/uploads/2015/06/group-facial-recogni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67" y="1792510"/>
            <a:ext cx="5285312" cy="297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69055" y="4768546"/>
            <a:ext cx="1487908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67" dirty="0">
                <a:solidFill>
                  <a:srgbClr val="00B050"/>
                </a:solidFill>
              </a:rPr>
              <a:t>biometricupdate.com/</a:t>
            </a:r>
          </a:p>
        </p:txBody>
      </p:sp>
      <p:pic>
        <p:nvPicPr>
          <p:cNvPr id="11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115" y="1796819"/>
            <a:ext cx="4594548" cy="297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0479286" y="4760857"/>
            <a:ext cx="1465727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67" dirty="0">
                <a:solidFill>
                  <a:srgbClr val="00B050"/>
                </a:solidFill>
              </a:rPr>
              <a:t>inhabitat.com</a:t>
            </a:r>
          </a:p>
        </p:txBody>
      </p:sp>
    </p:spTree>
    <p:extLst>
      <p:ext uri="{BB962C8B-B14F-4D97-AF65-F5344CB8AC3E}">
        <p14:creationId xmlns:p14="http://schemas.microsoft.com/office/powerpoint/2010/main" val="368961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3" dirty="0"/>
              <a:t>Conventional </a:t>
            </a:r>
            <a:r>
              <a:rPr lang="en-US" sz="3733" dirty="0" smtClean="0"/>
              <a:t>AI </a:t>
            </a:r>
            <a:r>
              <a:rPr lang="en-US" sz="3733" dirty="0"/>
              <a:t>-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7371" y="1316766"/>
            <a:ext cx="5664629" cy="5088565"/>
          </a:xfrm>
        </p:spPr>
        <p:txBody>
          <a:bodyPr/>
          <a:lstStyle/>
          <a:p>
            <a:pPr marL="0" indent="0">
              <a:buNone/>
            </a:pPr>
            <a:r>
              <a:rPr lang="en-GB" sz="2133" b="1" dirty="0">
                <a:solidFill>
                  <a:srgbClr val="00B050"/>
                </a:solidFill>
              </a:rPr>
              <a:t>Scenarios associated with</a:t>
            </a:r>
          </a:p>
          <a:p>
            <a:pPr marL="0" indent="0">
              <a:buNone/>
            </a:pPr>
            <a:endParaRPr lang="en-GB" sz="2133" b="1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133" dirty="0"/>
              <a:t>Limited or no knowledge</a:t>
            </a:r>
            <a:r>
              <a:rPr lang="en-GB" sz="2133" dirty="0">
                <a:solidFill>
                  <a:srgbClr val="FF0000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133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133" dirty="0"/>
              <a:t>Context </a:t>
            </a:r>
            <a:endParaRPr lang="en-GB" sz="2133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133" dirty="0"/>
              <a:t>New or previously unseen situations</a:t>
            </a:r>
            <a:r>
              <a:rPr lang="en-GB" sz="2133" dirty="0">
                <a:solidFill>
                  <a:srgbClr val="FF0000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133" dirty="0" smtClean="0"/>
              <a:t>Extremely </a:t>
            </a:r>
            <a:r>
              <a:rPr lang="en-GB" sz="2133" dirty="0"/>
              <a:t>large</a:t>
            </a:r>
            <a:r>
              <a:rPr lang="en-GB" sz="2133" dirty="0">
                <a:solidFill>
                  <a:srgbClr val="FF0000"/>
                </a:solidFill>
              </a:rPr>
              <a:t> </a:t>
            </a:r>
            <a:r>
              <a:rPr lang="en-GB" sz="2133" dirty="0"/>
              <a:t>number of possible solutions to choose from </a:t>
            </a:r>
            <a:endParaRPr lang="en-GB" sz="2133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381" y="1316766"/>
            <a:ext cx="5760640" cy="4128460"/>
          </a:xfrm>
        </p:spPr>
        <p:txBody>
          <a:bodyPr/>
          <a:lstStyle/>
          <a:p>
            <a:pPr marL="0" indent="0">
              <a:buNone/>
            </a:pPr>
            <a:r>
              <a:rPr lang="en-US" sz="2133" b="1" dirty="0">
                <a:solidFill>
                  <a:srgbClr val="00B050"/>
                </a:solidFill>
              </a:rPr>
              <a:t>Examples:</a:t>
            </a:r>
            <a:r>
              <a:rPr lang="en-GB" sz="2133" b="1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endParaRPr lang="en-GB" sz="2133" b="1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133" dirty="0"/>
              <a:t>Recognising complex patterns such as human faces or emotions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133" dirty="0"/>
              <a:t>Recognising a variety of handwriting.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133" dirty="0"/>
              <a:t>Identifying the words and context in spoken language.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133" dirty="0"/>
              <a:t>Driving a car through busy streets.</a:t>
            </a:r>
          </a:p>
        </p:txBody>
      </p:sp>
    </p:spTree>
    <p:extLst>
      <p:ext uri="{BB962C8B-B14F-4D97-AF65-F5344CB8AC3E}">
        <p14:creationId xmlns:p14="http://schemas.microsoft.com/office/powerpoint/2010/main" val="196220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03" y="84964"/>
            <a:ext cx="6336704" cy="1143000"/>
          </a:xfrm>
        </p:spPr>
        <p:txBody>
          <a:bodyPr/>
          <a:lstStyle/>
          <a:p>
            <a:r>
              <a:rPr lang="en-GB" sz="3200" dirty="0" smtClean="0"/>
              <a:t>Machine Learning</a:t>
            </a:r>
            <a:endParaRPr lang="en-GB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744071" y="1508787"/>
            <a:ext cx="5319718" cy="1288088"/>
            <a:chOff x="5058053" y="1131590"/>
            <a:chExt cx="3989789" cy="966066"/>
          </a:xfrm>
        </p:grpSpPr>
        <p:sp>
          <p:nvSpPr>
            <p:cNvPr id="5" name="Rectangle 4"/>
            <p:cNvSpPr/>
            <p:nvPr/>
          </p:nvSpPr>
          <p:spPr>
            <a:xfrm>
              <a:off x="6267168" y="1131590"/>
              <a:ext cx="1295220" cy="966066"/>
            </a:xfrm>
            <a:prstGeom prst="rect">
              <a:avLst/>
            </a:prstGeom>
            <a:solidFill>
              <a:srgbClr val="BA74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133" b="1" dirty="0" smtClean="0"/>
                <a:t>Training the Machine Learning</a:t>
              </a:r>
              <a:endParaRPr lang="en-GB" sz="2133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749080" y="1681633"/>
              <a:ext cx="518088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562388" y="1635646"/>
              <a:ext cx="431740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5058053" y="1373163"/>
              <a:ext cx="864095" cy="500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867" dirty="0" smtClean="0">
                  <a:solidFill>
                    <a:srgbClr val="BA7428"/>
                  </a:solidFill>
                </a:rPr>
                <a:t>Training inputs</a:t>
              </a:r>
              <a:endParaRPr lang="en-GB" sz="1867" dirty="0">
                <a:solidFill>
                  <a:srgbClr val="BA742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942878" y="1212891"/>
              <a:ext cx="1104964" cy="715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GB" sz="1867" dirty="0">
                <a:solidFill>
                  <a:srgbClr val="BA7428"/>
                </a:solidFill>
              </a:endParaRPr>
            </a:p>
            <a:p>
              <a:r>
                <a:rPr lang="en-GB" sz="1867" dirty="0" smtClean="0">
                  <a:solidFill>
                    <a:srgbClr val="BA7428"/>
                  </a:solidFill>
                </a:rPr>
                <a:t>Training output </a:t>
              </a:r>
              <a:endParaRPr lang="en-GB" sz="1867" dirty="0">
                <a:solidFill>
                  <a:srgbClr val="BA7428"/>
                </a:solidFill>
              </a:endParaRPr>
            </a:p>
          </p:txBody>
        </p:sp>
      </p:grp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83864" y="1118003"/>
            <a:ext cx="6192189" cy="48005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GB" sz="2133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2133" dirty="0" smtClean="0"/>
              <a:t>It </a:t>
            </a:r>
            <a:r>
              <a:rPr lang="en-GB" sz="2133" dirty="0"/>
              <a:t>can be much </a:t>
            </a:r>
            <a:r>
              <a:rPr lang="en-GB" sz="2133" dirty="0">
                <a:solidFill>
                  <a:srgbClr val="00B050"/>
                </a:solidFill>
              </a:rPr>
              <a:t>easier to train a system </a:t>
            </a:r>
            <a:r>
              <a:rPr lang="en-GB" sz="2133" dirty="0"/>
              <a:t>by presenting it with examples</a:t>
            </a:r>
            <a:r>
              <a:rPr lang="en-GB" sz="2133" b="1" dirty="0"/>
              <a:t> </a:t>
            </a:r>
            <a:r>
              <a:rPr lang="en-GB" sz="2133" dirty="0"/>
              <a:t>of desired response </a:t>
            </a:r>
            <a:r>
              <a:rPr lang="en-GB" sz="2133" dirty="0">
                <a:solidFill>
                  <a:srgbClr val="00B050"/>
                </a:solidFill>
              </a:rPr>
              <a:t>than to program it </a:t>
            </a:r>
            <a:r>
              <a:rPr lang="en-GB" sz="2133" dirty="0"/>
              <a:t>to predict the response for all possible scenarios</a:t>
            </a:r>
            <a:r>
              <a:rPr lang="en-GB" sz="2133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GB" sz="2133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2133" dirty="0" smtClean="0"/>
              <a:t>Machine Learning is a field of AI that trains the machine with previous/historic examples of the outcomes for a given problem.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GB" sz="2133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2133" dirty="0" smtClean="0"/>
              <a:t>Once trained, the Machine learning system can then be presented with new (previously unseen) cases of the problem to solve.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GB" sz="2133" dirty="0"/>
          </a:p>
          <a:p>
            <a:pPr algn="just"/>
            <a:endParaRPr lang="en-GB" sz="1867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6744071" y="3443160"/>
            <a:ext cx="5319718" cy="1288088"/>
            <a:chOff x="5058053" y="1131590"/>
            <a:chExt cx="3989789" cy="966066"/>
          </a:xfrm>
        </p:grpSpPr>
        <p:sp>
          <p:nvSpPr>
            <p:cNvPr id="13" name="Rectangle 12"/>
            <p:cNvSpPr/>
            <p:nvPr/>
          </p:nvSpPr>
          <p:spPr>
            <a:xfrm>
              <a:off x="6267168" y="1131590"/>
              <a:ext cx="1295220" cy="966066"/>
            </a:xfrm>
            <a:prstGeom prst="rect">
              <a:avLst/>
            </a:prstGeom>
            <a:solidFill>
              <a:srgbClr val="BA74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133" b="1" dirty="0" smtClean="0"/>
                <a:t>Testing Machine Learning</a:t>
              </a:r>
              <a:endParaRPr lang="en-GB" sz="2133" b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749080" y="1681633"/>
              <a:ext cx="518088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562388" y="1635646"/>
              <a:ext cx="431740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058053" y="1373163"/>
              <a:ext cx="864095" cy="500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867" dirty="0" smtClean="0">
                  <a:solidFill>
                    <a:srgbClr val="BA7428"/>
                  </a:solidFill>
                </a:rPr>
                <a:t>New Inputs</a:t>
              </a:r>
              <a:endParaRPr lang="en-GB" sz="1867" dirty="0">
                <a:solidFill>
                  <a:srgbClr val="BA7428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42878" y="1212891"/>
              <a:ext cx="1104964" cy="500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GB" sz="1867" dirty="0">
                <a:solidFill>
                  <a:srgbClr val="BA7428"/>
                </a:solidFill>
              </a:endParaRPr>
            </a:p>
            <a:p>
              <a:r>
                <a:rPr lang="en-GB" sz="1867" dirty="0" smtClean="0">
                  <a:solidFill>
                    <a:srgbClr val="BA7428"/>
                  </a:solidFill>
                </a:rPr>
                <a:t> output </a:t>
              </a:r>
              <a:endParaRPr lang="en-GB" sz="1867" dirty="0">
                <a:solidFill>
                  <a:srgbClr val="BA742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7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Machine Learning example: Artificial </a:t>
            </a:r>
            <a:r>
              <a:rPr lang="en-US" sz="2800" dirty="0"/>
              <a:t>Neural Networks </a:t>
            </a:r>
            <a:endParaRPr lang="en-GB" altLang="en-US" sz="28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24745"/>
            <a:ext cx="5966453" cy="512048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altLang="en-US" sz="2133" dirty="0">
                <a:cs typeface="Times New Roman" panose="02020603050405020304" pitchFamily="18" charset="0"/>
              </a:rPr>
              <a:t>A large number of highly interconnected processing units (neurons) working in parallel to solve a specific problem.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GB" altLang="en-US" sz="2133" dirty="0"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altLang="en-US" sz="2133" dirty="0">
                <a:solidFill>
                  <a:srgbClr val="00B050"/>
                </a:solidFill>
                <a:cs typeface="Times New Roman" panose="02020603050405020304" pitchFamily="18" charset="0"/>
              </a:rPr>
              <a:t>Not</a:t>
            </a:r>
            <a:r>
              <a:rPr lang="en-GB" altLang="en-US" sz="2133" dirty="0">
                <a:cs typeface="Times New Roman" panose="02020603050405020304" pitchFamily="18" charset="0"/>
              </a:rPr>
              <a:t> </a:t>
            </a:r>
            <a:r>
              <a:rPr lang="en-GB" altLang="en-US" sz="2133" dirty="0">
                <a:solidFill>
                  <a:srgbClr val="00B050"/>
                </a:solidFill>
                <a:cs typeface="Times New Roman" panose="02020603050405020304" pitchFamily="18" charset="0"/>
              </a:rPr>
              <a:t>programmed</a:t>
            </a:r>
            <a:r>
              <a:rPr lang="en-GB" altLang="en-US" sz="2133" dirty="0">
                <a:cs typeface="Times New Roman" panose="02020603050405020304" pitchFamily="18" charset="0"/>
              </a:rPr>
              <a:t> to perform a specific task.</a:t>
            </a:r>
          </a:p>
          <a:p>
            <a:pPr marL="0" indent="0" algn="just">
              <a:buNone/>
            </a:pPr>
            <a:r>
              <a:rPr lang="en-GB" altLang="en-US" sz="2133" dirty="0"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altLang="en-US" sz="2133" dirty="0">
                <a:cs typeface="Times New Roman" panose="02020603050405020304" pitchFamily="18" charset="0"/>
              </a:rPr>
              <a:t>Instead, neural networks </a:t>
            </a:r>
            <a:r>
              <a:rPr lang="en-GB" altLang="en-US" sz="2133" dirty="0">
                <a:solidFill>
                  <a:srgbClr val="00B050"/>
                </a:solidFill>
                <a:cs typeface="Times New Roman" panose="02020603050405020304" pitchFamily="18" charset="0"/>
              </a:rPr>
              <a:t>learn</a:t>
            </a:r>
            <a:r>
              <a:rPr lang="en-GB" altLang="en-US" sz="2133" dirty="0">
                <a:cs typeface="Times New Roman" panose="02020603050405020304" pitchFamily="18" charset="0"/>
              </a:rPr>
              <a:t> by example.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GB" sz="2133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2133" dirty="0"/>
              <a:t>Go through a learning (</a:t>
            </a:r>
            <a:r>
              <a:rPr lang="en-GB" sz="2133" dirty="0">
                <a:solidFill>
                  <a:srgbClr val="00B050"/>
                </a:solidFill>
              </a:rPr>
              <a:t>training</a:t>
            </a:r>
            <a:r>
              <a:rPr lang="en-GB" sz="2133" dirty="0"/>
              <a:t>) process to become an ‘expert’ in a specific  task.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GB" sz="2133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2133" dirty="0"/>
              <a:t>Can then be used to perform this task in </a:t>
            </a:r>
            <a:r>
              <a:rPr lang="en-GB" sz="2133" dirty="0">
                <a:solidFill>
                  <a:srgbClr val="00B050"/>
                </a:solidFill>
              </a:rPr>
              <a:t>similar</a:t>
            </a:r>
            <a:r>
              <a:rPr lang="en-GB" sz="2133" dirty="0"/>
              <a:t> and </a:t>
            </a:r>
            <a:r>
              <a:rPr lang="en-GB" sz="2133" dirty="0">
                <a:solidFill>
                  <a:srgbClr val="00B050"/>
                </a:solidFill>
              </a:rPr>
              <a:t>new situations </a:t>
            </a:r>
            <a:r>
              <a:rPr lang="en-GB" sz="2133" dirty="0"/>
              <a:t>or scenarios.</a:t>
            </a:r>
          </a:p>
          <a:p>
            <a:endParaRPr lang="en-GB" sz="1867" dirty="0"/>
          </a:p>
          <a:p>
            <a:pPr marL="0" indent="0">
              <a:buNone/>
            </a:pPr>
            <a:endParaRPr lang="en-GB" altLang="en-US" sz="1867" dirty="0">
              <a:cs typeface="Times New Roman" panose="02020603050405020304" pitchFamily="18" charset="0"/>
            </a:endParaRPr>
          </a:p>
          <a:p>
            <a:endParaRPr lang="en-GB" altLang="en-US" sz="1867" dirty="0">
              <a:cs typeface="Times New Roman" panose="02020603050405020304" pitchFamily="18" charset="0"/>
            </a:endParaRPr>
          </a:p>
          <a:p>
            <a:endParaRPr lang="en-GB" altLang="en-US" sz="1867" dirty="0">
              <a:cs typeface="Times New Roman" panose="02020603050405020304" pitchFamily="18" charset="0"/>
            </a:endParaRPr>
          </a:p>
          <a:p>
            <a:endParaRPr lang="en-GB" altLang="en-US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</a:t>
            </a:r>
            <a:endParaRPr lang="en-GB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768075" y="1220756"/>
            <a:ext cx="5337477" cy="3584636"/>
            <a:chOff x="4717893" y="901639"/>
            <a:chExt cx="4147124" cy="2760485"/>
          </a:xfrm>
        </p:grpSpPr>
        <p:pic>
          <p:nvPicPr>
            <p:cNvPr id="8" name="Picture 8" descr="enter image description her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1883" y="901639"/>
              <a:ext cx="3179276" cy="2760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8110204" y="2526999"/>
              <a:ext cx="754813" cy="5136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67" b="1" dirty="0">
                  <a:solidFill>
                    <a:srgbClr val="00B050"/>
                  </a:solidFill>
                </a:rPr>
                <a:t>House </a:t>
              </a:r>
            </a:p>
            <a:p>
              <a:r>
                <a:rPr lang="en-US" sz="1867" b="1" dirty="0">
                  <a:solidFill>
                    <a:srgbClr val="00B050"/>
                  </a:solidFill>
                </a:rPr>
                <a:t>price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17893" y="1256944"/>
              <a:ext cx="1061420" cy="5136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67" dirty="0">
                  <a:solidFill>
                    <a:srgbClr val="00B050"/>
                  </a:solidFill>
                </a:rPr>
                <a:t>Number of </a:t>
              </a:r>
            </a:p>
            <a:p>
              <a:r>
                <a:rPr lang="en-US" sz="1867" dirty="0">
                  <a:solidFill>
                    <a:srgbClr val="00B050"/>
                  </a:solidFill>
                </a:rPr>
                <a:t>bedrooms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15215" y="1856204"/>
              <a:ext cx="576918" cy="292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67" dirty="0">
                  <a:solidFill>
                    <a:srgbClr val="00B050"/>
                  </a:solidFill>
                </a:rPr>
                <a:t>Age 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91632" y="2707391"/>
              <a:ext cx="985443" cy="3555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67" dirty="0">
                  <a:solidFill>
                    <a:srgbClr val="00B050"/>
                  </a:solidFill>
                </a:rPr>
                <a:t>Postcode</a:t>
              </a:r>
              <a:r>
                <a:rPr lang="en-US" sz="2400" dirty="0">
                  <a:solidFill>
                    <a:srgbClr val="00B050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15215" y="2309181"/>
              <a:ext cx="505924" cy="292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67" dirty="0">
                  <a:solidFill>
                    <a:srgbClr val="00B050"/>
                  </a:solidFill>
                </a:rPr>
                <a:t>Size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91905" y="3191303"/>
              <a:ext cx="928150" cy="292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67" dirty="0">
                  <a:solidFill>
                    <a:srgbClr val="00B050"/>
                  </a:solidFill>
                </a:rPr>
                <a:t>Condition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832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39" y="149383"/>
            <a:ext cx="10972800" cy="783340"/>
          </a:xfrm>
        </p:spPr>
        <p:txBody>
          <a:bodyPr>
            <a:normAutofit/>
          </a:bodyPr>
          <a:lstStyle/>
          <a:p>
            <a:r>
              <a:rPr lang="en-GB" sz="3600" b="1" dirty="0"/>
              <a:t>The rise of the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740701"/>
            <a:ext cx="6478678" cy="559855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n-GB" sz="2133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1800" dirty="0"/>
              <a:t>Huge growth of data in many areas as a result of: </a:t>
            </a:r>
          </a:p>
          <a:p>
            <a:pPr lvl="1" algn="just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accent1"/>
                </a:solidFill>
              </a:rPr>
              <a:t>The increasing availability of </a:t>
            </a:r>
            <a:r>
              <a:rPr lang="en-GB" sz="1800" dirty="0">
                <a:solidFill>
                  <a:srgbClr val="00B050"/>
                </a:solidFill>
              </a:rPr>
              <a:t>sensors</a:t>
            </a:r>
            <a:r>
              <a:rPr lang="en-GB" sz="1800" dirty="0">
                <a:solidFill>
                  <a:schemeClr val="accent1"/>
                </a:solidFill>
              </a:rPr>
              <a:t>.</a:t>
            </a:r>
          </a:p>
          <a:p>
            <a:pPr lvl="1" algn="just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accent1"/>
                </a:solidFill>
              </a:rPr>
              <a:t>Massive </a:t>
            </a:r>
            <a:r>
              <a:rPr lang="en-GB" sz="1800" dirty="0">
                <a:solidFill>
                  <a:srgbClr val="00B050"/>
                </a:solidFill>
              </a:rPr>
              <a:t>exchange of data </a:t>
            </a:r>
            <a:r>
              <a:rPr lang="en-GB" sz="1800" dirty="0">
                <a:solidFill>
                  <a:schemeClr val="accent1"/>
                </a:solidFill>
              </a:rPr>
              <a:t>among devices, data centres and the cloud. </a:t>
            </a:r>
          </a:p>
          <a:p>
            <a:pPr lvl="1" algn="just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accent1"/>
                </a:solidFill>
              </a:rPr>
              <a:t>Increase in storage and computing power. </a:t>
            </a:r>
            <a:endParaRPr lang="en-GB" sz="1800" dirty="0" smtClean="0">
              <a:solidFill>
                <a:schemeClr val="accent1"/>
              </a:solidFill>
            </a:endParaRPr>
          </a:p>
          <a:p>
            <a:pPr lvl="1" algn="just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GB" sz="1800" dirty="0">
              <a:solidFill>
                <a:schemeClr val="accent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1800" dirty="0"/>
              <a:t>The amount </a:t>
            </a:r>
            <a:r>
              <a:rPr lang="en-GB" sz="1800" dirty="0" smtClean="0"/>
              <a:t>of data </a:t>
            </a:r>
            <a:r>
              <a:rPr lang="en-GB" sz="1800" dirty="0"/>
              <a:t>in </a:t>
            </a:r>
            <a:r>
              <a:rPr lang="en-GB" sz="1800" dirty="0" smtClean="0"/>
              <a:t>the world is ‘doubling’ every</a:t>
            </a:r>
          </a:p>
          <a:p>
            <a:pPr marL="0" indent="0" algn="just">
              <a:buNone/>
            </a:pPr>
            <a:r>
              <a:rPr lang="en-GB" sz="1800" dirty="0"/>
              <a:t> </a:t>
            </a:r>
            <a:r>
              <a:rPr lang="en-GB" sz="1800" dirty="0" smtClean="0"/>
              <a:t>      </a:t>
            </a:r>
            <a:r>
              <a:rPr lang="en-GB" sz="1800" dirty="0"/>
              <a:t>two </a:t>
            </a:r>
            <a:r>
              <a:rPr lang="en-GB" sz="1800" dirty="0" smtClean="0"/>
              <a:t>years</a:t>
            </a:r>
            <a:r>
              <a:rPr lang="en-GB" sz="1800" dirty="0"/>
              <a:t> </a:t>
            </a:r>
            <a:r>
              <a:rPr lang="en-GB" sz="1800" dirty="0" smtClean="0"/>
              <a:t>!</a:t>
            </a:r>
          </a:p>
          <a:p>
            <a:pPr marL="0" indent="0" algn="just">
              <a:buNone/>
            </a:pPr>
            <a:endParaRPr lang="en-GB" sz="18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1800" dirty="0" smtClean="0"/>
              <a:t>much faster than our ability to analyse it !</a:t>
            </a:r>
            <a:endParaRPr lang="en-GB" sz="1800" dirty="0"/>
          </a:p>
          <a:p>
            <a:pPr algn="just">
              <a:buFont typeface="Wingdings" panose="05000000000000000000" pitchFamily="2" charset="2"/>
              <a:buChar char="§"/>
            </a:pPr>
            <a:endParaRPr lang="en-GB" sz="1800" dirty="0"/>
          </a:p>
          <a:p>
            <a:pPr>
              <a:buFont typeface="Wingdings" panose="05000000000000000000" pitchFamily="2" charset="2"/>
              <a:buChar char="§"/>
            </a:pPr>
            <a:endParaRPr lang="en-GB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Great potential for 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business</a:t>
            </a:r>
            <a:r>
              <a:rPr lang="en-GB" sz="1800" dirty="0"/>
              <a:t>, 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health</a:t>
            </a:r>
            <a:r>
              <a:rPr lang="en-GB" sz="1800" dirty="0"/>
              <a:t>, government, the environment, manufacturing, robotics, security, transportation, education and more !</a:t>
            </a:r>
          </a:p>
          <a:p>
            <a:endParaRPr lang="en-GB" sz="2133" dirty="0"/>
          </a:p>
          <a:p>
            <a:endParaRPr lang="en-GB" sz="2133" dirty="0"/>
          </a:p>
          <a:p>
            <a:pPr marL="0" indent="0">
              <a:buNone/>
            </a:pPr>
            <a:endParaRPr lang="en-GB" sz="2133" dirty="0"/>
          </a:p>
          <a:p>
            <a:endParaRPr lang="en-GB" sz="2133" dirty="0"/>
          </a:p>
          <a:p>
            <a:endParaRPr lang="en-GB" sz="2133" dirty="0"/>
          </a:p>
          <a:p>
            <a:pPr marL="0" indent="0">
              <a:buNone/>
            </a:pPr>
            <a:endParaRPr lang="en-GB" sz="2133" dirty="0"/>
          </a:p>
        </p:txBody>
      </p:sp>
      <p:pic>
        <p:nvPicPr>
          <p:cNvPr id="8" name="Picture 6" descr="Image result for internet of thin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026" y="1524041"/>
            <a:ext cx="5811974" cy="358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1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2128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dirty="0"/>
              <a:t>Applications of the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932723"/>
            <a:ext cx="5899975" cy="576064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GB" sz="3067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3300" b="1" dirty="0"/>
              <a:t>Transport and the environment</a:t>
            </a:r>
            <a:r>
              <a:rPr lang="en-GB" sz="3300" dirty="0"/>
              <a:t>: </a:t>
            </a:r>
          </a:p>
          <a:p>
            <a:pPr marL="0" indent="0">
              <a:buNone/>
            </a:pPr>
            <a:r>
              <a:rPr lang="en-GB" sz="3300" dirty="0"/>
              <a:t>e.g. improving traffic control using traffic data 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33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3300" b="1" dirty="0"/>
              <a:t>Government and security: </a:t>
            </a:r>
          </a:p>
          <a:p>
            <a:pPr marL="0" indent="0">
              <a:buNone/>
            </a:pPr>
            <a:r>
              <a:rPr lang="en-GB" sz="3300" dirty="0"/>
              <a:t>e.g. predicting and preventing crimes using crime data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33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300" b="1" dirty="0"/>
              <a:t>Health and medicine: </a:t>
            </a:r>
            <a:endParaRPr lang="en-GB" sz="3300" dirty="0"/>
          </a:p>
          <a:p>
            <a:pPr marL="0" indent="0">
              <a:buNone/>
            </a:pPr>
            <a:r>
              <a:rPr lang="en-GB" sz="3300" dirty="0"/>
              <a:t>e.g. predicting diseases by decoding DNA strands</a:t>
            </a:r>
          </a:p>
          <a:p>
            <a:pPr marL="0" indent="0">
              <a:buNone/>
            </a:pPr>
            <a:endParaRPr lang="en-GB" sz="33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GB" sz="33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GB" sz="3300" dirty="0">
                <a:solidFill>
                  <a:schemeClr val="accent1"/>
                </a:solidFill>
              </a:rPr>
              <a:t>If the volume of queries submitted to </a:t>
            </a:r>
            <a:r>
              <a:rPr lang="en-GB" sz="3300" dirty="0">
                <a:solidFill>
                  <a:srgbClr val="00B050"/>
                </a:solidFill>
              </a:rPr>
              <a:t>Google</a:t>
            </a:r>
            <a:r>
              <a:rPr lang="en-GB" sz="3300" dirty="0">
                <a:solidFill>
                  <a:schemeClr val="accent1"/>
                </a:solidFill>
              </a:rPr>
              <a:t> and with keywords like </a:t>
            </a:r>
            <a:r>
              <a:rPr lang="en-GB" sz="3300" dirty="0">
                <a:solidFill>
                  <a:srgbClr val="00B050"/>
                </a:solidFill>
              </a:rPr>
              <a:t>“flu symptom”</a:t>
            </a:r>
            <a:r>
              <a:rPr lang="en-GB" sz="3300" dirty="0">
                <a:solidFill>
                  <a:schemeClr val="accent1"/>
                </a:solidFill>
              </a:rPr>
              <a:t> and </a:t>
            </a:r>
            <a:r>
              <a:rPr lang="en-GB" sz="3300" dirty="0"/>
              <a:t>“flu treatment” </a:t>
            </a:r>
            <a:r>
              <a:rPr lang="en-GB" sz="3300" dirty="0">
                <a:solidFill>
                  <a:schemeClr val="accent1"/>
                </a:solidFill>
              </a:rPr>
              <a:t>increase in a region, then after a few weeks, the </a:t>
            </a:r>
            <a:r>
              <a:rPr lang="en-GB" sz="3300" dirty="0">
                <a:solidFill>
                  <a:srgbClr val="00B050"/>
                </a:solidFill>
              </a:rPr>
              <a:t>number of influenza patients </a:t>
            </a:r>
            <a:r>
              <a:rPr lang="en-GB" sz="3300" dirty="0">
                <a:solidFill>
                  <a:schemeClr val="accent1"/>
                </a:solidFill>
              </a:rPr>
              <a:t>to the emergency rooms of hospitals in the corresponding area </a:t>
            </a:r>
            <a:r>
              <a:rPr lang="en-GB" sz="3300" dirty="0">
                <a:solidFill>
                  <a:srgbClr val="00B050"/>
                </a:solidFill>
              </a:rPr>
              <a:t>will increase </a:t>
            </a:r>
            <a:r>
              <a:rPr lang="en-GB" sz="3300" dirty="0">
                <a:solidFill>
                  <a:schemeClr val="accent1"/>
                </a:solidFill>
              </a:rPr>
              <a:t>accordingly. </a:t>
            </a:r>
            <a:endParaRPr lang="en-GB" sz="33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2500" dirty="0">
                <a:solidFill>
                  <a:srgbClr val="00B050"/>
                </a:solidFill>
              </a:rPr>
              <a:t>Ginsberg et. al. (2009). </a:t>
            </a:r>
            <a:r>
              <a:rPr lang="da-DK" sz="2500" i="1" dirty="0">
                <a:solidFill>
                  <a:srgbClr val="00B050"/>
                </a:solidFill>
              </a:rPr>
              <a:t>Nature</a:t>
            </a:r>
            <a:r>
              <a:rPr lang="da-DK" sz="2500" dirty="0">
                <a:solidFill>
                  <a:srgbClr val="00B050"/>
                </a:solidFill>
              </a:rPr>
              <a:t>.</a:t>
            </a:r>
            <a:endParaRPr lang="en-GB" sz="25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GB" sz="1467" dirty="0"/>
          </a:p>
        </p:txBody>
      </p:sp>
      <p:grpSp>
        <p:nvGrpSpPr>
          <p:cNvPr id="6" name="Group 5"/>
          <p:cNvGrpSpPr/>
          <p:nvPr/>
        </p:nvGrpSpPr>
        <p:grpSpPr>
          <a:xfrm>
            <a:off x="6235337" y="726013"/>
            <a:ext cx="5817328" cy="4063702"/>
            <a:chOff x="107504" y="123478"/>
            <a:chExt cx="7291032" cy="4994739"/>
          </a:xfrm>
        </p:grpSpPr>
        <p:pic>
          <p:nvPicPr>
            <p:cNvPr id="7" name="Picture 8" descr="Image result for internet of things frid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23478"/>
              <a:ext cx="7291030" cy="4680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5532119" y="4803999"/>
              <a:ext cx="1866417" cy="314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067" dirty="0">
                  <a:solidFill>
                    <a:srgbClr val="00B050"/>
                  </a:solidFill>
                </a:rPr>
                <a:t>information-age.com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697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b="1" dirty="0"/>
              <a:t>Big Data characteristics</a:t>
            </a:r>
            <a:r>
              <a:rPr lang="en-GB" sz="3200" dirty="0"/>
              <a:t/>
            </a:r>
            <a:br>
              <a:rPr lang="en-GB" sz="3200" dirty="0"/>
            </a:br>
            <a:r>
              <a:rPr lang="en-GB" u="sng" dirty="0"/>
              <a:t/>
            </a:r>
            <a:br>
              <a:rPr lang="en-GB" u="sng" dirty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744"/>
            <a:ext cx="10515600" cy="53765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High</a:t>
            </a:r>
            <a:r>
              <a:rPr lang="en-GB" sz="1800" b="1" dirty="0"/>
              <a:t> Volume: </a:t>
            </a:r>
            <a:r>
              <a:rPr lang="en-GB" sz="1800" dirty="0"/>
              <a:t>Very large scale of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800" b="1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High</a:t>
            </a:r>
            <a:r>
              <a:rPr lang="en-GB" sz="1800" b="1" dirty="0"/>
              <a:t> Velocity:</a:t>
            </a:r>
            <a:r>
              <a:rPr lang="en-GB" sz="1800" dirty="0"/>
              <a:t> Fast speed in which the data is generated and processed.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8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High</a:t>
            </a:r>
            <a:r>
              <a:rPr lang="en-GB" sz="1800" b="1" dirty="0"/>
              <a:t> Variety: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00B050"/>
                </a:solidFill>
              </a:rPr>
              <a:t>Different types </a:t>
            </a:r>
            <a:r>
              <a:rPr lang="en-GB" sz="1800" dirty="0"/>
              <a:t>of data, multiple sources of data, structured and unstructured data (e.g. text, images, video, and voice).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Low</a:t>
            </a:r>
            <a:r>
              <a:rPr lang="en-GB" sz="1800" b="1" dirty="0"/>
              <a:t> Veracity: </a:t>
            </a:r>
            <a:r>
              <a:rPr lang="en-GB" sz="1800" dirty="0"/>
              <a:t>Low</a:t>
            </a:r>
            <a:r>
              <a:rPr lang="en-GB" sz="1800" b="1" dirty="0"/>
              <a:t> </a:t>
            </a:r>
            <a:r>
              <a:rPr lang="en-GB" sz="1800" dirty="0">
                <a:solidFill>
                  <a:srgbClr val="00B050"/>
                </a:solidFill>
              </a:rPr>
              <a:t>quality</a:t>
            </a:r>
            <a:r>
              <a:rPr lang="en-GB" sz="1800" dirty="0"/>
              <a:t> of data: Noise, faulty data, missing data, </a:t>
            </a:r>
            <a:r>
              <a:rPr lang="en-GB" sz="1800" dirty="0" err="1"/>
              <a:t>etc</a:t>
            </a:r>
            <a:endParaRPr lang="en-GB" sz="1800" dirty="0"/>
          </a:p>
          <a:p>
            <a:pPr>
              <a:buFont typeface="Wingdings" panose="05000000000000000000" pitchFamily="2" charset="2"/>
              <a:buChar char="§"/>
            </a:pPr>
            <a:endParaRPr lang="en-GB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High</a:t>
            </a:r>
            <a:r>
              <a:rPr lang="en-GB" sz="1800" b="1" dirty="0"/>
              <a:t> Value</a:t>
            </a:r>
            <a:r>
              <a:rPr lang="en-GB" sz="1800" dirty="0"/>
              <a:t>: relevance and usefulness of data.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800" dirty="0"/>
          </a:p>
          <a:p>
            <a:endParaRPr lang="en-GB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/>
              <a:t>Big data’s volume, velocity, variety and veracity </a:t>
            </a:r>
            <a:r>
              <a:rPr lang="en-GB" sz="1800" dirty="0">
                <a:solidFill>
                  <a:srgbClr val="00B050"/>
                </a:solidFill>
              </a:rPr>
              <a:t>make it difficult for </a:t>
            </a:r>
            <a:r>
              <a:rPr lang="en-GB" sz="1800" dirty="0" smtClean="0">
                <a:solidFill>
                  <a:srgbClr val="00B050"/>
                </a:solidFill>
              </a:rPr>
              <a:t>conventional </a:t>
            </a:r>
            <a:r>
              <a:rPr lang="en-GB" sz="1800" dirty="0"/>
              <a:t>computing methods to effectively analyse big data. </a:t>
            </a:r>
          </a:p>
          <a:p>
            <a:pPr marL="0" indent="0">
              <a:buNone/>
            </a:pPr>
            <a:endParaRPr lang="en-GB" sz="2133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9339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09976"/>
            <a:ext cx="9906000" cy="4724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800" b="1" dirty="0"/>
              <a:t>A</a:t>
            </a:r>
            <a:r>
              <a:rPr lang="en-US" altLang="ja-JP" sz="2800" b="1" dirty="0">
                <a:ea typeface="ＭＳ Ｐゴシック" panose="020B0600070205080204" pitchFamily="34" charset="-128"/>
              </a:rPr>
              <a:t>rtificial intelligence (AI)</a:t>
            </a:r>
          </a:p>
          <a:p>
            <a:pPr lvl="1" eaLnBrk="1" hangingPunct="1"/>
            <a:r>
              <a:rPr lang="en-US" altLang="ja-JP" sz="2400" dirty="0" smtClean="0">
                <a:ea typeface="ＭＳ Ｐゴシック" panose="020B0600070205080204" pitchFamily="34" charset="-128"/>
              </a:rPr>
              <a:t>Broadly about designing and developing intelligent machines !</a:t>
            </a:r>
          </a:p>
          <a:p>
            <a:pPr lvl="1"/>
            <a:r>
              <a:rPr lang="en-GB" sz="2400" dirty="0"/>
              <a:t>Making machines act “intelligently”</a:t>
            </a:r>
            <a:endParaRPr lang="en-US" altLang="ja-JP" sz="2400" dirty="0">
              <a:ea typeface="ＭＳ Ｐゴシック" panose="020B0600070205080204" pitchFamily="34" charset="-128"/>
            </a:endParaRPr>
          </a:p>
          <a:p>
            <a:pPr lvl="4" eaLnBrk="1" hangingPunct="1">
              <a:buSzPct val="70000"/>
            </a:pPr>
            <a:endParaRPr lang="en-US" altLang="en-US" sz="1600" dirty="0"/>
          </a:p>
          <a:p>
            <a:pPr eaLnBrk="1" hangingPunct="1">
              <a:buSzPct val="70000"/>
            </a:pPr>
            <a:r>
              <a:rPr lang="en-US" altLang="en-US" sz="2800" dirty="0"/>
              <a:t>AI has many definitions…</a:t>
            </a:r>
          </a:p>
          <a:p>
            <a:pPr lvl="1" eaLnBrk="1" hangingPunct="1">
              <a:buSzPct val="70000"/>
            </a:pPr>
            <a:r>
              <a:rPr lang="en-US" altLang="en-US" sz="2400" dirty="0" err="1" smtClean="0"/>
              <a:t>Behaviour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by a machine that, if performed by a human being, would be considered </a:t>
            </a:r>
            <a:r>
              <a:rPr lang="en-US" altLang="en-US" sz="2400" dirty="0" smtClean="0">
                <a:solidFill>
                  <a:srgbClr val="CC0000"/>
                </a:solidFill>
              </a:rPr>
              <a:t>intelligent.</a:t>
            </a:r>
            <a:endParaRPr lang="en-US" altLang="en-US" sz="2400" dirty="0">
              <a:solidFill>
                <a:srgbClr val="CC0000"/>
              </a:solidFill>
            </a:endParaRPr>
          </a:p>
          <a:p>
            <a:pPr lvl="1" eaLnBrk="1" hangingPunct="1">
              <a:buSzPct val="70000"/>
            </a:pPr>
            <a:r>
              <a:rPr lang="en-US" altLang="en-US" sz="2400" dirty="0"/>
              <a:t>“…study of how to make computers do things at which, at the moment, people are </a:t>
            </a:r>
            <a:r>
              <a:rPr lang="en-US" altLang="en-US" sz="2400" dirty="0" smtClean="0"/>
              <a:t>better.</a:t>
            </a:r>
            <a:endParaRPr lang="en-US" altLang="en-US" sz="2400" dirty="0"/>
          </a:p>
          <a:p>
            <a:pPr lvl="1" eaLnBrk="1" hangingPunct="1">
              <a:buSzPct val="70000"/>
            </a:pPr>
            <a:r>
              <a:rPr lang="en-US" altLang="en-US" sz="2400" dirty="0"/>
              <a:t>Theory of how the </a:t>
            </a:r>
            <a:r>
              <a:rPr lang="en-US" altLang="en-US" sz="2400" dirty="0">
                <a:solidFill>
                  <a:srgbClr val="CC0000"/>
                </a:solidFill>
              </a:rPr>
              <a:t>human mind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works.</a:t>
            </a:r>
            <a:endParaRPr lang="en-US" altLang="en-US" sz="2400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Artificial Intelligence (AI)</a:t>
            </a:r>
          </a:p>
        </p:txBody>
      </p:sp>
    </p:spTree>
    <p:extLst>
      <p:ext uri="{BB962C8B-B14F-4D97-AF65-F5344CB8AC3E}">
        <p14:creationId xmlns:p14="http://schemas.microsoft.com/office/powerpoint/2010/main" val="11116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02" y="84964"/>
            <a:ext cx="8040893" cy="1143000"/>
          </a:xfrm>
        </p:spPr>
        <p:txBody>
          <a:bodyPr>
            <a:normAutofit fontScale="90000"/>
          </a:bodyPr>
          <a:lstStyle/>
          <a:p>
            <a:r>
              <a:rPr lang="en-GB" sz="3600" b="1" dirty="0"/>
              <a:t>Big Data science </a:t>
            </a:r>
            <a:r>
              <a:rPr lang="en-GB" sz="3600" smtClean="0"/>
              <a:t>and machine </a:t>
            </a:r>
            <a:r>
              <a:rPr lang="en-GB" sz="3600" dirty="0" smtClean="0"/>
              <a:t>learning </a:t>
            </a:r>
            <a:endParaRPr lang="en-GB" sz="36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6984413" y="1508787"/>
            <a:ext cx="5079377" cy="1288088"/>
            <a:chOff x="5238309" y="1131590"/>
            <a:chExt cx="3809533" cy="966066"/>
          </a:xfrm>
        </p:grpSpPr>
        <p:sp>
          <p:nvSpPr>
            <p:cNvPr id="5" name="Rectangle 4"/>
            <p:cNvSpPr/>
            <p:nvPr/>
          </p:nvSpPr>
          <p:spPr>
            <a:xfrm>
              <a:off x="6267168" y="1131590"/>
              <a:ext cx="1295220" cy="966066"/>
            </a:xfrm>
            <a:prstGeom prst="rect">
              <a:avLst/>
            </a:prstGeom>
            <a:solidFill>
              <a:srgbClr val="BA74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133" b="1" dirty="0"/>
                <a:t>Big Data Science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749080" y="1681633"/>
              <a:ext cx="518088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562388" y="1635646"/>
              <a:ext cx="431740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5238309" y="1373163"/>
              <a:ext cx="782618" cy="28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867" dirty="0">
                  <a:solidFill>
                    <a:srgbClr val="BA7428"/>
                  </a:solidFill>
                </a:rPr>
                <a:t>Big Data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942878" y="1212891"/>
              <a:ext cx="1104964" cy="715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867" dirty="0">
                  <a:solidFill>
                    <a:srgbClr val="BA7428"/>
                  </a:solidFill>
                </a:rPr>
                <a:t>Insights</a:t>
              </a:r>
            </a:p>
            <a:p>
              <a:r>
                <a:rPr lang="en-GB" sz="1867" dirty="0">
                  <a:solidFill>
                    <a:srgbClr val="BA7428"/>
                  </a:solidFill>
                </a:rPr>
                <a:t>Intelligence</a:t>
              </a:r>
            </a:p>
            <a:p>
              <a:r>
                <a:rPr lang="en-GB" sz="1867" dirty="0">
                  <a:solidFill>
                    <a:srgbClr val="BA7428"/>
                  </a:solidFill>
                </a:rPr>
                <a:t>Knowledge </a:t>
              </a:r>
            </a:p>
          </p:txBody>
        </p:sp>
      </p:grp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83864" y="1118003"/>
            <a:ext cx="7098390" cy="526521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1800" dirty="0"/>
              <a:t>Adopts the philosophy that with sufficient data, science can be carried out by directly analysing and learning from data. </a:t>
            </a:r>
            <a:endParaRPr lang="en-GB" sz="1800" dirty="0" smtClean="0"/>
          </a:p>
          <a:p>
            <a:pPr algn="just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0" indent="0" algn="just">
              <a:buNone/>
            </a:pPr>
            <a:endParaRPr lang="en-GB" sz="18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1800" dirty="0"/>
              <a:t>A lot of </a:t>
            </a:r>
            <a:r>
              <a:rPr lang="en-GB" sz="1800" dirty="0">
                <a:solidFill>
                  <a:srgbClr val="00B050"/>
                </a:solidFill>
              </a:rPr>
              <a:t>knowledge </a:t>
            </a:r>
            <a:r>
              <a:rPr lang="en-GB" sz="1800" dirty="0"/>
              <a:t>discovery can be </a:t>
            </a:r>
            <a:r>
              <a:rPr lang="en-GB" sz="1800" dirty="0">
                <a:solidFill>
                  <a:srgbClr val="00B050"/>
                </a:solidFill>
              </a:rPr>
              <a:t>driven</a:t>
            </a:r>
            <a:r>
              <a:rPr lang="en-GB" sz="1800" dirty="0"/>
              <a:t> by the availability of the </a:t>
            </a:r>
            <a:r>
              <a:rPr lang="en-GB" sz="1800" dirty="0">
                <a:solidFill>
                  <a:srgbClr val="00B050"/>
                </a:solidFill>
              </a:rPr>
              <a:t>massive amount of data.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GB" sz="18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1800" dirty="0" smtClean="0"/>
              <a:t>Systems can learn from the data (Machine Learning)</a:t>
            </a:r>
            <a:endParaRPr lang="en-GB" sz="1800" dirty="0"/>
          </a:p>
          <a:p>
            <a:pPr marL="0" indent="0" algn="just">
              <a:buNone/>
            </a:pPr>
            <a:r>
              <a:rPr lang="en-GB" sz="1800" dirty="0" smtClean="0"/>
              <a:t>Examples: House price predictions, weather forecasting, </a:t>
            </a:r>
            <a:r>
              <a:rPr lang="en-GB" sz="1800" dirty="0" err="1" smtClean="0"/>
              <a:t>etc</a:t>
            </a:r>
            <a:r>
              <a:rPr lang="en-GB" sz="1800" dirty="0" smtClean="0"/>
              <a:t> !</a:t>
            </a:r>
            <a:endParaRPr lang="en-GB" sz="1800" dirty="0"/>
          </a:p>
          <a:p>
            <a:pPr algn="just"/>
            <a:endParaRPr lang="en-GB" sz="18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2724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u="sng" dirty="0" smtClean="0"/>
              <a:t>Big Data (Data-intensive) Science:</a:t>
            </a:r>
            <a:r>
              <a:rPr lang="en-GB" sz="3600" b="1" u="sng" dirty="0"/>
              <a:t/>
            </a:r>
            <a:br>
              <a:rPr lang="en-GB" sz="3600" b="1" u="sng" dirty="0"/>
            </a:br>
            <a:r>
              <a:rPr lang="en-GB" sz="3600" b="1" dirty="0" smtClean="0"/>
              <a:t>The new paradigm </a:t>
            </a:r>
            <a:r>
              <a:rPr lang="en-GB" sz="3600" b="1" dirty="0"/>
              <a:t>of scientific </a:t>
            </a:r>
            <a:r>
              <a:rPr lang="en-GB" sz="3600" b="1" dirty="0" smtClean="0"/>
              <a:t>discovery</a:t>
            </a:r>
            <a:r>
              <a:rPr lang="en-GB" sz="3600" b="1" u="sng" dirty="0"/>
              <a:t/>
            </a:r>
            <a:br>
              <a:rPr lang="en-GB" sz="3600" b="1" u="sng" dirty="0"/>
            </a:br>
            <a:endParaRPr lang="en-GB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146"/>
            <a:ext cx="10515600" cy="47438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b="1" u="sng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1800" b="1" dirty="0" smtClean="0"/>
              <a:t>First paradigm: </a:t>
            </a:r>
            <a:r>
              <a:rPr lang="en-GB" sz="1800" dirty="0" smtClean="0"/>
              <a:t>based </a:t>
            </a:r>
            <a:r>
              <a:rPr lang="en-GB" sz="1800" dirty="0"/>
              <a:t>on experiments. (</a:t>
            </a:r>
            <a:r>
              <a:rPr lang="en-GB" sz="1800" dirty="0" smtClean="0"/>
              <a:t>The </a:t>
            </a:r>
            <a:r>
              <a:rPr lang="en-GB" sz="1800" dirty="0"/>
              <a:t>empirical </a:t>
            </a:r>
            <a:r>
              <a:rPr lang="en-GB" sz="1800" dirty="0" smtClean="0"/>
              <a:t>stage)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b="1" dirty="0" smtClean="0"/>
              <a:t>Second paradigm: </a:t>
            </a:r>
            <a:r>
              <a:rPr lang="en-GB" sz="1800" dirty="0"/>
              <a:t>T</a:t>
            </a:r>
            <a:r>
              <a:rPr lang="en-GB" sz="1800" dirty="0" smtClean="0"/>
              <a:t>heoretical science, </a:t>
            </a:r>
            <a:r>
              <a:rPr lang="en-GB" sz="1800" dirty="0"/>
              <a:t>characterized by the study of various laws and </a:t>
            </a:r>
            <a:r>
              <a:rPr lang="en-GB" sz="1800" dirty="0" smtClean="0"/>
              <a:t>theorems (</a:t>
            </a:r>
            <a:r>
              <a:rPr lang="en-GB" sz="1800" dirty="0" err="1" smtClean="0"/>
              <a:t>e.g</a:t>
            </a:r>
            <a:r>
              <a:rPr lang="en-GB" sz="1800" dirty="0" smtClean="0"/>
              <a:t> </a:t>
            </a:r>
            <a:r>
              <a:rPr lang="en-GB" sz="1800" dirty="0"/>
              <a:t>m</a:t>
            </a:r>
            <a:r>
              <a:rPr lang="en-GB" sz="1800" dirty="0" smtClean="0"/>
              <a:t>athematical </a:t>
            </a:r>
            <a:r>
              <a:rPr lang="en-GB" sz="1800" dirty="0"/>
              <a:t>and physical laws to build models to explain the empirical </a:t>
            </a:r>
            <a:r>
              <a:rPr lang="en-GB" sz="1800" dirty="0" smtClean="0"/>
              <a:t>observations</a:t>
            </a:r>
            <a:r>
              <a:rPr lang="en-GB" sz="1800" dirty="0"/>
              <a:t>)</a:t>
            </a:r>
            <a:endParaRPr lang="en-GB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1800" b="1" dirty="0" smtClean="0"/>
              <a:t>Third Paradigm: </a:t>
            </a:r>
            <a:r>
              <a:rPr lang="en-GB" sz="1800" dirty="0" smtClean="0"/>
              <a:t>Simulation based methods (Computers and computational science)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1800" b="1" dirty="0" smtClean="0"/>
              <a:t>Fourth paradigm: </a:t>
            </a:r>
            <a:r>
              <a:rPr lang="en-GB" sz="1800" dirty="0" smtClean="0"/>
              <a:t>data-intensive </a:t>
            </a:r>
            <a:r>
              <a:rPr lang="en-GB" sz="1800" dirty="0"/>
              <a:t>scientific </a:t>
            </a:r>
            <a:r>
              <a:rPr lang="en-GB" sz="1800" dirty="0" smtClean="0"/>
              <a:t>research.</a:t>
            </a:r>
          </a:p>
          <a:p>
            <a:pPr marL="0" indent="0">
              <a:buNone/>
            </a:pPr>
            <a:r>
              <a:rPr lang="en-GB" sz="1800" dirty="0" smtClean="0"/>
              <a:t>The </a:t>
            </a:r>
            <a:r>
              <a:rPr lang="en-GB" sz="1800" dirty="0"/>
              <a:t>fourth paradigm of scientific knowledge discovery adopts the philosophy that with sufficient data, science can be carried out by directly examining and analysing the data. </a:t>
            </a:r>
          </a:p>
          <a:p>
            <a:endParaRPr lang="en-GB" sz="1600" dirty="0"/>
          </a:p>
          <a:p>
            <a:endParaRPr lang="en-GB" sz="1600" dirty="0"/>
          </a:p>
          <a:p>
            <a:pPr marL="0" indent="0">
              <a:buNone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89916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146"/>
            <a:ext cx="10515600" cy="4743817"/>
          </a:xfrm>
        </p:spPr>
        <p:txBody>
          <a:bodyPr>
            <a:normAutofit/>
          </a:bodyPr>
          <a:lstStyle/>
          <a:p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“</a:t>
            </a:r>
            <a:r>
              <a:rPr lang="en-GB" sz="2000" dirty="0"/>
              <a:t>The fact that </a:t>
            </a:r>
            <a:r>
              <a:rPr lang="en-GB" sz="2000" dirty="0" smtClean="0"/>
              <a:t>the data gets </a:t>
            </a:r>
            <a:r>
              <a:rPr lang="en-GB" sz="2000" dirty="0"/>
              <a:t>collected is a good </a:t>
            </a:r>
            <a:r>
              <a:rPr lang="en-GB" sz="2000" dirty="0" smtClean="0"/>
              <a:t>thing, It</a:t>
            </a:r>
            <a:r>
              <a:rPr lang="en-GB" sz="2000" dirty="0"/>
              <a:t> </a:t>
            </a:r>
            <a:r>
              <a:rPr lang="en-GB" sz="2000" dirty="0" smtClean="0"/>
              <a:t>is </a:t>
            </a:r>
            <a:r>
              <a:rPr lang="en-GB" sz="2000" dirty="0"/>
              <a:t>up to </a:t>
            </a:r>
            <a:r>
              <a:rPr lang="en-GB" sz="2000" dirty="0" smtClean="0"/>
              <a:t>society </a:t>
            </a:r>
            <a:r>
              <a:rPr lang="en-GB" sz="2000" dirty="0"/>
              <a:t>to creatively ask the right </a:t>
            </a:r>
            <a:r>
              <a:rPr lang="en-GB" sz="2000" dirty="0" smtClean="0"/>
              <a:t>questions”.</a:t>
            </a:r>
          </a:p>
          <a:p>
            <a:endParaRPr lang="en-GB" sz="2000" dirty="0"/>
          </a:p>
          <a:p>
            <a:pPr marL="0" indent="0" algn="r">
              <a:buNone/>
            </a:pPr>
            <a:r>
              <a:rPr lang="en-GB" sz="1400" dirty="0"/>
              <a:t>Andreas </a:t>
            </a:r>
            <a:r>
              <a:rPr lang="en-GB" sz="1400" dirty="0" err="1"/>
              <a:t>Weigend</a:t>
            </a:r>
            <a:r>
              <a:rPr lang="en-GB" sz="1400" dirty="0"/>
              <a:t>, former Chief Scientist of </a:t>
            </a:r>
            <a:r>
              <a:rPr lang="en-GB" sz="1400" dirty="0" smtClean="0"/>
              <a:t>Amazon</a:t>
            </a:r>
          </a:p>
          <a:p>
            <a:pPr marL="0" indent="0" algn="r">
              <a:buNone/>
            </a:pPr>
            <a:r>
              <a:rPr lang="en-GB" sz="1000" dirty="0">
                <a:hlinkClick r:id="rId2"/>
              </a:rPr>
              <a:t>http://</a:t>
            </a:r>
            <a:r>
              <a:rPr lang="en-GB" sz="1000" dirty="0" smtClean="0">
                <a:hlinkClick r:id="rId2"/>
              </a:rPr>
              <a:t>uk.businessinsider.com/mind-blowing-growth-and-power-of-big-data-2015-6?r=US&amp;IR=T#ixzz3fr7ZPpgf</a:t>
            </a:r>
            <a:endParaRPr lang="en-GB" sz="1000" dirty="0" smtClean="0"/>
          </a:p>
          <a:p>
            <a:pPr marL="0" indent="0" algn="r">
              <a:buNone/>
            </a:pPr>
            <a:endParaRPr lang="en-GB" sz="1000" dirty="0"/>
          </a:p>
          <a:p>
            <a:pPr marL="0" indent="0" algn="r">
              <a:buNone/>
            </a:pPr>
            <a:endParaRPr lang="en-GB" sz="1000" dirty="0" smtClean="0"/>
          </a:p>
          <a:p>
            <a:pPr marL="0" indent="0" algn="r">
              <a:buNone/>
            </a:pPr>
            <a:endParaRPr lang="en-GB" sz="1000" dirty="0"/>
          </a:p>
          <a:p>
            <a:pPr marL="0" indent="0" algn="r">
              <a:buNone/>
            </a:pPr>
            <a:endParaRPr lang="en-GB" sz="1000" dirty="0" smtClean="0"/>
          </a:p>
          <a:p>
            <a:pPr marL="0" indent="0" algn="r">
              <a:buNone/>
            </a:pPr>
            <a:endParaRPr lang="en-GB" sz="1000" dirty="0"/>
          </a:p>
          <a:p>
            <a:pPr marL="0" indent="0" algn="r">
              <a:buNone/>
            </a:pPr>
            <a:endParaRPr lang="en-GB" sz="1000" dirty="0" smtClean="0"/>
          </a:p>
          <a:p>
            <a:pPr marL="0" indent="0" algn="r">
              <a:buNone/>
            </a:pPr>
            <a:endParaRPr lang="en-GB" sz="1000" dirty="0"/>
          </a:p>
          <a:p>
            <a:pPr marL="0" indent="0" algn="r">
              <a:buNone/>
            </a:pPr>
            <a:endParaRPr lang="en-GB" sz="1000" dirty="0" smtClean="0"/>
          </a:p>
          <a:p>
            <a:pPr marL="0" indent="0">
              <a:buNone/>
            </a:pPr>
            <a:endParaRPr lang="en-GB" sz="1000" dirty="0" smtClean="0"/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endParaRPr lang="en-GB" sz="1000" dirty="0" smtClean="0"/>
          </a:p>
          <a:p>
            <a:pPr marL="0" indent="0">
              <a:buNone/>
            </a:pPr>
            <a:r>
              <a:rPr lang="en-GB" sz="1000" dirty="0" smtClean="0"/>
              <a:t>© </a:t>
            </a:r>
            <a:r>
              <a:rPr lang="en-GB" sz="1000" dirty="0"/>
              <a:t>Copyright Notice</a:t>
            </a:r>
          </a:p>
          <a:p>
            <a:pPr marL="0" indent="0">
              <a:buNone/>
            </a:pPr>
            <a:r>
              <a:rPr lang="en-GB" sz="1000" dirty="0"/>
              <a:t>Some of these slides were adapted from a set of slides by Pearson Education, Inc. from 2011.</a:t>
            </a:r>
          </a:p>
          <a:p>
            <a:pPr marL="0" indent="0" algn="r">
              <a:buNone/>
            </a:pPr>
            <a:endParaRPr lang="en-GB" sz="1000" dirty="0"/>
          </a:p>
          <a:p>
            <a:endParaRPr lang="en-GB" sz="2000" dirty="0"/>
          </a:p>
          <a:p>
            <a:pPr marL="0" indent="0">
              <a:buNone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264652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u="sng" dirty="0" smtClean="0"/>
              <a:t>Some recommended </a:t>
            </a:r>
            <a:r>
              <a:rPr lang="en-GB" sz="3600" u="sng" dirty="0"/>
              <a:t>r</a:t>
            </a:r>
            <a:r>
              <a:rPr lang="en-GB" sz="3600" b="1" u="sng" dirty="0" smtClean="0"/>
              <a:t>esearch articles</a:t>
            </a:r>
            <a:r>
              <a:rPr lang="en-GB" sz="3200" dirty="0"/>
              <a:t/>
            </a:r>
            <a:br>
              <a:rPr lang="en-GB" sz="3200" dirty="0"/>
            </a:br>
            <a:r>
              <a:rPr lang="en-GB" sz="3600" b="1" u="sng" dirty="0"/>
              <a:t/>
            </a:r>
            <a:br>
              <a:rPr lang="en-GB" sz="3600" b="1" u="sng" dirty="0"/>
            </a:br>
            <a:endParaRPr lang="en-GB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/>
          </a:bodyPr>
          <a:lstStyle/>
          <a:p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sz="2000" dirty="0" err="1"/>
              <a:t>Xiaolong</a:t>
            </a:r>
            <a:r>
              <a:rPr lang="en-GB" sz="2000" dirty="0"/>
              <a:t> </a:t>
            </a:r>
            <a:r>
              <a:rPr lang="en-GB" sz="2000" dirty="0" err="1"/>
              <a:t>Jina</a:t>
            </a:r>
            <a:r>
              <a:rPr lang="en-GB" sz="2000" dirty="0"/>
              <a:t>, Benjamin </a:t>
            </a:r>
            <a:r>
              <a:rPr lang="en-GB" sz="2000" dirty="0" err="1"/>
              <a:t>W.Waha,b</a:t>
            </a:r>
            <a:r>
              <a:rPr lang="en-GB" sz="2000" dirty="0"/>
              <a:t>, </a:t>
            </a:r>
            <a:r>
              <a:rPr lang="en-GB" sz="2000" dirty="0" err="1"/>
              <a:t>XueqiChenga</a:t>
            </a:r>
            <a:r>
              <a:rPr lang="en-GB" sz="2000" dirty="0"/>
              <a:t>, </a:t>
            </a:r>
            <a:r>
              <a:rPr lang="en-GB" sz="2000" dirty="0" err="1"/>
              <a:t>YuanzhuoWanga</a:t>
            </a:r>
            <a:r>
              <a:rPr lang="en-GB" sz="2000" dirty="0"/>
              <a:t> (2015). “Significance and Challenges of Big Data Research”. Big Data Research; Vol 2 (2015) Pages 59–64</a:t>
            </a:r>
            <a:r>
              <a:rPr lang="en-GB" sz="2000" dirty="0" smtClean="0"/>
              <a:t>.</a:t>
            </a:r>
          </a:p>
          <a:p>
            <a:endParaRPr lang="en-GB" sz="2000" dirty="0"/>
          </a:p>
          <a:p>
            <a:r>
              <a:rPr lang="en-GB" sz="2000" dirty="0" err="1"/>
              <a:t>H.V.Jagadish</a:t>
            </a:r>
            <a:r>
              <a:rPr lang="en-GB" sz="2000" dirty="0"/>
              <a:t>. (2015). “Big Data and Science: Myths and Reality”. Big Data Research, Vol 2, (2015), pages 49–52</a:t>
            </a:r>
            <a:r>
              <a:rPr lang="en-GB" sz="2000" dirty="0" smtClean="0"/>
              <a:t>.</a:t>
            </a:r>
          </a:p>
          <a:p>
            <a:endParaRPr lang="en-GB" sz="2000" dirty="0"/>
          </a:p>
          <a:p>
            <a:r>
              <a:rPr lang="en-GB" sz="2000" dirty="0"/>
              <a:t>Jordan, M. I and Mitchell, T.M. (2015). “Machine Learning: Trends, perspectives, and prospects”, Science, Volume 349, Issue 6245, Pages 255-260</a:t>
            </a:r>
            <a:r>
              <a:rPr lang="en-GB" sz="2000" dirty="0" smtClean="0"/>
              <a:t>.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http</a:t>
            </a:r>
            <a:r>
              <a:rPr lang="en-GB" sz="2000" dirty="0"/>
              <a:t>://uk.businessinsider.com/mind-blowing-growth-and-power-of-big-data-2015-6?r=US&amp;IR=T#ixzz3fr7ZPpgf</a:t>
            </a:r>
          </a:p>
          <a:p>
            <a:pPr marL="0" indent="0">
              <a:buNone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30640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/>
            </a:r>
            <a:br>
              <a:rPr lang="en-GB" sz="3200" dirty="0"/>
            </a:br>
            <a:r>
              <a:rPr lang="en-GB" sz="3600" b="1" u="sng" dirty="0"/>
              <a:t/>
            </a:r>
            <a:br>
              <a:rPr lang="en-GB" sz="3600" b="1" u="sng" dirty="0"/>
            </a:br>
            <a:endParaRPr lang="en-GB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/>
          </a:bodyPr>
          <a:lstStyle/>
          <a:p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b="1" dirty="0"/>
              <a:t>Computing and BIT students – Team Building </a:t>
            </a:r>
            <a:r>
              <a:rPr lang="en-GB" b="1" dirty="0" smtClean="0"/>
              <a:t>activity</a:t>
            </a:r>
          </a:p>
          <a:p>
            <a:endParaRPr lang="en-GB" b="1" dirty="0"/>
          </a:p>
          <a:p>
            <a:endParaRPr lang="en-GB" dirty="0"/>
          </a:p>
          <a:p>
            <a:r>
              <a:rPr lang="en-GB" b="1" dirty="0"/>
              <a:t>Jubilee Room 1-3pm today 10</a:t>
            </a:r>
            <a:r>
              <a:rPr lang="en-GB" b="1" baseline="30000" dirty="0"/>
              <a:t>th</a:t>
            </a:r>
            <a:r>
              <a:rPr lang="en-GB" b="1" dirty="0"/>
              <a:t> OCT.</a:t>
            </a:r>
            <a:endParaRPr lang="en-GB" dirty="0"/>
          </a:p>
          <a:p>
            <a:pPr marL="0" indent="0">
              <a:buNone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73850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buSzPct val="70000"/>
            </a:pPr>
            <a:r>
              <a:rPr lang="en-US" altLang="en-US" sz="2800" dirty="0"/>
              <a:t>Make machines </a:t>
            </a:r>
            <a:r>
              <a:rPr lang="en-US" altLang="en-US" sz="2800" dirty="0">
                <a:solidFill>
                  <a:srgbClr val="CC0000"/>
                </a:solidFill>
              </a:rPr>
              <a:t>smarter, intelligent and useful</a:t>
            </a:r>
            <a:endParaRPr lang="en-US" altLang="en-US" sz="2800" dirty="0"/>
          </a:p>
          <a:p>
            <a:pPr algn="r" eaLnBrk="1" hangingPunct="1">
              <a:buSzPct val="70000"/>
              <a:buFont typeface="Wingdings" panose="05000000000000000000" pitchFamily="2" charset="2"/>
              <a:buNone/>
            </a:pPr>
            <a:endParaRPr lang="en-US" altLang="en-US" sz="1800" i="1" dirty="0"/>
          </a:p>
          <a:p>
            <a:pPr eaLnBrk="1" hangingPunct="1">
              <a:buSzPct val="70000"/>
            </a:pPr>
            <a:r>
              <a:rPr lang="en-US" altLang="en-US" sz="2800" dirty="0"/>
              <a:t>Signs of intelligence…</a:t>
            </a:r>
          </a:p>
          <a:p>
            <a:pPr lvl="1">
              <a:buSzPct val="70000"/>
            </a:pPr>
            <a:r>
              <a:rPr lang="en-US" altLang="en-US" sz="2400" b="1" dirty="0">
                <a:solidFill>
                  <a:srgbClr val="00B050"/>
                </a:solidFill>
              </a:rPr>
              <a:t>Use </a:t>
            </a:r>
            <a:r>
              <a:rPr lang="en-US" altLang="en-US" sz="2400" b="1" dirty="0" smtClean="0">
                <a:solidFill>
                  <a:srgbClr val="00B050"/>
                </a:solidFill>
              </a:rPr>
              <a:t>‘reasoning’ </a:t>
            </a:r>
            <a:r>
              <a:rPr lang="en-US" altLang="en-US" sz="2400" b="1" dirty="0">
                <a:solidFill>
                  <a:srgbClr val="00B050"/>
                </a:solidFill>
              </a:rPr>
              <a:t>to solve </a:t>
            </a:r>
            <a:r>
              <a:rPr lang="en-US" altLang="en-US" sz="2400" b="1" dirty="0" smtClean="0">
                <a:solidFill>
                  <a:srgbClr val="00B050"/>
                </a:solidFill>
              </a:rPr>
              <a:t>problems</a:t>
            </a:r>
          </a:p>
          <a:p>
            <a:pPr lvl="1" eaLnBrk="1" hangingPunct="1">
              <a:buSzPct val="70000"/>
            </a:pPr>
            <a:r>
              <a:rPr lang="en-US" altLang="en-US" sz="2400" dirty="0" smtClean="0"/>
              <a:t>Learn </a:t>
            </a:r>
            <a:r>
              <a:rPr lang="en-US" altLang="en-US" sz="2400" dirty="0"/>
              <a:t>or understand from </a:t>
            </a:r>
            <a:r>
              <a:rPr lang="en-US" altLang="en-US" sz="2400" dirty="0" smtClean="0"/>
              <a:t>experience,</a:t>
            </a:r>
            <a:endParaRPr lang="en-US" altLang="en-US" sz="2400" dirty="0"/>
          </a:p>
          <a:p>
            <a:pPr lvl="1" eaLnBrk="1" hangingPunct="1">
              <a:buSzPct val="70000"/>
            </a:pPr>
            <a:r>
              <a:rPr lang="en-US" altLang="en-US" sz="2400" dirty="0"/>
              <a:t>Make sense out of ambiguous </a:t>
            </a:r>
            <a:r>
              <a:rPr lang="en-US" altLang="en-US" sz="2400" dirty="0" smtClean="0"/>
              <a:t>situations,</a:t>
            </a:r>
            <a:endParaRPr lang="en-US" altLang="en-US" sz="2400" dirty="0"/>
          </a:p>
          <a:p>
            <a:pPr lvl="1" eaLnBrk="1" hangingPunct="1">
              <a:buSzPct val="70000"/>
            </a:pPr>
            <a:r>
              <a:rPr lang="en-US" altLang="en-US" sz="2400" dirty="0" smtClean="0"/>
              <a:t>Apply </a:t>
            </a:r>
            <a:r>
              <a:rPr lang="en-US" altLang="en-US" sz="2400" dirty="0"/>
              <a:t>knowledge to manipulate the </a:t>
            </a:r>
            <a:r>
              <a:rPr lang="en-US" altLang="en-US" sz="2400" dirty="0" smtClean="0"/>
              <a:t>environment.</a:t>
            </a:r>
            <a:endParaRPr lang="en-US" altLang="en-US" sz="2400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AI Objectives</a:t>
            </a:r>
          </a:p>
        </p:txBody>
      </p:sp>
    </p:spTree>
    <p:extLst>
      <p:ext uri="{BB962C8B-B14F-4D97-AF65-F5344CB8AC3E}">
        <p14:creationId xmlns:p14="http://schemas.microsoft.com/office/powerpoint/2010/main" val="284728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480" y="1196976"/>
            <a:ext cx="4388400" cy="4724400"/>
          </a:xfrm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u="sng" dirty="0">
                <a:solidFill>
                  <a:srgbClr val="CC0000"/>
                </a:solidFill>
              </a:rPr>
              <a:t>Turing Test for Intelligence</a:t>
            </a:r>
            <a:r>
              <a:rPr lang="en-US" altLang="en-US" sz="2400" dirty="0"/>
              <a:t> </a:t>
            </a:r>
          </a:p>
          <a:p>
            <a:pPr eaLnBrk="1" hangingPunct="1"/>
            <a:r>
              <a:rPr lang="en-US" altLang="en-US" sz="2400" dirty="0"/>
              <a:t>A computer can be considered to be </a:t>
            </a:r>
            <a:r>
              <a:rPr lang="en-US" altLang="en-US" sz="2400" dirty="0">
                <a:solidFill>
                  <a:srgbClr val="CC0000"/>
                </a:solidFill>
              </a:rPr>
              <a:t>smart</a:t>
            </a:r>
            <a:r>
              <a:rPr lang="en-US" altLang="en-US" sz="2400" dirty="0"/>
              <a:t> only when a human interviewer, “conversing” with both an unseen human being and an unseen computer, can not determine which is which.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i="1" dirty="0"/>
              <a:t>	                 </a:t>
            </a:r>
            <a:r>
              <a:rPr lang="en-US" altLang="en-US" sz="2000" i="1" dirty="0"/>
              <a:t>- Alan Turing  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Test for Intelligence</a:t>
            </a:r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1541236"/>
            <a:ext cx="4083050" cy="40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2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AI Field…</a:t>
            </a:r>
          </a:p>
        </p:txBody>
      </p:sp>
      <p:pic>
        <p:nvPicPr>
          <p:cNvPr id="1331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8" y="294839"/>
            <a:ext cx="6840760" cy="659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64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84784"/>
            <a:ext cx="10058400" cy="4608513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SzPct val="70000"/>
            </a:pPr>
            <a:r>
              <a:rPr lang="en-US" altLang="en-US" sz="2800" dirty="0"/>
              <a:t>Is a computer program that attempts to imitate expert’s reasoning processes and knowledge in solving specific </a:t>
            </a:r>
            <a:r>
              <a:rPr lang="en-US" altLang="en-US" sz="2800" dirty="0" smtClean="0"/>
              <a:t>problems.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  <a:buSzPct val="70000"/>
            </a:pPr>
            <a:r>
              <a:rPr lang="en-US" altLang="en-US" sz="2800" dirty="0" smtClean="0"/>
              <a:t>Works </a:t>
            </a:r>
            <a:r>
              <a:rPr lang="en-US" altLang="en-US" sz="2800" dirty="0"/>
              <a:t>best with narrow problem </a:t>
            </a:r>
            <a:r>
              <a:rPr lang="en-US" altLang="en-US" sz="2800" dirty="0" smtClean="0"/>
              <a:t>areas/tasks.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  <a:buSzPct val="70000"/>
            </a:pPr>
            <a:r>
              <a:rPr lang="en-US" altLang="en-US" sz="2800" dirty="0"/>
              <a:t>Expert systems do not </a:t>
            </a:r>
            <a:r>
              <a:rPr lang="en-US" altLang="en-US" sz="2800" dirty="0" smtClean="0"/>
              <a:t>always replace </a:t>
            </a:r>
            <a:r>
              <a:rPr lang="en-US" altLang="en-US" sz="2800" dirty="0"/>
              <a:t>experts, but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Make their knowledge and experience more widely available, and thus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help </a:t>
            </a:r>
            <a:r>
              <a:rPr lang="en-US" altLang="en-US" sz="2400" dirty="0"/>
              <a:t>non-experts to work </a:t>
            </a:r>
            <a:r>
              <a:rPr lang="en-US" altLang="en-US" sz="2400" dirty="0" smtClean="0"/>
              <a:t>better.</a:t>
            </a:r>
            <a:endParaRPr lang="en-US" altLang="en-US" sz="2400" dirty="0"/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3200"/>
            <a:ext cx="1676400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Expert Systems (ES)</a:t>
            </a:r>
          </a:p>
        </p:txBody>
      </p:sp>
      <p:graphicFrame>
        <p:nvGraphicFramePr>
          <p:cNvPr id="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463731"/>
              </p:ext>
            </p:extLst>
          </p:nvPr>
        </p:nvGraphicFramePr>
        <p:xfrm>
          <a:off x="10510327" y="203200"/>
          <a:ext cx="10906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Visio" r:id="rId5" imgW="718868" imgH="1054887" progId="">
                  <p:embed/>
                </p:oleObj>
              </mc:Choice>
              <mc:Fallback>
                <p:oleObj name="Visio" r:id="rId5" imgW="718868" imgH="1054887" progId="">
                  <p:embed/>
                  <p:pic>
                    <p:nvPicPr>
                      <p:cNvPr id="18437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0327" y="203200"/>
                        <a:ext cx="109061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49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61718"/>
            <a:ext cx="7961312" cy="4608513"/>
          </a:xfrm>
        </p:spPr>
        <p:txBody>
          <a:bodyPr lIns="92075" tIns="46038" rIns="92075" bIns="46038"/>
          <a:lstStyle/>
          <a:p>
            <a:pPr eaLnBrk="1" hangingPunct="1">
              <a:buSzPct val="70000"/>
            </a:pPr>
            <a:r>
              <a:rPr lang="en-US" altLang="en-US" sz="2500" dirty="0"/>
              <a:t>Knowledge is not always readily </a:t>
            </a:r>
            <a:r>
              <a:rPr lang="en-US" altLang="en-US" sz="2500" dirty="0" smtClean="0"/>
              <a:t>available.</a:t>
            </a:r>
            <a:endParaRPr lang="en-US" altLang="en-US" sz="2500" dirty="0"/>
          </a:p>
          <a:p>
            <a:pPr eaLnBrk="1" hangingPunct="1">
              <a:buSzPct val="70000"/>
            </a:pPr>
            <a:r>
              <a:rPr lang="en-US" altLang="en-US" sz="2500" dirty="0" smtClean="0"/>
              <a:t>ES </a:t>
            </a:r>
            <a:r>
              <a:rPr lang="en-US" altLang="en-US" sz="2500" dirty="0"/>
              <a:t>work well only in a narrow domain</a:t>
            </a:r>
            <a:r>
              <a:rPr lang="en-US" altLang="en-US" sz="2500" i="1" dirty="0"/>
              <a:t> </a:t>
            </a:r>
            <a:r>
              <a:rPr lang="en-US" altLang="en-US" sz="2500" dirty="0"/>
              <a:t>of </a:t>
            </a:r>
            <a:r>
              <a:rPr lang="en-US" altLang="en-US" sz="2500" dirty="0" smtClean="0"/>
              <a:t>knowledge.</a:t>
            </a:r>
          </a:p>
          <a:p>
            <a:pPr eaLnBrk="1" hangingPunct="1">
              <a:buSzPct val="70000"/>
            </a:pPr>
            <a:r>
              <a:rPr lang="en-US" altLang="en-US" sz="2500" dirty="0" smtClean="0"/>
              <a:t>Knowledge is not exact or well defined. </a:t>
            </a:r>
            <a:endParaRPr lang="en-US" altLang="en-US" sz="2500" dirty="0"/>
          </a:p>
          <a:p>
            <a:pPr eaLnBrk="1" hangingPunct="1">
              <a:buSzPct val="70000"/>
            </a:pPr>
            <a:r>
              <a:rPr lang="en-US" altLang="en-US" sz="2500" dirty="0"/>
              <a:t>Experts’ vocabulary often highly </a:t>
            </a:r>
            <a:r>
              <a:rPr lang="en-US" altLang="en-US" sz="2500" dirty="0" smtClean="0"/>
              <a:t>technical.</a:t>
            </a:r>
            <a:endParaRPr lang="en-US" altLang="en-US" sz="2500" dirty="0"/>
          </a:p>
          <a:p>
            <a:pPr eaLnBrk="1" hangingPunct="1">
              <a:buSzPct val="70000"/>
            </a:pPr>
            <a:r>
              <a:rPr lang="en-US" altLang="en-US" sz="2500" dirty="0" smtClean="0"/>
              <a:t>And … </a:t>
            </a:r>
            <a:r>
              <a:rPr lang="en-US" altLang="en-US" sz="2500" dirty="0"/>
              <a:t>more …</a:t>
            </a:r>
            <a:endParaRPr lang="en-US" altLang="en-US" sz="2500" dirty="0">
              <a:solidFill>
                <a:schemeClr val="hlink"/>
              </a:solidFill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Problems and Limitations of ES</a:t>
            </a:r>
          </a:p>
        </p:txBody>
      </p:sp>
      <p:pic>
        <p:nvPicPr>
          <p:cNvPr id="4" name="Picture 2" descr="Image result for self driving c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67" y="2244600"/>
            <a:ext cx="4287933" cy="237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5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85488" y="2844004"/>
            <a:ext cx="761621" cy="850192"/>
            <a:chOff x="1414116" y="2133003"/>
            <a:chExt cx="571216" cy="637644"/>
          </a:xfrm>
        </p:grpSpPr>
        <p:sp>
          <p:nvSpPr>
            <p:cNvPr id="32" name="Line 5"/>
            <p:cNvSpPr>
              <a:spLocks noChangeShapeType="1"/>
            </p:cNvSpPr>
            <p:nvPr/>
          </p:nvSpPr>
          <p:spPr bwMode="auto">
            <a:xfrm flipH="1">
              <a:off x="1414116" y="2133003"/>
              <a:ext cx="207715" cy="637644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/>
            </a:p>
          </p:txBody>
        </p:sp>
        <p:sp>
          <p:nvSpPr>
            <p:cNvPr id="33" name="Line 6"/>
            <p:cNvSpPr>
              <a:spLocks noChangeShapeType="1"/>
            </p:cNvSpPr>
            <p:nvPr/>
          </p:nvSpPr>
          <p:spPr bwMode="auto">
            <a:xfrm>
              <a:off x="1777617" y="2133003"/>
              <a:ext cx="207715" cy="637644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/>
            </a:p>
          </p:txBody>
        </p:sp>
        <p:sp>
          <p:nvSpPr>
            <p:cNvPr id="34" name="Line 7"/>
            <p:cNvSpPr>
              <a:spLocks noChangeShapeType="1"/>
            </p:cNvSpPr>
            <p:nvPr/>
          </p:nvSpPr>
          <p:spPr bwMode="auto">
            <a:xfrm>
              <a:off x="1517973" y="2491678"/>
              <a:ext cx="363501" cy="0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70097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327916" y="2753059"/>
            <a:ext cx="5163785" cy="854460"/>
            <a:chOff x="3995936" y="2064794"/>
            <a:chExt cx="3872839" cy="640845"/>
          </a:xfrm>
        </p:grpSpPr>
        <p:sp>
          <p:nvSpPr>
            <p:cNvPr id="36" name="Line 9"/>
            <p:cNvSpPr>
              <a:spLocks noChangeShapeType="1"/>
            </p:cNvSpPr>
            <p:nvPr/>
          </p:nvSpPr>
          <p:spPr bwMode="auto">
            <a:xfrm>
              <a:off x="4238494" y="2102491"/>
              <a:ext cx="0" cy="603148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/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3995936" y="2102491"/>
              <a:ext cx="485116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/>
            </a:p>
          </p:txBody>
        </p:sp>
        <p:grpSp>
          <p:nvGrpSpPr>
            <p:cNvPr id="38" name="Group 11"/>
            <p:cNvGrpSpPr>
              <a:grpSpLocks/>
            </p:cNvGrpSpPr>
            <p:nvPr/>
          </p:nvGrpSpPr>
          <p:grpSpPr bwMode="auto">
            <a:xfrm>
              <a:off x="6850032" y="2064794"/>
              <a:ext cx="533627" cy="603148"/>
              <a:chOff x="1584" y="2736"/>
              <a:chExt cx="528" cy="768"/>
            </a:xfrm>
          </p:grpSpPr>
          <p:sp>
            <p:nvSpPr>
              <p:cNvPr id="54" name="Line 12"/>
              <p:cNvSpPr>
                <a:spLocks noChangeShapeType="1"/>
              </p:cNvSpPr>
              <p:nvPr/>
            </p:nvSpPr>
            <p:spPr bwMode="auto">
              <a:xfrm flipH="1">
                <a:off x="1584" y="2736"/>
                <a:ext cx="192" cy="768"/>
              </a:xfrm>
              <a:prstGeom prst="line">
                <a:avLst/>
              </a:prstGeom>
              <a:noFill/>
              <a:ln w="762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2400"/>
              </a:p>
            </p:txBody>
          </p:sp>
          <p:sp>
            <p:nvSpPr>
              <p:cNvPr id="55" name="Line 13"/>
              <p:cNvSpPr>
                <a:spLocks noChangeShapeType="1"/>
              </p:cNvSpPr>
              <p:nvPr/>
            </p:nvSpPr>
            <p:spPr bwMode="auto">
              <a:xfrm>
                <a:off x="1920" y="2736"/>
                <a:ext cx="192" cy="768"/>
              </a:xfrm>
              <a:prstGeom prst="line">
                <a:avLst/>
              </a:prstGeom>
              <a:noFill/>
              <a:ln w="762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2400"/>
              </a:p>
            </p:txBody>
          </p:sp>
          <p:sp>
            <p:nvSpPr>
              <p:cNvPr id="56" name="Line 14"/>
              <p:cNvSpPr>
                <a:spLocks noChangeShapeType="1"/>
              </p:cNvSpPr>
              <p:nvPr/>
            </p:nvSpPr>
            <p:spPr bwMode="auto">
              <a:xfrm>
                <a:off x="1680" y="3168"/>
                <a:ext cx="336" cy="0"/>
              </a:xfrm>
              <a:prstGeom prst="line">
                <a:avLst/>
              </a:prstGeom>
              <a:noFill/>
              <a:ln w="762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2400"/>
              </a:p>
            </p:txBody>
          </p:sp>
        </p:grpSp>
        <p:grpSp>
          <p:nvGrpSpPr>
            <p:cNvPr id="39" name="Group 15"/>
            <p:cNvGrpSpPr>
              <a:grpSpLocks/>
            </p:cNvGrpSpPr>
            <p:nvPr/>
          </p:nvGrpSpPr>
          <p:grpSpPr bwMode="auto">
            <a:xfrm>
              <a:off x="4408284" y="2102491"/>
              <a:ext cx="533627" cy="603148"/>
              <a:chOff x="1584" y="2736"/>
              <a:chExt cx="528" cy="768"/>
            </a:xfrm>
          </p:grpSpPr>
          <p:sp>
            <p:nvSpPr>
              <p:cNvPr id="51" name="Line 16"/>
              <p:cNvSpPr>
                <a:spLocks noChangeShapeType="1"/>
              </p:cNvSpPr>
              <p:nvPr/>
            </p:nvSpPr>
            <p:spPr bwMode="auto">
              <a:xfrm flipH="1">
                <a:off x="1584" y="2736"/>
                <a:ext cx="192" cy="768"/>
              </a:xfrm>
              <a:prstGeom prst="line">
                <a:avLst/>
              </a:prstGeom>
              <a:noFill/>
              <a:ln w="762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2400"/>
              </a:p>
            </p:txBody>
          </p:sp>
          <p:sp>
            <p:nvSpPr>
              <p:cNvPr id="52" name="Line 17"/>
              <p:cNvSpPr>
                <a:spLocks noChangeShapeType="1"/>
              </p:cNvSpPr>
              <p:nvPr/>
            </p:nvSpPr>
            <p:spPr bwMode="auto">
              <a:xfrm>
                <a:off x="1920" y="2736"/>
                <a:ext cx="192" cy="768"/>
              </a:xfrm>
              <a:prstGeom prst="line">
                <a:avLst/>
              </a:prstGeom>
              <a:noFill/>
              <a:ln w="762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2400"/>
              </a:p>
            </p:txBody>
          </p:sp>
          <p:sp>
            <p:nvSpPr>
              <p:cNvPr id="53" name="Line 18"/>
              <p:cNvSpPr>
                <a:spLocks noChangeShapeType="1"/>
              </p:cNvSpPr>
              <p:nvPr/>
            </p:nvSpPr>
            <p:spPr bwMode="auto">
              <a:xfrm>
                <a:off x="1680" y="3168"/>
                <a:ext cx="336" cy="0"/>
              </a:xfrm>
              <a:prstGeom prst="line">
                <a:avLst/>
              </a:prstGeom>
              <a:noFill/>
              <a:ln w="762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2400"/>
              </a:p>
            </p:txBody>
          </p:sp>
        </p:grpSp>
        <p:sp>
          <p:nvSpPr>
            <p:cNvPr id="40" name="Line 19"/>
            <p:cNvSpPr>
              <a:spLocks noChangeShapeType="1"/>
            </p:cNvSpPr>
            <p:nvPr/>
          </p:nvSpPr>
          <p:spPr bwMode="auto">
            <a:xfrm>
              <a:off x="5087446" y="2102491"/>
              <a:ext cx="0" cy="603148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/>
            </a:p>
          </p:txBody>
        </p:sp>
        <p:sp>
          <p:nvSpPr>
            <p:cNvPr id="41" name="Line 20"/>
            <p:cNvSpPr>
              <a:spLocks noChangeShapeType="1"/>
            </p:cNvSpPr>
            <p:nvPr/>
          </p:nvSpPr>
          <p:spPr bwMode="auto">
            <a:xfrm flipH="1">
              <a:off x="5038934" y="2121339"/>
              <a:ext cx="485116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/>
            </a:p>
          </p:txBody>
        </p:sp>
        <p:sp>
          <p:nvSpPr>
            <p:cNvPr id="42" name="Line 21"/>
            <p:cNvSpPr>
              <a:spLocks noChangeShapeType="1"/>
            </p:cNvSpPr>
            <p:nvPr/>
          </p:nvSpPr>
          <p:spPr bwMode="auto">
            <a:xfrm flipH="1">
              <a:off x="5038934" y="2404065"/>
              <a:ext cx="485116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/>
            </a:p>
          </p:txBody>
        </p: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 flipH="1">
              <a:off x="5038934" y="2686791"/>
              <a:ext cx="485116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/>
            </a:p>
          </p:txBody>
        </p:sp>
        <p:grpSp>
          <p:nvGrpSpPr>
            <p:cNvPr id="44" name="Group 23"/>
            <p:cNvGrpSpPr>
              <a:grpSpLocks/>
            </p:cNvGrpSpPr>
            <p:nvPr/>
          </p:nvGrpSpPr>
          <p:grpSpPr bwMode="auto">
            <a:xfrm>
              <a:off x="6251723" y="2064794"/>
              <a:ext cx="509371" cy="603148"/>
              <a:chOff x="3240" y="2688"/>
              <a:chExt cx="504" cy="768"/>
            </a:xfrm>
          </p:grpSpPr>
          <p:sp>
            <p:nvSpPr>
              <p:cNvPr id="48" name="Line 24"/>
              <p:cNvSpPr>
                <a:spLocks noChangeShapeType="1"/>
              </p:cNvSpPr>
              <p:nvPr/>
            </p:nvSpPr>
            <p:spPr bwMode="auto">
              <a:xfrm flipH="1">
                <a:off x="3264" y="2688"/>
                <a:ext cx="480" cy="0"/>
              </a:xfrm>
              <a:prstGeom prst="line">
                <a:avLst/>
              </a:prstGeom>
              <a:noFill/>
              <a:ln w="762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2400"/>
              </a:p>
            </p:txBody>
          </p:sp>
          <p:sp>
            <p:nvSpPr>
              <p:cNvPr id="49" name="Line 25"/>
              <p:cNvSpPr>
                <a:spLocks noChangeShapeType="1"/>
              </p:cNvSpPr>
              <p:nvPr/>
            </p:nvSpPr>
            <p:spPr bwMode="auto">
              <a:xfrm>
                <a:off x="3264" y="2688"/>
                <a:ext cx="0" cy="768"/>
              </a:xfrm>
              <a:prstGeom prst="line">
                <a:avLst/>
              </a:prstGeom>
              <a:noFill/>
              <a:ln w="762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2400"/>
              </a:p>
            </p:txBody>
          </p:sp>
          <p:sp>
            <p:nvSpPr>
              <p:cNvPr id="50" name="Line 26"/>
              <p:cNvSpPr>
                <a:spLocks noChangeShapeType="1"/>
              </p:cNvSpPr>
              <p:nvPr/>
            </p:nvSpPr>
            <p:spPr bwMode="auto">
              <a:xfrm flipH="1">
                <a:off x="3240" y="3456"/>
                <a:ext cx="480" cy="0"/>
              </a:xfrm>
              <a:prstGeom prst="line">
                <a:avLst/>
              </a:prstGeom>
              <a:noFill/>
              <a:ln w="762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2400"/>
              </a:p>
            </p:txBody>
          </p:sp>
        </p:grpSp>
        <p:grpSp>
          <p:nvGrpSpPr>
            <p:cNvPr id="45" name="Group 27"/>
            <p:cNvGrpSpPr>
              <a:grpSpLocks/>
            </p:cNvGrpSpPr>
            <p:nvPr/>
          </p:nvGrpSpPr>
          <p:grpSpPr bwMode="auto">
            <a:xfrm>
              <a:off x="7383659" y="2064794"/>
              <a:ext cx="485116" cy="603148"/>
              <a:chOff x="4416" y="2688"/>
              <a:chExt cx="480" cy="768"/>
            </a:xfrm>
          </p:grpSpPr>
          <p:sp>
            <p:nvSpPr>
              <p:cNvPr id="46" name="Line 28"/>
              <p:cNvSpPr>
                <a:spLocks noChangeShapeType="1"/>
              </p:cNvSpPr>
              <p:nvPr/>
            </p:nvSpPr>
            <p:spPr bwMode="auto">
              <a:xfrm>
                <a:off x="4656" y="2688"/>
                <a:ext cx="0" cy="768"/>
              </a:xfrm>
              <a:prstGeom prst="line">
                <a:avLst/>
              </a:prstGeom>
              <a:noFill/>
              <a:ln w="762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2400"/>
              </a:p>
            </p:txBody>
          </p:sp>
          <p:sp>
            <p:nvSpPr>
              <p:cNvPr id="47" name="Line 29"/>
              <p:cNvSpPr>
                <a:spLocks noChangeShapeType="1"/>
              </p:cNvSpPr>
              <p:nvPr/>
            </p:nvSpPr>
            <p:spPr bwMode="auto">
              <a:xfrm flipH="1">
                <a:off x="4416" y="2688"/>
                <a:ext cx="480" cy="0"/>
              </a:xfrm>
              <a:prstGeom prst="line">
                <a:avLst/>
              </a:prstGeom>
              <a:noFill/>
              <a:ln w="762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161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MWC Lecture SatelliteComms"/>
</p:tagLst>
</file>

<file path=ppt/theme/theme1.xml><?xml version="1.0" encoding="utf-8"?>
<a:theme xmlns:a="http://schemas.openxmlformats.org/drawingml/2006/main" name="IntroductionSlide">
  <a:themeElements>
    <a:clrScheme name="LeedMet Colours ">
      <a:dk1>
        <a:sysClr val="windowText" lastClr="000000"/>
      </a:dk1>
      <a:lt1>
        <a:sysClr val="window" lastClr="FFFFFF"/>
      </a:lt1>
      <a:dk2>
        <a:srgbClr val="110B2F"/>
      </a:dk2>
      <a:lt2>
        <a:srgbClr val="EEECE1"/>
      </a:lt2>
      <a:accent1>
        <a:srgbClr val="321959"/>
      </a:accent1>
      <a:accent2>
        <a:srgbClr val="4C316E"/>
      </a:accent2>
      <a:accent3>
        <a:srgbClr val="59427C"/>
      </a:accent3>
      <a:accent4>
        <a:srgbClr val="675087"/>
      </a:accent4>
      <a:accent5>
        <a:srgbClr val="776294"/>
      </a:accent5>
      <a:accent6>
        <a:srgbClr val="8B79A3"/>
      </a:accent6>
      <a:hlink>
        <a:srgbClr val="9E91B4"/>
      </a:hlink>
      <a:folHlink>
        <a:srgbClr val="BBB1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ew Topic Slide">
  <a:themeElements>
    <a:clrScheme name="LeedMet Colours ">
      <a:dk1>
        <a:sysClr val="windowText" lastClr="000000"/>
      </a:dk1>
      <a:lt1>
        <a:sysClr val="window" lastClr="FFFFFF"/>
      </a:lt1>
      <a:dk2>
        <a:srgbClr val="110B2F"/>
      </a:dk2>
      <a:lt2>
        <a:srgbClr val="EEECE1"/>
      </a:lt2>
      <a:accent1>
        <a:srgbClr val="321959"/>
      </a:accent1>
      <a:accent2>
        <a:srgbClr val="4C316E"/>
      </a:accent2>
      <a:accent3>
        <a:srgbClr val="59427C"/>
      </a:accent3>
      <a:accent4>
        <a:srgbClr val="675087"/>
      </a:accent4>
      <a:accent5>
        <a:srgbClr val="776294"/>
      </a:accent5>
      <a:accent6>
        <a:srgbClr val="8B79A3"/>
      </a:accent6>
      <a:hlink>
        <a:srgbClr val="9E91B4"/>
      </a:hlink>
      <a:folHlink>
        <a:srgbClr val="BBB1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LeedMet Colours ">
      <a:dk1>
        <a:sysClr val="windowText" lastClr="000000"/>
      </a:dk1>
      <a:lt1>
        <a:sysClr val="window" lastClr="FFFFFF"/>
      </a:lt1>
      <a:dk2>
        <a:srgbClr val="110B2F"/>
      </a:dk2>
      <a:lt2>
        <a:srgbClr val="EEECE1"/>
      </a:lt2>
      <a:accent1>
        <a:srgbClr val="321959"/>
      </a:accent1>
      <a:accent2>
        <a:srgbClr val="4C316E"/>
      </a:accent2>
      <a:accent3>
        <a:srgbClr val="59427C"/>
      </a:accent3>
      <a:accent4>
        <a:srgbClr val="675087"/>
      </a:accent4>
      <a:accent5>
        <a:srgbClr val="776294"/>
      </a:accent5>
      <a:accent6>
        <a:srgbClr val="8B79A3"/>
      </a:accent6>
      <a:hlink>
        <a:srgbClr val="9E91B4"/>
      </a:hlink>
      <a:folHlink>
        <a:srgbClr val="BBB1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1336</Words>
  <Application>Microsoft Office PowerPoint</Application>
  <PresentationFormat>Widescreen</PresentationFormat>
  <Paragraphs>254</Paragraphs>
  <Slides>24</Slides>
  <Notes>13</Notes>
  <HiddenSlides>0</HiddenSlides>
  <MMClips>1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ＭＳ Ｐゴシック</vt:lpstr>
      <vt:lpstr>Arial</vt:lpstr>
      <vt:lpstr>Calibri</vt:lpstr>
      <vt:lpstr>Times New Roman</vt:lpstr>
      <vt:lpstr>Wingdings</vt:lpstr>
      <vt:lpstr>IntroductionSlide</vt:lpstr>
      <vt:lpstr>New Topic Slide</vt:lpstr>
      <vt:lpstr>Custom Design</vt:lpstr>
      <vt:lpstr>1_Custom Design</vt:lpstr>
      <vt:lpstr>Visio</vt:lpstr>
      <vt:lpstr>​AI and Machine Learning  for Data Science and Analytics    Hissam Tawfik </vt:lpstr>
      <vt:lpstr>Artificial Intelligence (AI)</vt:lpstr>
      <vt:lpstr>AI Objectives</vt:lpstr>
      <vt:lpstr>Test for Intelligence</vt:lpstr>
      <vt:lpstr>The AI Field…</vt:lpstr>
      <vt:lpstr>Expert Systems (ES)</vt:lpstr>
      <vt:lpstr>Problems and Limitations of ES</vt:lpstr>
      <vt:lpstr>PowerPoint Presentation</vt:lpstr>
      <vt:lpstr>PowerPoint Presentation</vt:lpstr>
      <vt:lpstr>PowerPoint Presentation</vt:lpstr>
      <vt:lpstr>Demo – AI vs. AI: Two chatbots talking to each other </vt:lpstr>
      <vt:lpstr>Conventional AI </vt:lpstr>
      <vt:lpstr>PowerPoint Presentation</vt:lpstr>
      <vt:lpstr>Conventional AI - Challenges</vt:lpstr>
      <vt:lpstr>Machine Learning</vt:lpstr>
      <vt:lpstr>Machine Learning example: Artificial Neural Networks </vt:lpstr>
      <vt:lpstr>The rise of the Big Data</vt:lpstr>
      <vt:lpstr>Applications of the Big Data</vt:lpstr>
      <vt:lpstr>Big Data characteristics  </vt:lpstr>
      <vt:lpstr>Big Data science and machine learning </vt:lpstr>
      <vt:lpstr>Big Data (Data-intensive) Science: The new paradigm of scientific discovery </vt:lpstr>
      <vt:lpstr>PowerPoint Presentation</vt:lpstr>
      <vt:lpstr>Some recommended research articles  </vt:lpstr>
      <vt:lpstr>  </vt:lpstr>
    </vt:vector>
  </TitlesOfParts>
  <Company>Leeds Metropolitan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MWC Lecture SatelliteComms</dc:title>
  <dc:creator>Marketing Service</dc:creator>
  <cp:lastModifiedBy>Soosay, Mekala</cp:lastModifiedBy>
  <cp:revision>150</cp:revision>
  <dcterms:created xsi:type="dcterms:W3CDTF">2012-02-14T11:14:08Z</dcterms:created>
  <dcterms:modified xsi:type="dcterms:W3CDTF">2018-10-10T10:18:08Z</dcterms:modified>
</cp:coreProperties>
</file>