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256" r:id="rId5"/>
    <p:sldId id="265" r:id="rId6"/>
    <p:sldId id="284" r:id="rId7"/>
    <p:sldId id="309" r:id="rId8"/>
    <p:sldId id="260" r:id="rId9"/>
    <p:sldId id="259" r:id="rId10"/>
    <p:sldId id="262" r:id="rId11"/>
    <p:sldId id="274" r:id="rId12"/>
    <p:sldId id="261" r:id="rId13"/>
    <p:sldId id="263" r:id="rId14"/>
    <p:sldId id="280" r:id="rId15"/>
    <p:sldId id="282" r:id="rId16"/>
    <p:sldId id="276" r:id="rId17"/>
    <p:sldId id="285" r:id="rId18"/>
    <p:sldId id="307" r:id="rId19"/>
    <p:sldId id="308" r:id="rId20"/>
    <p:sldId id="305" r:id="rId21"/>
    <p:sldId id="288" r:id="rId22"/>
    <p:sldId id="304" r:id="rId23"/>
    <p:sldId id="310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270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333" autoAdjust="0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say, Mekala" userId="0367757f-0967-486e-a5fe-732c3a632a04" providerId="ADAL" clId="{292B210C-3818-42DE-8EFA-A587F4E68133}"/>
    <pc:docChg chg="custSel modSld">
      <pc:chgData name="Soosay, Mekala" userId="0367757f-0967-486e-a5fe-732c3a632a04" providerId="ADAL" clId="{292B210C-3818-42DE-8EFA-A587F4E68133}" dt="2022-08-19T14:04:29.192" v="68" actId="20577"/>
      <pc:docMkLst>
        <pc:docMk/>
      </pc:docMkLst>
      <pc:sldChg chg="modSp mod">
        <pc:chgData name="Soosay, Mekala" userId="0367757f-0967-486e-a5fe-732c3a632a04" providerId="ADAL" clId="{292B210C-3818-42DE-8EFA-A587F4E68133}" dt="2022-08-19T14:03:32.005" v="20" actId="20577"/>
        <pc:sldMkLst>
          <pc:docMk/>
          <pc:sldMk cId="0" sldId="259"/>
        </pc:sldMkLst>
        <pc:spChg chg="mod">
          <ac:chgData name="Soosay, Mekala" userId="0367757f-0967-486e-a5fe-732c3a632a04" providerId="ADAL" clId="{292B210C-3818-42DE-8EFA-A587F4E68133}" dt="2022-08-19T14:03:32.005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292B210C-3818-42DE-8EFA-A587F4E68133}" dt="2022-08-19T14:04:03.982" v="39" actId="20577"/>
        <pc:sldMkLst>
          <pc:docMk/>
          <pc:sldMk cId="0" sldId="261"/>
        </pc:sldMkLst>
        <pc:spChg chg="mod">
          <ac:chgData name="Soosay, Mekala" userId="0367757f-0967-486e-a5fe-732c3a632a04" providerId="ADAL" clId="{292B210C-3818-42DE-8EFA-A587F4E68133}" dt="2022-08-19T14:04:03.982" v="3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292B210C-3818-42DE-8EFA-A587F4E68133}" dt="2022-08-19T14:04:29.192" v="68" actId="20577"/>
        <pc:sldMkLst>
          <pc:docMk/>
          <pc:sldMk cId="0" sldId="263"/>
        </pc:sldMkLst>
        <pc:spChg chg="mod">
          <ac:chgData name="Soosay, Mekala" userId="0367757f-0967-486e-a5fe-732c3a632a04" providerId="ADAL" clId="{292B210C-3818-42DE-8EFA-A587F4E68133}" dt="2022-08-19T14:04:29.192" v="68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Soosay, Mekala" userId="0367757f-0967-486e-a5fe-732c3a632a04" providerId="ADAL" clId="{EDE532B4-6198-C044-AC9E-E88B87F5D18B}"/>
    <pc:docChg chg="modSld">
      <pc:chgData name="Soosay, Mekala" userId="0367757f-0967-486e-a5fe-732c3a632a04" providerId="ADAL" clId="{EDE532B4-6198-C044-AC9E-E88B87F5D18B}" dt="2021-09-16T09:20:09.641" v="12" actId="20577"/>
      <pc:docMkLst>
        <pc:docMk/>
      </pc:docMkLst>
      <pc:sldChg chg="modSp mod">
        <pc:chgData name="Soosay, Mekala" userId="0367757f-0967-486e-a5fe-732c3a632a04" providerId="ADAL" clId="{EDE532B4-6198-C044-AC9E-E88B87F5D18B}" dt="2021-09-16T08:55:43.705" v="11" actId="20577"/>
        <pc:sldMkLst>
          <pc:docMk/>
          <pc:sldMk cId="0" sldId="263"/>
        </pc:sldMkLst>
        <pc:spChg chg="mod">
          <ac:chgData name="Soosay, Mekala" userId="0367757f-0967-486e-a5fe-732c3a632a04" providerId="ADAL" clId="{EDE532B4-6198-C044-AC9E-E88B87F5D18B}" dt="2021-09-16T08:55:43.705" v="11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EDE532B4-6198-C044-AC9E-E88B87F5D18B}" dt="2021-09-16T08:55:16.063" v="10" actId="20577"/>
        <pc:sldMkLst>
          <pc:docMk/>
          <pc:sldMk cId="1677163414" sldId="274"/>
        </pc:sldMkLst>
        <pc:spChg chg="mod">
          <ac:chgData name="Soosay, Mekala" userId="0367757f-0967-486e-a5fe-732c3a632a04" providerId="ADAL" clId="{EDE532B4-6198-C044-AC9E-E88B87F5D18B}" dt="2021-09-16T08:55:16.063" v="10" actId="20577"/>
          <ac:spMkLst>
            <pc:docMk/>
            <pc:sldMk cId="1677163414" sldId="274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EDE532B4-6198-C044-AC9E-E88B87F5D18B}" dt="2021-09-16T09:20:09.641" v="12" actId="20577"/>
        <pc:sldMkLst>
          <pc:docMk/>
          <pc:sldMk cId="1215303165" sldId="310"/>
        </pc:sldMkLst>
        <pc:spChg chg="mod">
          <ac:chgData name="Soosay, Mekala" userId="0367757f-0967-486e-a5fe-732c3a632a04" providerId="ADAL" clId="{EDE532B4-6198-C044-AC9E-E88B87F5D18B}" dt="2021-09-16T09:20:09.641" v="12" actId="20577"/>
          <ac:spMkLst>
            <pc:docMk/>
            <pc:sldMk cId="1215303165" sldId="310"/>
            <ac:spMk id="4" creationId="{ED0A8E86-E00B-4E1C-89A3-64B314ACC642}"/>
          </ac:spMkLst>
        </pc:spChg>
      </pc:sldChg>
    </pc:docChg>
  </pc:docChgLst>
  <pc:docChgLst>
    <pc:chgData name="Soosay, Mekala" userId="0367757f-0967-486e-a5fe-732c3a632a04" providerId="ADAL" clId="{7FD5958C-6667-8446-BA06-D30A50B2C1CF}"/>
    <pc:docChg chg="modSld">
      <pc:chgData name="Soosay, Mekala" userId="0367757f-0967-486e-a5fe-732c3a632a04" providerId="ADAL" clId="{7FD5958C-6667-8446-BA06-D30A50B2C1CF}" dt="2022-08-22T18:48:01.859" v="3" actId="20577"/>
      <pc:docMkLst>
        <pc:docMk/>
      </pc:docMkLst>
      <pc:sldChg chg="modSp mod">
        <pc:chgData name="Soosay, Mekala" userId="0367757f-0967-486e-a5fe-732c3a632a04" providerId="ADAL" clId="{7FD5958C-6667-8446-BA06-D30A50B2C1CF}" dt="2022-08-22T18:48:01.859" v="3" actId="20577"/>
        <pc:sldMkLst>
          <pc:docMk/>
          <pc:sldMk cId="1677163414" sldId="274"/>
        </pc:sldMkLst>
        <pc:spChg chg="mod">
          <ac:chgData name="Soosay, Mekala" userId="0367757f-0967-486e-a5fe-732c3a632a04" providerId="ADAL" clId="{7FD5958C-6667-8446-BA06-D30A50B2C1CF}" dt="2022-08-22T18:48:01.859" v="3" actId="20577"/>
          <ac:spMkLst>
            <pc:docMk/>
            <pc:sldMk cId="1677163414" sldId="274"/>
            <ac:spMk id="3" creationId="{00000000-0000-0000-0000-000000000000}"/>
          </ac:spMkLst>
        </pc:spChg>
      </pc:sldChg>
    </pc:docChg>
  </pc:docChgLst>
  <pc:docChgLst>
    <pc:chgData name="Soosay, Mekala" userId="0367757f-0967-486e-a5fe-732c3a632a04" providerId="ADAL" clId="{0804AF67-BAF2-418D-B5E4-4D9A07680A59}"/>
    <pc:docChg chg="custSel modSld">
      <pc:chgData name="Soosay, Mekala" userId="0367757f-0967-486e-a5fe-732c3a632a04" providerId="ADAL" clId="{0804AF67-BAF2-418D-B5E4-4D9A07680A59}" dt="2021-09-16T10:58:42.002" v="79" actId="20577"/>
      <pc:docMkLst>
        <pc:docMk/>
      </pc:docMkLst>
      <pc:sldChg chg="modSp mod">
        <pc:chgData name="Soosay, Mekala" userId="0367757f-0967-486e-a5fe-732c3a632a04" providerId="ADAL" clId="{0804AF67-BAF2-418D-B5E4-4D9A07680A59}" dt="2021-09-06T15:44:17.006" v="11" actId="20577"/>
        <pc:sldMkLst>
          <pc:docMk/>
          <pc:sldMk cId="0" sldId="259"/>
        </pc:sldMkLst>
        <pc:spChg chg="mod">
          <ac:chgData name="Soosay, Mekala" userId="0367757f-0967-486e-a5fe-732c3a632a04" providerId="ADAL" clId="{0804AF67-BAF2-418D-B5E4-4D9A07680A59}" dt="2021-09-06T15:44:17.006" v="1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0804AF67-BAF2-418D-B5E4-4D9A07680A59}" dt="2021-09-06T15:45:19.489" v="42" actId="20577"/>
        <pc:sldMkLst>
          <pc:docMk/>
          <pc:sldMk cId="0" sldId="261"/>
        </pc:sldMkLst>
        <pc:spChg chg="mod">
          <ac:chgData name="Soosay, Mekala" userId="0367757f-0967-486e-a5fe-732c3a632a04" providerId="ADAL" clId="{0804AF67-BAF2-418D-B5E4-4D9A07680A59}" dt="2021-09-06T15:45:19.489" v="4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0804AF67-BAF2-418D-B5E4-4D9A07680A59}" dt="2021-09-06T15:44:38.168" v="21" actId="20577"/>
        <pc:sldMkLst>
          <pc:docMk/>
          <pc:sldMk cId="0" sldId="262"/>
        </pc:sldMkLst>
        <pc:spChg chg="mod">
          <ac:chgData name="Soosay, Mekala" userId="0367757f-0967-486e-a5fe-732c3a632a04" providerId="ADAL" clId="{0804AF67-BAF2-418D-B5E4-4D9A07680A59}" dt="2021-09-06T15:44:38.168" v="2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0804AF67-BAF2-418D-B5E4-4D9A07680A59}" dt="2021-09-06T15:46:21.291" v="71" actId="20577"/>
        <pc:sldMkLst>
          <pc:docMk/>
          <pc:sldMk cId="0" sldId="263"/>
        </pc:sldMkLst>
        <pc:spChg chg="mod">
          <ac:chgData name="Soosay, Mekala" userId="0367757f-0967-486e-a5fe-732c3a632a04" providerId="ADAL" clId="{0804AF67-BAF2-418D-B5E4-4D9A07680A59}" dt="2021-09-06T15:46:21.291" v="71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0804AF67-BAF2-418D-B5E4-4D9A07680A59}" dt="2021-09-16T10:58:42.002" v="79" actId="20577"/>
        <pc:sldMkLst>
          <pc:docMk/>
          <pc:sldMk cId="0" sldId="273"/>
        </pc:sldMkLst>
        <pc:spChg chg="mod">
          <ac:chgData name="Soosay, Mekala" userId="0367757f-0967-486e-a5fe-732c3a632a04" providerId="ADAL" clId="{0804AF67-BAF2-418D-B5E4-4D9A07680A59}" dt="2021-09-16T10:58:42.002" v="79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0804AF67-BAF2-418D-B5E4-4D9A07680A59}" dt="2021-09-06T15:48:18.703" v="77" actId="20577"/>
        <pc:sldMkLst>
          <pc:docMk/>
          <pc:sldMk cId="1677163414" sldId="274"/>
        </pc:sldMkLst>
        <pc:spChg chg="mod">
          <ac:chgData name="Soosay, Mekala" userId="0367757f-0967-486e-a5fe-732c3a632a04" providerId="ADAL" clId="{0804AF67-BAF2-418D-B5E4-4D9A07680A59}" dt="2021-09-06T15:48:18.703" v="77" actId="20577"/>
          <ac:spMkLst>
            <pc:docMk/>
            <pc:sldMk cId="1677163414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541A3-FC24-4E87-8B30-B5B5ADE9B926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30-52BA-420C-B97A-DDBEC0BFE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2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E7030-52BA-420C-B97A-DDBEC0BFEF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DB1879-6794-437C-914F-C8A7284363F4}" type="datetimeFigureOut">
              <a:rPr lang="en-US" smtClean="0"/>
              <a:pPr/>
              <a:t>8/22/22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57B360-6B88-4A38-853B-2E44017FD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accent5">
              <a:lumMod val="20000"/>
              <a:lumOff val="80000"/>
            </a:schemeClr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computer-science-degree-accreditation-and-graduate-employability-shadbolt-re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meshighereducation.com/news/smarten-focusing-student-employability-sta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ed.co.u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killsforlearning.leedsbeckett.ac.uk/local/professional_skills/student_workplace_groups/index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780928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Fundamentals of Computer Science</a:t>
            </a:r>
          </a:p>
          <a:p>
            <a:pPr algn="ctr"/>
            <a:r>
              <a:rPr lang="en-GB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498080" cy="4619600"/>
          </a:xfrm>
        </p:spPr>
        <p:txBody>
          <a:bodyPr/>
          <a:lstStyle/>
          <a:p>
            <a:r>
              <a:rPr lang="en-GB" dirty="0"/>
              <a:t>Assessment submissions </a:t>
            </a:r>
          </a:p>
          <a:p>
            <a:pPr lvl="1"/>
            <a:r>
              <a:rPr lang="en-GB" dirty="0"/>
              <a:t>Presentation slides 3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Oct </a:t>
            </a:r>
            <a:r>
              <a:rPr lang="en-GB" dirty="0"/>
              <a:t>– 30%</a:t>
            </a:r>
          </a:p>
          <a:p>
            <a:pPr lvl="1"/>
            <a:r>
              <a:rPr lang="en-GB" dirty="0"/>
              <a:t>Phase Test 21</a:t>
            </a:r>
            <a:r>
              <a:rPr lang="en-GB" baseline="30000" dirty="0"/>
              <a:t>st</a:t>
            </a:r>
            <a:r>
              <a:rPr lang="en-GB" dirty="0"/>
              <a:t> Nov – 30%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Report 9</a:t>
            </a:r>
            <a:r>
              <a:rPr lang="en-GB" baseline="30000" dirty="0"/>
              <a:t>th</a:t>
            </a:r>
            <a:r>
              <a:rPr lang="en-GB" dirty="0"/>
              <a:t> Jan – 40%</a:t>
            </a:r>
            <a:r>
              <a:rPr lang="en-GB" dirty="0">
                <a:solidFill>
                  <a:srgbClr val="FF0000"/>
                </a:solidFill>
              </a:rPr>
              <a:t>  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All submissions are electronic via </a:t>
            </a:r>
            <a:r>
              <a:rPr lang="en-GB" dirty="0" err="1"/>
              <a:t>MyBeckett</a:t>
            </a:r>
            <a:endParaRPr lang="en-GB" dirty="0"/>
          </a:p>
          <a:p>
            <a:endParaRPr lang="en-GB" dirty="0"/>
          </a:p>
          <a:p>
            <a:r>
              <a:rPr lang="en-GB" dirty="0"/>
              <a:t>Feedback will be electronic and verbal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ALL Assessments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34AC84D-3EEF-4D13-A3A0-34C29E70C810}"/>
              </a:ext>
            </a:extLst>
          </p:cNvPr>
          <p:cNvSpPr/>
          <p:nvPr/>
        </p:nvSpPr>
        <p:spPr>
          <a:xfrm>
            <a:off x="5580112" y="1916832"/>
            <a:ext cx="216024" cy="792088"/>
          </a:xfrm>
          <a:prstGeom prst="rightBrac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36D2A-15FA-441E-99DF-4FF364D57D12}"/>
              </a:ext>
            </a:extLst>
          </p:cNvPr>
          <p:cNvSpPr txBox="1">
            <a:spLocks/>
          </p:cNvSpPr>
          <p:nvPr/>
        </p:nvSpPr>
        <p:spPr>
          <a:xfrm>
            <a:off x="5821139" y="2113384"/>
            <a:ext cx="1719808" cy="451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GB" sz="2300" dirty="0"/>
              <a:t>Portfolio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Detailed Weekly Schedule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9CFFB-B0F8-477C-8E7D-BDD2DFE7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Found in Module Handbook</a:t>
            </a:r>
          </a:p>
          <a:p>
            <a:endParaRPr lang="en-GB" dirty="0"/>
          </a:p>
          <a:p>
            <a:r>
              <a:rPr lang="en-GB" dirty="0"/>
              <a:t>Non-optional</a:t>
            </a:r>
          </a:p>
          <a:p>
            <a:endParaRPr lang="en-GB" dirty="0"/>
          </a:p>
          <a:p>
            <a:r>
              <a:rPr lang="en-GB" dirty="0"/>
              <a:t>All content and resources available on </a:t>
            </a:r>
            <a:r>
              <a:rPr lang="en-GB" dirty="0" err="1"/>
              <a:t>MyBeckett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77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GB" sz="2800" dirty="0" err="1"/>
              <a:t>MyBeckett</a:t>
            </a:r>
            <a:r>
              <a:rPr lang="en-GB" sz="2800" dirty="0"/>
              <a:t> will hold all the materials for the module and links to e.g. Skills for learning, case studies, academic integrity materials – weekly basis</a:t>
            </a:r>
          </a:p>
          <a:p>
            <a:endParaRPr lang="en-GB" sz="2800" dirty="0"/>
          </a:p>
          <a:p>
            <a:r>
              <a:rPr lang="en-GB" sz="2800" dirty="0"/>
              <a:t>Through </a:t>
            </a:r>
            <a:r>
              <a:rPr lang="en-GB" sz="2800" dirty="0" err="1"/>
              <a:t>MyBeckett</a:t>
            </a:r>
            <a:r>
              <a:rPr lang="en-GB" sz="2800" dirty="0"/>
              <a:t>:</a:t>
            </a:r>
          </a:p>
          <a:p>
            <a:pPr lvl="1"/>
            <a:r>
              <a:rPr lang="en-GB" sz="2400" dirty="0"/>
              <a:t>You submit 3 assessments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You receive feedback and marks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We use announcements and email for</a:t>
            </a:r>
            <a:r>
              <a:rPr lang="en-GB" dirty="0"/>
              <a:t> key reminders, updates, dates and times of group presentations etc.</a:t>
            </a:r>
          </a:p>
          <a:p>
            <a:endParaRPr lang="en-GB" dirty="0"/>
          </a:p>
          <a:p>
            <a:endParaRPr lang="en-GB" dirty="0"/>
          </a:p>
          <a:p>
            <a:pPr marL="82296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Expectations</a:t>
            </a:r>
          </a:p>
        </p:txBody>
      </p:sp>
    </p:spTree>
    <p:extLst>
      <p:ext uri="{BB962C8B-B14F-4D97-AF65-F5344CB8AC3E}">
        <p14:creationId xmlns:p14="http://schemas.microsoft.com/office/powerpoint/2010/main" val="173511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Vital?</a:t>
            </a:r>
          </a:p>
          <a:p>
            <a:endParaRPr lang="en-GB" sz="1200" dirty="0"/>
          </a:p>
          <a:p>
            <a:r>
              <a:rPr lang="en-GB" dirty="0"/>
              <a:t>What is it?</a:t>
            </a:r>
          </a:p>
          <a:p>
            <a:endParaRPr lang="en-GB" sz="1200" dirty="0"/>
          </a:p>
          <a:p>
            <a:r>
              <a:rPr lang="en-GB" dirty="0"/>
              <a:t>Formative/Summative?</a:t>
            </a:r>
          </a:p>
          <a:p>
            <a:endParaRPr lang="en-GB" sz="1200" dirty="0"/>
          </a:p>
          <a:p>
            <a:r>
              <a:rPr lang="en-GB" dirty="0"/>
              <a:t>How do you access it?</a:t>
            </a:r>
          </a:p>
          <a:p>
            <a:endParaRPr lang="en-GB" sz="1200" dirty="0"/>
          </a:p>
          <a:p>
            <a:r>
              <a:rPr lang="en-GB" dirty="0"/>
              <a:t>How do you use it?</a:t>
            </a:r>
          </a:p>
          <a:p>
            <a:endParaRPr lang="en-GB" sz="1200" dirty="0"/>
          </a:p>
          <a:p>
            <a:r>
              <a:rPr lang="en-GB" dirty="0"/>
              <a:t>How do you feedback on your feedback?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– 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289682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63931"/>
              </p:ext>
            </p:extLst>
          </p:nvPr>
        </p:nvGraphicFramePr>
        <p:xfrm>
          <a:off x="251520" y="1628800"/>
          <a:ext cx="8712968" cy="410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174">
                  <a:extLst>
                    <a:ext uri="{9D8B030D-6E8A-4147-A177-3AD203B41FA5}">
                      <a16:colId xmlns:a16="http://schemas.microsoft.com/office/drawing/2014/main" val="2586190793"/>
                    </a:ext>
                  </a:extLst>
                </a:gridCol>
                <a:gridCol w="1063284">
                  <a:extLst>
                    <a:ext uri="{9D8B030D-6E8A-4147-A177-3AD203B41FA5}">
                      <a16:colId xmlns:a16="http://schemas.microsoft.com/office/drawing/2014/main" val="1589130777"/>
                    </a:ext>
                  </a:extLst>
                </a:gridCol>
                <a:gridCol w="1097328">
                  <a:extLst>
                    <a:ext uri="{9D8B030D-6E8A-4147-A177-3AD203B41FA5}">
                      <a16:colId xmlns:a16="http://schemas.microsoft.com/office/drawing/2014/main" val="3141381533"/>
                    </a:ext>
                  </a:extLst>
                </a:gridCol>
                <a:gridCol w="1017689">
                  <a:extLst>
                    <a:ext uri="{9D8B030D-6E8A-4147-A177-3AD203B41FA5}">
                      <a16:colId xmlns:a16="http://schemas.microsoft.com/office/drawing/2014/main" val="1609627381"/>
                    </a:ext>
                  </a:extLst>
                </a:gridCol>
                <a:gridCol w="1017689">
                  <a:extLst>
                    <a:ext uri="{9D8B030D-6E8A-4147-A177-3AD203B41FA5}">
                      <a16:colId xmlns:a16="http://schemas.microsoft.com/office/drawing/2014/main" val="2695478624"/>
                    </a:ext>
                  </a:extLst>
                </a:gridCol>
                <a:gridCol w="1098544">
                  <a:extLst>
                    <a:ext uri="{9D8B030D-6E8A-4147-A177-3AD203B41FA5}">
                      <a16:colId xmlns:a16="http://schemas.microsoft.com/office/drawing/2014/main" val="1269196775"/>
                    </a:ext>
                  </a:extLst>
                </a:gridCol>
                <a:gridCol w="1103407">
                  <a:extLst>
                    <a:ext uri="{9D8B030D-6E8A-4147-A177-3AD203B41FA5}">
                      <a16:colId xmlns:a16="http://schemas.microsoft.com/office/drawing/2014/main" val="384163915"/>
                    </a:ext>
                  </a:extLst>
                </a:gridCol>
                <a:gridCol w="1198853">
                  <a:extLst>
                    <a:ext uri="{9D8B030D-6E8A-4147-A177-3AD203B41FA5}">
                      <a16:colId xmlns:a16="http://schemas.microsoft.com/office/drawing/2014/main" val="304176413"/>
                    </a:ext>
                  </a:extLst>
                </a:gridCol>
              </a:tblGrid>
              <a:tr h="1778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Criterion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Top 1</a:t>
                      </a:r>
                      <a:r>
                        <a:rPr lang="en-GB" sz="600" baseline="30000">
                          <a:effectLst/>
                        </a:rPr>
                        <a:t>st</a:t>
                      </a:r>
                      <a:r>
                        <a:rPr lang="en-GB" sz="600">
                          <a:effectLst/>
                        </a:rPr>
                        <a:t>       80% +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1</a:t>
                      </a:r>
                      <a:r>
                        <a:rPr lang="en-GB" sz="600" baseline="30000">
                          <a:effectLst/>
                        </a:rPr>
                        <a:t>st</a:t>
                      </a:r>
                      <a:r>
                        <a:rPr lang="en-GB" sz="600">
                          <a:effectLst/>
                        </a:rPr>
                        <a:t>           70 to 79%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2:1       60 to 69%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2:2      50 to 59%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3</a:t>
                      </a:r>
                      <a:r>
                        <a:rPr lang="en-GB" sz="600" baseline="30000">
                          <a:effectLst/>
                        </a:rPr>
                        <a:t>rd</a:t>
                      </a:r>
                      <a:r>
                        <a:rPr lang="en-GB" sz="600">
                          <a:effectLst/>
                        </a:rPr>
                        <a:t>         40 to 49%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Fail       30 to 39%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Poor fail below30%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extLst>
                  <a:ext uri="{0D108BD9-81ED-4DB2-BD59-A6C34878D82A}">
                    <a16:rowId xmlns:a16="http://schemas.microsoft.com/office/drawing/2014/main" val="1739722868"/>
                  </a:ext>
                </a:extLst>
              </a:tr>
              <a:tr h="11183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 dirty="0">
                          <a:effectLst/>
                        </a:rPr>
                        <a:t>Format of report</a:t>
                      </a:r>
                      <a:br>
                        <a:rPr lang="en-GB" sz="700" dirty="0">
                          <a:effectLst/>
                        </a:rPr>
                      </a:br>
                      <a:r>
                        <a:rPr lang="en-GB" sz="700" dirty="0">
                          <a:effectLst/>
                        </a:rPr>
                        <a:t>(20 marks)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Outstanding submission of professional quality, with excellent structure and all 1</a:t>
                      </a:r>
                      <a:r>
                        <a:rPr lang="en-GB" sz="600" baseline="30000" dirty="0">
                          <a:effectLst/>
                        </a:rPr>
                        <a:t>st</a:t>
                      </a:r>
                      <a:r>
                        <a:rPr lang="en-GB" sz="600" dirty="0">
                          <a:effectLst/>
                        </a:rPr>
                        <a:t> criteria met.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Excellent format including: title page, use of headings, table of contents, page numbers, headers, footers.  Well-structured report with coherent and evident sections and subsections. Clearly fully proof read.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Well formatted with use of title page, use of headings, table of contents, page numbers, headers, footers.</a:t>
                      </a:r>
                      <a:endParaRPr lang="en-GB" sz="7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Good structure using sections and subsections. Clearly proof read.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Good format with use of title page, use of headings, table of contents, page numbers, headers, footers.</a:t>
                      </a:r>
                      <a:endParaRPr lang="en-GB" sz="7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Good structure using sections and subsections. May have oc</a:t>
                      </a:r>
                      <a:r>
                        <a:rPr lang="en-GB" sz="600" i="1" dirty="0">
                          <a:effectLst/>
                        </a:rPr>
                        <a:t>c</a:t>
                      </a:r>
                      <a:r>
                        <a:rPr lang="en-GB" sz="600" dirty="0">
                          <a:effectLst/>
                        </a:rPr>
                        <a:t>asional typos etc.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Acceptable report format with many report features used.  Structure of the report appropriate to the title. Some lack of care in proof reading.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Lacking in evidence of careful proof reading, lacks many expected features of a professional report. Lacks coherent structure.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Very sloppy presentation, lacking in structure with very poor or no use of the template.  Many errors indicating lack of proof reading.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extLst>
                  <a:ext uri="{0D108BD9-81ED-4DB2-BD59-A6C34878D82A}">
                    <a16:rowId xmlns:a16="http://schemas.microsoft.com/office/drawing/2014/main" val="16807596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Citations and reference style</a:t>
                      </a:r>
                      <a:br>
                        <a:rPr lang="en-GB" sz="700">
                          <a:effectLst/>
                        </a:rPr>
                      </a:br>
                      <a:r>
                        <a:rPr lang="en-GB" sz="700">
                          <a:effectLst/>
                        </a:rPr>
                        <a:t>(30 marks)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Outstanding quality of information selected all accurate, appropriate, up-to-date, wide variation of source with high quantity which more than supports the title of the report. Fully correct use of Harvard System.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Excellent quality of information selected, accurate, appropriate, up-to-date, varied by source and of a sufficient quantity to support the title of the report. Correct use of Harvard System.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Good quality of information selected, accurate, appropriate, up-to-date, varied by source and of a sufficient quantity to support the title of the report. Occasional incorrect use of Harvard System.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Acceptable quality of information selected, accurate, appropriate, up-to-date, varied by source and of a sufficient quantity to support the title of the report. Some incorrect use of Harvard System.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Some variety of information selected, accurate, appropriate, up-to-date, varied by source and of a sufficient quantity to support the title of the report. Harvard System not fully used.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Lack of variety in sources, no more than 5 in number, those used do not support the discussions in the report, limited/incorrect  use of Harvard System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Very limited variety and number of  sources 3 or less, whose content does not support the discussions in the report, incorrect  use of Harvard System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extLst>
                  <a:ext uri="{0D108BD9-81ED-4DB2-BD59-A6C34878D82A}">
                    <a16:rowId xmlns:a16="http://schemas.microsoft.com/office/drawing/2014/main" val="100161298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Introduction, and Conclusion </a:t>
                      </a:r>
                      <a:br>
                        <a:rPr lang="en-GB" sz="700">
                          <a:effectLst/>
                        </a:rPr>
                      </a:br>
                      <a:r>
                        <a:rPr lang="en-GB" sz="700">
                          <a:effectLst/>
                        </a:rPr>
                        <a:t>(10 marks)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Outstandingly clearly written.   Introduction highlights the main content with a Conclusion which extremely effectively summarises the salient points from the report. 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Clearly and concisely written and well organised Introduction and Conclusion, which addresses the topic in suitable style and tone. 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Well written and organised Introduction and Conclusion, addressing the topic in suitable style and tone. 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Introduction and Conclusion are evident and introduce the topic with conclusions drawn from the body of the report.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Introduction evident but only superficially introduces topic, conclusions may limited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Lack of detail in the introduction with the Conclusion limited and not  drawn from report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Obvious introduction missing or extremely brief with the Conclusion missing or not  drawn from the content of the report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extLst>
                  <a:ext uri="{0D108BD9-81ED-4DB2-BD59-A6C34878D82A}">
                    <a16:rowId xmlns:a16="http://schemas.microsoft.com/office/drawing/2014/main" val="965838944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 dirty="0">
                          <a:effectLst/>
                        </a:rPr>
                        <a:t>Consideration of issues (40 marks)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Outstanding coherence and detail showing the issues very clearly understood with excellent insight and evidenced by a very thorough use of recent research.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Range of appropriate issues and developments coherently presented,  informed by recent research, shows clear and detailed  understanding with insight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Range of appropriate issues and developments well presented,  informed by recent research, clearly understood with good detail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Range of appropriate issues and developments presented,  informed by recent research, understood with some detail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Some issues and developments presented,  informed by recent research, some understanding of the detail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>
                          <a:effectLst/>
                        </a:rPr>
                        <a:t>Limited issues and developments presented,  unclear evidence of being informed by research, limited understanding of the detail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dirty="0">
                          <a:effectLst/>
                        </a:rPr>
                        <a:t>Very limited issues and developments presented,  little being informed by research, very limited understanding of the detail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6" marR="45506" marT="0" marB="0"/>
                </a:tc>
                <a:extLst>
                  <a:ext uri="{0D108BD9-81ED-4DB2-BD59-A6C34878D82A}">
                    <a16:rowId xmlns:a16="http://schemas.microsoft.com/office/drawing/2014/main" val="299262953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Assessment Criteria - Report</a:t>
            </a:r>
          </a:p>
        </p:txBody>
      </p:sp>
    </p:spTree>
    <p:extLst>
      <p:ext uri="{BB962C8B-B14F-4D97-AF65-F5344CB8AC3E}">
        <p14:creationId xmlns:p14="http://schemas.microsoft.com/office/powerpoint/2010/main" val="417366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‘some … unemployed graduates say that they failed, during their degree, to appreciate the importance of experience of the world of work and the soft skills that employers need’</a:t>
            </a:r>
          </a:p>
          <a:p>
            <a:r>
              <a:rPr lang="en-GB" sz="2400" dirty="0"/>
              <a:t>‘Students need to understand the real-world application of their studies. They need to understand how to collaborate, interact and communicate in the work place.’</a:t>
            </a:r>
          </a:p>
          <a:p>
            <a:r>
              <a:rPr lang="en-GB" sz="2400" dirty="0"/>
              <a:t>‘to produce graduates who possess both the foundational knowledge of their subject and the skills required to innovate, collaborate and adapt.’</a:t>
            </a:r>
          </a:p>
          <a:p>
            <a:r>
              <a:rPr lang="en-GB" sz="2400" dirty="0"/>
              <a:t>‘work readiness skills include: the ability to deliver presentations, project management, commercial awareness, ability to work with colleagues in and across teams, and report writing’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effectLst/>
              </a:rPr>
              <a:t>Shadbolt</a:t>
            </a:r>
            <a:r>
              <a:rPr lang="en-GB" dirty="0">
                <a:effectLst/>
              </a:rPr>
              <a:t> review - May 2016</a:t>
            </a:r>
            <a:br>
              <a:rPr lang="en-GB" dirty="0">
                <a:effectLst/>
              </a:rPr>
            </a:br>
            <a:r>
              <a:rPr lang="en-GB" sz="2000" u="sng" dirty="0">
                <a:solidFill>
                  <a:srgbClr val="FFFF00"/>
                </a:solidFill>
                <a:effectLst/>
                <a:hlinkClick r:id="rId2"/>
              </a:rPr>
              <a:t>https://www.gov.uk/government/publications/computer-science-degree-accreditation-and-graduate-employability-shadbolt-review</a:t>
            </a:r>
            <a:endParaRPr lang="en-GB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GB" sz="1900" u="sng" dirty="0">
                <a:hlinkClick r:id="rId2"/>
              </a:rPr>
              <a:t>https://www.timeshighereducation.com/news/smarten-focusing-student-employability-start</a:t>
            </a:r>
            <a:endParaRPr lang="en-GB" sz="1900" dirty="0"/>
          </a:p>
          <a:p>
            <a:r>
              <a:rPr lang="en-GB" sz="2400" dirty="0"/>
              <a:t>‘Encouraging students to view themselves as professionals, and exposing them to entrepreneurship, are among the tools being used to improve graduate employment’</a:t>
            </a:r>
          </a:p>
          <a:p>
            <a:r>
              <a:rPr lang="en-GB" sz="2400" dirty="0"/>
              <a:t>‘We’re not preparing people to be students here, but </a:t>
            </a:r>
            <a:r>
              <a:rPr lang="en-GB" sz="2400" b="1" dirty="0"/>
              <a:t>professionals</a:t>
            </a:r>
            <a:r>
              <a:rPr lang="en-GB" sz="2400" dirty="0"/>
              <a:t> – we are saying ‘you are a professional and you need to think of yourself as one’’(Grove, 2017)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Smarten up: focusing on student employability from the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1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excellent communication skills are essential</a:t>
            </a:r>
          </a:p>
          <a:p>
            <a:r>
              <a:rPr lang="en-GB" dirty="0"/>
              <a:t>enthusiastic, self-motivated team player</a:t>
            </a:r>
          </a:p>
          <a:p>
            <a:r>
              <a:rPr lang="en-GB" dirty="0"/>
              <a:t>work well as part of a team</a:t>
            </a:r>
          </a:p>
          <a:p>
            <a:r>
              <a:rPr lang="en-GB" dirty="0"/>
              <a:t>a strong team player</a:t>
            </a:r>
          </a:p>
          <a:p>
            <a:r>
              <a:rPr lang="en-GB" dirty="0"/>
              <a:t>the drive and energy to work within a small team</a:t>
            </a:r>
          </a:p>
          <a:p>
            <a:r>
              <a:rPr lang="en-GB" dirty="0"/>
              <a:t>the ability to work as part of a delivery team</a:t>
            </a:r>
          </a:p>
          <a:p>
            <a:r>
              <a:rPr lang="en-GB" dirty="0"/>
              <a:t>to be a strong leader of people who inspires everyone to achieve together </a:t>
            </a:r>
          </a:p>
          <a:p>
            <a:r>
              <a:rPr lang="en-GB" dirty="0"/>
              <a:t>a real desire to learn and improve you technical skills</a:t>
            </a:r>
          </a:p>
          <a:p>
            <a:r>
              <a:rPr lang="en-GB" dirty="0"/>
              <a:t>an entrepreneurial spark is a must!</a:t>
            </a:r>
          </a:p>
          <a:p>
            <a:r>
              <a:rPr lang="en-GB" dirty="0"/>
              <a:t>to be agile in the way you think, make decisions and handle change</a:t>
            </a:r>
          </a:p>
          <a:p>
            <a:r>
              <a:rPr lang="en-GB" dirty="0"/>
              <a:t>the hunger to drive your own career and become one of our leaders of tomorrow  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Candidate specifications for Computing Jobs </a:t>
            </a:r>
            <a:r>
              <a:rPr lang="en-GB" sz="2000" dirty="0">
                <a:hlinkClick r:id="rId2"/>
              </a:rPr>
              <a:t>www.indeed.co.uk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49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Makes you more employable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involves working collaboratively with other students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Clarify understanding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Share ideas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Learn from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Produce shared artifact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very positive experience, it </a:t>
            </a:r>
            <a:r>
              <a:rPr lang="en-US" altLang="en-US" dirty="0" err="1"/>
              <a:t>maximises</a:t>
            </a:r>
            <a:r>
              <a:rPr lang="en-US" altLang="en-US" dirty="0"/>
              <a:t> achievement and potential, can perform complex and sophisticated tasks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Group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your tutorial session, use Skills for Learning to answer the following questions.</a:t>
            </a:r>
          </a:p>
          <a:p>
            <a:pPr lvl="1"/>
            <a:r>
              <a:rPr lang="en-GB" dirty="0"/>
              <a:t>What main qualities are needed to be a good member?</a:t>
            </a:r>
          </a:p>
          <a:p>
            <a:pPr lvl="1"/>
            <a:r>
              <a:rPr lang="en-GB" dirty="0"/>
              <a:t>What differences might there be between groups in the workplace and in university?</a:t>
            </a:r>
          </a:p>
          <a:p>
            <a:pPr lvl="1"/>
            <a:r>
              <a:rPr lang="en-GB" dirty="0"/>
              <a:t>What needs to be in place for university groups to communicate effectively?</a:t>
            </a:r>
          </a:p>
          <a:p>
            <a:pPr lvl="1"/>
            <a:r>
              <a:rPr lang="en-US" altLang="en-US" dirty="0">
                <a:hlinkClick r:id="rId2"/>
              </a:rPr>
              <a:t>http://skillsforlearning.leedsbeckett.ac.uk/local/professional_skills/student_workplace_groups/index.shtml</a:t>
            </a:r>
            <a:r>
              <a:rPr lang="en-US" altLang="en-US" dirty="0"/>
              <a:t> 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Work</a:t>
            </a:r>
          </a:p>
        </p:txBody>
      </p:sp>
    </p:spTree>
    <p:extLst>
      <p:ext uri="{BB962C8B-B14F-4D97-AF65-F5344CB8AC3E}">
        <p14:creationId xmlns:p14="http://schemas.microsoft.com/office/powerpoint/2010/main" val="249824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 of 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assessments and hand in dates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 for Learning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Employability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work 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 of key regulations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Fundamentals of Computer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A8E86-E00B-4E1C-89A3-64B314AC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GB" dirty="0"/>
              <a:t>Passing Modules</a:t>
            </a:r>
          </a:p>
          <a:p>
            <a:r>
              <a:rPr lang="en-GB" dirty="0"/>
              <a:t>You pass a module if:</a:t>
            </a:r>
          </a:p>
          <a:p>
            <a:pPr lvl="1"/>
            <a:r>
              <a:rPr lang="en-GB" dirty="0"/>
              <a:t>you have submitted </a:t>
            </a:r>
            <a:r>
              <a:rPr lang="en-GB" b="1" dirty="0"/>
              <a:t>all</a:t>
            </a:r>
            <a:r>
              <a:rPr lang="en-GB" dirty="0"/>
              <a:t> components </a:t>
            </a:r>
          </a:p>
          <a:p>
            <a:pPr lvl="1"/>
            <a:r>
              <a:rPr lang="en-GB" dirty="0"/>
              <a:t>and got </a:t>
            </a:r>
            <a:r>
              <a:rPr lang="en-GB" b="1" dirty="0"/>
              <a:t>40% overall</a:t>
            </a:r>
          </a:p>
          <a:p>
            <a:r>
              <a:rPr lang="en-GB" dirty="0"/>
              <a:t>If you fail a module, you have one opportunity for reassessment in the failed components but your marks for these components will be capped at 40%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5879A1-F432-4615-953A-EC7B624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Assessment regulations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CF5947-1F1B-4F2B-B7EE-CBD82FD1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14951"/>
              </p:ext>
            </p:extLst>
          </p:nvPr>
        </p:nvGraphicFramePr>
        <p:xfrm>
          <a:off x="179512" y="4581127"/>
          <a:ext cx="8928991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015">
                  <a:extLst>
                    <a:ext uri="{9D8B030D-6E8A-4147-A177-3AD203B41FA5}">
                      <a16:colId xmlns:a16="http://schemas.microsoft.com/office/drawing/2014/main" val="1464334094"/>
                    </a:ext>
                  </a:extLst>
                </a:gridCol>
                <a:gridCol w="1053015">
                  <a:extLst>
                    <a:ext uri="{9D8B030D-6E8A-4147-A177-3AD203B41FA5}">
                      <a16:colId xmlns:a16="http://schemas.microsoft.com/office/drawing/2014/main" val="400324728"/>
                    </a:ext>
                  </a:extLst>
                </a:gridCol>
                <a:gridCol w="1053015">
                  <a:extLst>
                    <a:ext uri="{9D8B030D-6E8A-4147-A177-3AD203B41FA5}">
                      <a16:colId xmlns:a16="http://schemas.microsoft.com/office/drawing/2014/main" val="118458948"/>
                    </a:ext>
                  </a:extLst>
                </a:gridCol>
                <a:gridCol w="1053015">
                  <a:extLst>
                    <a:ext uri="{9D8B030D-6E8A-4147-A177-3AD203B41FA5}">
                      <a16:colId xmlns:a16="http://schemas.microsoft.com/office/drawing/2014/main" val="3529344854"/>
                    </a:ext>
                  </a:extLst>
                </a:gridCol>
                <a:gridCol w="1442486">
                  <a:extLst>
                    <a:ext uri="{9D8B030D-6E8A-4147-A177-3AD203B41FA5}">
                      <a16:colId xmlns:a16="http://schemas.microsoft.com/office/drawing/2014/main" val="3597219925"/>
                    </a:ext>
                  </a:extLst>
                </a:gridCol>
                <a:gridCol w="980891">
                  <a:extLst>
                    <a:ext uri="{9D8B030D-6E8A-4147-A177-3AD203B41FA5}">
                      <a16:colId xmlns:a16="http://schemas.microsoft.com/office/drawing/2014/main" val="3346432128"/>
                    </a:ext>
                  </a:extLst>
                </a:gridCol>
                <a:gridCol w="2293554">
                  <a:extLst>
                    <a:ext uri="{9D8B030D-6E8A-4147-A177-3AD203B41FA5}">
                      <a16:colId xmlns:a16="http://schemas.microsoft.com/office/drawing/2014/main" val="305914569"/>
                    </a:ext>
                  </a:extLst>
                </a:gridCol>
              </a:tblGrid>
              <a:tr h="1048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60%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Portfolio</a:t>
                      </a:r>
                      <a:endParaRPr lang="en-GB" sz="18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40%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Report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Overall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Report reassessment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Final module mark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Result</a:t>
                      </a:r>
                      <a:endParaRPr lang="en-GB" sz="18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68927"/>
                  </a:ext>
                </a:extLst>
              </a:tr>
              <a:tr h="346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Student 1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65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70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67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Pass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327594"/>
                  </a:ext>
                </a:extLst>
              </a:tr>
              <a:tr h="346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Student 2 </a:t>
                      </a:r>
                      <a:endParaRPr lang="en-GB" sz="1800" b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52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43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Pass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02201"/>
                  </a:ext>
                </a:extLst>
              </a:tr>
              <a:tr h="346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Student 3 </a:t>
                      </a:r>
                      <a:endParaRPr lang="en-GB" sz="18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43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rgbClr val="FFFF00"/>
                          </a:solidFill>
                          <a:effectLst/>
                        </a:rPr>
                        <a:t>31</a:t>
                      </a:r>
                      <a:endParaRPr lang="en-GB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rgbClr val="FFFF00"/>
                          </a:solidFill>
                          <a:effectLst/>
                        </a:rPr>
                        <a:t>38</a:t>
                      </a:r>
                      <a:endParaRPr lang="en-GB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40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42</a:t>
                      </a:r>
                      <a:endParaRPr lang="en-GB" sz="1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Pass after reassessment</a:t>
                      </a:r>
                      <a:endParaRPr lang="en-GB" sz="18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85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I know?</a:t>
            </a:r>
          </a:p>
          <a:p>
            <a:pPr lvl="1"/>
            <a:r>
              <a:rPr lang="en-GB" dirty="0"/>
              <a:t>Module Content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Assessments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Hand-in dates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I need to do to pass a module and the year?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do I find out what I need to do to prepare for next </a:t>
            </a:r>
            <a:r>
              <a:rPr lang="en-GB"/>
              <a:t>week’s sessions?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sz="2600" dirty="0"/>
              <a:t>Develop your skills in understanding the foundations of computing.</a:t>
            </a:r>
          </a:p>
          <a:p>
            <a:pPr lvl="1"/>
            <a:endParaRPr lang="en-GB" sz="2600" dirty="0"/>
          </a:p>
          <a:p>
            <a:pPr lvl="1"/>
            <a:r>
              <a:rPr lang="en-GB" sz="2600" dirty="0"/>
              <a:t>Provide you with research, report writing, presenting skills and thinking computationally.</a:t>
            </a:r>
          </a:p>
          <a:p>
            <a:pPr lvl="1"/>
            <a:endParaRPr lang="en-GB" sz="2600" dirty="0"/>
          </a:p>
          <a:p>
            <a:pPr lvl="1"/>
            <a:r>
              <a:rPr lang="en-GB" sz="2600" dirty="0"/>
              <a:t>Develop your understanding of many aspects from a range of computing areas.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describe the skills that are involved in computational thinking</a:t>
            </a:r>
          </a:p>
          <a:p>
            <a:pPr lvl="2"/>
            <a:r>
              <a:rPr lang="en-GB" dirty="0"/>
              <a:t>be aware of a range of applications of computational thinking in different disciplines.</a:t>
            </a:r>
          </a:p>
          <a:p>
            <a:pPr lvl="1"/>
            <a:endParaRPr lang="en-GB" sz="2600" dirty="0"/>
          </a:p>
          <a:p>
            <a:pPr lvl="1"/>
            <a:r>
              <a:rPr lang="en-GB" sz="2600" dirty="0"/>
              <a:t>Prepare you for the workplace.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Aims of the 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does this module fit in with the rest of the course?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Comfortable working in a team and presenting in front of an audience </a:t>
            </a:r>
          </a:p>
          <a:p>
            <a:pPr lvl="1">
              <a:lnSpc>
                <a:spcPct val="90000"/>
              </a:lnSpc>
            </a:pP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2100" dirty="0"/>
              <a:t>Approaching research in a methodical manner</a:t>
            </a:r>
          </a:p>
          <a:p>
            <a:pPr lvl="1">
              <a:lnSpc>
                <a:spcPct val="90000"/>
              </a:lnSpc>
            </a:pP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2100" dirty="0"/>
              <a:t>Understanding how to produce academic writing from assessment specifications</a:t>
            </a:r>
          </a:p>
          <a:p>
            <a:pPr lvl="1">
              <a:lnSpc>
                <a:spcPct val="90000"/>
              </a:lnSpc>
            </a:pP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2100" dirty="0"/>
              <a:t>Thinking computationally:</a:t>
            </a:r>
          </a:p>
          <a:p>
            <a:pPr lvl="2">
              <a:lnSpc>
                <a:spcPct val="90000"/>
              </a:lnSpc>
            </a:pPr>
            <a:r>
              <a:rPr lang="en-GB" sz="1900" dirty="0"/>
              <a:t>Understanding how to reduce complexity in solving problems</a:t>
            </a:r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Aims of the module</a:t>
            </a:r>
          </a:p>
        </p:txBody>
      </p:sp>
    </p:spTree>
    <p:extLst>
      <p:ext uri="{BB962C8B-B14F-4D97-AF65-F5344CB8AC3E}">
        <p14:creationId xmlns:p14="http://schemas.microsoft.com/office/powerpoint/2010/main" val="29023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assessment has two main components: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Portfolio worth 60% of the module made up of: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Presentation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 Test</a:t>
            </a: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 worth 40% of the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Fundamentals of Computer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498080" cy="4676788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presentation on Killer Robot scenario worth 30%, some marks individual and some group based delivered in class w/c 3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Octo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</a:t>
            </a:r>
          </a:p>
          <a:p>
            <a:pPr lvl="0"/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 test worth 30% in class w/c </a:t>
            </a:r>
            <a:r>
              <a:rPr lang="en-GB" dirty="0"/>
              <a:t>21</a:t>
            </a:r>
            <a:r>
              <a:rPr lang="en-GB" baseline="30000" dirty="0"/>
              <a:t>st</a:t>
            </a:r>
            <a:r>
              <a:rPr lang="en-GB" dirty="0"/>
              <a:t> November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Portfolio – 60%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Computing Ethics – The Case of the Killer Robot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teams of 3-4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team member contributes 3-4 minutes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 a copy of the slides you use on the day of the presentation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Presentations delivered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</a:t>
            </a:r>
            <a:r>
              <a:rPr lang="en-GB" dirty="0"/>
              <a:t>your tutor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Killer Robot Presentation 30%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20 questions taken in class during your tutorial </a:t>
            </a:r>
            <a:b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GB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GB"/>
              <a:t>60</a:t>
            </a:r>
            <a:r>
              <a:rPr lang="en-GB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minutes.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Closed book, immediate mark upon submission via </a:t>
            </a:r>
            <a:r>
              <a:rPr lang="en-GB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MyBeckett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GB" dirty="0"/>
              <a:t>Various aspects of Computational Thinking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 Test – 30%</a:t>
            </a:r>
          </a:p>
        </p:txBody>
      </p:sp>
    </p:spTree>
    <p:extLst>
      <p:ext uri="{BB962C8B-B14F-4D97-AF65-F5344CB8AC3E}">
        <p14:creationId xmlns:p14="http://schemas.microsoft.com/office/powerpoint/2010/main" val="167716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498080" cy="5170586"/>
          </a:xfrm>
        </p:spPr>
        <p:txBody>
          <a:bodyPr>
            <a:normAutofit/>
          </a:bodyPr>
          <a:lstStyle/>
          <a:p>
            <a:r>
              <a:rPr lang="en-US" dirty="0"/>
              <a:t>Report on a Computing related issue based on 3 Research Lectures</a:t>
            </a:r>
          </a:p>
          <a:p>
            <a:r>
              <a:rPr lang="en-GB" dirty="0"/>
              <a:t>Assesses your ability to produce a professional report</a:t>
            </a:r>
          </a:p>
          <a:p>
            <a:r>
              <a:rPr lang="en-GB" dirty="0"/>
              <a:t>Research a topic effectively and use Harvard Referencing</a:t>
            </a:r>
          </a:p>
          <a:p>
            <a:r>
              <a:rPr lang="en-GB" dirty="0"/>
              <a:t>Use the report template</a:t>
            </a:r>
          </a:p>
          <a:p>
            <a:pPr lvl="1"/>
            <a:r>
              <a:rPr lang="en-GB" dirty="0"/>
              <a:t>report 1500 words (10% over or under)</a:t>
            </a:r>
          </a:p>
          <a:p>
            <a:r>
              <a:rPr lang="en-US" dirty="0"/>
              <a:t>Use the </a:t>
            </a:r>
            <a:r>
              <a:rPr lang="en-US" dirty="0" err="1"/>
              <a:t>Turnitin</a:t>
            </a:r>
            <a:r>
              <a:rPr lang="en-US" dirty="0"/>
              <a:t> tool</a:t>
            </a:r>
          </a:p>
          <a:p>
            <a:r>
              <a:rPr lang="en-US" dirty="0"/>
              <a:t>Hand-in date </a:t>
            </a:r>
            <a:r>
              <a:rPr lang="en-GB" dirty="0"/>
              <a:t>Monday 9</a:t>
            </a:r>
            <a:r>
              <a:rPr lang="en-GB" baseline="30000" dirty="0"/>
              <a:t>th</a:t>
            </a:r>
            <a:r>
              <a:rPr lang="en-GB" dirty="0"/>
              <a:t> January before midnight</a:t>
            </a:r>
          </a:p>
          <a:p>
            <a:pPr lvl="1"/>
            <a:r>
              <a:rPr lang="en-GB" dirty="0"/>
              <a:t>Hand in earlier if you can!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- 40%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E3A864312CC4CBFDC54696A1A06DE" ma:contentTypeVersion="10" ma:contentTypeDescription="Create a new document." ma:contentTypeScope="" ma:versionID="5acccc172add28f6147ca8dbed731359">
  <xsd:schema xmlns:xsd="http://www.w3.org/2001/XMLSchema" xmlns:xs="http://www.w3.org/2001/XMLSchema" xmlns:p="http://schemas.microsoft.com/office/2006/metadata/properties" xmlns:ns3="f1d39bf0-e9f7-46f8-84d3-15d8c791f02c" targetNamespace="http://schemas.microsoft.com/office/2006/metadata/properties" ma:root="true" ma:fieldsID="a68905d02f1f7eb9b2089fedf9fa77b3" ns3:_="">
    <xsd:import namespace="f1d39bf0-e9f7-46f8-84d3-15d8c791f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39bf0-e9f7-46f8-84d3-15d8c79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BA2433-6CD7-461C-BC09-A5BB52E1B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39bf0-e9f7-46f8-84d3-15d8c791f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7F5BB-2124-4502-A460-EA931ED62B69}">
  <ds:schemaRefs>
    <ds:schemaRef ds:uri="http://purl.org/dc/dcmitype/"/>
    <ds:schemaRef ds:uri="http://schemas.microsoft.com/office/2006/metadata/properties"/>
    <ds:schemaRef ds:uri="f1d39bf0-e9f7-46f8-84d3-15d8c791f02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46E3F08-6608-491D-A462-276F2D0DFE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10599</TotalTime>
  <Words>1857</Words>
  <Application>Microsoft Macintosh PowerPoint</Application>
  <PresentationFormat>On-screen Show (4:3)</PresentationFormat>
  <Paragraphs>234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Rounded MT Bold</vt:lpstr>
      <vt:lpstr>Calibri</vt:lpstr>
      <vt:lpstr>Verdana</vt:lpstr>
      <vt:lpstr>Wingdings 2</vt:lpstr>
      <vt:lpstr>Wingdings 3</vt:lpstr>
      <vt:lpstr>Concourse</vt:lpstr>
      <vt:lpstr>PowerPoint Presentation</vt:lpstr>
      <vt:lpstr>Fundamentals of Computer Science</vt:lpstr>
      <vt:lpstr>Aims of the module</vt:lpstr>
      <vt:lpstr>Aims of the module</vt:lpstr>
      <vt:lpstr>Fundamentals of Computer Science</vt:lpstr>
      <vt:lpstr>Portfolio – 60%</vt:lpstr>
      <vt:lpstr>Killer Robot Presentation 30%</vt:lpstr>
      <vt:lpstr>Phase Test – 30%</vt:lpstr>
      <vt:lpstr>Report - 40%</vt:lpstr>
      <vt:lpstr>ALL Assessments</vt:lpstr>
      <vt:lpstr>Detailed Weekly Schedule </vt:lpstr>
      <vt:lpstr>Module Expectations</vt:lpstr>
      <vt:lpstr>Feedback – What’s the point?</vt:lpstr>
      <vt:lpstr>Assessment Criteria - Report</vt:lpstr>
      <vt:lpstr>Shadbolt review - May 2016 https://www.gov.uk/government/publications/computer-science-degree-accreditation-and-graduate-employability-shadbolt-review</vt:lpstr>
      <vt:lpstr>Smarten up: focusing on student employability from the start</vt:lpstr>
      <vt:lpstr>Candidate specifications for Computing Jobs www.indeed.co.uk</vt:lpstr>
      <vt:lpstr>Group Work</vt:lpstr>
      <vt:lpstr>Group Work</vt:lpstr>
      <vt:lpstr>Assessment regulations</vt:lpstr>
      <vt:lpstr>Self Assessment</vt:lpstr>
    </vt:vector>
  </TitlesOfParts>
  <Company>Leeds Metropolitan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FdSc Computing – Systems and Networking</dc:title>
  <dc:creator>Earle</dc:creator>
  <cp:lastModifiedBy>Soosay, Mekala</cp:lastModifiedBy>
  <cp:revision>130</cp:revision>
  <dcterms:created xsi:type="dcterms:W3CDTF">2010-10-24T12:08:19Z</dcterms:created>
  <dcterms:modified xsi:type="dcterms:W3CDTF">2022-08-22T18:48:04Z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0x0101001DFE3A864312CC4CBFDC54696A1A06DE</vt:lpwstr>
  </property>
</Properties>
</file>