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6" r:id="rId4"/>
    <p:sldId id="274" r:id="rId5"/>
    <p:sldId id="257" r:id="rId6"/>
    <p:sldId id="259" r:id="rId7"/>
    <p:sldId id="258" r:id="rId8"/>
    <p:sldId id="270" r:id="rId9"/>
    <p:sldId id="262" r:id="rId10"/>
    <p:sldId id="268" r:id="rId11"/>
    <p:sldId id="269" r:id="rId12"/>
    <p:sldId id="265" r:id="rId13"/>
    <p:sldId id="271" r:id="rId14"/>
    <p:sldId id="267" r:id="rId15"/>
    <p:sldId id="275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222D3F"/>
    <a:srgbClr val="6C1A00"/>
    <a:srgbClr val="242D46"/>
    <a:srgbClr val="FE9202"/>
    <a:srgbClr val="232D48"/>
    <a:srgbClr val="E39A39"/>
    <a:srgbClr val="1F2839"/>
    <a:srgbClr val="283140"/>
    <a:srgbClr val="48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 varScale="1">
        <p:scale>
          <a:sx n="81" d="100"/>
          <a:sy n="81" d="100"/>
        </p:scale>
        <p:origin x="792" y="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4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55520"/>
            <a:ext cx="7940660" cy="1832460"/>
          </a:xfrm>
        </p:spPr>
        <p:txBody>
          <a:bodyPr>
            <a:noAutofit/>
          </a:bodyPr>
          <a:lstStyle/>
          <a:p>
            <a:r>
              <a:rPr lang="en-US" sz="6000" dirty="0"/>
              <a:t>Case Study of</a:t>
            </a:r>
            <a:br>
              <a:rPr lang="en-US" sz="6000" dirty="0"/>
            </a:br>
            <a:r>
              <a:rPr lang="en-US" sz="6000" dirty="0"/>
              <a:t>The Killer 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575" y="3635395"/>
            <a:ext cx="5182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Anil Acharya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Roshan </a:t>
            </a:r>
            <a:r>
              <a:rPr lang="en-US" dirty="0" err="1">
                <a:solidFill>
                  <a:schemeClr val="bg1"/>
                </a:solidFill>
              </a:rPr>
              <a:t>Jaiswal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Sambhawi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Paudel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Shasank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rgbClr val="FFFF00"/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Robotics Division chief at Silicon Techtronic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Bringing an emotional or personal conflict into a work setting (Sam Reynolds)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Placing a lot of pressure on the team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1.a failed to consider public safety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3.e He falsely claimed that his product was error-free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3354606"/>
            <a:ext cx="4401207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>
                <a:lumMod val="75000"/>
              </a:schemeClr>
            </a:glow>
            <a:innerShdw blurRad="1270000" dist="1104900" dir="13500000">
              <a:srgbClr val="002060">
                <a:alpha val="50000"/>
              </a:srgbClr>
            </a:innerShdw>
            <a:reflection endPos="0" dist="50800" dir="5400000" sy="-100000" algn="bl" rotWithShape="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2.1 Encouraged his subordinates to take shortcuts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2.5 Used risky solutions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1740-4329-610F-E850-676208676A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75" y="1284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4BACC6"/>
                </a:solidFill>
              </a:rPr>
              <a:t>Ray Johnson</a:t>
            </a:r>
          </a:p>
        </p:txBody>
      </p:sp>
    </p:spTree>
    <p:extLst>
      <p:ext uri="{BB962C8B-B14F-4D97-AF65-F5344CB8AC3E}">
        <p14:creationId xmlns:p14="http://schemas.microsoft.com/office/powerpoint/2010/main" val="282112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97406"/>
            <a:ext cx="6228365" cy="2137869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3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CX30 project manager (made by CEO Michael)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Forced the waterfall model to be used rather than the robot-friendly prototype model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Lack of communication with Ray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35275"/>
            <a:ext cx="4577091" cy="1808225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2.6 accepted a work for which he was ineligible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7091" y="3335275"/>
            <a:ext cx="4566909" cy="1808225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rgbClr val="FFFF00">
                <a:alpha val="40000"/>
              </a:srgbClr>
            </a:glow>
            <a:outerShdw blurRad="50800" dist="50800" dir="5400000" algn="ctr" rotWithShape="0">
              <a:schemeClr val="accent3">
                <a:lumMod val="50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Against BCS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2.e He rejected criticism and opposing views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3.a Unauthorized usage of power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63" y="1197406"/>
            <a:ext cx="2887038" cy="21378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71755-19FC-5948-E543-29B1715041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75" y="1284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4BACC6"/>
                </a:solidFill>
              </a:rPr>
              <a:t>Sam Reynolds</a:t>
            </a:r>
          </a:p>
        </p:txBody>
      </p:sp>
    </p:spTree>
    <p:extLst>
      <p:ext uri="{BB962C8B-B14F-4D97-AF65-F5344CB8AC3E}">
        <p14:creationId xmlns:p14="http://schemas.microsoft.com/office/powerpoint/2010/main" val="3088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0935" y="220297"/>
            <a:ext cx="3206805" cy="763525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rgbClr val="4BACC6"/>
                </a:solidFill>
              </a:rPr>
              <a:t>Main Culprit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75" y="3811314"/>
            <a:ext cx="7772400" cy="11915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For us the main culprit is,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Ray Johnson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0" y="1409490"/>
            <a:ext cx="4581150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296261" y="2724451"/>
            <a:ext cx="4275738" cy="458115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24454"/>
            <a:ext cx="4275740" cy="458113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83246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d) Act with integrity and respect in your professional relationships with all members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6259" y="3182571"/>
            <a:ext cx="4280806" cy="1832460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3.6 Create opportunities for members of the organization and group to learn, respect, and be accountable.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96259" y="1197406"/>
            <a:ext cx="8551481" cy="916229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Bringing emotional and personal feud into a professional environment.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19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96261" y="2702745"/>
            <a:ext cx="4275738" cy="479822"/>
          </a:xfrm>
          <a:ln w="28575">
            <a:solidFill>
              <a:srgbClr val="E39A39"/>
            </a:solidFill>
          </a:ln>
        </p:spPr>
        <p:txBody>
          <a:bodyPr/>
          <a:lstStyle/>
          <a:p>
            <a:r>
              <a:rPr lang="en-US" b="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6259" y="3182570"/>
            <a:ext cx="4280806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Contribute to society and to human well-being, acknowledging that all people are stakeholders in computing.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702746"/>
            <a:ext cx="4275740" cy="479822"/>
          </a:xfrm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3182569"/>
            <a:ext cx="4275741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f) Encourage and support fellow members in their professional development.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Placing a lot of pressure on team members.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3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2.2 Maintain high standards of professional competence, conduct, and ethical practice.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Wanted his subordinates to cut corners.</a:t>
            </a:r>
          </a:p>
          <a:p>
            <a:pPr marL="0" indent="0">
              <a:buNone/>
            </a:pPr>
            <a:r>
              <a:rPr lang="en-GB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0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2.4 Accept and provide appropriate professional review.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 Professional Competence and Integrity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Reject and will not make any offer of bribery or unethical inducement.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Manipulated Cindy to perform fake test on Samuel’s software.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6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2.1 Strive to achieve the highest quality in professional work.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3. Duty to Relevant Authority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Carry out your professional responsibilities with due care and diligence.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2400" dirty="0"/>
              <a:t>Getting flawed software out the door to customers on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965" y="281175"/>
            <a:ext cx="8246070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Table of Contents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670" y="1350110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study of The Killer Robot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670" y="2113635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70" y="3640685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670" y="2877160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of Characters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3555" y="1502815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43554" y="2266340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43554" y="3029865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43553" y="3793390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3553" y="4556915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670" y="4404210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 of Incident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77410" y="1299025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Culprits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419295" y="1491903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12770" y="3042463"/>
            <a:ext cx="1143000" cy="2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Randy Samuels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93640" y="1929896"/>
            <a:ext cx="0" cy="50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197655" y="2419045"/>
            <a:ext cx="2901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099052" y="2419045"/>
            <a:ext cx="2482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97655" y="2419045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27270" y="2431642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296205" y="2419045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353868" y="2431642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578976" y="2419045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13899" y="2431642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81705" y="3042463"/>
            <a:ext cx="1143000" cy="2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 Reynolds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4650640" y="3042462"/>
            <a:ext cx="1143000" cy="2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Ray Johnson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719575" y="3042462"/>
            <a:ext cx="1143000" cy="2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Cindy Yardley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6735630" y="3042461"/>
            <a:ext cx="1374345" cy="2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Michael Waterson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8010150" y="3042462"/>
            <a:ext cx="1143000" cy="2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GUI Designer</a:t>
            </a:r>
            <a:endParaRPr lang="en-US" sz="1200" dirty="0"/>
          </a:p>
        </p:txBody>
      </p:sp>
      <p:sp>
        <p:nvSpPr>
          <p:cNvPr id="82" name="Right Arrow 81"/>
          <p:cNvSpPr/>
          <p:nvPr/>
        </p:nvSpPr>
        <p:spPr>
          <a:xfrm>
            <a:off x="4419295" y="4020840"/>
            <a:ext cx="458115" cy="15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77410" y="3791783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Culprit</a:t>
            </a:r>
            <a:endParaRPr lang="en-US" dirty="0"/>
          </a:p>
        </p:txBody>
      </p:sp>
      <p:cxnSp>
        <p:nvCxnSpPr>
          <p:cNvPr id="85" name="Straight Connector 84"/>
          <p:cNvCxnSpPr>
            <a:stCxn id="71" idx="2"/>
          </p:cNvCxnSpPr>
          <p:nvPr/>
        </p:nvCxnSpPr>
        <p:spPr>
          <a:xfrm>
            <a:off x="5222140" y="3271521"/>
            <a:ext cx="0" cy="36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22140" y="3640685"/>
            <a:ext cx="497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3" idx="0"/>
          </p:cNvCxnSpPr>
          <p:nvPr/>
        </p:nvCxnSpPr>
        <p:spPr>
          <a:xfrm>
            <a:off x="5719575" y="3640685"/>
            <a:ext cx="74065" cy="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2715" y="1999389"/>
            <a:ext cx="2743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Table of Contents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23310" y="3029864"/>
            <a:ext cx="1374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</p:cNvCxnSpPr>
          <p:nvPr/>
        </p:nvCxnSpPr>
        <p:spPr>
          <a:xfrm flipH="1">
            <a:off x="2747307" y="3950612"/>
            <a:ext cx="707140" cy="7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394183" y="3950612"/>
            <a:ext cx="866549" cy="8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7"/>
          </p:cNvCxnSpPr>
          <p:nvPr/>
        </p:nvCxnSpPr>
        <p:spPr>
          <a:xfrm flipV="1">
            <a:off x="5394183" y="1846686"/>
            <a:ext cx="1018043" cy="48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1"/>
          </p:cNvCxnSpPr>
          <p:nvPr/>
        </p:nvCxnSpPr>
        <p:spPr>
          <a:xfrm flipH="1" flipV="1">
            <a:off x="2747305" y="1846686"/>
            <a:ext cx="707142" cy="48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7080" y="1350110"/>
            <a:ext cx="183246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study of The Killer Robot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-9150" y="2681985"/>
            <a:ext cx="1832460" cy="57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99052" y="4518305"/>
            <a:ext cx="1832460" cy="53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60732" y="4492719"/>
            <a:ext cx="1832460" cy="57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 of Incident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67515" y="2827479"/>
            <a:ext cx="1973739" cy="50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415924" y="1355316"/>
            <a:ext cx="1823310" cy="54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of Characters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" idx="6"/>
          </p:cNvCxnSpPr>
          <p:nvPr/>
        </p:nvCxnSpPr>
        <p:spPr>
          <a:xfrm>
            <a:off x="5795915" y="314238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9" idx="2"/>
          </p:cNvCxnSpPr>
          <p:nvPr/>
        </p:nvCxnSpPr>
        <p:spPr>
          <a:xfrm flipH="1" flipV="1">
            <a:off x="4424315" y="1781814"/>
            <a:ext cx="1" cy="33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8" idx="0"/>
          </p:cNvCxnSpPr>
          <p:nvPr/>
        </p:nvCxnSpPr>
        <p:spPr>
          <a:xfrm>
            <a:off x="4424316" y="4098800"/>
            <a:ext cx="26622" cy="41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39283" y="4518305"/>
            <a:ext cx="1823310" cy="6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Culprit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12660" y="1156619"/>
            <a:ext cx="1823310" cy="6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Culprits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59" y="1197405"/>
            <a:ext cx="6566315" cy="3817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Fictitious case written by Richard Epstein.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Presented as collection of news stories, reports, and interviews.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Case includes aspects of computer ethics and software engineering.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Talk about programmer psychology, teamwork, interfaces, software process models, and software testing.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8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Cast of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6" y="1350110"/>
            <a:ext cx="1836015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Cybernetics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3" y="2113635"/>
            <a:ext cx="143552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Bart Matthews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 Operator)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6018" y="1350110"/>
            <a:ext cx="2097754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Silicon Techtronics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3420" y="2022140"/>
            <a:ext cx="164295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Michael Waterson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5" y="2877160"/>
            <a:ext cx="1954959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Ray Johnson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410" y="2877160"/>
            <a:ext cx="183242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Max Worthington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(Chief Security Officer)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519" y="3674323"/>
            <a:ext cx="192277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Project Manager)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195" y="4519463"/>
            <a:ext cx="128753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1896" y="4519463"/>
            <a:ext cx="1430007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2197231" y="1550165"/>
            <a:ext cx="120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279224" y="1750220"/>
            <a:ext cx="0" cy="3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454895" y="1750220"/>
            <a:ext cx="0" cy="2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3691000" y="2113265"/>
            <a:ext cx="331800" cy="11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16200000" flipH="1">
            <a:off x="4958359" y="2041896"/>
            <a:ext cx="331800" cy="133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 flipH="1">
            <a:off x="3258904" y="3400380"/>
            <a:ext cx="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</p:cNvCxnSpPr>
          <p:nvPr/>
        </p:nvCxnSpPr>
        <p:spPr>
          <a:xfrm rot="5400000">
            <a:off x="2472973" y="3733532"/>
            <a:ext cx="321920" cy="124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3396942" y="4059505"/>
            <a:ext cx="321920" cy="59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D5D86-12E2-FBE2-A34E-394F1A854C75}"/>
              </a:ext>
            </a:extLst>
          </p:cNvPr>
          <p:cNvSpPr txBox="1"/>
          <p:nvPr/>
        </p:nvSpPr>
        <p:spPr>
          <a:xfrm>
            <a:off x="7113673" y="1350110"/>
            <a:ext cx="1893711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Bill Park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(Physics Professor)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A120-94AB-A5D4-FF61-15FB8B2B032A}"/>
              </a:ext>
            </a:extLst>
          </p:cNvPr>
          <p:cNvSpPr txBox="1"/>
          <p:nvPr/>
        </p:nvSpPr>
        <p:spPr>
          <a:xfrm>
            <a:off x="7113673" y="1800755"/>
            <a:ext cx="1893712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Horace Gritty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(Computer Science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3427-F71E-17CA-B346-154120AAEAE0}"/>
              </a:ext>
            </a:extLst>
          </p:cNvPr>
          <p:cNvSpPr txBox="1"/>
          <p:nvPr/>
        </p:nvSpPr>
        <p:spPr>
          <a:xfrm>
            <a:off x="7113671" y="2211289"/>
            <a:ext cx="1896307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Anderson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(Former Programmer Analyst)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9637-DBED-CABC-9249-E8B61BCCFA6C}"/>
              </a:ext>
            </a:extLst>
          </p:cNvPr>
          <p:cNvSpPr txBox="1"/>
          <p:nvPr/>
        </p:nvSpPr>
        <p:spPr>
          <a:xfrm>
            <a:off x="7113671" y="2658253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Mc Murdock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(Prosecuting Attorney)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0924-46A7-F834-D3BF-7EFD8604427B}"/>
              </a:ext>
            </a:extLst>
          </p:cNvPr>
          <p:cNvSpPr txBox="1"/>
          <p:nvPr/>
        </p:nvSpPr>
        <p:spPr>
          <a:xfrm>
            <a:off x="7113662" y="3550635"/>
            <a:ext cx="189835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Sandra Henderson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(Assisted in Q.A)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7CFD9-4478-4322-3FA2-959B310AA376}"/>
              </a:ext>
            </a:extLst>
          </p:cNvPr>
          <p:cNvSpPr txBox="1"/>
          <p:nvPr/>
        </p:nvSpPr>
        <p:spPr>
          <a:xfrm>
            <a:off x="7113660" y="3996826"/>
            <a:ext cx="1898350" cy="430887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Sharon Skinner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(Software Psychology Professor)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40F08-42FB-92DC-932C-BD302814DF82}"/>
              </a:ext>
            </a:extLst>
          </p:cNvPr>
          <p:cNvSpPr txBox="1"/>
          <p:nvPr/>
        </p:nvSpPr>
        <p:spPr>
          <a:xfrm>
            <a:off x="7113671" y="3104444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Ruth Witherspoon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(Programmer-Analyst)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23EE-06C2-1E1F-74E0-718C30FB931A}"/>
              </a:ext>
            </a:extLst>
          </p:cNvPr>
          <p:cNvSpPr txBox="1"/>
          <p:nvPr/>
        </p:nvSpPr>
        <p:spPr>
          <a:xfrm>
            <a:off x="7113660" y="4424388"/>
            <a:ext cx="1898350" cy="58477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Harry Yoder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(Computer Technology and Ethics Professor)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4877410" y="4519463"/>
            <a:ext cx="150483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810A28-BC35-479C-3D4B-C210D8DF916A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rot="16200000" flipH="1">
            <a:off x="4283406" y="3173041"/>
            <a:ext cx="321920" cy="2370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Robbie CX30 malfunction and killed B</a:t>
            </a:r>
            <a:r>
              <a:rPr lang="en-US" sz="2400" dirty="0">
                <a:solidFill>
                  <a:schemeClr val="bg1"/>
                </a:solidFill>
              </a:rPr>
              <a:t>art Matthews.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Randy Samuels wrote the false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Team of project Robbie CX30 were in tremendous pressure.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Silicon Techtronics were in a tight financial position.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Lack of cooperation between the team members.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Causes of Incident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7F9A9A-350F-887F-1243-B8AFECD2D006}"/>
              </a:ext>
            </a:extLst>
          </p:cNvPr>
          <p:cNvSpPr txBox="1">
            <a:spLocks/>
          </p:cNvSpPr>
          <p:nvPr/>
        </p:nvSpPr>
        <p:spPr>
          <a:xfrm>
            <a:off x="448966" y="1960930"/>
            <a:ext cx="5497379" cy="54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Waterfall model was used in developing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Programmer misinterpreted the physics formula.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Part of the software that caused the malfunction was stolen.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Software test was faked.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GUI was poorly designed.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98"/>
            <a:ext cx="1832460" cy="12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612313"/>
            <a:ext cx="1832460" cy="12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" y="3876581"/>
            <a:ext cx="1832460" cy="1264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319" y="1404818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1) Michael Waterson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62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3) 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</a:t>
            </a:r>
            <a:r>
              <a:rPr lang="en-US" sz="1400" dirty="0" err="1">
                <a:solidFill>
                  <a:schemeClr val="bg1"/>
                </a:solidFill>
              </a:rPr>
              <a:t>P.Manager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6029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5) 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029" y="1420206"/>
            <a:ext cx="1837267" cy="492443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2) Ray Johnson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6564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4) 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5516029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6) 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1222594"/>
            <a:ext cx="1828800" cy="12618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2678183"/>
            <a:ext cx="1828800" cy="12618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3833789"/>
            <a:ext cx="1828800" cy="126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7" y="1928038"/>
            <a:ext cx="1872812" cy="232346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AF98111-6BE7-2D93-CF73-9B3CBDB56E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1670" y="169272"/>
            <a:ext cx="8229600" cy="85725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4BACC6"/>
                </a:solidFill>
              </a:rPr>
              <a:t>Culprits</a:t>
            </a:r>
          </a:p>
        </p:txBody>
      </p:sp>
    </p:spTree>
    <p:extLst>
      <p:ext uri="{BB962C8B-B14F-4D97-AF65-F5344CB8AC3E}">
        <p14:creationId xmlns:p14="http://schemas.microsoft.com/office/powerpoint/2010/main" val="166885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3500000">
              <a:srgbClr val="FFC000">
                <a:alpha val="50000"/>
              </a:srgbClr>
            </a:innerShdw>
          </a:effectLst>
        </p:spPr>
        <p:txBody>
          <a:bodyPr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</a:rPr>
              <a:t>Randy programmed the Robbie CX30.</a:t>
            </a:r>
          </a:p>
          <a:p>
            <a:pPr algn="just"/>
            <a:r>
              <a:rPr lang="en-US" sz="2400">
                <a:solidFill>
                  <a:schemeClr val="bg1"/>
                </a:solidFill>
              </a:rPr>
              <a:t>Misread </a:t>
            </a:r>
            <a:r>
              <a:rPr lang="en-US" sz="2400" dirty="0">
                <a:solidFill>
                  <a:schemeClr val="bg1"/>
                </a:solidFill>
              </a:rPr>
              <a:t>a handwritten formula for a robot's dynamic behavior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Could not cooperate with teammates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1" y="3354606"/>
            <a:ext cx="4392385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schemeClr val="accent6">
                <a:alpha val="50000"/>
              </a:scheme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1.5 Violated the right of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srgbClr val="FE9202">
                <a:alpha val="50000"/>
              </a:srgb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2.f Had carelessness in his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2.e Did not respond well to  feedback from peers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B27879-C6E4-08B3-2F6C-32DCFD83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5"/>
          </a:xfrm>
        </p:spPr>
        <p:txBody>
          <a:bodyPr/>
          <a:lstStyle/>
          <a:p>
            <a:r>
              <a:rPr lang="en-US" dirty="0"/>
              <a:t>Randy Samuels</a:t>
            </a:r>
          </a:p>
        </p:txBody>
      </p:sp>
    </p:spTree>
    <p:extLst>
      <p:ext uri="{BB962C8B-B14F-4D97-AF65-F5344CB8AC3E}">
        <p14:creationId xmlns:p14="http://schemas.microsoft.com/office/powerpoint/2010/main" val="163934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752</Words>
  <Application>Microsoft Office PowerPoint</Application>
  <PresentationFormat>On-screen Show (16:9)</PresentationFormat>
  <Paragraphs>174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Case Study of The Killer Robot</vt:lpstr>
      <vt:lpstr>PowerPoint Presentation</vt:lpstr>
      <vt:lpstr>PowerPoint Presentation</vt:lpstr>
      <vt:lpstr>Outline</vt:lpstr>
      <vt:lpstr>Cast of Characters</vt:lpstr>
      <vt:lpstr>Summary</vt:lpstr>
      <vt:lpstr>Causes of Incident</vt:lpstr>
      <vt:lpstr>Culprits</vt:lpstr>
      <vt:lpstr>Randy Samuels</vt:lpstr>
      <vt:lpstr>Ray Johnson</vt:lpstr>
      <vt:lpstr>Sam Reynolds</vt:lpstr>
      <vt:lpstr>Main Culprit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2022-11-26T06:10:45Z</dcterms:modified>
</cp:coreProperties>
</file>