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59" r:id="rId5"/>
    <p:sldId id="258" r:id="rId6"/>
    <p:sldId id="270" r:id="rId7"/>
    <p:sldId id="262" r:id="rId8"/>
    <p:sldId id="268" r:id="rId9"/>
    <p:sldId id="269" r:id="rId10"/>
    <p:sldId id="265" r:id="rId11"/>
    <p:sldId id="271" r:id="rId12"/>
    <p:sldId id="267" r:id="rId13"/>
    <p:sldId id="275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D3F"/>
    <a:srgbClr val="6C1A00"/>
    <a:srgbClr val="242D46"/>
    <a:srgbClr val="FE9202"/>
    <a:srgbClr val="232D48"/>
    <a:srgbClr val="E39A39"/>
    <a:srgbClr val="4BACC6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rgbClr val="4BACC6"/>
                </a:solidFill>
              </a:rPr>
              <a:t>Main Culprit</a:t>
            </a:r>
            <a:endParaRPr lang="en-US" sz="4400" cap="none" dirty="0">
              <a:solidFill>
                <a:srgbClr val="4BACC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Ray Johnson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ACM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BCS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</a:t>
            </a:r>
            <a:r>
              <a:rPr lang="en-US" sz="2200" dirty="0" smtClean="0">
                <a:solidFill>
                  <a:schemeClr val="bg1"/>
                </a:solidFill>
              </a:rPr>
              <a:t>Profession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d) Act </a:t>
            </a:r>
            <a:r>
              <a:rPr lang="en-US" sz="2200" dirty="0">
                <a:solidFill>
                  <a:schemeClr val="bg1"/>
                </a:solidFill>
              </a:rPr>
              <a:t>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</a:t>
            </a:r>
            <a:r>
              <a:rPr lang="en-US" sz="2200" dirty="0" smtClean="0">
                <a:solidFill>
                  <a:schemeClr val="bg1"/>
                </a:solidFill>
              </a:rPr>
              <a:t>accountable.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Crime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Bringing </a:t>
            </a:r>
            <a:r>
              <a:rPr lang="en-US" sz="2400" dirty="0"/>
              <a:t>emotional and personal feud into a professional </a:t>
            </a:r>
            <a:r>
              <a:rPr lang="en-US" sz="2400" dirty="0" smtClean="0"/>
              <a:t>environment.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 smtClean="0">
                <a:solidFill>
                  <a:srgbClr val="232D48"/>
                </a:solidFill>
              </a:rPr>
              <a:t>ACM Code of Conduct</a:t>
            </a:r>
            <a:endParaRPr lang="en-US" b="0" dirty="0">
              <a:solidFill>
                <a:srgbClr val="232D48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232D48"/>
                </a:solidFill>
              </a:rPr>
              <a:t>BCS Code of Conduct</a:t>
            </a:r>
            <a:endParaRPr lang="en-US" b="0" dirty="0">
              <a:solidFill>
                <a:srgbClr val="232D48"/>
              </a:solidFill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4. Duty </a:t>
            </a:r>
            <a:r>
              <a:rPr lang="en-US" dirty="0">
                <a:solidFill>
                  <a:schemeClr val="bg1"/>
                </a:solidFill>
              </a:rPr>
              <a:t>to the Profession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f) Encourage </a:t>
            </a:r>
            <a:r>
              <a:rPr lang="en-US" dirty="0">
                <a:solidFill>
                  <a:schemeClr val="bg1"/>
                </a:solidFill>
              </a:rPr>
              <a:t>and support fellow members in their professional development.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Crime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Placing a lot of pressure on team members.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ACM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BCS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Crime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/>
              <a:t>Wanted his subordinates to cut </a:t>
            </a:r>
            <a:r>
              <a:rPr lang="en-US" sz="2400" dirty="0" smtClean="0"/>
              <a:t>corners.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ACM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2.4 </a:t>
            </a:r>
            <a:r>
              <a:rPr lang="en-US" sz="2400" dirty="0">
                <a:solidFill>
                  <a:schemeClr val="bg1"/>
                </a:solidFill>
              </a:rPr>
              <a:t>Accept and provide appropriate professional review.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BCS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g)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eject </a:t>
            </a:r>
            <a:r>
              <a:rPr lang="en-US" sz="2400" dirty="0">
                <a:solidFill>
                  <a:schemeClr val="bg1"/>
                </a:solidFill>
              </a:rPr>
              <a:t>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Crime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Manipulated Cindy to perform fake test on Samuel’s software.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ACM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</a:t>
            </a:r>
            <a:r>
              <a:rPr lang="en-US" sz="2400" dirty="0" smtClean="0">
                <a:solidFill>
                  <a:schemeClr val="bg1"/>
                </a:solidFill>
              </a:rPr>
              <a:t>professional </a:t>
            </a:r>
            <a:r>
              <a:rPr lang="en-US" sz="2400" dirty="0">
                <a:solidFill>
                  <a:schemeClr val="bg1"/>
                </a:solidFill>
              </a:rPr>
              <a:t>work.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232D48"/>
                </a:solidFill>
              </a:rPr>
              <a:t>BCS Code of Conduct</a:t>
            </a:r>
            <a:endParaRPr lang="en-US" sz="2400" dirty="0">
              <a:solidFill>
                <a:srgbClr val="232D48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g) Carry </a:t>
            </a:r>
            <a:r>
              <a:rPr lang="en-US" sz="2400" dirty="0">
                <a:solidFill>
                  <a:schemeClr val="bg1"/>
                </a:solidFill>
              </a:rPr>
              <a:t>out your professional responsibilities with due care and </a:t>
            </a:r>
            <a:r>
              <a:rPr lang="en-US" sz="2400" dirty="0" smtClean="0">
                <a:solidFill>
                  <a:schemeClr val="bg1"/>
                </a:solidFill>
              </a:rPr>
              <a:t>diligence.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Crime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GB" sz="2400" dirty="0"/>
              <a:t>G</a:t>
            </a:r>
            <a:r>
              <a:rPr lang="en-GB" sz="2400" dirty="0" smtClean="0"/>
              <a:t>etting </a:t>
            </a:r>
            <a:r>
              <a:rPr lang="en-GB" sz="2400" dirty="0"/>
              <a:t>flawed software out the door to customers on </a:t>
            </a:r>
            <a:r>
              <a:rPr lang="en-GB" sz="2400" dirty="0" smtClean="0"/>
              <a:t>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</a:t>
            </a:r>
            <a:r>
              <a:rPr lang="en-GB" sz="2400" dirty="0" smtClean="0">
                <a:solidFill>
                  <a:schemeClr val="bg1"/>
                </a:solidFill>
              </a:rPr>
              <a:t>and killed </a:t>
            </a:r>
            <a:r>
              <a:rPr lang="en-GB" sz="2400" dirty="0">
                <a:solidFill>
                  <a:schemeClr val="bg1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128720" y="281175"/>
            <a:ext cx="6566315" cy="7253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4BACC6"/>
                </a:solidFill>
              </a:rPr>
              <a:t>Culprits</a:t>
            </a:r>
            <a:endParaRPr lang="en-US" dirty="0">
              <a:solidFill>
                <a:srgbClr val="4BA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1) Michael </a:t>
            </a:r>
            <a:r>
              <a:rPr lang="en-US" sz="1400" dirty="0">
                <a:solidFill>
                  <a:schemeClr val="bg1"/>
                </a:solidFill>
              </a:rPr>
              <a:t>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3) Sam </a:t>
            </a:r>
            <a:r>
              <a:rPr lang="en-US" sz="1400" dirty="0">
                <a:solidFill>
                  <a:schemeClr val="bg1"/>
                </a:solidFill>
              </a:rPr>
              <a:t>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 smtClean="0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) Cindy </a:t>
            </a:r>
            <a:r>
              <a:rPr lang="en-US" sz="1400" dirty="0">
                <a:solidFill>
                  <a:schemeClr val="bg1"/>
                </a:solidFill>
              </a:rPr>
              <a:t>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2) Ray </a:t>
            </a:r>
            <a:r>
              <a:rPr lang="en-US" sz="1400" dirty="0">
                <a:solidFill>
                  <a:schemeClr val="bg1"/>
                </a:solidFill>
              </a:rPr>
              <a:t>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4) Randy </a:t>
            </a:r>
            <a:r>
              <a:rPr lang="en-US" sz="1400" dirty="0">
                <a:solidFill>
                  <a:schemeClr val="bg1"/>
                </a:solidFill>
              </a:rPr>
              <a:t>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6) Interface </a:t>
            </a:r>
            <a:r>
              <a:rPr lang="en-US" sz="1400" dirty="0">
                <a:solidFill>
                  <a:schemeClr val="bg1"/>
                </a:solidFill>
              </a:rPr>
              <a:t>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Randy programmed the Robbie CX30.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isread </a:t>
            </a:r>
            <a:r>
              <a:rPr lang="en-US" sz="2400" dirty="0">
                <a:solidFill>
                  <a:schemeClr val="bg1"/>
                </a:solidFill>
              </a:rPr>
              <a:t>a handwritten formula for a robot's dynamic </a:t>
            </a:r>
            <a:r>
              <a:rPr lang="en-US" sz="2400" dirty="0" smtClean="0">
                <a:solidFill>
                  <a:schemeClr val="bg1"/>
                </a:solidFill>
              </a:rPr>
              <a:t>behavior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ould not cooperate with teammates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Randy Samuels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</a:t>
            </a:r>
            <a:r>
              <a:rPr lang="en-US" sz="2400" dirty="0" smtClean="0">
                <a:solidFill>
                  <a:schemeClr val="bg1"/>
                </a:solidFill>
              </a:rPr>
              <a:t>Did </a:t>
            </a:r>
            <a:r>
              <a:rPr lang="en-US" sz="2400" dirty="0">
                <a:solidFill>
                  <a:schemeClr val="bg1"/>
                </a:solidFill>
              </a:rPr>
              <a:t>not respond well to </a:t>
            </a:r>
            <a:r>
              <a:rPr lang="en-US" sz="2400" dirty="0" smtClean="0">
                <a:solidFill>
                  <a:schemeClr val="bg1"/>
                </a:solidFill>
              </a:rPr>
              <a:t>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2.e Did </a:t>
            </a:r>
            <a:r>
              <a:rPr lang="en-US" sz="2400" dirty="0">
                <a:solidFill>
                  <a:schemeClr val="bg1"/>
                </a:solidFill>
              </a:rPr>
              <a:t>not respond well to </a:t>
            </a:r>
            <a:r>
              <a:rPr lang="en-US" sz="2400" dirty="0" smtClean="0">
                <a:solidFill>
                  <a:schemeClr val="bg1"/>
                </a:solidFill>
              </a:rPr>
              <a:t> feedback </a:t>
            </a:r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smtClean="0">
                <a:solidFill>
                  <a:schemeClr val="bg1"/>
                </a:solidFill>
              </a:rPr>
              <a:t>peers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</a:t>
            </a:r>
            <a:r>
              <a:rPr lang="en-US" sz="2400" dirty="0" smtClean="0">
                <a:solidFill>
                  <a:schemeClr val="bg1"/>
                </a:solidFill>
              </a:rPr>
              <a:t>Techtronic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Bringing </a:t>
            </a:r>
            <a:r>
              <a:rPr lang="en-US" sz="2400" dirty="0">
                <a:solidFill>
                  <a:schemeClr val="bg1"/>
                </a:solidFill>
              </a:rPr>
              <a:t>an emotional or personal conflict into a work setting (Sam Reynolds)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</a:t>
            </a:r>
            <a:r>
              <a:rPr lang="en-US" sz="2400" dirty="0" smtClean="0">
                <a:solidFill>
                  <a:schemeClr val="bg1"/>
                </a:solidFill>
              </a:rPr>
              <a:t>team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Ray Johnson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</a:t>
            </a:r>
            <a:r>
              <a:rPr lang="en-US" sz="2400" dirty="0" smtClean="0">
                <a:solidFill>
                  <a:schemeClr val="bg1"/>
                </a:solidFill>
              </a:rPr>
              <a:t>failed </a:t>
            </a:r>
            <a:r>
              <a:rPr lang="en-US" sz="2400" dirty="0">
                <a:solidFill>
                  <a:schemeClr val="bg1"/>
                </a:solidFill>
              </a:rPr>
              <a:t>to consider public </a:t>
            </a:r>
            <a:r>
              <a:rPr lang="en-US" sz="2400" dirty="0" smtClean="0">
                <a:solidFill>
                  <a:schemeClr val="bg1"/>
                </a:solidFill>
              </a:rPr>
              <a:t>safety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3.e </a:t>
            </a:r>
            <a:r>
              <a:rPr lang="en-US" sz="2400" dirty="0">
                <a:solidFill>
                  <a:schemeClr val="bg1"/>
                </a:solidFill>
              </a:rPr>
              <a:t>He falsely claimed that his product was error-free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2.1 Encouraged </a:t>
            </a:r>
            <a:r>
              <a:rPr lang="en-US" sz="2400" dirty="0">
                <a:solidFill>
                  <a:schemeClr val="bg1"/>
                </a:solidFill>
              </a:rPr>
              <a:t>his subordinates to take </a:t>
            </a:r>
            <a:r>
              <a:rPr lang="en-US" sz="2400" dirty="0" smtClean="0">
                <a:solidFill>
                  <a:schemeClr val="bg1"/>
                </a:solidFill>
              </a:rPr>
              <a:t>shortcuts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2.5 Used </a:t>
            </a:r>
            <a:r>
              <a:rPr lang="en-US" sz="2400" dirty="0">
                <a:solidFill>
                  <a:schemeClr val="bg1"/>
                </a:solidFill>
              </a:rPr>
              <a:t>risky </a:t>
            </a:r>
            <a:r>
              <a:rPr lang="en-US" sz="2400" dirty="0" smtClean="0">
                <a:solidFill>
                  <a:schemeClr val="bg1"/>
                </a:solidFill>
              </a:rPr>
              <a:t>solutions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4375" y="28117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 Reynolds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CX30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project manager (made by CEO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Lack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of communication with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Ray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2.6 accepted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smtClean="0">
                <a:solidFill>
                  <a:schemeClr val="bg1"/>
                </a:solidFill>
              </a:rPr>
              <a:t>work </a:t>
            </a:r>
            <a:r>
              <a:rPr lang="en-US" sz="2400" dirty="0">
                <a:solidFill>
                  <a:schemeClr val="bg1"/>
                </a:solidFill>
              </a:rPr>
              <a:t>for which he was </a:t>
            </a:r>
            <a:r>
              <a:rPr lang="en-US" sz="2400" dirty="0" smtClean="0">
                <a:solidFill>
                  <a:schemeClr val="bg1"/>
                </a:solidFill>
              </a:rPr>
              <a:t>ineligible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He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rejected criticism and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power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650</Words>
  <Application>Microsoft Office PowerPoint</Application>
  <PresentationFormat>On-screen Show (16:9)</PresentationFormat>
  <Paragraphs>146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Case Study of The Killer Robot</vt:lpstr>
      <vt:lpstr>PowerPoint Presentation</vt:lpstr>
      <vt:lpstr>Cast of Characters</vt:lpstr>
      <vt:lpstr>Outline</vt:lpstr>
      <vt:lpstr>Causes of incident</vt:lpstr>
      <vt:lpstr>PowerPoint Presentation</vt:lpstr>
      <vt:lpstr>PowerPoint Presentation</vt:lpstr>
      <vt:lpstr>PowerPoint Presentation</vt:lpstr>
      <vt:lpstr>PowerPoint Presentation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2022-11-25T10:50:13Z</dcterms:modified>
</cp:coreProperties>
</file>