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23"/>
  </p:notesMasterIdLst>
  <p:handoutMasterIdLst>
    <p:handoutMasterId r:id="rId24"/>
  </p:handoutMasterIdLst>
  <p:sldIdLst>
    <p:sldId id="256" r:id="rId3"/>
    <p:sldId id="389" r:id="rId4"/>
    <p:sldId id="392" r:id="rId5"/>
    <p:sldId id="395" r:id="rId6"/>
    <p:sldId id="439" r:id="rId7"/>
    <p:sldId id="423" r:id="rId8"/>
    <p:sldId id="436" r:id="rId9"/>
    <p:sldId id="440" r:id="rId10"/>
    <p:sldId id="424" r:id="rId11"/>
    <p:sldId id="434" r:id="rId12"/>
    <p:sldId id="391" r:id="rId13"/>
    <p:sldId id="396" r:id="rId14"/>
    <p:sldId id="438" r:id="rId15"/>
    <p:sldId id="444" r:id="rId16"/>
    <p:sldId id="441" r:id="rId17"/>
    <p:sldId id="445" r:id="rId18"/>
    <p:sldId id="443" r:id="rId19"/>
    <p:sldId id="419" r:id="rId20"/>
    <p:sldId id="416" r:id="rId21"/>
    <p:sldId id="433" r:id="rId22"/>
  </p:sldIdLst>
  <p:sldSz cx="9144000" cy="6858000" type="screen4x3"/>
  <p:notesSz cx="9236075" cy="7010400"/>
  <p:defaultTextStyle>
    <a:defPPr>
      <a:defRPr lang="da-DK"/>
    </a:defPPr>
    <a:lvl1pPr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b="1"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b="1"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b="1"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b="1" kern="1200">
        <a:solidFill>
          <a:schemeClr val="tx1"/>
        </a:solidFill>
        <a:latin typeface="Times New Roman" pitchFamily="18" charset="0"/>
        <a:ea typeface="MS PGothic" pitchFamily="34" charset="-128"/>
        <a:cs typeface="+mn-cs"/>
      </a:defRPr>
    </a:lvl9pPr>
  </p:defaultTextStyle>
  <p:extLst>
    <p:ext uri="{521415D9-36F7-43E2-AB2F-B90AF26B5E84}">
      <p14:sectionLst xmlns:p14="http://schemas.microsoft.com/office/powerpoint/2010/main" xmlns="">
        <p14:section name="Default Section" id="{AE8C1360-8C8F-4D59-92A9-A24D9B6AD69C}">
          <p14:sldIdLst>
            <p14:sldId id="256"/>
            <p14:sldId id="389"/>
            <p14:sldId id="392"/>
            <p14:sldId id="395"/>
            <p14:sldId id="439"/>
            <p14:sldId id="423"/>
            <p14:sldId id="436"/>
            <p14:sldId id="440"/>
            <p14:sldId id="424"/>
            <p14:sldId id="434"/>
            <p14:sldId id="438"/>
            <p14:sldId id="391"/>
            <p14:sldId id="396"/>
            <p14:sldId id="419"/>
            <p14:sldId id="416"/>
            <p14:sldId id="43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12F55"/>
    <a:srgbClr val="65A11F"/>
    <a:srgbClr val="FF9900"/>
    <a:srgbClr val="33CC33"/>
    <a:srgbClr val="F66E13"/>
    <a:srgbClr val="990000"/>
    <a:srgbClr val="CCCCCC"/>
    <a:srgbClr val="66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08" autoAdjust="0"/>
    <p:restoredTop sz="9464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p:cNvPr>
          <p:cNvSpPr>
            <a:spLocks noGrp="1" noChangeArrowheads="1"/>
          </p:cNvSpPr>
          <p:nvPr>
            <p:ph type="hdr" sz="quarter"/>
          </p:nvPr>
        </p:nvSpPr>
        <p:spPr bwMode="auto">
          <a:xfrm>
            <a:off x="0" y="0"/>
            <a:ext cx="4038600"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defRPr sz="1200"/>
            </a:lvl1pPr>
          </a:lstStyle>
          <a:p>
            <a:pPr>
              <a:defRPr/>
            </a:pPr>
            <a:endParaRPr lang="en-US"/>
          </a:p>
        </p:txBody>
      </p:sp>
      <p:sp>
        <p:nvSpPr>
          <p:cNvPr id="69635" name="Rectangle 3">
            <a:extLst/>
          </p:cNvPr>
          <p:cNvSpPr>
            <a:spLocks noGrp="1" noChangeArrowheads="1"/>
          </p:cNvSpPr>
          <p:nvPr>
            <p:ph type="dt" sz="quarter" idx="1"/>
          </p:nvPr>
        </p:nvSpPr>
        <p:spPr bwMode="auto">
          <a:xfrm>
            <a:off x="5281613" y="0"/>
            <a:ext cx="3932237"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lgn="r">
              <a:defRPr sz="1200"/>
            </a:lvl1pPr>
          </a:lstStyle>
          <a:p>
            <a:pPr>
              <a:defRPr/>
            </a:pPr>
            <a:endParaRPr lang="en-US"/>
          </a:p>
        </p:txBody>
      </p:sp>
      <p:sp>
        <p:nvSpPr>
          <p:cNvPr id="69636" name="Rectangle 4">
            <a:extLst/>
          </p:cNvPr>
          <p:cNvSpPr>
            <a:spLocks noGrp="1" noChangeArrowheads="1"/>
          </p:cNvSpPr>
          <p:nvPr>
            <p:ph type="ftr" sz="quarter" idx="2"/>
          </p:nvPr>
        </p:nvSpPr>
        <p:spPr bwMode="auto">
          <a:xfrm>
            <a:off x="0" y="6673850"/>
            <a:ext cx="4038600"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defRPr sz="1200"/>
            </a:lvl1pPr>
          </a:lstStyle>
          <a:p>
            <a:pPr>
              <a:defRPr/>
            </a:pPr>
            <a:endParaRPr lang="en-US"/>
          </a:p>
        </p:txBody>
      </p:sp>
      <p:sp>
        <p:nvSpPr>
          <p:cNvPr id="69637" name="Rectangle 5">
            <a:extLst/>
          </p:cNvPr>
          <p:cNvSpPr>
            <a:spLocks noGrp="1" noChangeArrowheads="1"/>
          </p:cNvSpPr>
          <p:nvPr>
            <p:ph type="sldNum" sz="quarter" idx="3"/>
          </p:nvPr>
        </p:nvSpPr>
        <p:spPr bwMode="auto">
          <a:xfrm>
            <a:off x="5281613" y="6673850"/>
            <a:ext cx="3932237"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lgn="r">
              <a:defRPr sz="1200"/>
            </a:lvl1pPr>
          </a:lstStyle>
          <a:p>
            <a:pPr>
              <a:defRPr/>
            </a:pPr>
            <a:fld id="{FCCD8D4D-DF7F-411B-B761-1EFBA482392D}" type="slidenum">
              <a:rPr lang="da-DK" altLang="en-US"/>
              <a:pPr>
                <a:defRPr/>
              </a:pPr>
              <a:t>‹#›</a:t>
            </a:fld>
            <a:endParaRPr lang="da-DK" altLang="en-US"/>
          </a:p>
        </p:txBody>
      </p:sp>
    </p:spTree>
    <p:extLst>
      <p:ext uri="{BB962C8B-B14F-4D97-AF65-F5344CB8AC3E}">
        <p14:creationId xmlns:p14="http://schemas.microsoft.com/office/powerpoint/2010/main" xmlns="" val="2787061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p:cNvPr>
          <p:cNvSpPr>
            <a:spLocks noGrp="1" noChangeArrowheads="1"/>
          </p:cNvSpPr>
          <p:nvPr>
            <p:ph type="hdr" sz="quarter"/>
          </p:nvPr>
        </p:nvSpPr>
        <p:spPr bwMode="auto">
          <a:xfrm>
            <a:off x="0" y="0"/>
            <a:ext cx="4013200"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defTabSz="933450">
              <a:defRPr sz="1200"/>
            </a:lvl1pPr>
          </a:lstStyle>
          <a:p>
            <a:pPr>
              <a:defRPr/>
            </a:pPr>
            <a:endParaRPr lang="en-US"/>
          </a:p>
        </p:txBody>
      </p:sp>
      <p:sp>
        <p:nvSpPr>
          <p:cNvPr id="7171" name="Rectangle 3">
            <a:extLst/>
          </p:cNvPr>
          <p:cNvSpPr>
            <a:spLocks noGrp="1" noChangeArrowheads="1"/>
          </p:cNvSpPr>
          <p:nvPr>
            <p:ph type="dt" idx="1"/>
          </p:nvPr>
        </p:nvSpPr>
        <p:spPr bwMode="auto">
          <a:xfrm>
            <a:off x="5283200" y="0"/>
            <a:ext cx="3906838"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algn="r" defTabSz="933450">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2906713" y="542925"/>
            <a:ext cx="3481387" cy="2609850"/>
          </a:xfrm>
          <a:prstGeom prst="rect">
            <a:avLst/>
          </a:prstGeom>
          <a:noFill/>
          <a:ln w="9525">
            <a:solidFill>
              <a:srgbClr val="000000"/>
            </a:solidFill>
            <a:miter lim="800000"/>
            <a:headEnd/>
            <a:tailEnd/>
          </a:ln>
        </p:spPr>
      </p:sp>
      <p:sp>
        <p:nvSpPr>
          <p:cNvPr id="7173" name="Rectangle 5">
            <a:extLst/>
          </p:cNvPr>
          <p:cNvSpPr>
            <a:spLocks noGrp="1" noChangeArrowheads="1"/>
          </p:cNvSpPr>
          <p:nvPr>
            <p:ph type="body" sz="quarter" idx="3"/>
          </p:nvPr>
        </p:nvSpPr>
        <p:spPr bwMode="auto">
          <a:xfrm>
            <a:off x="1268413" y="3314700"/>
            <a:ext cx="6759575" cy="3149600"/>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p>
            <a:pPr lvl="0"/>
            <a:r>
              <a:rPr lang="da-DK" noProof="0"/>
              <a:t>Klik for at redigere teksttypografien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7174" name="Rectangle 6">
            <a:extLst/>
          </p:cNvPr>
          <p:cNvSpPr>
            <a:spLocks noGrp="1" noChangeArrowheads="1"/>
          </p:cNvSpPr>
          <p:nvPr>
            <p:ph type="ftr" sz="quarter" idx="4"/>
          </p:nvPr>
        </p:nvSpPr>
        <p:spPr bwMode="auto">
          <a:xfrm>
            <a:off x="0" y="6683375"/>
            <a:ext cx="4013200"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defTabSz="933450">
              <a:defRPr sz="1200"/>
            </a:lvl1pPr>
          </a:lstStyle>
          <a:p>
            <a:pPr>
              <a:defRPr/>
            </a:pPr>
            <a:endParaRPr lang="en-US"/>
          </a:p>
        </p:txBody>
      </p:sp>
      <p:sp>
        <p:nvSpPr>
          <p:cNvPr id="7175" name="Rectangle 7">
            <a:extLst/>
          </p:cNvPr>
          <p:cNvSpPr>
            <a:spLocks noGrp="1" noChangeArrowheads="1"/>
          </p:cNvSpPr>
          <p:nvPr>
            <p:ph type="sldNum" sz="quarter" idx="5"/>
          </p:nvPr>
        </p:nvSpPr>
        <p:spPr bwMode="auto">
          <a:xfrm>
            <a:off x="5283200" y="6683375"/>
            <a:ext cx="3906838"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algn="r" defTabSz="933450">
              <a:defRPr sz="1200"/>
            </a:lvl1pPr>
          </a:lstStyle>
          <a:p>
            <a:pPr>
              <a:defRPr/>
            </a:pPr>
            <a:fld id="{2747A565-DC63-42F2-861E-072D5D838E71}" type="slidenum">
              <a:rPr lang="da-DK" altLang="en-US"/>
              <a:pPr>
                <a:defRPr/>
              </a:pPr>
              <a:t>‹#›</a:t>
            </a:fld>
            <a:endParaRPr lang="da-DK" altLang="en-US"/>
          </a:p>
        </p:txBody>
      </p:sp>
    </p:spTree>
    <p:extLst>
      <p:ext uri="{BB962C8B-B14F-4D97-AF65-F5344CB8AC3E}">
        <p14:creationId xmlns:p14="http://schemas.microsoft.com/office/powerpoint/2010/main" xmlns="" val="2186991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defTabSz="931863"/>
            <a:fld id="{1545257C-DED8-4589-96FC-36FD16A930AD}" type="slidenum">
              <a:rPr lang="da-DK" altLang="en-US" smtClean="0"/>
              <a:pPr defTabSz="931863"/>
              <a:t>1</a:t>
            </a:fld>
            <a:endParaRPr lang="da-DK"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IN"/>
          </a:p>
        </p:txBody>
      </p:sp>
      <p:sp>
        <p:nvSpPr>
          <p:cNvPr id="51204" name="Slide Number Placeholder 3"/>
          <p:cNvSpPr>
            <a:spLocks noGrp="1"/>
          </p:cNvSpPr>
          <p:nvPr>
            <p:ph type="sldNum" sz="quarter" idx="5"/>
          </p:nvPr>
        </p:nvSpPr>
        <p:spPr>
          <a:noFill/>
        </p:spPr>
        <p:txBody>
          <a:bodyPr/>
          <a:lstStyle/>
          <a:p>
            <a:fld id="{9933C4E3-8D2E-4E7E-B362-5505F54F71F0}" type="slidenum">
              <a:rPr lang="en-IN" smtClean="0"/>
              <a:pPr/>
              <a:t>19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Vertical Text Placeholder 2"/>
          <p:cNvSpPr>
            <a:spLocks noGrp="1"/>
          </p:cNvSpPr>
          <p:nvPr>
            <p:ph type="body" orient="vert" idx="1"/>
          </p:nvPr>
        </p:nvSpPr>
        <p:spPr>
          <a:xfrm>
            <a:off x="685800" y="2362200"/>
            <a:ext cx="6629400" cy="3124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762000"/>
            <a:ext cx="1962150" cy="4724400"/>
          </a:xfrm>
          <a:prstGeom prst="rect">
            <a:avLst/>
          </a:prstGeo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685800" y="762000"/>
            <a:ext cx="5734050" cy="4724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a:extLst/>
          </p:cNvPr>
          <p:cNvSpPr>
            <a:spLocks noGrp="1"/>
          </p:cNvSpPr>
          <p:nvPr>
            <p:ph type="sldNum" sz="quarter" idx="12"/>
          </p:nvPr>
        </p:nvSpPr>
        <p:spPr/>
        <p:txBody>
          <a:bodyPr/>
          <a:lstStyle>
            <a:lvl1pPr>
              <a:defRPr/>
            </a:lvl1pPr>
          </a:lstStyle>
          <a:p>
            <a:pPr>
              <a:defRPr/>
            </a:pPr>
            <a:fld id="{5CD0F147-3FA8-4683-AE95-05ACC5217F87}"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a:extLst/>
          </p:cNvPr>
          <p:cNvSpPr>
            <a:spLocks noGrp="1"/>
          </p:cNvSpPr>
          <p:nvPr>
            <p:ph type="sldNum" sz="quarter" idx="12"/>
          </p:nvPr>
        </p:nvSpPr>
        <p:spPr/>
        <p:txBody>
          <a:bodyPr/>
          <a:lstStyle>
            <a:lvl1pPr>
              <a:defRPr/>
            </a:lvl1pPr>
          </a:lstStyle>
          <a:p>
            <a:pPr>
              <a:defRPr/>
            </a:pPr>
            <a:fld id="{06A195A0-BA90-43F9-A596-0C40A4FDD23A}"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a:extLst/>
          </p:cNvPr>
          <p:cNvSpPr>
            <a:spLocks noGrp="1"/>
          </p:cNvSpPr>
          <p:nvPr>
            <p:ph type="sldNum" sz="quarter" idx="12"/>
          </p:nvPr>
        </p:nvSpPr>
        <p:spPr/>
        <p:txBody>
          <a:bodyPr/>
          <a:lstStyle>
            <a:lvl1pPr>
              <a:defRPr/>
            </a:lvl1pPr>
          </a:lstStyle>
          <a:p>
            <a:pPr>
              <a:defRPr/>
            </a:pPr>
            <a:fld id="{D3EE8655-BD9D-4906-AFC6-E4354DACD598}"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a:extLst/>
          </p:cNvPr>
          <p:cNvSpPr>
            <a:spLocks noGrp="1"/>
          </p:cNvSpPr>
          <p:nvPr>
            <p:ph type="sldNum" sz="quarter" idx="12"/>
          </p:nvPr>
        </p:nvSpPr>
        <p:spPr/>
        <p:txBody>
          <a:bodyPr/>
          <a:lstStyle>
            <a:lvl1pPr>
              <a:defRPr/>
            </a:lvl1pPr>
          </a:lstStyle>
          <a:p>
            <a:pPr>
              <a:defRPr/>
            </a:pPr>
            <a:fld id="{536BC34A-5DE7-443E-A16D-B732513FA3E8}"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p:cNvPr>
          <p:cNvSpPr>
            <a:spLocks noGrp="1"/>
          </p:cNvSpPr>
          <p:nvPr>
            <p:ph type="dt" sz="half" idx="10"/>
          </p:nvPr>
        </p:nvSpPr>
        <p:spPr/>
        <p:txBody>
          <a:bodyPr/>
          <a:lstStyle>
            <a:lvl1pPr>
              <a:defRPr/>
            </a:lvl1pPr>
          </a:lstStyle>
          <a:p>
            <a:pPr>
              <a:defRPr/>
            </a:pPr>
            <a:endParaRPr lang="en-US" altLang="en-US"/>
          </a:p>
        </p:txBody>
      </p:sp>
      <p:sp>
        <p:nvSpPr>
          <p:cNvPr id="8" name="Footer Placeholder 7">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9" name="Slide Number Placeholder 8">
            <a:extLst/>
          </p:cNvPr>
          <p:cNvSpPr>
            <a:spLocks noGrp="1"/>
          </p:cNvSpPr>
          <p:nvPr>
            <p:ph type="sldNum" sz="quarter" idx="12"/>
          </p:nvPr>
        </p:nvSpPr>
        <p:spPr/>
        <p:txBody>
          <a:bodyPr/>
          <a:lstStyle>
            <a:lvl1pPr>
              <a:defRPr/>
            </a:lvl1pPr>
          </a:lstStyle>
          <a:p>
            <a:pPr>
              <a:defRPr/>
            </a:pPr>
            <a:fld id="{A05DCE88-275F-4BEF-860E-DED431F4E7E6}"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p:cNvPr>
          <p:cNvSpPr>
            <a:spLocks noGrp="1"/>
          </p:cNvSpPr>
          <p:nvPr>
            <p:ph type="dt" sz="half" idx="10"/>
          </p:nvPr>
        </p:nvSpPr>
        <p:spPr/>
        <p:txBody>
          <a:bodyPr/>
          <a:lstStyle>
            <a:lvl1pPr>
              <a:defRPr/>
            </a:lvl1pPr>
          </a:lstStyle>
          <a:p>
            <a:pPr>
              <a:defRPr/>
            </a:pPr>
            <a:endParaRPr lang="en-US" altLang="en-US"/>
          </a:p>
        </p:txBody>
      </p:sp>
      <p:sp>
        <p:nvSpPr>
          <p:cNvPr id="4" name="Footer Placeholder 3">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5" name="Slide Number Placeholder 4">
            <a:extLst/>
          </p:cNvPr>
          <p:cNvSpPr>
            <a:spLocks noGrp="1"/>
          </p:cNvSpPr>
          <p:nvPr>
            <p:ph type="sldNum" sz="quarter" idx="12"/>
          </p:nvPr>
        </p:nvSpPr>
        <p:spPr/>
        <p:txBody>
          <a:bodyPr/>
          <a:lstStyle>
            <a:lvl1pPr>
              <a:defRPr/>
            </a:lvl1pPr>
          </a:lstStyle>
          <a:p>
            <a:pPr>
              <a:defRPr/>
            </a:pPr>
            <a:fld id="{896B8045-E64D-4011-8174-3A97C020B13B}"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p:cNvPr>
          <p:cNvSpPr>
            <a:spLocks noGrp="1"/>
          </p:cNvSpPr>
          <p:nvPr>
            <p:ph type="dt" sz="half" idx="10"/>
          </p:nvPr>
        </p:nvSpPr>
        <p:spPr/>
        <p:txBody>
          <a:bodyPr/>
          <a:lstStyle>
            <a:lvl1pPr>
              <a:defRPr/>
            </a:lvl1pPr>
          </a:lstStyle>
          <a:p>
            <a:pPr>
              <a:defRPr/>
            </a:pPr>
            <a:endParaRPr lang="en-US" altLang="en-US"/>
          </a:p>
        </p:txBody>
      </p:sp>
      <p:sp>
        <p:nvSpPr>
          <p:cNvPr id="3" name="Footer Placeholder 2">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4" name="Slide Number Placeholder 3">
            <a:extLst/>
          </p:cNvPr>
          <p:cNvSpPr>
            <a:spLocks noGrp="1"/>
          </p:cNvSpPr>
          <p:nvPr>
            <p:ph type="sldNum" sz="quarter" idx="12"/>
          </p:nvPr>
        </p:nvSpPr>
        <p:spPr/>
        <p:txBody>
          <a:bodyPr/>
          <a:lstStyle>
            <a:lvl1pPr>
              <a:defRPr/>
            </a:lvl1pPr>
          </a:lstStyle>
          <a:p>
            <a:pPr>
              <a:defRPr/>
            </a:pPr>
            <a:fld id="{88534CA5-A095-4E61-8DE3-54E9F85FC1D8}"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a:extLst/>
          </p:cNvPr>
          <p:cNvSpPr>
            <a:spLocks noGrp="1"/>
          </p:cNvSpPr>
          <p:nvPr>
            <p:ph type="sldNum" sz="quarter" idx="12"/>
          </p:nvPr>
        </p:nvSpPr>
        <p:spPr/>
        <p:txBody>
          <a:bodyPr/>
          <a:lstStyle>
            <a:lvl1pPr>
              <a:defRPr/>
            </a:lvl1pPr>
          </a:lstStyle>
          <a:p>
            <a:pPr>
              <a:defRPr/>
            </a:pPr>
            <a:fld id="{73924D82-FB79-4275-B11F-E8B28586D574}"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idx="1"/>
          </p:nvPr>
        </p:nvSpPr>
        <p:spPr>
          <a:xfrm>
            <a:off x="685800" y="2362200"/>
            <a:ext cx="6629400" cy="3124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a:extLst/>
          </p:cNvPr>
          <p:cNvSpPr>
            <a:spLocks noGrp="1"/>
          </p:cNvSpPr>
          <p:nvPr>
            <p:ph type="sldNum" sz="quarter" idx="12"/>
          </p:nvPr>
        </p:nvSpPr>
        <p:spPr/>
        <p:txBody>
          <a:bodyPr/>
          <a:lstStyle>
            <a:lvl1pPr>
              <a:defRPr/>
            </a:lvl1pPr>
          </a:lstStyle>
          <a:p>
            <a:pPr>
              <a:defRPr/>
            </a:pPr>
            <a:fld id="{196C93B5-3943-4D19-8502-67983C29B001}" type="slidenum">
              <a:rPr lang="en-US" altLang="en-US"/>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a:extLst/>
          </p:cNvPr>
          <p:cNvSpPr>
            <a:spLocks noGrp="1"/>
          </p:cNvSpPr>
          <p:nvPr>
            <p:ph type="sldNum" sz="quarter" idx="12"/>
          </p:nvPr>
        </p:nvSpPr>
        <p:spPr/>
        <p:txBody>
          <a:bodyPr/>
          <a:lstStyle>
            <a:lvl1pPr>
              <a:defRPr/>
            </a:lvl1pPr>
          </a:lstStyle>
          <a:p>
            <a:pPr>
              <a:defRPr/>
            </a:pPr>
            <a:fld id="{D86243E9-BE07-40F1-AAB1-D3399227CFA3}" type="slidenum">
              <a:rPr lang="en-US" altLang="en-US"/>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p:cNvPr>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a:extLst/>
          </p:cNvPr>
          <p:cNvSpPr>
            <a:spLocks noGrp="1"/>
          </p:cNvSpPr>
          <p:nvPr>
            <p:ph type="sldNum" sz="quarter" idx="12"/>
          </p:nvPr>
        </p:nvSpPr>
        <p:spPr/>
        <p:txBody>
          <a:bodyPr/>
          <a:lstStyle>
            <a:lvl1pPr>
              <a:defRPr/>
            </a:lvl1pPr>
          </a:lstStyle>
          <a:p>
            <a:pPr>
              <a:defRPr/>
            </a:pPr>
            <a:fld id="{4641B724-08F3-4296-9A4F-AF09F7A3E086}"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sz="half" idx="1"/>
          </p:nvPr>
        </p:nvSpPr>
        <p:spPr>
          <a:xfrm>
            <a:off x="6858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0767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5">
            <a:extLst/>
          </p:cNvPr>
          <p:cNvSpPr txBox="1">
            <a:spLocks noChangeArrowheads="1"/>
          </p:cNvSpPr>
          <p:nvPr/>
        </p:nvSpPr>
        <p:spPr bwMode="auto">
          <a:xfrm>
            <a:off x="457200" y="6400800"/>
            <a:ext cx="946150" cy="228600"/>
          </a:xfrm>
          <a:prstGeom prst="rect">
            <a:avLst/>
          </a:prstGeom>
          <a:noFill/>
          <a:ln>
            <a:noFill/>
          </a:ln>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50000"/>
              </a:spcBef>
              <a:defRPr/>
            </a:pPr>
            <a:fld id="{2EF09B32-439D-4645-BF50-9113890C07F7}" type="datetime1">
              <a:rPr lang="da-DK" altLang="en-US" sz="900" b="0" smtClean="0">
                <a:solidFill>
                  <a:srgbClr val="CCCCCC"/>
                </a:solidFill>
                <a:latin typeface="Frutiger 57Cn" pitchFamily="34" charset="0"/>
              </a:rPr>
              <a:pPr>
                <a:spcBef>
                  <a:spcPct val="50000"/>
                </a:spcBef>
                <a:defRPr/>
              </a:pPr>
              <a:t>20-06-2020</a:t>
            </a:fld>
            <a:endParaRPr lang="da-DK" altLang="en-US" sz="900" b="0">
              <a:solidFill>
                <a:srgbClr val="CCCCCC"/>
              </a:solidFill>
              <a:latin typeface="Frutiger 57Cn" pitchFamily="34" charset="0"/>
            </a:endParaRPr>
          </a:p>
        </p:txBody>
      </p:sp>
      <p:sp>
        <p:nvSpPr>
          <p:cNvPr id="1027" name="Text Box 26">
            <a:extLst/>
          </p:cNvPr>
          <p:cNvSpPr txBox="1">
            <a:spLocks noChangeArrowheads="1"/>
          </p:cNvSpPr>
          <p:nvPr/>
        </p:nvSpPr>
        <p:spPr bwMode="auto">
          <a:xfrm>
            <a:off x="7924800" y="6400800"/>
            <a:ext cx="762000" cy="228600"/>
          </a:xfrm>
          <a:prstGeom prst="rect">
            <a:avLst/>
          </a:prstGeom>
          <a:noFill/>
          <a:ln w="9525">
            <a:noFill/>
            <a:miter lim="800000"/>
            <a:headEnd/>
            <a:tailEnd/>
          </a:ln>
        </p:spPr>
        <p:txBody>
          <a:bodyPr>
            <a:spAutoFit/>
          </a:bodyPr>
          <a:lstStyle/>
          <a:p>
            <a:pPr algn="r">
              <a:spcBef>
                <a:spcPct val="50000"/>
              </a:spcBef>
              <a:defRPr/>
            </a:pPr>
            <a:r>
              <a:rPr lang="da-DK" altLang="en-US" sz="900" b="0">
                <a:solidFill>
                  <a:srgbClr val="CCCCCC"/>
                </a:solidFill>
                <a:latin typeface="Frutiger 57Cn" pitchFamily="34" charset="0"/>
              </a:rPr>
              <a:t>Side </a:t>
            </a:r>
            <a:fld id="{BB880C35-D958-4289-887F-08702499D43E}" type="slidenum">
              <a:rPr lang="da-DK" altLang="en-US" sz="900" b="0">
                <a:solidFill>
                  <a:srgbClr val="CCCCCC"/>
                </a:solidFill>
                <a:latin typeface="Frutiger 57Cn" pitchFamily="34" charset="0"/>
              </a:rPr>
              <a:pPr algn="r">
                <a:spcBef>
                  <a:spcPct val="50000"/>
                </a:spcBef>
                <a:defRPr/>
              </a:pPr>
              <a:t>‹#›</a:t>
            </a:fld>
            <a:endParaRPr lang="da-DK" altLang="en-US" sz="900" b="0">
              <a:solidFill>
                <a:srgbClr val="CCCCCC"/>
              </a:solidFill>
              <a:latin typeface="Frutiger 57Cn" pitchFamily="34" charset="0"/>
            </a:endParaRPr>
          </a:p>
        </p:txBody>
      </p:sp>
      <p:sp>
        <p:nvSpPr>
          <p:cNvPr id="1028" name="TextBox 9">
            <a:extLst/>
          </p:cNvPr>
          <p:cNvSpPr txBox="1">
            <a:spLocks noChangeArrowheads="1"/>
          </p:cNvSpPr>
          <p:nvPr userDrawn="1"/>
        </p:nvSpPr>
        <p:spPr bwMode="auto">
          <a:xfrm>
            <a:off x="3286125" y="0"/>
            <a:ext cx="5857875" cy="369888"/>
          </a:xfrm>
          <a:prstGeom prst="rect">
            <a:avLst/>
          </a:prstGeom>
          <a:noFill/>
          <a:ln>
            <a:noFill/>
          </a:ln>
          <a:extLst/>
        </p:spPr>
        <p:txBody>
          <a:bodyPr>
            <a:spAutoFit/>
          </a:bodyPr>
          <a:lstStyle>
            <a:lvl1pPr>
              <a:defRPr sz="2400" b="1">
                <a:solidFill>
                  <a:schemeClr val="tx1"/>
                </a:solidFill>
                <a:latin typeface="Times New Roman" pitchFamily="18" charset="0"/>
                <a:ea typeface="MS PGothic" pitchFamily="34" charset="-128"/>
              </a:defRPr>
            </a:lvl1pPr>
            <a:lvl2pPr marL="742950" indent="-285750">
              <a:defRPr sz="2400" b="1">
                <a:solidFill>
                  <a:schemeClr val="tx1"/>
                </a:solidFill>
                <a:latin typeface="Times New Roman" pitchFamily="18" charset="0"/>
                <a:ea typeface="MS PGothic" pitchFamily="34" charset="-128"/>
              </a:defRPr>
            </a:lvl2pPr>
            <a:lvl3pPr marL="1143000" indent="-228600">
              <a:defRPr sz="2400" b="1">
                <a:solidFill>
                  <a:schemeClr val="tx1"/>
                </a:solidFill>
                <a:latin typeface="Times New Roman" pitchFamily="18" charset="0"/>
                <a:ea typeface="MS PGothic" pitchFamily="34" charset="-128"/>
              </a:defRPr>
            </a:lvl3pPr>
            <a:lvl4pPr marL="1600200" indent="-228600">
              <a:defRPr sz="2400" b="1">
                <a:solidFill>
                  <a:schemeClr val="tx1"/>
                </a:solidFill>
                <a:latin typeface="Times New Roman" pitchFamily="18" charset="0"/>
                <a:ea typeface="MS PGothic" pitchFamily="34" charset="-128"/>
              </a:defRPr>
            </a:lvl4pPr>
            <a:lvl5pPr marL="2057400" indent="-22860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a:defRPr/>
            </a:pPr>
            <a:r>
              <a:rPr lang="en-US" altLang="en-US" sz="1800" i="1" dirty="0" err="1"/>
              <a:t>Madan</a:t>
            </a:r>
            <a:r>
              <a:rPr lang="en-US" altLang="en-US" sz="1800" i="1" dirty="0"/>
              <a:t> Mohan </a:t>
            </a:r>
            <a:r>
              <a:rPr lang="en-US" altLang="en-US" sz="1800" i="1" dirty="0" err="1"/>
              <a:t>Malaviya</a:t>
            </a:r>
            <a:r>
              <a:rPr lang="en-US" altLang="en-US" sz="1800" i="1" dirty="0"/>
              <a:t> Univ. of Technology, Gorakhpur</a:t>
            </a:r>
          </a:p>
        </p:txBody>
      </p:sp>
      <p:cxnSp>
        <p:nvCxnSpPr>
          <p:cNvPr id="1029" name="Straight Connector 8"/>
          <p:cNvCxnSpPr>
            <a:cxnSpLocks noChangeShapeType="1"/>
          </p:cNvCxnSpPr>
          <p:nvPr userDrawn="1"/>
        </p:nvCxnSpPr>
        <p:spPr bwMode="auto">
          <a:xfrm>
            <a:off x="857250" y="357188"/>
            <a:ext cx="8143875" cy="1587"/>
          </a:xfrm>
          <a:prstGeom prst="line">
            <a:avLst/>
          </a:prstGeom>
          <a:noFill/>
          <a:ln w="9525">
            <a:solidFill>
              <a:srgbClr val="C00000"/>
            </a:solidFill>
            <a:round/>
            <a:headEnd/>
            <a:tailEnd/>
          </a:ln>
        </p:spPr>
      </p:cxnSp>
      <p:cxnSp>
        <p:nvCxnSpPr>
          <p:cNvPr id="1030" name="Straight Connector 11"/>
          <p:cNvCxnSpPr>
            <a:cxnSpLocks noChangeShapeType="1"/>
          </p:cNvCxnSpPr>
          <p:nvPr userDrawn="1"/>
        </p:nvCxnSpPr>
        <p:spPr bwMode="auto">
          <a:xfrm>
            <a:off x="0" y="6357938"/>
            <a:ext cx="9144000" cy="1587"/>
          </a:xfrm>
          <a:prstGeom prst="line">
            <a:avLst/>
          </a:prstGeom>
          <a:noFill/>
          <a:ln w="9525">
            <a:solidFill>
              <a:srgbClr val="00B050"/>
            </a:solidFill>
            <a:round/>
            <a:headEnd/>
            <a:tailEnd/>
          </a:ln>
        </p:spPr>
      </p:cxnSp>
      <p:pic>
        <p:nvPicPr>
          <p:cNvPr id="1031" name="Picture 1"/>
          <p:cNvPicPr>
            <a:picLocks noChangeAspect="1"/>
          </p:cNvPicPr>
          <p:nvPr userDrawn="1"/>
        </p:nvPicPr>
        <p:blipFill>
          <a:blip r:embed="rId13"/>
          <a:srcRect/>
          <a:stretch>
            <a:fillRect/>
          </a:stretch>
        </p:blipFill>
        <p:spPr bwMode="auto">
          <a:xfrm>
            <a:off x="0" y="-30163"/>
            <a:ext cx="900113" cy="10382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492" r:id="rId1"/>
    <p:sldLayoutId id="2147485493" r:id="rId2"/>
    <p:sldLayoutId id="2147485494" r:id="rId3"/>
    <p:sldLayoutId id="2147485495" r:id="rId4"/>
    <p:sldLayoutId id="2147485496" r:id="rId5"/>
    <p:sldLayoutId id="2147485497" r:id="rId6"/>
    <p:sldLayoutId id="2147485498" r:id="rId7"/>
    <p:sldLayoutId id="2147485499" r:id="rId8"/>
    <p:sldLayoutId id="2147485500" r:id="rId9"/>
    <p:sldLayoutId id="2147485501" r:id="rId10"/>
    <p:sldLayoutId id="2147485502" r:id="rId11"/>
  </p:sldLayoutIdLst>
  <p:hf hdr="0"/>
  <p:txStyles>
    <p:titleStyle>
      <a:lvl1pPr algn="l" rtl="0" eaLnBrk="0" fontAlgn="base" hangingPunct="0">
        <a:spcBef>
          <a:spcPct val="0"/>
        </a:spcBef>
        <a:spcAft>
          <a:spcPct val="0"/>
        </a:spcAft>
        <a:defRPr sz="2800" b="1">
          <a:solidFill>
            <a:srgbClr val="990000"/>
          </a:solidFill>
          <a:latin typeface="+mj-lt"/>
          <a:ea typeface="MS PGothic" pitchFamily="34" charset="-128"/>
          <a:cs typeface="+mj-cs"/>
        </a:defRPr>
      </a:lvl1pPr>
      <a:lvl2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2pPr>
      <a:lvl3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3pPr>
      <a:lvl4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4pPr>
      <a:lvl5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5pPr>
      <a:lvl6pPr marL="457200" algn="l" rtl="0" eaLnBrk="0" fontAlgn="base" hangingPunct="0">
        <a:spcBef>
          <a:spcPct val="0"/>
        </a:spcBef>
        <a:spcAft>
          <a:spcPct val="0"/>
        </a:spcAft>
        <a:defRPr sz="2800" b="1">
          <a:solidFill>
            <a:srgbClr val="990000"/>
          </a:solidFill>
          <a:latin typeface="Frutiger 57Cn" pitchFamily="34" charset="0"/>
        </a:defRPr>
      </a:lvl6pPr>
      <a:lvl7pPr marL="914400" algn="l" rtl="0" eaLnBrk="0" fontAlgn="base" hangingPunct="0">
        <a:spcBef>
          <a:spcPct val="0"/>
        </a:spcBef>
        <a:spcAft>
          <a:spcPct val="0"/>
        </a:spcAft>
        <a:defRPr sz="2800" b="1">
          <a:solidFill>
            <a:srgbClr val="990000"/>
          </a:solidFill>
          <a:latin typeface="Frutiger 57Cn" pitchFamily="34" charset="0"/>
        </a:defRPr>
      </a:lvl7pPr>
      <a:lvl8pPr marL="1371600" algn="l" rtl="0" eaLnBrk="0" fontAlgn="base" hangingPunct="0">
        <a:spcBef>
          <a:spcPct val="0"/>
        </a:spcBef>
        <a:spcAft>
          <a:spcPct val="0"/>
        </a:spcAft>
        <a:defRPr sz="2800" b="1">
          <a:solidFill>
            <a:srgbClr val="990000"/>
          </a:solidFill>
          <a:latin typeface="Frutiger 57Cn" pitchFamily="34" charset="0"/>
        </a:defRPr>
      </a:lvl8pPr>
      <a:lvl9pPr marL="1828800" algn="l" rtl="0" eaLnBrk="0" fontAlgn="base" hangingPunct="0">
        <a:spcBef>
          <a:spcPct val="0"/>
        </a:spcBef>
        <a:spcAft>
          <a:spcPct val="0"/>
        </a:spcAft>
        <a:defRPr sz="2800" b="1">
          <a:solidFill>
            <a:srgbClr val="990000"/>
          </a:solidFill>
          <a:latin typeface="Frutiger 57Cn" pitchFamily="34" charset="0"/>
        </a:defRPr>
      </a:lvl9pPr>
    </p:titleStyle>
    <p:body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ea typeface="+mn-ea"/>
              </a:defRPr>
            </a:lvl1pPr>
          </a:lstStyle>
          <a:p>
            <a:pPr>
              <a:defRPr/>
            </a:pPr>
            <a:r>
              <a:rPr lang="en-US"/>
              <a:t>ram</a:t>
            </a:r>
          </a:p>
        </p:txBody>
      </p:sp>
      <p:sp>
        <p:nvSpPr>
          <p:cNvPr id="6" name="Slide Number Placeholder 5">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17EE4214-1500-4B1C-91B4-FCCC8998A4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503" r:id="rId1"/>
    <p:sldLayoutId id="2147485504" r:id="rId2"/>
    <p:sldLayoutId id="2147485505" r:id="rId3"/>
    <p:sldLayoutId id="2147485506" r:id="rId4"/>
    <p:sldLayoutId id="2147485507" r:id="rId5"/>
    <p:sldLayoutId id="2147485508" r:id="rId6"/>
    <p:sldLayoutId id="2147485509" r:id="rId7"/>
    <p:sldLayoutId id="2147485510" r:id="rId8"/>
    <p:sldLayoutId id="2147485511" r:id="rId9"/>
    <p:sldLayoutId id="2147485512" r:id="rId10"/>
    <p:sldLayoutId id="2147485513" r:id="rId11"/>
  </p:sldLayoutIdLst>
  <p:hf hdr="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ieeexplore.ieee.org.sci-hub.tw/xpl/artic%C2%ADleDetails.jsp?arnumber=7493990\"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w3schools.com/html/html5_geolocation.asp" TargetMode="External"/><Relationship Id="rId5" Type="http://schemas.openxmlformats.org/officeDocument/2006/relationships/hyperlink" Target="https://developers.google.com/maps/documentation/roads/speed-limits" TargetMode="External"/><Relationship Id="rId4" Type="http://schemas.openxmlformats.org/officeDocument/2006/relationships/hyperlink" Target="http://www.willberger.org/cascade-haar-explain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AutoShape 4" descr="http://www.mmmut.ac.in/images/logo1.png"/>
          <p:cNvSpPr>
            <a:spLocks noChangeAspect="1" noChangeArrowheads="1"/>
          </p:cNvSpPr>
          <p:nvPr/>
        </p:nvSpPr>
        <p:spPr bwMode="auto">
          <a:xfrm>
            <a:off x="0" y="0"/>
            <a:ext cx="1428750" cy="1428750"/>
          </a:xfrm>
          <a:prstGeom prst="rect">
            <a:avLst/>
          </a:prstGeom>
          <a:noFill/>
          <a:ln w="9525">
            <a:noFill/>
            <a:miter lim="800000"/>
            <a:headEnd/>
            <a:tailEnd/>
          </a:ln>
        </p:spPr>
        <p:txBody>
          <a:bodyPr/>
          <a:lstStyle/>
          <a:p>
            <a:endParaRPr lang="en-US" altLang="en-US" b="0"/>
          </a:p>
        </p:txBody>
      </p:sp>
      <p:sp>
        <p:nvSpPr>
          <p:cNvPr id="5" name="Subtitle 4">
            <a:extLst>
              <a:ext uri="{FF2B5EF4-FFF2-40B4-BE49-F238E27FC236}">
                <a16:creationId xmlns:a16="http://schemas.microsoft.com/office/drawing/2014/main" xmlns="" id="{B4768E05-8327-4105-B2DE-F61E6B41E2D8}"/>
              </a:ext>
            </a:extLst>
          </p:cNvPr>
          <p:cNvSpPr>
            <a:spLocks noGrp="1"/>
          </p:cNvSpPr>
          <p:nvPr>
            <p:ph type="subTitle" idx="1"/>
          </p:nvPr>
        </p:nvSpPr>
        <p:spPr>
          <a:xfrm>
            <a:off x="520292" y="5215771"/>
            <a:ext cx="8280920" cy="1425529"/>
          </a:xfrm>
        </p:spPr>
        <p:txBody>
          <a:bodyPr/>
          <a:lstStyle/>
          <a:p>
            <a:pPr indent="457200" eaLnBrk="1" hangingPunct="1">
              <a:spcBef>
                <a:spcPts val="0"/>
              </a:spcBef>
            </a:pPr>
            <a:r>
              <a:rPr lang="en-US" altLang="en-US" dirty="0">
                <a:latin typeface="Cambria" pitchFamily="18" charset="0"/>
                <a:ea typeface="Calibri" pitchFamily="34" charset="0"/>
                <a:cs typeface="Times New Roman" pitchFamily="18" charset="0"/>
              </a:rPr>
              <a:t>Department of Computer Science &amp; Engineering</a:t>
            </a:r>
          </a:p>
          <a:p>
            <a:pPr indent="457200">
              <a:spcBef>
                <a:spcPts val="0"/>
              </a:spcBef>
            </a:pPr>
            <a:r>
              <a:rPr lang="en-US" altLang="en-US" sz="2400" dirty="0">
                <a:latin typeface="Cambria" pitchFamily="18" charset="0"/>
                <a:ea typeface="Calibri" pitchFamily="34" charset="0"/>
                <a:cs typeface="Times New Roman" pitchFamily="18" charset="0"/>
              </a:rPr>
              <a:t>Madan Mohan Malaviya University of Technology</a:t>
            </a:r>
          </a:p>
          <a:p>
            <a:pPr indent="457200">
              <a:spcBef>
                <a:spcPts val="0"/>
              </a:spcBef>
            </a:pPr>
            <a:r>
              <a:rPr lang="en-US" altLang="en-US" sz="2400" dirty="0">
                <a:latin typeface="Cambria" pitchFamily="18" charset="0"/>
                <a:ea typeface="Calibri" pitchFamily="34" charset="0"/>
                <a:cs typeface="Times New Roman" pitchFamily="18" charset="0"/>
              </a:rPr>
              <a:t>Gorakhpur, India</a:t>
            </a:r>
            <a:endParaRPr lang="en-IN" sz="2400" dirty="0"/>
          </a:p>
        </p:txBody>
      </p:sp>
      <p:sp>
        <p:nvSpPr>
          <p:cNvPr id="10" name="Content Placeholder 9">
            <a:extLst>
              <a:ext uri="{FF2B5EF4-FFF2-40B4-BE49-F238E27FC236}">
                <a16:creationId xmlns:a16="http://schemas.microsoft.com/office/drawing/2014/main" xmlns="" id="{78CC7582-92FA-4BC4-9725-6C0CE3C94CCE}"/>
              </a:ext>
            </a:extLst>
          </p:cNvPr>
          <p:cNvSpPr txBox="1">
            <a:spLocks/>
          </p:cNvSpPr>
          <p:nvPr/>
        </p:nvSpPr>
        <p:spPr bwMode="auto">
          <a:xfrm>
            <a:off x="107504" y="773996"/>
            <a:ext cx="9106497" cy="926812"/>
          </a:xfrm>
          <a:prstGeom prst="rect">
            <a:avLst/>
          </a:prstGeom>
          <a:noFill/>
          <a:ln w="9525">
            <a:noFill/>
            <a:miter lim="800000"/>
            <a:headEnd/>
            <a:tailEnd/>
          </a:ln>
        </p:spPr>
        <p:txBody>
          <a:bodyPr/>
          <a:lstStyle/>
          <a:p>
            <a:pPr marL="342900" indent="-342900" algn="ctr">
              <a:spcBef>
                <a:spcPct val="20000"/>
              </a:spcBef>
              <a:defRPr/>
            </a:pPr>
            <a:r>
              <a:rPr lang="en-US" b="1" kern="0" dirty="0" smtClean="0">
                <a:cs typeface="Times New Roman" panose="02020603050405020304" pitchFamily="18" charset="0"/>
              </a:rPr>
              <a:t>Vehicle Alarm System Based on Drowsiness and Speed</a:t>
            </a:r>
          </a:p>
          <a:p>
            <a:pPr marL="342900" indent="-342900" algn="ctr">
              <a:spcBef>
                <a:spcPct val="20000"/>
              </a:spcBef>
              <a:defRPr/>
            </a:pPr>
            <a:r>
              <a:rPr lang="en-US" sz="1600" b="0" kern="0" dirty="0" smtClean="0">
                <a:cs typeface="Times New Roman" panose="02020603050405020304" pitchFamily="18" charset="0"/>
              </a:rPr>
              <a:t>By</a:t>
            </a:r>
            <a:endParaRPr lang="en-US" sz="1600" b="0" kern="0" dirty="0">
              <a:cs typeface="Times New Roman" panose="02020603050405020304" pitchFamily="18" charset="0"/>
            </a:endParaRPr>
          </a:p>
        </p:txBody>
      </p:sp>
      <p:sp>
        <p:nvSpPr>
          <p:cNvPr id="11" name="Rectangle 170">
            <a:extLst>
              <a:ext uri="{FF2B5EF4-FFF2-40B4-BE49-F238E27FC236}">
                <a16:creationId xmlns:a16="http://schemas.microsoft.com/office/drawing/2014/main" xmlns="" id="{5512D805-0A1F-45E7-A385-77CE6C151C1B}"/>
              </a:ext>
            </a:extLst>
          </p:cNvPr>
          <p:cNvSpPr txBox="1">
            <a:spLocks noChangeArrowheads="1"/>
          </p:cNvSpPr>
          <p:nvPr/>
        </p:nvSpPr>
        <p:spPr bwMode="auto">
          <a:xfrm>
            <a:off x="1907704" y="1547993"/>
            <a:ext cx="5682510" cy="2864656"/>
          </a:xfrm>
          <a:prstGeom prst="rect">
            <a:avLst/>
          </a:prstGeom>
          <a:noFill/>
          <a:ln w="9525">
            <a:noFill/>
            <a:miter lim="800000"/>
            <a:headEnd/>
            <a:tailEnd/>
          </a:ln>
        </p:spPr>
        <p:txBody>
          <a:bodyPr anchor="ctr"/>
          <a:lstStyle/>
          <a:p>
            <a:pPr algn="ctr" eaLnBrk="1" hangingPunct="1"/>
            <a:endParaRPr lang="en-US" altLang="en-US" sz="1600" b="0" dirty="0"/>
          </a:p>
          <a:p>
            <a:pPr algn="ctr" eaLnBrk="1" hangingPunct="1">
              <a:lnSpc>
                <a:spcPct val="150000"/>
              </a:lnSpc>
            </a:pPr>
            <a:r>
              <a:rPr lang="en-US" altLang="en-US" sz="1600" dirty="0" smtClean="0"/>
              <a:t>Anil Kumar </a:t>
            </a:r>
            <a:r>
              <a:rPr lang="en-US" altLang="en-US" sz="1600" dirty="0" err="1" smtClean="0"/>
              <a:t>Sonkar</a:t>
            </a:r>
            <a:r>
              <a:rPr lang="en-US" altLang="en-US" sz="1600" dirty="0" smtClean="0"/>
              <a:t> </a:t>
            </a:r>
            <a:r>
              <a:rPr lang="en-US" altLang="en-US" sz="1600" b="0" dirty="0" smtClean="0"/>
              <a:t>(2016021014)</a:t>
            </a:r>
          </a:p>
          <a:p>
            <a:pPr algn="ctr" eaLnBrk="1" hangingPunct="1">
              <a:lnSpc>
                <a:spcPct val="150000"/>
              </a:lnSpc>
            </a:pPr>
            <a:r>
              <a:rPr lang="en-US" altLang="en-US" sz="1600" dirty="0" smtClean="0"/>
              <a:t>Anshika Kankane </a:t>
            </a:r>
            <a:r>
              <a:rPr lang="en-US" altLang="en-US" sz="1600" b="0" dirty="0" smtClean="0"/>
              <a:t>(2016021019)</a:t>
            </a:r>
          </a:p>
          <a:p>
            <a:pPr algn="ctr" eaLnBrk="1" hangingPunct="1">
              <a:lnSpc>
                <a:spcPct val="150000"/>
              </a:lnSpc>
            </a:pPr>
            <a:r>
              <a:rPr lang="en-US" altLang="en-US" sz="1600" dirty="0" err="1" smtClean="0"/>
              <a:t>Jitendra</a:t>
            </a:r>
            <a:r>
              <a:rPr lang="en-US" altLang="en-US" sz="1600" dirty="0" smtClean="0"/>
              <a:t> </a:t>
            </a:r>
            <a:r>
              <a:rPr lang="en-US" altLang="en-US" sz="1600" dirty="0" err="1" smtClean="0"/>
              <a:t>Chaudhari</a:t>
            </a:r>
            <a:r>
              <a:rPr lang="en-US" altLang="en-US" sz="1600" dirty="0" smtClean="0"/>
              <a:t> </a:t>
            </a:r>
            <a:r>
              <a:rPr lang="en-US" altLang="en-US" sz="1600" b="0" dirty="0" smtClean="0"/>
              <a:t>(2016021118)</a:t>
            </a:r>
            <a:endParaRPr lang="en-US" altLang="en-US" sz="1600" b="0" dirty="0"/>
          </a:p>
          <a:p>
            <a:pPr algn="ctr" eaLnBrk="1" hangingPunct="1"/>
            <a:endParaRPr lang="en-US" altLang="en-US" sz="1600" b="0" dirty="0"/>
          </a:p>
          <a:p>
            <a:pPr algn="ctr" eaLnBrk="1" hangingPunct="1"/>
            <a:r>
              <a:rPr lang="en-US" altLang="en-US" sz="1600" b="0" dirty="0" smtClean="0"/>
              <a:t>Under </a:t>
            </a:r>
            <a:r>
              <a:rPr lang="en-US" altLang="en-US" sz="1600" b="0" dirty="0"/>
              <a:t>the Guidance of</a:t>
            </a:r>
          </a:p>
          <a:p>
            <a:pPr algn="ctr" eaLnBrk="1" hangingPunct="1">
              <a:spcBef>
                <a:spcPts val="600"/>
              </a:spcBef>
            </a:pPr>
            <a:r>
              <a:rPr lang="en-US" altLang="en-US" sz="1600" dirty="0" err="1"/>
              <a:t>Muzammil</a:t>
            </a:r>
            <a:r>
              <a:rPr lang="en-US" altLang="en-US" sz="1600" dirty="0"/>
              <a:t> </a:t>
            </a:r>
            <a:r>
              <a:rPr lang="en-US" altLang="en-US" sz="1600" dirty="0" smtClean="0"/>
              <a:t>Hasan</a:t>
            </a:r>
          </a:p>
          <a:p>
            <a:pPr algn="ctr" eaLnBrk="1" hangingPunct="1">
              <a:spcBef>
                <a:spcPts val="600"/>
              </a:spcBef>
            </a:pPr>
            <a:r>
              <a:rPr lang="en-US" altLang="en-US" sz="1600" b="0" dirty="0" smtClean="0"/>
              <a:t>(Asst. Professor)</a:t>
            </a:r>
            <a:endParaRPr lang="en-US" altLang="en-US" sz="1600" b="0" dirty="0"/>
          </a:p>
          <a:p>
            <a:pPr algn="ctr" eaLnBrk="1" hangingPunct="1">
              <a:spcBef>
                <a:spcPts val="600"/>
              </a:spcBef>
            </a:pPr>
            <a:endParaRPr lang="en-US" altLang="en-US" dirty="0"/>
          </a:p>
          <a:p>
            <a:pPr algn="ctr" eaLnBrk="1" hangingPunct="1"/>
            <a:endParaRPr lang="es-ES" altLang="en-US" sz="1600" b="0" dirty="0"/>
          </a:p>
        </p:txBody>
      </p:sp>
      <p:pic>
        <p:nvPicPr>
          <p:cNvPr id="12" name="Picture 11">
            <a:extLst>
              <a:ext uri="{FF2B5EF4-FFF2-40B4-BE49-F238E27FC236}">
                <a16:creationId xmlns:a16="http://schemas.microsoft.com/office/drawing/2014/main" xmlns="" id="{01A51B29-52D0-4105-9E66-E82F28F422A9}"/>
              </a:ext>
            </a:extLst>
          </p:cNvPr>
          <p:cNvPicPr>
            <a:picLocks noChangeAspect="1"/>
          </p:cNvPicPr>
          <p:nvPr/>
        </p:nvPicPr>
        <p:blipFill>
          <a:blip r:embed="rId3" cstate="print">
            <a:extLst/>
          </a:blip>
          <a:stretch>
            <a:fillRect/>
          </a:stretch>
        </p:blipFill>
        <p:spPr>
          <a:xfrm>
            <a:off x="3962094" y="3914525"/>
            <a:ext cx="1397316" cy="1339159"/>
          </a:xfrm>
          <a:prstGeom prst="ellipse">
            <a:avLst/>
          </a:prstGeom>
          <a:ln>
            <a:noFill/>
          </a:ln>
          <a:effectLst>
            <a:softEdge rad="112500"/>
          </a:effectLst>
        </p:spPr>
      </p:pic>
      <p:sp>
        <p:nvSpPr>
          <p:cNvPr id="2" name="TextBox 1"/>
          <p:cNvSpPr txBox="1"/>
          <p:nvPr/>
        </p:nvSpPr>
        <p:spPr>
          <a:xfrm>
            <a:off x="2987824" y="404664"/>
            <a:ext cx="3273460" cy="369332"/>
          </a:xfrm>
          <a:prstGeom prst="rect">
            <a:avLst/>
          </a:prstGeom>
          <a:noFill/>
        </p:spPr>
        <p:txBody>
          <a:bodyPr wrap="none" rtlCol="0">
            <a:spAutoFit/>
          </a:bodyPr>
          <a:lstStyle/>
          <a:p>
            <a:r>
              <a:rPr lang="en-IN" sz="1800" dirty="0" smtClean="0"/>
              <a:t>Final Year Project </a:t>
            </a:r>
            <a:r>
              <a:rPr lang="en-IN" sz="1800" dirty="0"/>
              <a:t>Presentation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052736"/>
            <a:ext cx="7772400" cy="864096"/>
          </a:xfrm>
        </p:spPr>
        <p:txBody>
          <a:bodyPr/>
          <a:lstStyle/>
          <a:p>
            <a:pPr marL="342900" indent="-342900">
              <a:buFont typeface="Wingdings" panose="05000000000000000000" pitchFamily="2" charset="2"/>
              <a:buChar char="Ø"/>
            </a:pPr>
            <a:r>
              <a:rPr lang="en-IN" sz="2000" b="0" dirty="0" smtClean="0">
                <a:solidFill>
                  <a:schemeClr val="tx1"/>
                </a:solidFill>
                <a:latin typeface="Times New Roman" panose="02020603050405020304" pitchFamily="18" charset="0"/>
                <a:cs typeface="Times New Roman" panose="02020603050405020304" pitchFamily="18" charset="0"/>
              </a:rPr>
              <a:t>Why use Geolocation </a:t>
            </a:r>
            <a:r>
              <a:rPr lang="en-IN" sz="2000" b="0" dirty="0">
                <a:solidFill>
                  <a:schemeClr val="tx1"/>
                </a:solidFill>
                <a:latin typeface="Times New Roman" panose="02020603050405020304" pitchFamily="18" charset="0"/>
                <a:cs typeface="Times New Roman" panose="02020603050405020304" pitchFamily="18" charset="0"/>
              </a:rPr>
              <a:t>API?</a:t>
            </a:r>
            <a:endParaRPr lang="en-IN" sz="2000" dirty="0"/>
          </a:p>
        </p:txBody>
      </p:sp>
      <p:sp>
        <p:nvSpPr>
          <p:cNvPr id="3" name="Subtitle 2"/>
          <p:cNvSpPr>
            <a:spLocks noGrp="1"/>
          </p:cNvSpPr>
          <p:nvPr>
            <p:ph type="subTitle" idx="1"/>
          </p:nvPr>
        </p:nvSpPr>
        <p:spPr>
          <a:xfrm>
            <a:off x="323528" y="1556792"/>
            <a:ext cx="8496944" cy="4248472"/>
          </a:xfrm>
        </p:spPr>
        <p:txBody>
          <a:bodyPr/>
          <a:lstStyle/>
          <a:p>
            <a:pPr lvl="1" algn="just">
              <a:lnSpc>
                <a:spcPct val="150000"/>
              </a:lnSpc>
              <a:spcBef>
                <a:spcPct val="50000"/>
              </a:spcBef>
              <a:buClr>
                <a:srgbClr val="CC0000"/>
              </a:buClr>
              <a:buSzPct val="85000"/>
            </a:pPr>
            <a:r>
              <a:rPr lang="en-IN" sz="2000" dirty="0">
                <a:latin typeface="Times New Roman" panose="02020603050405020304" pitchFamily="18" charset="0"/>
                <a:cs typeface="Times New Roman" panose="02020603050405020304" pitchFamily="18" charset="0"/>
              </a:rPr>
              <a:t>The HTML Geolocation API is used to get the geographical position of a </a:t>
            </a:r>
            <a:r>
              <a:rPr lang="en-IN" sz="2000" dirty="0" smtClean="0">
                <a:latin typeface="Times New Roman" panose="02020603050405020304" pitchFamily="18" charset="0"/>
                <a:cs typeface="Times New Roman" panose="02020603050405020304" pitchFamily="18" charset="0"/>
              </a:rPr>
              <a:t>user. The </a:t>
            </a:r>
            <a:r>
              <a:rPr lang="en-IN" sz="2000" dirty="0" err="1" smtClean="0">
                <a:latin typeface="Times New Roman" panose="02020603050405020304" pitchFamily="18" charset="0"/>
                <a:cs typeface="Times New Roman" panose="02020603050405020304" pitchFamily="18" charset="0"/>
              </a:rPr>
              <a:t>getCurrentPosition</a:t>
            </a:r>
            <a:r>
              <a:rPr lang="en-IN" sz="2000" dirty="0" smtClean="0">
                <a:latin typeface="Times New Roman" panose="02020603050405020304" pitchFamily="18" charset="0"/>
                <a:cs typeface="Times New Roman" panose="02020603050405020304" pitchFamily="18" charset="0"/>
              </a:rPr>
              <a:t>() method is used to return user’s location and </a:t>
            </a:r>
            <a:r>
              <a:rPr lang="en-IN" sz="2000" dirty="0">
                <a:latin typeface="Times New Roman" panose="02020603050405020304" pitchFamily="18" charset="0"/>
                <a:cs typeface="Times New Roman" panose="02020603050405020304" pitchFamily="18" charset="0"/>
              </a:rPr>
              <a:t>t</a:t>
            </a:r>
            <a:r>
              <a:rPr lang="en-IN" sz="2000" dirty="0" smtClean="0">
                <a:latin typeface="Times New Roman" panose="02020603050405020304" pitchFamily="18" charset="0"/>
                <a:cs typeface="Times New Roman" panose="02020603050405020304" pitchFamily="18" charset="0"/>
              </a:rPr>
              <a:t>he </a:t>
            </a:r>
            <a:r>
              <a:rPr lang="en-IN" sz="2000" dirty="0" err="1">
                <a:latin typeface="Times New Roman" panose="02020603050405020304" pitchFamily="18" charset="0"/>
                <a:cs typeface="Times New Roman" panose="02020603050405020304" pitchFamily="18" charset="0"/>
              </a:rPr>
              <a:t>showPosition</a:t>
            </a:r>
            <a:r>
              <a:rPr lang="en-IN" sz="2000" dirty="0">
                <a:latin typeface="Times New Roman" panose="02020603050405020304" pitchFamily="18" charset="0"/>
                <a:cs typeface="Times New Roman" panose="02020603050405020304" pitchFamily="18" charset="0"/>
              </a:rPr>
              <a:t>() function outputs the Latitude and </a:t>
            </a:r>
            <a:r>
              <a:rPr lang="en-IN" sz="2000" dirty="0" smtClean="0">
                <a:latin typeface="Times New Roman" panose="02020603050405020304" pitchFamily="18" charset="0"/>
                <a:cs typeface="Times New Roman" panose="02020603050405020304" pitchFamily="18" charset="0"/>
              </a:rPr>
              <a:t>Longitude.</a:t>
            </a:r>
            <a:endParaRPr lang="en-IN" sz="2000" dirty="0">
              <a:latin typeface="Times New Roman" panose="02020603050405020304" pitchFamily="18" charset="0"/>
              <a:cs typeface="Times New Roman" panose="02020603050405020304" pitchFamily="18" charset="0"/>
            </a:endParaRPr>
          </a:p>
          <a:p>
            <a:pPr algn="just">
              <a:lnSpc>
                <a:spcPct val="150000"/>
              </a:lnSpc>
              <a:spcBef>
                <a:spcPct val="50000"/>
              </a:spcBef>
              <a:buSzPct val="850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Why </a:t>
            </a:r>
            <a:r>
              <a:rPr lang="en-IN" dirty="0">
                <a:latin typeface="Times New Roman" panose="02020603050405020304" pitchFamily="18" charset="0"/>
                <a:cs typeface="Times New Roman" panose="02020603050405020304" pitchFamily="18" charset="0"/>
              </a:rPr>
              <a:t>Road </a:t>
            </a:r>
            <a:r>
              <a:rPr lang="en-IN" dirty="0" smtClean="0">
                <a:latin typeface="Times New Roman" panose="02020603050405020304" pitchFamily="18" charset="0"/>
                <a:cs typeface="Times New Roman" panose="02020603050405020304" pitchFamily="18" charset="0"/>
              </a:rPr>
              <a:t>API?</a:t>
            </a:r>
          </a:p>
          <a:p>
            <a:pPr lvl="1" algn="just">
              <a:spcBef>
                <a:spcPct val="50000"/>
              </a:spcBef>
              <a:buSzPct val="85000"/>
            </a:pPr>
            <a:r>
              <a:rPr lang="en-IN" sz="2000" dirty="0" smtClean="0">
                <a:latin typeface="Times New Roman" panose="02020603050405020304" pitchFamily="18" charset="0"/>
                <a:cs typeface="Times New Roman" panose="02020603050405020304" pitchFamily="18" charset="0"/>
              </a:rPr>
              <a:t>The Roads API returns the posted speed limit for a given road            segment. A request for speed limits must be sent via HTTPS of the form-</a:t>
            </a:r>
          </a:p>
          <a:p>
            <a:pPr lvl="1" algn="just">
              <a:spcBef>
                <a:spcPct val="50000"/>
              </a:spcBef>
              <a:buSzPct val="85000"/>
            </a:pP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Rectangle 1"/>
          <p:cNvSpPr>
            <a:spLocks noChangeArrowheads="1"/>
          </p:cNvSpPr>
          <p:nvPr/>
        </p:nvSpPr>
        <p:spPr bwMode="auto">
          <a:xfrm>
            <a:off x="899592" y="4941168"/>
            <a:ext cx="7948488" cy="457200"/>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https:</a:t>
            </a:r>
            <a:r>
              <a:rPr kumimoji="0" lang="en-US" altLang="en-US" sz="1000" b="0" i="0" u="none" strike="noStrike" cap="none" normalizeH="0" baseline="0" dirty="0" smtClean="0">
                <a:ln>
                  <a:noFill/>
                </a:ln>
                <a:solidFill>
                  <a:srgbClr val="D81B60"/>
                </a:solidFill>
                <a:effectLst/>
                <a:latin typeface="Roboto Mono"/>
              </a:rPr>
              <a:t>//roads.googleapis.com/v1/speedLimits?</a:t>
            </a:r>
            <a:r>
              <a:rPr kumimoji="0" lang="en-US" altLang="en-US" sz="1000" b="1" i="1" u="none" strike="noStrike" cap="none" normalizeH="0" baseline="0" dirty="0" smtClean="0">
                <a:ln>
                  <a:noFill/>
                </a:ln>
                <a:solidFill>
                  <a:srgbClr val="EC407A"/>
                </a:solidFill>
                <a:effectLst/>
                <a:latin typeface="Roboto Mono"/>
              </a:rPr>
              <a:t>parameters</a:t>
            </a:r>
            <a:r>
              <a:rPr kumimoji="0" lang="en-US" altLang="en-US" sz="1000" b="0" i="0" u="none" strike="noStrike" cap="none" normalizeH="0" baseline="0" dirty="0" smtClean="0">
                <a:ln>
                  <a:noFill/>
                </a:ln>
                <a:solidFill>
                  <a:srgbClr val="D81B60"/>
                </a:solidFill>
                <a:effectLst/>
                <a:latin typeface="Roboto Mono"/>
              </a:rPr>
              <a:t>&amp;key=</a:t>
            </a:r>
            <a:r>
              <a:rPr kumimoji="0" lang="en-US" altLang="en-US" sz="1000" b="1" i="1" u="none" strike="noStrike" cap="none" normalizeH="0" baseline="0" dirty="0" smtClean="0">
                <a:ln>
                  <a:noFill/>
                </a:ln>
                <a:solidFill>
                  <a:srgbClr val="EC407A"/>
                </a:solidFill>
                <a:effectLst/>
                <a:latin typeface="Roboto Mono"/>
              </a:rPr>
              <a:t>YOUR_API_KEY</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8142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836712"/>
            <a:ext cx="8496944" cy="5328592"/>
          </a:xfrm>
        </p:spPr>
        <p:txBody>
          <a:bodyPr/>
          <a:lstStyle/>
          <a:p>
            <a:pPr>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Request using path:</a:t>
            </a:r>
          </a:p>
          <a:p>
            <a:pPr marL="0" indent="0">
              <a:lnSpc>
                <a:spcPct val="150000"/>
              </a:lnSpc>
              <a:buNone/>
            </a:pPr>
            <a:r>
              <a:rPr lang="en-IN" dirty="0" smtClean="0"/>
              <a:t>     </a:t>
            </a:r>
          </a:p>
          <a:p>
            <a:pPr>
              <a:lnSpc>
                <a:spcPct val="200000"/>
              </a:lnSpc>
              <a:spcBef>
                <a:spcPct val="0"/>
              </a:spcBef>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Response of this request:</a:t>
            </a:r>
          </a:p>
          <a:p>
            <a:pPr>
              <a:lnSpc>
                <a:spcPct val="200000"/>
              </a:lnSpc>
              <a:spcBef>
                <a:spcPct val="0"/>
              </a:spcBef>
            </a:pPr>
            <a:endParaRPr lang="en-US" altLang="en-US" dirty="0">
              <a:latin typeface="Times New Roman" panose="02020603050405020304" pitchFamily="18" charset="0"/>
              <a:cs typeface="Times New Roman" panose="02020603050405020304" pitchFamily="18" charset="0"/>
            </a:endParaRPr>
          </a:p>
          <a:p>
            <a:endParaRPr lang="en-IN" dirty="0" smtClean="0"/>
          </a:p>
          <a:p>
            <a:endParaRPr lang="en-IN" dirty="0"/>
          </a:p>
        </p:txBody>
      </p:sp>
      <p:sp>
        <p:nvSpPr>
          <p:cNvPr id="6" name="Title 1">
            <a:extLst>
              <a:ext uri="{FF2B5EF4-FFF2-40B4-BE49-F238E27FC236}">
                <a16:creationId xmlns:a16="http://schemas.microsoft.com/office/drawing/2014/main" xmlns="" id="{79A11856-57AC-48FC-B410-A6187ADF9219}"/>
              </a:ext>
            </a:extLst>
          </p:cNvPr>
          <p:cNvSpPr txBox="1">
            <a:spLocks/>
          </p:cNvSpPr>
          <p:nvPr/>
        </p:nvSpPr>
        <p:spPr>
          <a:xfrm>
            <a:off x="609599" y="609600"/>
            <a:ext cx="6347713" cy="731168"/>
          </a:xfrm>
          <a:prstGeom prst="rect">
            <a:avLst/>
          </a:prstGeo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0" cap="none" spc="0" normalizeH="0" baseline="0" noProof="0" dirty="0">
              <a:ln>
                <a:noFill/>
              </a:ln>
              <a:solidFill>
                <a:schemeClr val="tx1"/>
              </a:solidFill>
              <a:effectLst/>
              <a:uLnTx/>
              <a:uFillTx/>
              <a:latin typeface="Times New Roman" panose="02020603050405020304" pitchFamily="18" charset="0"/>
              <a:ea typeface="MS PGothic" pitchFamily="34" charset="-128"/>
              <a:cs typeface="Times New Roman" panose="02020603050405020304" pitchFamily="18" charset="0"/>
            </a:endParaRPr>
          </a:p>
        </p:txBody>
      </p:sp>
      <p:sp>
        <p:nvSpPr>
          <p:cNvPr id="2" name="Rectangle 1"/>
          <p:cNvSpPr>
            <a:spLocks noChangeArrowheads="1"/>
          </p:cNvSpPr>
          <p:nvPr/>
        </p:nvSpPr>
        <p:spPr bwMode="auto">
          <a:xfrm>
            <a:off x="-468560" y="1430660"/>
            <a:ext cx="65" cy="56544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786429" y="2598314"/>
            <a:ext cx="7780371" cy="3212327"/>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speedLimits</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placeId</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0D904F"/>
                </a:solidFill>
                <a:effectLst/>
                <a:latin typeface="Roboto Mono"/>
              </a:rPr>
              <a:t>"ChIJX12duJAwGQ0Ra0d4Oi4jOGE"</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speedLimit</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C53929"/>
                </a:solidFill>
                <a:effectLst/>
                <a:latin typeface="Roboto Mono"/>
              </a:rPr>
              <a:t>105</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units: </a:t>
            </a:r>
            <a:r>
              <a:rPr kumimoji="0" lang="en-US" altLang="en-US" sz="1000" b="0" i="0" u="none" strike="noStrike" cap="none" normalizeH="0" baseline="0" dirty="0" smtClean="0">
                <a:ln>
                  <a:noFill/>
                </a:ln>
                <a:solidFill>
                  <a:srgbClr val="0D904F"/>
                </a:solidFill>
                <a:effectLst/>
                <a:latin typeface="Roboto Mono"/>
              </a:rPr>
              <a:t>"KPH"</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placeId</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0D904F"/>
                </a:solidFill>
                <a:effectLst/>
                <a:latin typeface="Roboto Mono"/>
              </a:rPr>
              <a:t>"ChIJLQcticc0GQ0RoiNZJVa5GxU"</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speedLimit</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C53929"/>
                </a:solidFill>
                <a:effectLst/>
                <a:latin typeface="Roboto Mono"/>
              </a:rPr>
              <a:t>70</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units: </a:t>
            </a:r>
            <a:r>
              <a:rPr kumimoji="0" lang="en-US" altLang="en-US" sz="1000" b="0" i="0" u="none" strike="noStrike" cap="none" normalizeH="0" baseline="0" dirty="0" smtClean="0">
                <a:ln>
                  <a:noFill/>
                </a:ln>
                <a:solidFill>
                  <a:srgbClr val="0D904F"/>
                </a:solidFill>
                <a:effectLst/>
                <a:latin typeface="Roboto Mono"/>
              </a:rPr>
              <a:t>"KPH"</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placeId</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0D904F"/>
                </a:solidFill>
                <a:effectLst/>
                <a:latin typeface="Roboto Mono"/>
              </a:rPr>
              <a:t>"ChIJJ4vQRudkJA0RpednU70A-5M"</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speedLimit</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C53929"/>
                </a:solidFill>
                <a:effectLst/>
                <a:latin typeface="Roboto Mono"/>
              </a:rPr>
              <a:t>55</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units: </a:t>
            </a:r>
            <a:r>
              <a:rPr kumimoji="0" lang="en-US" altLang="en-US" sz="1000" b="0" i="0" u="none" strike="noStrike" cap="none" normalizeH="0" baseline="0" dirty="0" smtClean="0">
                <a:ln>
                  <a:noFill/>
                </a:ln>
                <a:solidFill>
                  <a:srgbClr val="0D904F"/>
                </a:solidFill>
                <a:effectLst/>
                <a:latin typeface="Roboto Mono"/>
              </a:rPr>
              <a:t>"KPH"</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786428" y="1420996"/>
            <a:ext cx="716994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00000"/>
                </a:solidFill>
                <a:effectLst/>
                <a:cs typeface="Times New Roman" panose="02020603050405020304" pitchFamily="18" charset="0"/>
              </a:rPr>
              <a:t>https://roads.googleapis.com/v1/snapToRoads?</a:t>
            </a:r>
            <a:r>
              <a:rPr kumimoji="0" lang="en-US" altLang="en-US" sz="1600" b="0" i="1" u="none" strike="noStrike" cap="none" normalizeH="0" baseline="0" dirty="0" smtClean="0">
                <a:ln>
                  <a:noFill/>
                </a:ln>
                <a:solidFill>
                  <a:srgbClr val="C00000"/>
                </a:solidFill>
                <a:effectLst/>
                <a:cs typeface="Times New Roman" panose="02020603050405020304" pitchFamily="18" charset="0"/>
              </a:rPr>
              <a:t>parameters</a:t>
            </a:r>
            <a:r>
              <a:rPr kumimoji="0" lang="en-US" altLang="en-US" sz="1600" b="0" i="0" u="none" strike="noStrike" cap="none" normalizeH="0" baseline="0" dirty="0" smtClean="0">
                <a:ln>
                  <a:noFill/>
                </a:ln>
                <a:solidFill>
                  <a:srgbClr val="C00000"/>
                </a:solidFill>
                <a:effectLst/>
                <a:cs typeface="Times New Roman" panose="02020603050405020304" pitchFamily="18" charset="0"/>
              </a:rPr>
              <a:t>&amp;key=YOUR_API_KEY</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55576" y="980728"/>
            <a:ext cx="8208912" cy="5328592"/>
          </a:xfrm>
        </p:spPr>
        <p:txBody>
          <a:bodyPr/>
          <a:lstStyle/>
          <a:p>
            <a:pPr marL="0" indent="0">
              <a:buNone/>
            </a:pPr>
            <a:r>
              <a:rPr lang="en-IN" dirty="0" smtClean="0"/>
              <a:t>     </a:t>
            </a:r>
            <a:endParaRPr lang="en-IN" dirty="0"/>
          </a:p>
        </p:txBody>
      </p:sp>
      <p:sp>
        <p:nvSpPr>
          <p:cNvPr id="5" name="Rectangle 1"/>
          <p:cNvSpPr>
            <a:spLocks noChangeArrowheads="1"/>
          </p:cNvSpPr>
          <p:nvPr/>
        </p:nvSpPr>
        <p:spPr bwMode="auto">
          <a:xfrm>
            <a:off x="971600" y="620688"/>
            <a:ext cx="7704856" cy="5366763"/>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37474F"/>
                </a:solidFill>
                <a:effectLst/>
                <a:latin typeface="Roboto Mono"/>
              </a:rPr>
              <a:t>snappedPoints</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location:</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latitude: </a:t>
            </a:r>
            <a:r>
              <a:rPr kumimoji="0" lang="en-US" altLang="en-US" sz="1000" b="0" i="0" u="none" strike="noStrike" cap="none" normalizeH="0" baseline="0" dirty="0" smtClean="0">
                <a:ln>
                  <a:noFill/>
                </a:ln>
                <a:solidFill>
                  <a:srgbClr val="C53929"/>
                </a:solidFill>
                <a:effectLst/>
                <a:latin typeface="Roboto Mono"/>
              </a:rPr>
              <a:t>38.75807927603043</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longitude: -</a:t>
            </a:r>
            <a:r>
              <a:rPr kumimoji="0" lang="en-US" altLang="en-US" sz="1000" b="0" i="0" u="none" strike="noStrike" cap="none" normalizeH="0" baseline="0" dirty="0" smtClean="0">
                <a:ln>
                  <a:noFill/>
                </a:ln>
                <a:solidFill>
                  <a:srgbClr val="C53929"/>
                </a:solidFill>
                <a:effectLst/>
                <a:latin typeface="Roboto Mono"/>
              </a:rPr>
              <a:t>9.037417546438084</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originalIndex</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C53929"/>
                </a:solidFill>
                <a:effectLst/>
                <a:latin typeface="Roboto Mono"/>
              </a:rPr>
              <a:t>0</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placeId</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0D904F"/>
                </a:solidFill>
                <a:effectLst/>
                <a:latin typeface="Roboto Mono"/>
              </a:rPr>
              <a:t>"ChIJX12duJAwGQ0Ra0d4Oi4jOGE"</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location:</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latitude: </a:t>
            </a:r>
            <a:r>
              <a:rPr kumimoji="0" lang="en-US" altLang="en-US" sz="1000" b="0" i="0" u="none" strike="noStrike" cap="none" normalizeH="0" baseline="0" dirty="0" smtClean="0">
                <a:ln>
                  <a:noFill/>
                </a:ln>
                <a:solidFill>
                  <a:srgbClr val="C53929"/>
                </a:solidFill>
                <a:effectLst/>
                <a:latin typeface="Roboto Mono"/>
              </a:rPr>
              <a:t>38.689653701836896</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longitude: -</a:t>
            </a:r>
            <a:r>
              <a:rPr kumimoji="0" lang="en-US" altLang="en-US" sz="1000" b="0" i="0" u="none" strike="noStrike" cap="none" normalizeH="0" baseline="0" dirty="0" smtClean="0">
                <a:ln>
                  <a:noFill/>
                </a:ln>
                <a:solidFill>
                  <a:srgbClr val="C53929"/>
                </a:solidFill>
                <a:effectLst/>
                <a:latin typeface="Roboto Mono"/>
              </a:rPr>
              <a:t>9.177051486847693</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originalIndex</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C53929"/>
                </a:solidFill>
                <a:effectLst/>
                <a:latin typeface="Roboto Mono"/>
              </a:rPr>
              <a:t>1</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placeId</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0D904F"/>
                </a:solidFill>
                <a:effectLst/>
                <a:latin typeface="Roboto Mono"/>
              </a:rPr>
              <a:t>"ChIJLQcticc0GQ0RoiNZJVa5GxU"</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location:</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latitude: </a:t>
            </a:r>
            <a:r>
              <a:rPr kumimoji="0" lang="en-US" altLang="en-US" sz="1000" b="0" i="0" u="none" strike="noStrike" cap="none" normalizeH="0" baseline="0" dirty="0" smtClean="0">
                <a:ln>
                  <a:noFill/>
                </a:ln>
                <a:solidFill>
                  <a:srgbClr val="C53929"/>
                </a:solidFill>
                <a:effectLst/>
                <a:latin typeface="Roboto Mono"/>
              </a:rPr>
              <a:t>41.13993011767777</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longitude: -</a:t>
            </a:r>
            <a:r>
              <a:rPr kumimoji="0" lang="en-US" altLang="en-US" sz="1000" b="0" i="0" u="none" strike="noStrike" cap="none" normalizeH="0" baseline="0" dirty="0" smtClean="0">
                <a:ln>
                  <a:noFill/>
                </a:ln>
                <a:solidFill>
                  <a:srgbClr val="C53929"/>
                </a:solidFill>
                <a:effectLst/>
                <a:latin typeface="Roboto Mono"/>
              </a:rPr>
              <a:t>8.609400794783655</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originalIndex</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C53929"/>
                </a:solidFill>
                <a:effectLst/>
                <a:latin typeface="Roboto Mono"/>
              </a:rPr>
              <a:t>2</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placeId</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0D904F"/>
                </a:solidFill>
                <a:effectLst/>
                <a:latin typeface="Roboto Mono"/>
              </a:rPr>
              <a:t>"ChIJJ4vQRudkJA0RpednU70A-5M"</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warningMessage</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0D904F"/>
                </a:solidFill>
                <a:effectLst/>
                <a:latin typeface="Roboto Mono"/>
              </a:rPr>
              <a:t>"Input path is too sparse. You should provide a path where consecutive points are closer to each other. Refer to the 'path' parameter in Google Roads API documentation."</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52736"/>
            <a:ext cx="8167412" cy="685800"/>
          </a:xfrm>
        </p:spPr>
        <p:txBody>
          <a:bodyPr/>
          <a:lstStyle/>
          <a:p>
            <a:pPr marL="342900" indent="-342900">
              <a:buFont typeface="Wingdings" panose="05000000000000000000" pitchFamily="2" charset="2"/>
              <a:buChar char="Ø"/>
            </a:pPr>
            <a:r>
              <a:rPr lang="en-IN" sz="2000" b="0" dirty="0" smtClean="0">
                <a:solidFill>
                  <a:schemeClr val="tx1"/>
                </a:solidFill>
                <a:latin typeface="Times New Roman" panose="02020603050405020304" pitchFamily="18" charset="0"/>
                <a:cs typeface="Times New Roman" panose="02020603050405020304" pitchFamily="18" charset="0"/>
              </a:rPr>
              <a:t>Code to find user’s location using Geolocation function:</a:t>
            </a:r>
            <a:endParaRPr lang="en-IN" sz="2000" b="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990600" y="1600200"/>
            <a:ext cx="6781800" cy="3886200"/>
          </a:xfrm>
        </p:spPr>
        <p:txBody>
          <a:bodyPr/>
          <a:lstStyle/>
          <a:p>
            <a:pPr marL="317500">
              <a:lnSpc>
                <a:spcPct val="100000"/>
              </a:lnSpc>
              <a:buNone/>
            </a:pPr>
            <a:r>
              <a:rPr lang="en-US" sz="1600" b="1" i="1" spc="-5" dirty="0" smtClean="0">
                <a:solidFill>
                  <a:srgbClr val="006699"/>
                </a:solidFill>
                <a:latin typeface="Times New Roman"/>
                <a:cs typeface="Times New Roman"/>
              </a:rPr>
              <a:t>&lt;script&gt;</a:t>
            </a:r>
            <a:endParaRPr lang="en-US" sz="1600" dirty="0" smtClean="0">
              <a:latin typeface="Times New Roman"/>
              <a:cs typeface="Times New Roman"/>
            </a:endParaRPr>
          </a:p>
          <a:p>
            <a:pPr>
              <a:lnSpc>
                <a:spcPct val="100000"/>
              </a:lnSpc>
              <a:spcBef>
                <a:spcPts val="35"/>
              </a:spcBef>
              <a:buNone/>
            </a:pPr>
            <a:endParaRPr lang="en-US" sz="2800" dirty="0" smtClean="0">
              <a:latin typeface="Times New Roman"/>
              <a:cs typeface="Times New Roman"/>
            </a:endParaRPr>
          </a:p>
          <a:p>
            <a:pPr marL="507365">
              <a:lnSpc>
                <a:spcPct val="100000"/>
              </a:lnSpc>
              <a:buNone/>
            </a:pPr>
            <a:r>
              <a:rPr lang="en-US" sz="1600" i="1" dirty="0" smtClean="0">
                <a:latin typeface="Times New Roman"/>
                <a:cs typeface="Times New Roman"/>
              </a:rPr>
              <a:t>function</a:t>
            </a:r>
            <a:r>
              <a:rPr lang="en-US" sz="1600" i="1" spc="-5" dirty="0" smtClean="0">
                <a:latin typeface="Times New Roman"/>
                <a:cs typeface="Times New Roman"/>
              </a:rPr>
              <a:t> </a:t>
            </a:r>
            <a:r>
              <a:rPr lang="en-US" sz="1600" i="1" spc="-5" dirty="0" err="1" smtClean="0">
                <a:latin typeface="Times New Roman"/>
                <a:cs typeface="Times New Roman"/>
              </a:rPr>
              <a:t>showPosition</a:t>
            </a:r>
            <a:r>
              <a:rPr lang="en-US" sz="1600" i="1" spc="-5" dirty="0" smtClean="0">
                <a:latin typeface="Times New Roman"/>
                <a:cs typeface="Times New Roman"/>
              </a:rPr>
              <a:t>(position){</a:t>
            </a:r>
            <a:endParaRPr lang="en-US" sz="1600" dirty="0" smtClean="0">
              <a:latin typeface="Times New Roman"/>
              <a:cs typeface="Times New Roman"/>
            </a:endParaRPr>
          </a:p>
          <a:p>
            <a:pPr marL="926465">
              <a:lnSpc>
                <a:spcPct val="100000"/>
              </a:lnSpc>
              <a:spcBef>
                <a:spcPts val="135"/>
              </a:spcBef>
              <a:buNone/>
            </a:pPr>
            <a:r>
              <a:rPr lang="en-US" sz="1600" i="1" spc="-5" dirty="0" err="1" smtClean="0">
                <a:latin typeface="Times New Roman"/>
                <a:cs typeface="Times New Roman"/>
              </a:rPr>
              <a:t>var</a:t>
            </a:r>
            <a:r>
              <a:rPr lang="en-US" sz="1600" i="1" spc="-5" dirty="0" smtClean="0">
                <a:latin typeface="Times New Roman"/>
                <a:cs typeface="Times New Roman"/>
              </a:rPr>
              <a:t> </a:t>
            </a:r>
            <a:r>
              <a:rPr lang="en-US" sz="1600" i="1" dirty="0" smtClean="0">
                <a:solidFill>
                  <a:srgbClr val="FF0000"/>
                </a:solidFill>
                <a:latin typeface="Times New Roman"/>
                <a:cs typeface="Times New Roman"/>
              </a:rPr>
              <a:t>x </a:t>
            </a:r>
            <a:r>
              <a:rPr lang="en-US" sz="1600" i="1" dirty="0" smtClean="0">
                <a:latin typeface="Times New Roman"/>
                <a:cs typeface="Times New Roman"/>
              </a:rPr>
              <a:t>= </a:t>
            </a:r>
            <a:r>
              <a:rPr lang="en-US" sz="1600" i="1" dirty="0" smtClean="0">
                <a:solidFill>
                  <a:srgbClr val="0000FF"/>
                </a:solidFill>
                <a:latin typeface="Times New Roman"/>
                <a:cs typeface="Times New Roman"/>
              </a:rPr>
              <a:t>"Your </a:t>
            </a:r>
            <a:r>
              <a:rPr lang="en-US" sz="1600" i="1" spc="-5" dirty="0" smtClean="0">
                <a:solidFill>
                  <a:srgbClr val="0000FF"/>
                </a:solidFill>
                <a:latin typeface="Times New Roman"/>
                <a:cs typeface="Times New Roman"/>
              </a:rPr>
              <a:t>current </a:t>
            </a:r>
            <a:r>
              <a:rPr lang="en-US" sz="1600" i="1" dirty="0" smtClean="0">
                <a:solidFill>
                  <a:srgbClr val="0000FF"/>
                </a:solidFill>
                <a:latin typeface="Times New Roman"/>
                <a:cs typeface="Times New Roman"/>
              </a:rPr>
              <a:t>location is </a:t>
            </a:r>
            <a:r>
              <a:rPr lang="en-US" sz="1600" i="1" spc="-5" dirty="0" smtClean="0">
                <a:latin typeface="Times New Roman"/>
                <a:cs typeface="Times New Roman"/>
              </a:rPr>
              <a:t>(" </a:t>
            </a:r>
            <a:r>
              <a:rPr lang="en-US" sz="1600" i="1" dirty="0" smtClean="0">
                <a:latin typeface="Times New Roman"/>
                <a:cs typeface="Times New Roman"/>
              </a:rPr>
              <a:t>+ </a:t>
            </a:r>
            <a:r>
              <a:rPr lang="en-US" sz="1600" i="1" spc="-5" dirty="0" smtClean="0">
                <a:latin typeface="Times New Roman"/>
                <a:cs typeface="Times New Roman"/>
              </a:rPr>
              <a:t>"Latitude: </a:t>
            </a:r>
            <a:r>
              <a:rPr lang="en-US" sz="1600" i="1" dirty="0" smtClean="0">
                <a:latin typeface="Times New Roman"/>
                <a:cs typeface="Times New Roman"/>
              </a:rPr>
              <a:t>" +</a:t>
            </a:r>
            <a:r>
              <a:rPr lang="en-US" sz="1600" i="1" spc="80" dirty="0" smtClean="0">
                <a:latin typeface="Times New Roman"/>
                <a:cs typeface="Times New Roman"/>
              </a:rPr>
              <a:t> </a:t>
            </a:r>
            <a:r>
              <a:rPr lang="en-US" sz="1600" i="1" spc="-5" dirty="0" err="1" smtClean="0">
                <a:latin typeface="Times New Roman"/>
                <a:cs typeface="Times New Roman"/>
              </a:rPr>
              <a:t>position.coords.latitude</a:t>
            </a:r>
            <a:endParaRPr lang="en-US" sz="1600" dirty="0" smtClean="0">
              <a:latin typeface="Times New Roman"/>
              <a:cs typeface="Times New Roman"/>
            </a:endParaRPr>
          </a:p>
          <a:p>
            <a:pPr marL="926465">
              <a:lnSpc>
                <a:spcPct val="100000"/>
              </a:lnSpc>
              <a:spcBef>
                <a:spcPts val="130"/>
              </a:spcBef>
              <a:buNone/>
              <a:tabLst>
                <a:tab pos="2579370" algn="l"/>
              </a:tabLst>
            </a:pPr>
            <a:r>
              <a:rPr lang="en-US" sz="1600" i="1" dirty="0" smtClean="0">
                <a:latin typeface="Times New Roman"/>
                <a:cs typeface="Times New Roman"/>
              </a:rPr>
              <a:t>+ ", " + </a:t>
            </a:r>
            <a:r>
              <a:rPr lang="en-US" sz="1600" i="1" spc="-5" dirty="0" smtClean="0">
                <a:latin typeface="Times New Roman"/>
                <a:cs typeface="Times New Roman"/>
              </a:rPr>
              <a:t>"Longitude:</a:t>
            </a:r>
            <a:r>
              <a:rPr lang="en-US" sz="1600" i="1" spc="30" dirty="0" smtClean="0">
                <a:latin typeface="Times New Roman"/>
                <a:cs typeface="Times New Roman"/>
              </a:rPr>
              <a:t> </a:t>
            </a:r>
            <a:r>
              <a:rPr lang="en-US" sz="1600" i="1" dirty="0" smtClean="0">
                <a:latin typeface="Times New Roman"/>
                <a:cs typeface="Times New Roman"/>
              </a:rPr>
              <a:t>"</a:t>
            </a:r>
            <a:r>
              <a:rPr lang="en-US" sz="1600" i="1" spc="5" dirty="0" smtClean="0">
                <a:latin typeface="Times New Roman"/>
                <a:cs typeface="Times New Roman"/>
              </a:rPr>
              <a:t> </a:t>
            </a:r>
            <a:r>
              <a:rPr lang="en-US" sz="1600" i="1" dirty="0" smtClean="0">
                <a:latin typeface="Times New Roman"/>
                <a:cs typeface="Times New Roman"/>
              </a:rPr>
              <a:t>+	</a:t>
            </a:r>
            <a:r>
              <a:rPr lang="en-US" sz="1600" i="1" spc="-5" dirty="0" err="1" smtClean="0">
                <a:latin typeface="Times New Roman"/>
                <a:cs typeface="Times New Roman"/>
              </a:rPr>
              <a:t>position.coords.longitude</a:t>
            </a:r>
            <a:r>
              <a:rPr lang="en-US" sz="1600" i="1" spc="-5" dirty="0" smtClean="0">
                <a:latin typeface="Times New Roman"/>
                <a:cs typeface="Times New Roman"/>
              </a:rPr>
              <a:t> </a:t>
            </a:r>
            <a:r>
              <a:rPr lang="en-US" sz="1600" i="1" dirty="0" smtClean="0">
                <a:latin typeface="Times New Roman"/>
                <a:cs typeface="Times New Roman"/>
              </a:rPr>
              <a:t>+</a:t>
            </a:r>
            <a:r>
              <a:rPr lang="en-US" sz="1600" i="1" spc="10" dirty="0" smtClean="0">
                <a:latin typeface="Times New Roman"/>
                <a:cs typeface="Times New Roman"/>
              </a:rPr>
              <a:t> </a:t>
            </a:r>
            <a:r>
              <a:rPr lang="en-US" sz="1600" i="1" spc="-5" dirty="0" smtClean="0">
                <a:latin typeface="Times New Roman"/>
                <a:cs typeface="Times New Roman"/>
              </a:rPr>
              <a:t>")";</a:t>
            </a:r>
            <a:endParaRPr lang="en-US" sz="1600" dirty="0" smtClean="0">
              <a:latin typeface="Times New Roman"/>
              <a:cs typeface="Times New Roman"/>
            </a:endParaRPr>
          </a:p>
          <a:p>
            <a:pPr marL="926465">
              <a:lnSpc>
                <a:spcPct val="100000"/>
              </a:lnSpc>
              <a:spcBef>
                <a:spcPts val="145"/>
              </a:spcBef>
              <a:buNone/>
            </a:pPr>
            <a:r>
              <a:rPr lang="en-US" sz="1600" i="1" spc="-5" dirty="0" err="1" smtClean="0">
                <a:latin typeface="Times New Roman"/>
                <a:cs typeface="Times New Roman"/>
              </a:rPr>
              <a:t>var</a:t>
            </a:r>
            <a:r>
              <a:rPr lang="en-US" sz="1600" i="1" spc="-5" dirty="0" smtClean="0">
                <a:latin typeface="Times New Roman"/>
                <a:cs typeface="Times New Roman"/>
              </a:rPr>
              <a:t> </a:t>
            </a:r>
            <a:r>
              <a:rPr lang="en-US" sz="1600" i="1" dirty="0" smtClean="0">
                <a:solidFill>
                  <a:srgbClr val="FF0000"/>
                </a:solidFill>
                <a:latin typeface="Times New Roman"/>
                <a:cs typeface="Times New Roman"/>
              </a:rPr>
              <a:t>y </a:t>
            </a:r>
            <a:r>
              <a:rPr lang="en-US" sz="1600" i="1" dirty="0" smtClean="0">
                <a:latin typeface="Times New Roman"/>
                <a:cs typeface="Times New Roman"/>
              </a:rPr>
              <a:t>= </a:t>
            </a:r>
            <a:r>
              <a:rPr lang="en-US" sz="1600" i="1" dirty="0" smtClean="0">
                <a:solidFill>
                  <a:srgbClr val="0000FF"/>
                </a:solidFill>
                <a:latin typeface="Times New Roman"/>
                <a:cs typeface="Times New Roman"/>
              </a:rPr>
              <a:t>"Your </a:t>
            </a:r>
            <a:r>
              <a:rPr lang="en-US" sz="1600" i="1" spc="-5" dirty="0" smtClean="0">
                <a:solidFill>
                  <a:srgbClr val="0000FF"/>
                </a:solidFill>
                <a:latin typeface="Times New Roman"/>
                <a:cs typeface="Times New Roman"/>
              </a:rPr>
              <a:t>current speed </a:t>
            </a:r>
            <a:r>
              <a:rPr lang="en-US" sz="1600" i="1" dirty="0" smtClean="0">
                <a:solidFill>
                  <a:srgbClr val="0000FF"/>
                </a:solidFill>
                <a:latin typeface="Times New Roman"/>
                <a:cs typeface="Times New Roman"/>
              </a:rPr>
              <a:t>is </a:t>
            </a:r>
            <a:r>
              <a:rPr lang="en-US" sz="1600" i="1" spc="-5" dirty="0" smtClean="0">
                <a:latin typeface="Times New Roman"/>
                <a:cs typeface="Times New Roman"/>
              </a:rPr>
              <a:t>(" </a:t>
            </a:r>
            <a:r>
              <a:rPr lang="en-US" sz="1600" i="1" dirty="0" smtClean="0">
                <a:latin typeface="Times New Roman"/>
                <a:cs typeface="Times New Roman"/>
              </a:rPr>
              <a:t>+ </a:t>
            </a:r>
            <a:r>
              <a:rPr lang="en-US" sz="1600" i="1" spc="-5" dirty="0" err="1" smtClean="0">
                <a:latin typeface="Times New Roman"/>
                <a:cs typeface="Times New Roman"/>
              </a:rPr>
              <a:t>position.coords.speed</a:t>
            </a:r>
            <a:r>
              <a:rPr lang="en-US" sz="1600" i="1" spc="-5" dirty="0" smtClean="0">
                <a:latin typeface="Times New Roman"/>
                <a:cs typeface="Times New Roman"/>
              </a:rPr>
              <a:t>+</a:t>
            </a:r>
            <a:r>
              <a:rPr lang="en-US" sz="1600" i="1" spc="50" dirty="0" smtClean="0">
                <a:latin typeface="Times New Roman"/>
                <a:cs typeface="Times New Roman"/>
              </a:rPr>
              <a:t> </a:t>
            </a:r>
            <a:r>
              <a:rPr lang="en-US" sz="1600" i="1" spc="-5" dirty="0" smtClean="0">
                <a:latin typeface="Times New Roman"/>
                <a:cs typeface="Times New Roman"/>
              </a:rPr>
              <a:t>")";</a:t>
            </a:r>
            <a:endParaRPr lang="en-US" sz="1600" dirty="0" smtClean="0">
              <a:latin typeface="Times New Roman"/>
              <a:cs typeface="Times New Roman"/>
            </a:endParaRPr>
          </a:p>
          <a:p>
            <a:pPr>
              <a:lnSpc>
                <a:spcPct val="100000"/>
              </a:lnSpc>
              <a:spcBef>
                <a:spcPts val="20"/>
              </a:spcBef>
              <a:buNone/>
            </a:pPr>
            <a:endParaRPr lang="en-US" sz="1800" dirty="0" smtClean="0">
              <a:latin typeface="Times New Roman"/>
              <a:cs typeface="Times New Roman"/>
            </a:endParaRPr>
          </a:p>
          <a:p>
            <a:pPr marL="812165" marR="1498600" indent="38100">
              <a:lnSpc>
                <a:spcPct val="109200"/>
              </a:lnSpc>
              <a:buNone/>
            </a:pPr>
            <a:r>
              <a:rPr lang="en-US" sz="1600" i="1" spc="-5" dirty="0" err="1" smtClean="0">
                <a:latin typeface="Times New Roman"/>
                <a:cs typeface="Times New Roman"/>
              </a:rPr>
              <a:t>document.getElementById</a:t>
            </a:r>
            <a:r>
              <a:rPr lang="en-US" sz="1600" i="1" spc="-5" dirty="0" smtClean="0">
                <a:latin typeface="Times New Roman"/>
                <a:cs typeface="Times New Roman"/>
              </a:rPr>
              <a:t>("location")</a:t>
            </a:r>
            <a:r>
              <a:rPr lang="en-US" sz="1600" i="1" spc="-5" dirty="0" smtClean="0">
                <a:solidFill>
                  <a:srgbClr val="FF0000"/>
                </a:solidFill>
                <a:latin typeface="Times New Roman"/>
                <a:cs typeface="Times New Roman"/>
              </a:rPr>
              <a:t>.</a:t>
            </a:r>
            <a:r>
              <a:rPr lang="en-US" sz="1600" i="1" spc="-5" dirty="0" err="1" smtClean="0">
                <a:solidFill>
                  <a:srgbClr val="FF0000"/>
                </a:solidFill>
                <a:latin typeface="Times New Roman"/>
                <a:cs typeface="Times New Roman"/>
              </a:rPr>
              <a:t>innerHTML</a:t>
            </a:r>
            <a:r>
              <a:rPr lang="en-US" sz="1600" i="1" spc="-5" dirty="0" smtClean="0">
                <a:solidFill>
                  <a:srgbClr val="FF0000"/>
                </a:solidFill>
                <a:latin typeface="Times New Roman"/>
                <a:cs typeface="Times New Roman"/>
              </a:rPr>
              <a:t> </a:t>
            </a:r>
            <a:r>
              <a:rPr lang="en-US" sz="1600" i="1" dirty="0" smtClean="0">
                <a:latin typeface="Times New Roman"/>
                <a:cs typeface="Times New Roman"/>
              </a:rPr>
              <a:t>= </a:t>
            </a:r>
            <a:r>
              <a:rPr lang="en-US" sz="1600" i="1" spc="-5" dirty="0" smtClean="0">
                <a:solidFill>
                  <a:srgbClr val="0000FF"/>
                </a:solidFill>
                <a:latin typeface="Times New Roman"/>
                <a:cs typeface="Times New Roman"/>
              </a:rPr>
              <a:t>x</a:t>
            </a:r>
            <a:r>
              <a:rPr lang="en-US" sz="1600" i="1" spc="-5" dirty="0" smtClean="0">
                <a:latin typeface="Times New Roman"/>
                <a:cs typeface="Times New Roman"/>
              </a:rPr>
              <a:t>;  </a:t>
            </a:r>
            <a:r>
              <a:rPr lang="en-US" sz="1600" i="1" spc="-5" dirty="0" err="1" smtClean="0">
                <a:latin typeface="Times New Roman"/>
                <a:cs typeface="Times New Roman"/>
              </a:rPr>
              <a:t>document.getElementById</a:t>
            </a:r>
            <a:r>
              <a:rPr lang="en-US" sz="1600" i="1" spc="-5" dirty="0" smtClean="0">
                <a:latin typeface="Times New Roman"/>
                <a:cs typeface="Times New Roman"/>
              </a:rPr>
              <a:t>("location")</a:t>
            </a:r>
            <a:r>
              <a:rPr lang="en-US" sz="1600" i="1" spc="-5" dirty="0" smtClean="0">
                <a:solidFill>
                  <a:srgbClr val="FF0000"/>
                </a:solidFill>
                <a:latin typeface="Times New Roman"/>
                <a:cs typeface="Times New Roman"/>
              </a:rPr>
              <a:t>.</a:t>
            </a:r>
            <a:r>
              <a:rPr lang="en-US" sz="1600" i="1" spc="-5" dirty="0" err="1" smtClean="0">
                <a:solidFill>
                  <a:srgbClr val="FF0000"/>
                </a:solidFill>
                <a:latin typeface="Times New Roman"/>
                <a:cs typeface="Times New Roman"/>
              </a:rPr>
              <a:t>innerHTML</a:t>
            </a:r>
            <a:r>
              <a:rPr lang="en-US" sz="1600" i="1" spc="-5" dirty="0" smtClean="0">
                <a:solidFill>
                  <a:srgbClr val="FF0000"/>
                </a:solidFill>
                <a:latin typeface="Times New Roman"/>
                <a:cs typeface="Times New Roman"/>
              </a:rPr>
              <a:t> </a:t>
            </a:r>
            <a:r>
              <a:rPr lang="en-US" sz="1600" i="1" dirty="0" smtClean="0">
                <a:latin typeface="Times New Roman"/>
                <a:cs typeface="Times New Roman"/>
              </a:rPr>
              <a:t>=</a:t>
            </a:r>
            <a:r>
              <a:rPr lang="en-US" sz="1600" i="1" spc="75" dirty="0" smtClean="0">
                <a:latin typeface="Times New Roman"/>
                <a:cs typeface="Times New Roman"/>
              </a:rPr>
              <a:t> </a:t>
            </a:r>
            <a:r>
              <a:rPr lang="en-US" sz="1600" i="1" spc="-5" dirty="0" smtClean="0">
                <a:solidFill>
                  <a:srgbClr val="0000FF"/>
                </a:solidFill>
                <a:latin typeface="Times New Roman"/>
                <a:cs typeface="Times New Roman"/>
              </a:rPr>
              <a:t>y</a:t>
            </a:r>
            <a:r>
              <a:rPr lang="en-US" sz="1600" i="1" spc="-5" dirty="0" smtClean="0">
                <a:latin typeface="Times New Roman"/>
                <a:cs typeface="Times New Roman"/>
              </a:rPr>
              <a:t>;</a:t>
            </a:r>
            <a:endParaRPr lang="en-US" sz="1600" dirty="0" smtClean="0">
              <a:latin typeface="Times New Roman"/>
              <a:cs typeface="Times New Roman"/>
            </a:endParaRPr>
          </a:p>
          <a:p>
            <a:pPr marL="545465">
              <a:lnSpc>
                <a:spcPct val="100000"/>
              </a:lnSpc>
              <a:spcBef>
                <a:spcPts val="145"/>
              </a:spcBef>
              <a:buNone/>
            </a:pPr>
            <a:r>
              <a:rPr lang="en-US" sz="1600" i="1" dirty="0" smtClean="0">
                <a:latin typeface="Times New Roman"/>
                <a:cs typeface="Times New Roman"/>
              </a:rPr>
              <a:t>}</a:t>
            </a:r>
            <a:endParaRPr lang="en-US" sz="1600" dirty="0" smtClean="0">
              <a:latin typeface="Times New Roman"/>
              <a:cs typeface="Times New Roman"/>
            </a:endParaRPr>
          </a:p>
          <a:p>
            <a:pPr marL="241300">
              <a:lnSpc>
                <a:spcPct val="100000"/>
              </a:lnSpc>
              <a:spcBef>
                <a:spcPts val="135"/>
              </a:spcBef>
              <a:buNone/>
            </a:pPr>
            <a:r>
              <a:rPr lang="en-US" sz="1600" b="1" i="1" spc="-5" dirty="0" smtClean="0">
                <a:solidFill>
                  <a:srgbClr val="006699"/>
                </a:solidFill>
                <a:latin typeface="Times New Roman"/>
                <a:cs typeface="Times New Roman"/>
              </a:rPr>
              <a:t>&lt;/script&gt;</a:t>
            </a:r>
            <a:endParaRPr lang="en-US" sz="1800" dirty="0" smtClean="0">
              <a:latin typeface="Times New Roman"/>
              <a:cs typeface="Times New Roman"/>
            </a:endParaRPr>
          </a:p>
          <a:p>
            <a:endParaRPr lang="en-US" dirty="0"/>
          </a:p>
        </p:txBody>
      </p:sp>
    </p:spTree>
    <p:extLst>
      <p:ext uri="{BB962C8B-B14F-4D97-AF65-F5344CB8AC3E}">
        <p14:creationId xmlns:p14="http://schemas.microsoft.com/office/powerpoint/2010/main" xmlns="" val="1827151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               </a:t>
            </a:r>
            <a:r>
              <a:rPr lang="en-US" sz="3400" dirty="0" smtClean="0">
                <a:latin typeface="Times New Roman" pitchFamily="18" charset="0"/>
                <a:cs typeface="Times New Roman" pitchFamily="18" charset="0"/>
              </a:rPr>
              <a:t>Quality Requirements</a:t>
            </a:r>
            <a:endParaRPr lang="en-US" sz="34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828800"/>
            <a:ext cx="6629400" cy="3962400"/>
          </a:xfrm>
        </p:spPr>
        <p:txBody>
          <a:bodyPr/>
          <a:lstStyle/>
          <a:p>
            <a:r>
              <a:rPr lang="en-US" dirty="0" smtClean="0">
                <a:latin typeface="Times New Roman" pitchFamily="18" charset="0"/>
                <a:cs typeface="Times New Roman" pitchFamily="18" charset="0"/>
              </a:rPr>
              <a:t>Reliability</a:t>
            </a:r>
          </a:p>
          <a:p>
            <a:r>
              <a:rPr lang="en-US" dirty="0" smtClean="0">
                <a:latin typeface="Times New Roman" pitchFamily="18" charset="0"/>
                <a:cs typeface="Times New Roman" pitchFamily="18" charset="0"/>
              </a:rPr>
              <a:t>Efficiency</a:t>
            </a:r>
          </a:p>
          <a:p>
            <a:r>
              <a:rPr lang="en-US" dirty="0" smtClean="0">
                <a:latin typeface="Times New Roman" pitchFamily="18" charset="0"/>
                <a:cs typeface="Times New Roman" pitchFamily="18" charset="0"/>
              </a:rPr>
              <a:t>Security</a:t>
            </a:r>
          </a:p>
          <a:p>
            <a:r>
              <a:rPr lang="en-US" spc="-5" dirty="0" smtClean="0">
                <a:latin typeface="Times New Roman"/>
                <a:cs typeface="Times New Roman"/>
              </a:rPr>
              <a:t>Maintainability</a:t>
            </a:r>
          </a:p>
          <a:p>
            <a:r>
              <a:rPr lang="en-US" spc="-5" dirty="0" smtClean="0">
                <a:latin typeface="Times New Roman"/>
                <a:cs typeface="Times New Roman"/>
              </a:rPr>
              <a:t>Easy </a:t>
            </a:r>
            <a:r>
              <a:rPr lang="en-US" dirty="0" smtClean="0">
                <a:latin typeface="Times New Roman"/>
                <a:cs typeface="Times New Roman"/>
              </a:rPr>
              <a:t>to</a:t>
            </a:r>
            <a:r>
              <a:rPr lang="en-US" spc="-5" dirty="0" smtClean="0">
                <a:latin typeface="Times New Roman"/>
                <a:cs typeface="Times New Roman"/>
              </a:rPr>
              <a:t> use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533400"/>
            <a:ext cx="7848600" cy="1081070"/>
          </a:xfrm>
        </p:spPr>
        <p:txBody>
          <a:bodyPr/>
          <a:lstStyle/>
          <a:p>
            <a:r>
              <a:rPr lang="en-US" sz="3400" dirty="0" smtClean="0">
                <a:latin typeface="Times New Roman" pitchFamily="18" charset="0"/>
                <a:cs typeface="Times New Roman" pitchFamily="18" charset="0"/>
              </a:rPr>
              <a:t>    Results &amp; Practical Implementation </a:t>
            </a:r>
            <a:r>
              <a:rPr lang="en-US" dirty="0" smtClean="0"/>
              <a:t>	</a:t>
            </a:r>
            <a:br>
              <a:rPr lang="en-US" dirty="0" smtClean="0"/>
            </a:br>
            <a:endParaRPr lang="en-US" dirty="0"/>
          </a:p>
        </p:txBody>
      </p:sp>
      <p:sp>
        <p:nvSpPr>
          <p:cNvPr id="3" name="Content Placeholder 2"/>
          <p:cNvSpPr>
            <a:spLocks noGrp="1"/>
          </p:cNvSpPr>
          <p:nvPr>
            <p:ph idx="1"/>
          </p:nvPr>
        </p:nvSpPr>
        <p:spPr>
          <a:xfrm>
            <a:off x="0" y="1447800"/>
            <a:ext cx="9144000" cy="4267200"/>
          </a:xfrm>
        </p:spPr>
        <p:txBody>
          <a:bodyPr/>
          <a:lstStyle/>
          <a:p>
            <a:pPr marL="469265" lvl="1" indent="-457200">
              <a:lnSpc>
                <a:spcPct val="100000"/>
              </a:lnSpc>
              <a:buFont typeface="Wingdings" pitchFamily="2" charset="2"/>
              <a:buChar char="Ø"/>
              <a:tabLst>
                <a:tab pos="469265" algn="l"/>
                <a:tab pos="469900" algn="l"/>
              </a:tabLst>
            </a:pPr>
            <a:r>
              <a:rPr lang="en-US" sz="2000" spc="-5" dirty="0" smtClean="0">
                <a:latin typeface="Times New Roman" pitchFamily="18" charset="0"/>
                <a:cs typeface="Times New Roman" pitchFamily="18" charset="0"/>
              </a:rPr>
              <a:t>Snapshots </a:t>
            </a:r>
            <a:r>
              <a:rPr lang="en-US" sz="2000" dirty="0" smtClean="0">
                <a:latin typeface="Times New Roman" pitchFamily="18" charset="0"/>
                <a:cs typeface="Times New Roman" pitchFamily="18" charset="0"/>
              </a:rPr>
              <a:t>of</a:t>
            </a:r>
            <a:r>
              <a:rPr lang="en-US" sz="2000" spc="-10" dirty="0" smtClean="0">
                <a:latin typeface="Times New Roman" pitchFamily="18" charset="0"/>
                <a:cs typeface="Times New Roman" pitchFamily="18" charset="0"/>
              </a:rPr>
              <a:t> </a:t>
            </a:r>
            <a:r>
              <a:rPr lang="en-US" sz="2000" spc="-5" dirty="0" smtClean="0">
                <a:latin typeface="Times New Roman" pitchFamily="18" charset="0"/>
                <a:cs typeface="Times New Roman" pitchFamily="18" charset="0"/>
              </a:rPr>
              <a:t>website</a:t>
            </a:r>
          </a:p>
          <a:p>
            <a:pPr marL="469265" lvl="1" indent="-457200">
              <a:buNone/>
              <a:tabLst>
                <a:tab pos="469265" algn="l"/>
                <a:tab pos="469900" algn="l"/>
              </a:tabLst>
            </a:pPr>
            <a:r>
              <a:rPr lang="en-US" sz="2000" b="1" dirty="0" smtClean="0">
                <a:latin typeface="Times New Roman"/>
                <a:cs typeface="Times New Roman"/>
              </a:rPr>
              <a:t> </a:t>
            </a:r>
            <a:endParaRPr lang="en-US" sz="2000" dirty="0" smtClean="0">
              <a:latin typeface="Times New Roman"/>
              <a:cs typeface="Times New Roman"/>
            </a:endParaRPr>
          </a:p>
          <a:p>
            <a:pPr marL="469265" lvl="1" indent="-457200">
              <a:lnSpc>
                <a:spcPct val="100000"/>
              </a:lnSpc>
              <a:buNone/>
              <a:tabLst>
                <a:tab pos="469265" algn="l"/>
                <a:tab pos="469900" algn="l"/>
              </a:tabLst>
            </a:pPr>
            <a:endParaRPr lang="en-US" sz="2000" spc="-5" dirty="0" smtClean="0">
              <a:latin typeface="Times New Roman" pitchFamily="18" charset="0"/>
              <a:cs typeface="Times New Roman" pitchFamily="18" charset="0"/>
            </a:endParaRPr>
          </a:p>
          <a:p>
            <a:pPr marL="469265" lvl="1" indent="-457200">
              <a:lnSpc>
                <a:spcPct val="100000"/>
              </a:lnSpc>
              <a:buNone/>
              <a:tabLst>
                <a:tab pos="469265" algn="l"/>
                <a:tab pos="469900" algn="l"/>
              </a:tabLst>
            </a:pPr>
            <a:endParaRPr lang="en-US" sz="20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sz="1600" spc="-5" dirty="0" smtClean="0">
                <a:latin typeface="Times New Roman"/>
                <a:cs typeface="Times New Roman"/>
              </a:rPr>
              <a:t>             When </a:t>
            </a:r>
            <a:r>
              <a:rPr lang="en-US" sz="1600" dirty="0" smtClean="0">
                <a:latin typeface="Times New Roman"/>
                <a:cs typeface="Times New Roman"/>
              </a:rPr>
              <a:t>the driver is </a:t>
            </a:r>
            <a:r>
              <a:rPr lang="en-US" sz="1600" spc="-5" dirty="0" smtClean="0">
                <a:latin typeface="Times New Roman"/>
                <a:cs typeface="Times New Roman"/>
              </a:rPr>
              <a:t>awake (eyes</a:t>
            </a:r>
            <a:r>
              <a:rPr lang="en-US" sz="1600" spc="-55" dirty="0" smtClean="0">
                <a:latin typeface="Times New Roman"/>
                <a:cs typeface="Times New Roman"/>
              </a:rPr>
              <a:t> </a:t>
            </a:r>
            <a:r>
              <a:rPr lang="en-US" sz="1600" dirty="0" smtClean="0">
                <a:latin typeface="Times New Roman"/>
                <a:cs typeface="Times New Roman"/>
              </a:rPr>
              <a:t>open)                                   </a:t>
            </a:r>
            <a:r>
              <a:rPr lang="en-US" sz="1600" dirty="0" smtClean="0">
                <a:latin typeface="Times New Roman" pitchFamily="18" charset="0"/>
                <a:cs typeface="Times New Roman" pitchFamily="18" charset="0"/>
              </a:rPr>
              <a:t>When the driver is sleepy</a:t>
            </a:r>
          </a:p>
          <a:p>
            <a:pPr>
              <a:buNone/>
            </a:pPr>
            <a:endParaRPr lang="en-US" dirty="0"/>
          </a:p>
        </p:txBody>
      </p:sp>
      <p:sp>
        <p:nvSpPr>
          <p:cNvPr id="4" name="object 5"/>
          <p:cNvSpPr/>
          <p:nvPr/>
        </p:nvSpPr>
        <p:spPr>
          <a:xfrm>
            <a:off x="381000" y="2286000"/>
            <a:ext cx="3962400" cy="2743200"/>
          </a:xfrm>
          <a:prstGeom prst="rect">
            <a:avLst/>
          </a:prstGeom>
          <a:blipFill>
            <a:blip r:embed="rId2" cstate="print"/>
            <a:stretch>
              <a:fillRect/>
            </a:stretch>
          </a:blipFill>
        </p:spPr>
        <p:txBody>
          <a:bodyPr wrap="square" lIns="0" tIns="0" rIns="0" bIns="0" rtlCol="0"/>
          <a:lstStyle/>
          <a:p>
            <a:endParaRPr/>
          </a:p>
        </p:txBody>
      </p:sp>
      <p:sp>
        <p:nvSpPr>
          <p:cNvPr id="5" name="object 6"/>
          <p:cNvSpPr/>
          <p:nvPr/>
        </p:nvSpPr>
        <p:spPr>
          <a:xfrm>
            <a:off x="4648200" y="2286000"/>
            <a:ext cx="4191000" cy="27432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90600"/>
            <a:ext cx="7239000" cy="3276600"/>
          </a:xfrm>
        </p:spPr>
        <p:txBody>
          <a:bodyPr/>
          <a:lstStyle/>
          <a:p>
            <a:pPr marL="12700" algn="just">
              <a:lnSpc>
                <a:spcPct val="100000"/>
              </a:lnSpc>
              <a:spcBef>
                <a:spcPts val="725"/>
              </a:spcBef>
              <a:buFont typeface="Wingdings" pitchFamily="2" charset="2"/>
              <a:buChar char="Ø"/>
            </a:pPr>
            <a:r>
              <a:rPr lang="en-US" spc="-5" dirty="0" smtClean="0">
                <a:latin typeface="Times New Roman" pitchFamily="18" charset="0"/>
                <a:cs typeface="Times New Roman" pitchFamily="18" charset="0"/>
              </a:rPr>
              <a:t>Result</a:t>
            </a:r>
          </a:p>
          <a:p>
            <a:pPr marL="12700" algn="just">
              <a:lnSpc>
                <a:spcPct val="100000"/>
              </a:lnSpc>
              <a:spcBef>
                <a:spcPts val="725"/>
              </a:spcBef>
              <a:buNone/>
            </a:pPr>
            <a:r>
              <a:rPr lang="en-US" dirty="0" smtClean="0">
                <a:latin typeface="Times New Roman"/>
                <a:cs typeface="Times New Roman"/>
              </a:rPr>
              <a:t>The </a:t>
            </a:r>
            <a:r>
              <a:rPr lang="en-US" spc="-5" dirty="0" smtClean="0">
                <a:latin typeface="Times New Roman"/>
                <a:cs typeface="Times New Roman"/>
              </a:rPr>
              <a:t>system works efficiently </a:t>
            </a:r>
            <a:r>
              <a:rPr lang="en-US" dirty="0" smtClean="0">
                <a:latin typeface="Times New Roman"/>
                <a:cs typeface="Times New Roman"/>
              </a:rPr>
              <a:t>in all the </a:t>
            </a:r>
            <a:r>
              <a:rPr lang="en-US" spc="-5" dirty="0" smtClean="0">
                <a:latin typeface="Times New Roman"/>
                <a:cs typeface="Times New Roman"/>
              </a:rPr>
              <a:t>above cases with </a:t>
            </a:r>
            <a:r>
              <a:rPr lang="en-US" dirty="0" smtClean="0">
                <a:latin typeface="Times New Roman"/>
                <a:cs typeface="Times New Roman"/>
              </a:rPr>
              <a:t>an    </a:t>
            </a:r>
            <a:r>
              <a:rPr lang="en-US" spc="-5" dirty="0" smtClean="0">
                <a:latin typeface="Times New Roman"/>
                <a:cs typeface="Times New Roman"/>
              </a:rPr>
              <a:t>alarming sound. </a:t>
            </a:r>
            <a:r>
              <a:rPr lang="en-US" dirty="0" smtClean="0">
                <a:latin typeface="Times New Roman"/>
                <a:cs typeface="Times New Roman"/>
              </a:rPr>
              <a:t>The</a:t>
            </a:r>
            <a:r>
              <a:rPr lang="en-US" spc="25" dirty="0" smtClean="0">
                <a:latin typeface="Times New Roman"/>
                <a:cs typeface="Times New Roman"/>
              </a:rPr>
              <a:t> </a:t>
            </a:r>
            <a:r>
              <a:rPr lang="en-US" spc="-5" dirty="0" smtClean="0">
                <a:latin typeface="Times New Roman"/>
                <a:cs typeface="Times New Roman"/>
              </a:rPr>
              <a:t>alarm sounds </a:t>
            </a:r>
            <a:r>
              <a:rPr lang="en-US" dirty="0" smtClean="0">
                <a:latin typeface="Times New Roman"/>
                <a:cs typeface="Times New Roman"/>
              </a:rPr>
              <a:t>for both the </a:t>
            </a:r>
            <a:r>
              <a:rPr lang="en-US" spc="-5" dirty="0" smtClean="0">
                <a:latin typeface="Times New Roman"/>
                <a:cs typeface="Times New Roman"/>
              </a:rPr>
              <a:t>features </a:t>
            </a:r>
            <a:r>
              <a:rPr lang="en-US" dirty="0" smtClean="0">
                <a:latin typeface="Times New Roman"/>
                <a:cs typeface="Times New Roman"/>
              </a:rPr>
              <a:t>is </a:t>
            </a:r>
            <a:r>
              <a:rPr lang="en-US" spc="-5" dirty="0" smtClean="0">
                <a:latin typeface="Times New Roman"/>
                <a:cs typeface="Times New Roman"/>
              </a:rPr>
              <a:t>different, that is, </a:t>
            </a:r>
            <a:r>
              <a:rPr lang="en-US" dirty="0" smtClean="0">
                <a:latin typeface="Times New Roman"/>
                <a:cs typeface="Times New Roman"/>
              </a:rPr>
              <a:t>the </a:t>
            </a:r>
            <a:r>
              <a:rPr lang="en-US" spc="-5" dirty="0" smtClean="0">
                <a:latin typeface="Times New Roman"/>
                <a:cs typeface="Times New Roman"/>
              </a:rPr>
              <a:t>sound for drowsiness </a:t>
            </a:r>
            <a:r>
              <a:rPr lang="en-US" dirty="0" smtClean="0">
                <a:latin typeface="Times New Roman"/>
                <a:cs typeface="Times New Roman"/>
              </a:rPr>
              <a:t>alert </a:t>
            </a:r>
            <a:r>
              <a:rPr lang="en-US" spc="-5" dirty="0" smtClean="0">
                <a:latin typeface="Times New Roman"/>
                <a:cs typeface="Times New Roman"/>
              </a:rPr>
              <a:t>and </a:t>
            </a:r>
            <a:r>
              <a:rPr lang="en-US" dirty="0" smtClean="0">
                <a:latin typeface="Times New Roman"/>
                <a:cs typeface="Times New Roman"/>
              </a:rPr>
              <a:t>the </a:t>
            </a:r>
            <a:r>
              <a:rPr lang="en-US" spc="-5" dirty="0" smtClean="0">
                <a:latin typeface="Times New Roman"/>
                <a:cs typeface="Times New Roman"/>
              </a:rPr>
              <a:t>sound  </a:t>
            </a:r>
            <a:r>
              <a:rPr lang="en-US" dirty="0" smtClean="0">
                <a:latin typeface="Times New Roman"/>
                <a:cs typeface="Times New Roman"/>
              </a:rPr>
              <a:t>for </a:t>
            </a:r>
            <a:r>
              <a:rPr lang="en-US" spc="-5" dirty="0" smtClean="0">
                <a:latin typeface="Times New Roman"/>
                <a:cs typeface="Times New Roman"/>
              </a:rPr>
              <a:t>speed system will </a:t>
            </a:r>
            <a:r>
              <a:rPr lang="en-US" dirty="0" smtClean="0">
                <a:latin typeface="Times New Roman"/>
                <a:cs typeface="Times New Roman"/>
              </a:rPr>
              <a:t>be </a:t>
            </a:r>
            <a:r>
              <a:rPr lang="en-US" spc="-5" dirty="0" smtClean="0">
                <a:latin typeface="Times New Roman"/>
                <a:cs typeface="Times New Roman"/>
              </a:rPr>
              <a:t>different so </a:t>
            </a:r>
            <a:r>
              <a:rPr lang="en-US" dirty="0" smtClean="0">
                <a:latin typeface="Times New Roman"/>
                <a:cs typeface="Times New Roman"/>
              </a:rPr>
              <a:t>that the driver </a:t>
            </a:r>
            <a:r>
              <a:rPr lang="en-US" spc="-5" dirty="0" smtClean="0">
                <a:latin typeface="Times New Roman"/>
                <a:cs typeface="Times New Roman"/>
              </a:rPr>
              <a:t>can clearly </a:t>
            </a:r>
            <a:r>
              <a:rPr lang="en-US" dirty="0" smtClean="0">
                <a:latin typeface="Times New Roman"/>
                <a:cs typeface="Times New Roman"/>
              </a:rPr>
              <a:t>know the </a:t>
            </a:r>
            <a:r>
              <a:rPr lang="en-US" spc="-5" dirty="0" smtClean="0">
                <a:latin typeface="Times New Roman"/>
                <a:cs typeface="Times New Roman"/>
              </a:rPr>
              <a:t>difference </a:t>
            </a:r>
            <a:r>
              <a:rPr lang="en-US" dirty="0" smtClean="0">
                <a:latin typeface="Times New Roman"/>
                <a:cs typeface="Times New Roman"/>
              </a:rPr>
              <a:t>between  both the</a:t>
            </a:r>
            <a:r>
              <a:rPr lang="en-US" spc="-10" dirty="0" smtClean="0">
                <a:latin typeface="Times New Roman"/>
                <a:cs typeface="Times New Roman"/>
              </a:rPr>
              <a:t> </a:t>
            </a:r>
            <a:r>
              <a:rPr lang="en-US" spc="-5" dirty="0" smtClean="0">
                <a:latin typeface="Times New Roman"/>
                <a:cs typeface="Times New Roman"/>
              </a:rPr>
              <a:t>alerts. </a:t>
            </a:r>
            <a:endParaRPr lang="en-US" spc="-5" dirty="0" smtClean="0">
              <a:latin typeface="Times New Roman" pitchFamily="18" charset="0"/>
              <a:cs typeface="Times New Roman" pitchFamily="18" charset="0"/>
            </a:endParaRPr>
          </a:p>
          <a:p>
            <a:pPr marL="12700" algn="just">
              <a:lnSpc>
                <a:spcPct val="100000"/>
              </a:lnSpc>
              <a:spcBef>
                <a:spcPts val="725"/>
              </a:spcBef>
              <a:buNone/>
            </a:pPr>
            <a:r>
              <a:rPr lang="en-US" spc="-5" dirty="0" smtClean="0">
                <a:latin typeface="Times New Roman" pitchFamily="18" charset="0"/>
                <a:cs typeface="Times New Roman" pitchFamily="18" charset="0"/>
              </a:rPr>
              <a:t>           </a:t>
            </a:r>
          </a:p>
          <a:p>
            <a:pPr marL="12700" algn="just">
              <a:lnSpc>
                <a:spcPct val="100000"/>
              </a:lnSpc>
              <a:spcBef>
                <a:spcPts val="725"/>
              </a:spcBef>
              <a:buNone/>
            </a:pPr>
            <a:endParaRPr lang="en-US" dirty="0" smtClean="0">
              <a:latin typeface="Times New Roman"/>
              <a:cs typeface="Times New Roman"/>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609600"/>
            <a:ext cx="7848600" cy="1004870"/>
          </a:xfrm>
        </p:spPr>
        <p:txBody>
          <a:bodyPr/>
          <a:lstStyle/>
          <a:p>
            <a:r>
              <a:rPr lang="en-US" sz="3200" dirty="0" smtClean="0">
                <a:latin typeface="Times New Roman" pitchFamily="18" charset="0"/>
                <a:cs typeface="Times New Roman" pitchFamily="18" charset="0"/>
              </a:rPr>
              <a:t>        Conclusion And Future Scope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447800"/>
            <a:ext cx="7086600" cy="4038600"/>
          </a:xfrm>
        </p:spPr>
        <p:txBody>
          <a:bodyPr/>
          <a:lstStyle/>
          <a:p>
            <a:pPr>
              <a:buFont typeface="Wingdings" pitchFamily="2" charset="2"/>
              <a:buChar char="Ø"/>
            </a:pPr>
            <a:r>
              <a:rPr lang="en-US" dirty="0" smtClean="0">
                <a:latin typeface="Times New Roman" pitchFamily="18" charset="0"/>
                <a:cs typeface="Times New Roman" pitchFamily="18" charset="0"/>
              </a:rPr>
              <a:t>Conclusion</a:t>
            </a:r>
          </a:p>
          <a:p>
            <a:pPr marL="241300" marR="5080" indent="-228600" algn="just">
              <a:lnSpc>
                <a:spcPct val="142500"/>
              </a:lnSpc>
              <a:spcBef>
                <a:spcPts val="915"/>
              </a:spcBef>
              <a:buFont typeface="Arial" pitchFamily="34" charset="0"/>
              <a:buChar char="•"/>
              <a:tabLst>
                <a:tab pos="241300" algn="l"/>
              </a:tabLst>
            </a:pPr>
            <a:r>
              <a:rPr lang="en-US" dirty="0" smtClean="0">
                <a:latin typeface="Times New Roman"/>
                <a:cs typeface="Times New Roman"/>
              </a:rPr>
              <a:t>This</a:t>
            </a:r>
            <a:r>
              <a:rPr lang="en-US" spc="-35" dirty="0" smtClean="0">
                <a:latin typeface="Times New Roman"/>
                <a:cs typeface="Times New Roman"/>
              </a:rPr>
              <a:t> </a:t>
            </a:r>
            <a:r>
              <a:rPr lang="en-US" spc="-5" dirty="0" smtClean="0">
                <a:latin typeface="Times New Roman"/>
                <a:cs typeface="Times New Roman"/>
              </a:rPr>
              <a:t>system</a:t>
            </a:r>
            <a:r>
              <a:rPr lang="en-US" spc="-30" dirty="0" smtClean="0">
                <a:latin typeface="Times New Roman"/>
                <a:cs typeface="Times New Roman"/>
              </a:rPr>
              <a:t> </a:t>
            </a:r>
            <a:r>
              <a:rPr lang="en-US" spc="-5" dirty="0" smtClean="0">
                <a:latin typeface="Times New Roman"/>
                <a:cs typeface="Times New Roman"/>
              </a:rPr>
              <a:t>generates</a:t>
            </a:r>
            <a:r>
              <a:rPr lang="en-US" spc="-35" dirty="0" smtClean="0">
                <a:latin typeface="Times New Roman"/>
                <a:cs typeface="Times New Roman"/>
              </a:rPr>
              <a:t> </a:t>
            </a:r>
            <a:r>
              <a:rPr lang="en-US" dirty="0" smtClean="0">
                <a:latin typeface="Times New Roman"/>
                <a:cs typeface="Times New Roman"/>
              </a:rPr>
              <a:t>a</a:t>
            </a:r>
            <a:r>
              <a:rPr lang="en-US" spc="-30" dirty="0" smtClean="0">
                <a:latin typeface="Times New Roman"/>
                <a:cs typeface="Times New Roman"/>
              </a:rPr>
              <a:t> </a:t>
            </a:r>
            <a:r>
              <a:rPr lang="en-US" spc="-5" dirty="0" smtClean="0">
                <a:latin typeface="Times New Roman"/>
                <a:cs typeface="Times New Roman"/>
              </a:rPr>
              <a:t>warning</a:t>
            </a:r>
            <a:r>
              <a:rPr lang="en-US" spc="-35" dirty="0" smtClean="0">
                <a:latin typeface="Times New Roman"/>
                <a:cs typeface="Times New Roman"/>
              </a:rPr>
              <a:t> </a:t>
            </a:r>
            <a:r>
              <a:rPr lang="en-US" spc="-5" dirty="0" smtClean="0">
                <a:latin typeface="Times New Roman"/>
                <a:cs typeface="Times New Roman"/>
              </a:rPr>
              <a:t>alarm</a:t>
            </a:r>
            <a:r>
              <a:rPr lang="en-US" spc="-15" dirty="0" smtClean="0">
                <a:latin typeface="Times New Roman"/>
                <a:cs typeface="Times New Roman"/>
              </a:rPr>
              <a:t> </a:t>
            </a:r>
            <a:r>
              <a:rPr lang="en-US" spc="-5" dirty="0" smtClean="0">
                <a:latin typeface="Times New Roman"/>
                <a:cs typeface="Times New Roman"/>
              </a:rPr>
              <a:t>either</a:t>
            </a:r>
            <a:r>
              <a:rPr lang="en-US" spc="-35" dirty="0" smtClean="0">
                <a:latin typeface="Times New Roman"/>
                <a:cs typeface="Times New Roman"/>
              </a:rPr>
              <a:t> </a:t>
            </a:r>
            <a:r>
              <a:rPr lang="en-US" dirty="0" smtClean="0">
                <a:latin typeface="Times New Roman"/>
                <a:cs typeface="Times New Roman"/>
              </a:rPr>
              <a:t>if</a:t>
            </a:r>
            <a:r>
              <a:rPr lang="en-US" spc="-40" dirty="0" smtClean="0">
                <a:latin typeface="Times New Roman"/>
                <a:cs typeface="Times New Roman"/>
              </a:rPr>
              <a:t> </a:t>
            </a:r>
            <a:r>
              <a:rPr lang="en-US" dirty="0" smtClean="0">
                <a:latin typeface="Times New Roman"/>
                <a:cs typeface="Times New Roman"/>
              </a:rPr>
              <a:t>the</a:t>
            </a:r>
            <a:r>
              <a:rPr lang="en-US" spc="-40" dirty="0" smtClean="0">
                <a:latin typeface="Times New Roman"/>
                <a:cs typeface="Times New Roman"/>
              </a:rPr>
              <a:t> </a:t>
            </a:r>
            <a:r>
              <a:rPr lang="en-US" spc="-5" dirty="0" smtClean="0">
                <a:latin typeface="Times New Roman"/>
                <a:cs typeface="Times New Roman"/>
              </a:rPr>
              <a:t>driver</a:t>
            </a:r>
            <a:r>
              <a:rPr lang="en-US" spc="-35" dirty="0" smtClean="0">
                <a:latin typeface="Times New Roman"/>
                <a:cs typeface="Times New Roman"/>
              </a:rPr>
              <a:t>         </a:t>
            </a:r>
            <a:r>
              <a:rPr lang="en-US" spc="-5" dirty="0" smtClean="0">
                <a:latin typeface="Times New Roman"/>
                <a:cs typeface="Times New Roman"/>
              </a:rPr>
              <a:t>closes</a:t>
            </a:r>
            <a:r>
              <a:rPr lang="en-US" spc="-40" dirty="0" smtClean="0">
                <a:latin typeface="Times New Roman"/>
                <a:cs typeface="Times New Roman"/>
              </a:rPr>
              <a:t> </a:t>
            </a:r>
            <a:r>
              <a:rPr lang="en-US" dirty="0" smtClean="0">
                <a:latin typeface="Times New Roman"/>
                <a:cs typeface="Times New Roman"/>
              </a:rPr>
              <a:t>his/her</a:t>
            </a:r>
            <a:r>
              <a:rPr lang="en-US" spc="-35" dirty="0" smtClean="0">
                <a:latin typeface="Times New Roman"/>
                <a:cs typeface="Times New Roman"/>
              </a:rPr>
              <a:t> </a:t>
            </a:r>
            <a:r>
              <a:rPr lang="en-US" dirty="0" smtClean="0">
                <a:latin typeface="Times New Roman"/>
                <a:cs typeface="Times New Roman"/>
              </a:rPr>
              <a:t>eyes</a:t>
            </a:r>
            <a:r>
              <a:rPr lang="en-US" spc="-35" dirty="0" smtClean="0">
                <a:latin typeface="Times New Roman"/>
                <a:cs typeface="Times New Roman"/>
              </a:rPr>
              <a:t> </a:t>
            </a:r>
            <a:r>
              <a:rPr lang="en-US" dirty="0" smtClean="0">
                <a:latin typeface="Times New Roman"/>
                <a:cs typeface="Times New Roman"/>
              </a:rPr>
              <a:t>or</a:t>
            </a:r>
            <a:r>
              <a:rPr lang="en-US" spc="-35" dirty="0" smtClean="0">
                <a:latin typeface="Times New Roman"/>
                <a:cs typeface="Times New Roman"/>
              </a:rPr>
              <a:t> </a:t>
            </a:r>
            <a:r>
              <a:rPr lang="en-US" dirty="0" smtClean="0">
                <a:latin typeface="Times New Roman"/>
                <a:cs typeface="Times New Roman"/>
              </a:rPr>
              <a:t>blinks</a:t>
            </a:r>
            <a:r>
              <a:rPr lang="en-US" spc="-30" dirty="0" smtClean="0">
                <a:latin typeface="Times New Roman"/>
                <a:cs typeface="Times New Roman"/>
              </a:rPr>
              <a:t> </a:t>
            </a:r>
            <a:r>
              <a:rPr lang="en-US" spc="-5" dirty="0" smtClean="0">
                <a:latin typeface="Times New Roman"/>
                <a:cs typeface="Times New Roman"/>
              </a:rPr>
              <a:t>eyes  frequently signifying </a:t>
            </a:r>
            <a:r>
              <a:rPr lang="en-US" dirty="0" smtClean="0">
                <a:latin typeface="Times New Roman"/>
                <a:cs typeface="Times New Roman"/>
              </a:rPr>
              <a:t>the </a:t>
            </a:r>
            <a:r>
              <a:rPr lang="en-US" spc="-5" dirty="0" smtClean="0">
                <a:latin typeface="Times New Roman"/>
                <a:cs typeface="Times New Roman"/>
              </a:rPr>
              <a:t>drowsiness/fatigue</a:t>
            </a:r>
            <a:r>
              <a:rPr lang="en-US" spc="10" dirty="0" smtClean="0">
                <a:latin typeface="Times New Roman"/>
                <a:cs typeface="Times New Roman"/>
              </a:rPr>
              <a:t> </a:t>
            </a:r>
            <a:r>
              <a:rPr lang="en-US" spc="-5" dirty="0" smtClean="0">
                <a:latin typeface="Times New Roman"/>
                <a:cs typeface="Times New Roman"/>
              </a:rPr>
              <a:t>stage.</a:t>
            </a:r>
            <a:endParaRPr lang="en-US" dirty="0" smtClean="0">
              <a:latin typeface="Times New Roman"/>
              <a:cs typeface="Times New Roman"/>
            </a:endParaRPr>
          </a:p>
          <a:p>
            <a:pPr marL="241300" marR="8255" indent="-228600" algn="just">
              <a:lnSpc>
                <a:spcPct val="143400"/>
              </a:lnSpc>
              <a:spcBef>
                <a:spcPts val="105"/>
              </a:spcBef>
              <a:buFont typeface="Arial" pitchFamily="34" charset="0"/>
              <a:buChar char="•"/>
              <a:tabLst>
                <a:tab pos="241300" algn="l"/>
              </a:tabLst>
            </a:pPr>
            <a:r>
              <a:rPr lang="en-US" spc="-5" dirty="0" smtClean="0">
                <a:latin typeface="Times New Roman"/>
                <a:cs typeface="Times New Roman"/>
              </a:rPr>
              <a:t>There </a:t>
            </a:r>
            <a:r>
              <a:rPr lang="en-US" dirty="0" smtClean="0">
                <a:latin typeface="Times New Roman"/>
                <a:cs typeface="Times New Roman"/>
              </a:rPr>
              <a:t>is </a:t>
            </a:r>
            <a:r>
              <a:rPr lang="en-US" spc="-5" dirty="0" smtClean="0">
                <a:latin typeface="Times New Roman"/>
                <a:cs typeface="Times New Roman"/>
              </a:rPr>
              <a:t>an additional feature </a:t>
            </a:r>
            <a:r>
              <a:rPr lang="en-US" dirty="0" smtClean="0">
                <a:latin typeface="Times New Roman"/>
                <a:cs typeface="Times New Roman"/>
              </a:rPr>
              <a:t>in our </a:t>
            </a:r>
            <a:r>
              <a:rPr lang="en-US" spc="-5" dirty="0" smtClean="0">
                <a:latin typeface="Times New Roman"/>
                <a:cs typeface="Times New Roman"/>
              </a:rPr>
              <a:t>system which warns with alarm </a:t>
            </a:r>
            <a:r>
              <a:rPr lang="en-US" dirty="0" smtClean="0">
                <a:latin typeface="Times New Roman"/>
                <a:cs typeface="Times New Roman"/>
              </a:rPr>
              <a:t>if the </a:t>
            </a:r>
            <a:r>
              <a:rPr lang="en-US" spc="-5" dirty="0" smtClean="0">
                <a:latin typeface="Times New Roman"/>
                <a:cs typeface="Times New Roman"/>
              </a:rPr>
              <a:t>vehicle </a:t>
            </a:r>
            <a:r>
              <a:rPr lang="en-US" dirty="0" smtClean="0">
                <a:latin typeface="Times New Roman"/>
                <a:cs typeface="Times New Roman"/>
              </a:rPr>
              <a:t>is </a:t>
            </a:r>
            <a:r>
              <a:rPr lang="en-US" spc="-5" dirty="0" smtClean="0">
                <a:latin typeface="Times New Roman"/>
                <a:cs typeface="Times New Roman"/>
              </a:rPr>
              <a:t>over  speeding.</a:t>
            </a:r>
            <a:r>
              <a:rPr lang="en-US" spc="-25" dirty="0" smtClean="0">
                <a:latin typeface="Times New Roman"/>
                <a:cs typeface="Times New Roman"/>
              </a:rPr>
              <a:t> </a:t>
            </a:r>
            <a:r>
              <a:rPr lang="en-US" spc="-10" dirty="0" smtClean="0">
                <a:latin typeface="Times New Roman"/>
                <a:cs typeface="Times New Roman"/>
              </a:rPr>
              <a:t>It</a:t>
            </a:r>
            <a:r>
              <a:rPr lang="en-US" spc="-25" dirty="0" smtClean="0">
                <a:latin typeface="Times New Roman"/>
                <a:cs typeface="Times New Roman"/>
              </a:rPr>
              <a:t> </a:t>
            </a:r>
            <a:r>
              <a:rPr lang="en-US" spc="-5" dirty="0" smtClean="0">
                <a:latin typeface="Times New Roman"/>
                <a:cs typeface="Times New Roman"/>
              </a:rPr>
              <a:t>compares</a:t>
            </a:r>
            <a:r>
              <a:rPr lang="en-US" spc="-40" dirty="0" smtClean="0">
                <a:latin typeface="Times New Roman"/>
                <a:cs typeface="Times New Roman"/>
              </a:rPr>
              <a:t> </a:t>
            </a:r>
            <a:r>
              <a:rPr lang="en-US" dirty="0" smtClean="0">
                <a:latin typeface="Times New Roman"/>
                <a:cs typeface="Times New Roman"/>
              </a:rPr>
              <a:t>the</a:t>
            </a:r>
            <a:r>
              <a:rPr lang="en-US" spc="-30" dirty="0" smtClean="0">
                <a:latin typeface="Times New Roman"/>
                <a:cs typeface="Times New Roman"/>
              </a:rPr>
              <a:t> </a:t>
            </a:r>
            <a:r>
              <a:rPr lang="en-US" spc="-5" dirty="0" smtClean="0">
                <a:latin typeface="Times New Roman"/>
                <a:cs typeface="Times New Roman"/>
              </a:rPr>
              <a:t>current</a:t>
            </a:r>
            <a:r>
              <a:rPr lang="en-US" spc="-35" dirty="0" smtClean="0">
                <a:latin typeface="Times New Roman"/>
                <a:cs typeface="Times New Roman"/>
              </a:rPr>
              <a:t> </a:t>
            </a:r>
            <a:r>
              <a:rPr lang="en-US" spc="-5" dirty="0" smtClean="0">
                <a:latin typeface="Times New Roman"/>
                <a:cs typeface="Times New Roman"/>
              </a:rPr>
              <a:t>speed</a:t>
            </a:r>
            <a:r>
              <a:rPr lang="en-US" spc="-35" dirty="0" smtClean="0">
                <a:latin typeface="Times New Roman"/>
                <a:cs typeface="Times New Roman"/>
              </a:rPr>
              <a:t> </a:t>
            </a:r>
            <a:r>
              <a:rPr lang="en-US" spc="5" dirty="0" smtClean="0">
                <a:latin typeface="Times New Roman"/>
                <a:cs typeface="Times New Roman"/>
              </a:rPr>
              <a:t>of</a:t>
            </a:r>
            <a:r>
              <a:rPr lang="en-US" spc="-40" dirty="0" smtClean="0">
                <a:latin typeface="Times New Roman"/>
                <a:cs typeface="Times New Roman"/>
              </a:rPr>
              <a:t> </a:t>
            </a:r>
            <a:r>
              <a:rPr lang="en-US" dirty="0" smtClean="0">
                <a:latin typeface="Times New Roman"/>
                <a:cs typeface="Times New Roman"/>
              </a:rPr>
              <a:t>the</a:t>
            </a:r>
            <a:r>
              <a:rPr lang="en-US" spc="-30" dirty="0" smtClean="0">
                <a:latin typeface="Times New Roman"/>
                <a:cs typeface="Times New Roman"/>
              </a:rPr>
              <a:t> </a:t>
            </a:r>
            <a:r>
              <a:rPr lang="en-US" dirty="0" smtClean="0">
                <a:latin typeface="Times New Roman"/>
                <a:cs typeface="Times New Roman"/>
              </a:rPr>
              <a:t>vehicle</a:t>
            </a:r>
            <a:r>
              <a:rPr lang="en-US" spc="-40" dirty="0" smtClean="0">
                <a:latin typeface="Times New Roman"/>
                <a:cs typeface="Times New Roman"/>
              </a:rPr>
              <a:t> </a:t>
            </a:r>
            <a:r>
              <a:rPr lang="en-US" spc="-5" dirty="0" smtClean="0">
                <a:latin typeface="Times New Roman"/>
                <a:cs typeface="Times New Roman"/>
              </a:rPr>
              <a:t>with</a:t>
            </a:r>
            <a:r>
              <a:rPr lang="en-US" spc="-35" dirty="0" smtClean="0">
                <a:latin typeface="Times New Roman"/>
                <a:cs typeface="Times New Roman"/>
              </a:rPr>
              <a:t> </a:t>
            </a:r>
            <a:r>
              <a:rPr lang="en-US" dirty="0" smtClean="0">
                <a:latin typeface="Times New Roman"/>
                <a:cs typeface="Times New Roman"/>
              </a:rPr>
              <a:t>the</a:t>
            </a:r>
            <a:r>
              <a:rPr lang="en-US" spc="-25" dirty="0" smtClean="0">
                <a:latin typeface="Times New Roman"/>
                <a:cs typeface="Times New Roman"/>
              </a:rPr>
              <a:t> </a:t>
            </a:r>
            <a:r>
              <a:rPr lang="en-US" dirty="0" smtClean="0">
                <a:latin typeface="Times New Roman"/>
                <a:cs typeface="Times New Roman"/>
              </a:rPr>
              <a:t>permitted</a:t>
            </a:r>
            <a:r>
              <a:rPr lang="en-US" spc="-40" dirty="0" smtClean="0">
                <a:latin typeface="Times New Roman"/>
                <a:cs typeface="Times New Roman"/>
              </a:rPr>
              <a:t> </a:t>
            </a:r>
            <a:r>
              <a:rPr lang="en-US" spc="-5" dirty="0" smtClean="0">
                <a:latin typeface="Times New Roman"/>
                <a:cs typeface="Times New Roman"/>
              </a:rPr>
              <a:t>speed</a:t>
            </a:r>
            <a:r>
              <a:rPr lang="en-US" spc="-40" dirty="0" smtClean="0">
                <a:latin typeface="Times New Roman"/>
                <a:cs typeface="Times New Roman"/>
              </a:rPr>
              <a:t> </a:t>
            </a:r>
            <a:r>
              <a:rPr lang="en-US" dirty="0" smtClean="0">
                <a:latin typeface="Times New Roman"/>
                <a:cs typeface="Times New Roman"/>
              </a:rPr>
              <a:t>limit</a:t>
            </a:r>
            <a:r>
              <a:rPr lang="en-US" spc="-35" dirty="0" smtClean="0">
                <a:latin typeface="Times New Roman"/>
                <a:cs typeface="Times New Roman"/>
              </a:rPr>
              <a:t> </a:t>
            </a:r>
            <a:r>
              <a:rPr lang="en-US" dirty="0" smtClean="0">
                <a:latin typeface="Times New Roman"/>
                <a:cs typeface="Times New Roman"/>
              </a:rPr>
              <a:t>on</a:t>
            </a:r>
            <a:r>
              <a:rPr lang="en-US" spc="-40" dirty="0" smtClean="0">
                <a:latin typeface="Times New Roman"/>
                <a:cs typeface="Times New Roman"/>
              </a:rPr>
              <a:t> </a:t>
            </a:r>
            <a:r>
              <a:rPr lang="en-US" dirty="0" smtClean="0">
                <a:latin typeface="Times New Roman"/>
                <a:cs typeface="Times New Roman"/>
              </a:rPr>
              <a:t>the  </a:t>
            </a:r>
            <a:r>
              <a:rPr lang="en-US" spc="-5" dirty="0" smtClean="0">
                <a:latin typeface="Times New Roman"/>
                <a:cs typeface="Times New Roman"/>
              </a:rPr>
              <a:t>location </a:t>
            </a:r>
            <a:r>
              <a:rPr lang="en-US" dirty="0" smtClean="0">
                <a:latin typeface="Times New Roman"/>
                <a:cs typeface="Times New Roman"/>
              </a:rPr>
              <a:t>in </a:t>
            </a:r>
            <a:r>
              <a:rPr lang="en-US" spc="-5" dirty="0" smtClean="0">
                <a:latin typeface="Times New Roman"/>
                <a:cs typeface="Times New Roman"/>
              </a:rPr>
              <a:t>real</a:t>
            </a:r>
            <a:r>
              <a:rPr lang="en-US" dirty="0" smtClean="0">
                <a:latin typeface="Times New Roman"/>
                <a:cs typeface="Times New Roman"/>
              </a:rPr>
              <a:t> </a:t>
            </a:r>
            <a:r>
              <a:rPr lang="en-US" spc="-5" dirty="0" smtClean="0">
                <a:latin typeface="Times New Roman"/>
                <a:cs typeface="Times New Roman"/>
              </a:rPr>
              <a:t>time.</a:t>
            </a:r>
            <a:endParaRPr lang="en-US" dirty="0" smtClean="0">
              <a:latin typeface="Times New Roman"/>
              <a:cs typeface="Times New Roman"/>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143000"/>
            <a:ext cx="7774632" cy="4806280"/>
          </a:xfrm>
        </p:spPr>
        <p:txBody>
          <a:bodyPr/>
          <a:lstStyle/>
          <a:p>
            <a:pPr algn="just">
              <a:lnSpc>
                <a:spcPct val="150000"/>
              </a:lnSpc>
              <a:buFont typeface="Wingdings" pitchFamily="2" charset="2"/>
              <a:buChar char="Ø"/>
            </a:pPr>
            <a:r>
              <a:rPr lang="en-US" dirty="0" smtClean="0">
                <a:latin typeface="Times New Roman"/>
                <a:cs typeface="Times New Roman"/>
              </a:rPr>
              <a:t>Future Scope</a:t>
            </a:r>
          </a:p>
          <a:p>
            <a:pPr algn="just">
              <a:lnSpc>
                <a:spcPct val="150000"/>
              </a:lnSpc>
              <a:buFont typeface="Arial" pitchFamily="34" charset="0"/>
              <a:buChar char="•"/>
            </a:pPr>
            <a:r>
              <a:rPr lang="en-US" dirty="0" smtClean="0">
                <a:latin typeface="Times New Roman"/>
                <a:cs typeface="Times New Roman"/>
              </a:rPr>
              <a:t>The </a:t>
            </a:r>
            <a:r>
              <a:rPr lang="en-US" spc="-5" dirty="0" smtClean="0">
                <a:latin typeface="Times New Roman"/>
                <a:cs typeface="Times New Roman"/>
              </a:rPr>
              <a:t>present work </a:t>
            </a:r>
            <a:r>
              <a:rPr lang="en-US" dirty="0" smtClean="0">
                <a:latin typeface="Times New Roman"/>
                <a:cs typeface="Times New Roman"/>
              </a:rPr>
              <a:t>on </a:t>
            </a:r>
            <a:r>
              <a:rPr lang="en-US" spc="-5" dirty="0" smtClean="0">
                <a:latin typeface="Times New Roman"/>
                <a:cs typeface="Times New Roman"/>
              </a:rPr>
              <a:t>drowsiness and speed based alarm system </a:t>
            </a:r>
            <a:r>
              <a:rPr lang="en-US" dirty="0" smtClean="0">
                <a:latin typeface="Times New Roman"/>
                <a:cs typeface="Times New Roman"/>
              </a:rPr>
              <a:t>for </a:t>
            </a:r>
            <a:r>
              <a:rPr lang="en-US" spc="-5" dirty="0" smtClean="0">
                <a:latin typeface="Times New Roman"/>
                <a:cs typeface="Times New Roman"/>
              </a:rPr>
              <a:t>vehicles </a:t>
            </a:r>
            <a:r>
              <a:rPr lang="en-US" dirty="0" smtClean="0">
                <a:latin typeface="Times New Roman"/>
                <a:cs typeface="Times New Roman"/>
              </a:rPr>
              <a:t>is a promising  </a:t>
            </a:r>
            <a:r>
              <a:rPr lang="en-US" spc="-5" dirty="0" smtClean="0">
                <a:latin typeface="Times New Roman"/>
                <a:cs typeface="Times New Roman"/>
              </a:rPr>
              <a:t>solution</a:t>
            </a:r>
            <a:r>
              <a:rPr lang="en-US" spc="-25" dirty="0" smtClean="0">
                <a:latin typeface="Times New Roman"/>
                <a:cs typeface="Times New Roman"/>
              </a:rPr>
              <a:t> </a:t>
            </a:r>
            <a:r>
              <a:rPr lang="en-US" dirty="0" smtClean="0">
                <a:latin typeface="Times New Roman"/>
                <a:cs typeface="Times New Roman"/>
              </a:rPr>
              <a:t>for</a:t>
            </a:r>
            <a:r>
              <a:rPr lang="en-US" spc="-35" dirty="0" smtClean="0">
                <a:latin typeface="Times New Roman"/>
                <a:cs typeface="Times New Roman"/>
              </a:rPr>
              <a:t> </a:t>
            </a:r>
            <a:r>
              <a:rPr lang="en-US" spc="-5" dirty="0" smtClean="0">
                <a:latin typeface="Times New Roman"/>
                <a:cs typeface="Times New Roman"/>
              </a:rPr>
              <a:t>safety</a:t>
            </a:r>
            <a:r>
              <a:rPr lang="en-US" spc="-20" dirty="0" smtClean="0">
                <a:latin typeface="Times New Roman"/>
                <a:cs typeface="Times New Roman"/>
              </a:rPr>
              <a:t> </a:t>
            </a:r>
            <a:r>
              <a:rPr lang="en-US" dirty="0" smtClean="0">
                <a:latin typeface="Times New Roman"/>
                <a:cs typeface="Times New Roman"/>
              </a:rPr>
              <a:t>in</a:t>
            </a:r>
            <a:r>
              <a:rPr lang="en-US" spc="-25" dirty="0" smtClean="0">
                <a:latin typeface="Times New Roman"/>
                <a:cs typeface="Times New Roman"/>
              </a:rPr>
              <a:t> </a:t>
            </a:r>
            <a:r>
              <a:rPr lang="en-US" dirty="0" smtClean="0">
                <a:latin typeface="Times New Roman"/>
                <a:cs typeface="Times New Roman"/>
              </a:rPr>
              <a:t>vehicles</a:t>
            </a:r>
            <a:r>
              <a:rPr lang="en-US" spc="-20" dirty="0" smtClean="0">
                <a:latin typeface="Times New Roman"/>
                <a:cs typeface="Times New Roman"/>
              </a:rPr>
              <a:t> </a:t>
            </a:r>
            <a:r>
              <a:rPr lang="en-US" spc="-5" dirty="0" smtClean="0">
                <a:latin typeface="Times New Roman"/>
                <a:cs typeface="Times New Roman"/>
              </a:rPr>
              <a:t>and</a:t>
            </a:r>
            <a:r>
              <a:rPr lang="en-US" spc="-25" dirty="0" smtClean="0">
                <a:latin typeface="Times New Roman"/>
                <a:cs typeface="Times New Roman"/>
              </a:rPr>
              <a:t> </a:t>
            </a:r>
            <a:r>
              <a:rPr lang="en-US" dirty="0" smtClean="0">
                <a:latin typeface="Times New Roman"/>
                <a:cs typeface="Times New Roman"/>
              </a:rPr>
              <a:t>trains. </a:t>
            </a:r>
          </a:p>
          <a:p>
            <a:pPr algn="just">
              <a:lnSpc>
                <a:spcPct val="150000"/>
              </a:lnSpc>
              <a:buFont typeface="Arial" pitchFamily="34" charset="0"/>
              <a:buChar char="•"/>
            </a:pPr>
            <a:r>
              <a:rPr lang="en-US" spc="-10" dirty="0" smtClean="0">
                <a:latin typeface="Times New Roman"/>
                <a:cs typeface="Times New Roman"/>
              </a:rPr>
              <a:t>It</a:t>
            </a:r>
            <a:r>
              <a:rPr lang="en-US" spc="-25" dirty="0" smtClean="0">
                <a:latin typeface="Times New Roman"/>
                <a:cs typeface="Times New Roman"/>
              </a:rPr>
              <a:t> </a:t>
            </a:r>
            <a:r>
              <a:rPr lang="en-US" dirty="0" smtClean="0">
                <a:latin typeface="Times New Roman"/>
                <a:cs typeface="Times New Roman"/>
              </a:rPr>
              <a:t>can</a:t>
            </a:r>
            <a:r>
              <a:rPr lang="en-US" spc="-20" dirty="0" smtClean="0">
                <a:latin typeface="Times New Roman"/>
                <a:cs typeface="Times New Roman"/>
              </a:rPr>
              <a:t> </a:t>
            </a:r>
            <a:r>
              <a:rPr lang="en-US" spc="-5" dirty="0" smtClean="0">
                <a:latin typeface="Times New Roman"/>
                <a:cs typeface="Times New Roman"/>
              </a:rPr>
              <a:t>prevent</a:t>
            </a:r>
            <a:r>
              <a:rPr lang="en-US" spc="-25" dirty="0" smtClean="0">
                <a:latin typeface="Times New Roman"/>
                <a:cs typeface="Times New Roman"/>
              </a:rPr>
              <a:t> </a:t>
            </a:r>
            <a:r>
              <a:rPr lang="en-US" spc="-5" dirty="0" smtClean="0">
                <a:latin typeface="Times New Roman"/>
                <a:cs typeface="Times New Roman"/>
              </a:rPr>
              <a:t>further</a:t>
            </a:r>
            <a:r>
              <a:rPr lang="en-US" spc="-10" dirty="0" smtClean="0">
                <a:latin typeface="Times New Roman"/>
                <a:cs typeface="Times New Roman"/>
              </a:rPr>
              <a:t> </a:t>
            </a:r>
            <a:r>
              <a:rPr lang="en-US" dirty="0" smtClean="0">
                <a:latin typeface="Times New Roman"/>
                <a:cs typeface="Times New Roman"/>
              </a:rPr>
              <a:t>damage</a:t>
            </a:r>
            <a:r>
              <a:rPr lang="en-US" spc="-30" dirty="0" smtClean="0">
                <a:latin typeface="Times New Roman"/>
                <a:cs typeface="Times New Roman"/>
              </a:rPr>
              <a:t> </a:t>
            </a:r>
            <a:r>
              <a:rPr lang="en-US" dirty="0" smtClean="0">
                <a:latin typeface="Times New Roman"/>
                <a:cs typeface="Times New Roman"/>
              </a:rPr>
              <a:t>to</a:t>
            </a:r>
            <a:r>
              <a:rPr lang="en-US" spc="-20" dirty="0" smtClean="0">
                <a:latin typeface="Times New Roman"/>
                <a:cs typeface="Times New Roman"/>
              </a:rPr>
              <a:t> </a:t>
            </a:r>
            <a:r>
              <a:rPr lang="en-US" dirty="0" smtClean="0">
                <a:latin typeface="Times New Roman"/>
                <a:cs typeface="Times New Roman"/>
              </a:rPr>
              <a:t>vehicle</a:t>
            </a:r>
            <a:r>
              <a:rPr lang="en-US" spc="-30" dirty="0" smtClean="0">
                <a:latin typeface="Times New Roman"/>
                <a:cs typeface="Times New Roman"/>
              </a:rPr>
              <a:t> </a:t>
            </a:r>
            <a:r>
              <a:rPr lang="en-US" spc="-5" dirty="0" smtClean="0">
                <a:latin typeface="Times New Roman"/>
                <a:cs typeface="Times New Roman"/>
              </a:rPr>
              <a:t>and</a:t>
            </a:r>
            <a:r>
              <a:rPr lang="en-US" spc="-20" dirty="0" smtClean="0">
                <a:latin typeface="Times New Roman"/>
                <a:cs typeface="Times New Roman"/>
              </a:rPr>
              <a:t> </a:t>
            </a:r>
            <a:r>
              <a:rPr lang="en-US" dirty="0" smtClean="0">
                <a:latin typeface="Times New Roman"/>
                <a:cs typeface="Times New Roman"/>
              </a:rPr>
              <a:t>its</a:t>
            </a:r>
            <a:r>
              <a:rPr lang="en-US" spc="-20" dirty="0" smtClean="0">
                <a:latin typeface="Times New Roman"/>
                <a:cs typeface="Times New Roman"/>
              </a:rPr>
              <a:t> </a:t>
            </a:r>
            <a:r>
              <a:rPr lang="en-US" spc="-5" dirty="0" smtClean="0">
                <a:latin typeface="Times New Roman"/>
                <a:cs typeface="Times New Roman"/>
              </a:rPr>
              <a:t>riders  </a:t>
            </a:r>
            <a:r>
              <a:rPr lang="en-US" dirty="0" smtClean="0">
                <a:latin typeface="Times New Roman"/>
                <a:cs typeface="Times New Roman"/>
              </a:rPr>
              <a:t>in </a:t>
            </a:r>
            <a:r>
              <a:rPr lang="en-US" spc="-5" dirty="0" smtClean="0">
                <a:latin typeface="Times New Roman"/>
                <a:cs typeface="Times New Roman"/>
              </a:rPr>
              <a:t>case </a:t>
            </a:r>
            <a:r>
              <a:rPr lang="en-US" spc="5" dirty="0" smtClean="0">
                <a:latin typeface="Times New Roman"/>
                <a:cs typeface="Times New Roman"/>
              </a:rPr>
              <a:t>of </a:t>
            </a:r>
            <a:r>
              <a:rPr lang="en-US" spc="-5" dirty="0" smtClean="0">
                <a:latin typeface="Times New Roman"/>
                <a:cs typeface="Times New Roman"/>
              </a:rPr>
              <a:t>an accident </a:t>
            </a:r>
            <a:r>
              <a:rPr lang="en-US" dirty="0" smtClean="0">
                <a:latin typeface="Times New Roman" panose="02020603050405020304" pitchFamily="18" charset="0"/>
                <a:cs typeface="Times New Roman" panose="02020603050405020304" pitchFamily="18" charset="0"/>
              </a:rPr>
              <a:t>To generate a warning alarm if any of the above case is fulfilled.</a:t>
            </a:r>
          </a:p>
          <a:p>
            <a:pPr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This can result in the decrement of the number of accidents.</a:t>
            </a:r>
          </a:p>
          <a:p>
            <a:pPr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This will be easy to use and cheaper to install.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1"/>
            <a:ext cx="7772400" cy="720079"/>
          </a:xfrm>
        </p:spPr>
        <p:txBody>
          <a:bodyPr/>
          <a:lstStyle/>
          <a:p>
            <a:pPr algn="ctr"/>
            <a:r>
              <a:rPr lang="en-IN" sz="3400" dirty="0" smtClean="0">
                <a:latin typeface="Times New Roman" panose="02020603050405020304" pitchFamily="18" charset="0"/>
                <a:cs typeface="Times New Roman" panose="02020603050405020304" pitchFamily="18" charset="0"/>
              </a:rPr>
              <a:t>References</a:t>
            </a:r>
            <a:endParaRPr lang="en-IN" sz="3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a:xfrm>
            <a:off x="685800" y="1412776"/>
            <a:ext cx="7772400" cy="4392488"/>
          </a:xfrm>
          <a:prstGeom prst="rect">
            <a:avLst/>
          </a:prstGeom>
        </p:spPr>
        <p:txBody>
          <a:bodyPr>
            <a:normAutofit/>
          </a:bodyPr>
          <a:lstStyle/>
          <a:p>
            <a:pPr marL="342900" indent="-342900" algn="just">
              <a:lnSpc>
                <a:spcPct val="150000"/>
              </a:lnSpc>
              <a:buFont typeface="Wingdings" panose="05000000000000000000" pitchFamily="2" charset="2"/>
              <a:buChar char="Ø"/>
              <a:defRPr/>
            </a:pPr>
            <a:r>
              <a:rPr lang="en-IN" dirty="0">
                <a:latin typeface="Times New Roman" panose="02020603050405020304" pitchFamily="18" charset="0"/>
                <a:cs typeface="Times New Roman" panose="02020603050405020304" pitchFamily="18" charset="0"/>
                <a:hlinkClick r:id="rId3"/>
              </a:rPr>
              <a:t>http://ieeexplore.ieee.org.sci-hub.tw/xpl/artic%C2%ADleDetails.jsp?arnumber=7493990</a:t>
            </a:r>
            <a:r>
              <a:rPr lang="en-IN" dirty="0" smtClean="0">
                <a:latin typeface="Times New Roman" panose="02020603050405020304" pitchFamily="18" charset="0"/>
                <a:cs typeface="Times New Roman" panose="02020603050405020304" pitchFamily="18" charset="0"/>
                <a:hlinkClick r:id="rId3"/>
              </a:rPr>
              <a:t>\</a:t>
            </a:r>
            <a:r>
              <a:rPr lang="en-IN" dirty="0" smtClean="0">
                <a:latin typeface="Times New Roman" panose="02020603050405020304" pitchFamily="18" charset="0"/>
                <a:cs typeface="Times New Roman" panose="02020603050405020304" pitchFamily="18" charset="0"/>
              </a:rPr>
              <a:t> by </a:t>
            </a:r>
            <a:r>
              <a:rPr lang="en-IN" dirty="0" err="1" smtClean="0">
                <a:latin typeface="Times New Roman" panose="02020603050405020304" pitchFamily="18" charset="0"/>
                <a:cs typeface="Times New Roman" panose="02020603050405020304" pitchFamily="18" charset="0"/>
              </a:rPr>
              <a:t>Javed</a:t>
            </a:r>
            <a:r>
              <a:rPr lang="en-IN" dirty="0" smtClean="0">
                <a:latin typeface="Times New Roman" panose="02020603050405020304" pitchFamily="18" charset="0"/>
                <a:cs typeface="Times New Roman" panose="02020603050405020304" pitchFamily="18" charset="0"/>
              </a:rPr>
              <a:t> Ahmed, Jian Ping Li, Saeed Ahmed Khan, </a:t>
            </a:r>
            <a:r>
              <a:rPr lang="en-IN" dirty="0" err="1" smtClean="0">
                <a:latin typeface="Times New Roman" panose="02020603050405020304" pitchFamily="18" charset="0"/>
                <a:cs typeface="Times New Roman" panose="02020603050405020304" pitchFamily="18" charset="0"/>
              </a:rPr>
              <a:t>Riaz</a:t>
            </a:r>
            <a:r>
              <a:rPr lang="en-IN" dirty="0" smtClean="0">
                <a:latin typeface="Times New Roman" panose="02020603050405020304" pitchFamily="18" charset="0"/>
                <a:cs typeface="Times New Roman" panose="02020603050405020304" pitchFamily="18" charset="0"/>
              </a:rPr>
              <a:t> Ahmed Shaikh.</a:t>
            </a:r>
          </a:p>
          <a:p>
            <a:pPr marL="342900" indent="-342900" algn="just">
              <a:lnSpc>
                <a:spcPct val="150000"/>
              </a:lnSpc>
              <a:buFont typeface="Wingdings" panose="05000000000000000000" pitchFamily="2" charset="2"/>
              <a:buChar char="Ø"/>
              <a:defRPr/>
            </a:pPr>
            <a:r>
              <a:rPr lang="en-IN" dirty="0">
                <a:latin typeface="Times New Roman" panose="02020603050405020304" pitchFamily="18" charset="0"/>
                <a:cs typeface="Times New Roman" panose="02020603050405020304" pitchFamily="18" charset="0"/>
                <a:hlinkClick r:id="rId4"/>
              </a:rPr>
              <a:t>http://www.willberger.org/cascade-haar-explained/</a:t>
            </a:r>
            <a:r>
              <a:rPr lang="en-US" sz="1900" b="1" dirty="0" smtClean="0">
                <a:latin typeface="Cambria" pitchFamily="18" charset="0"/>
              </a:rPr>
              <a:t>     </a:t>
            </a:r>
          </a:p>
          <a:p>
            <a:pPr marL="342900" indent="-342900" algn="just">
              <a:lnSpc>
                <a:spcPct val="150000"/>
              </a:lnSpc>
              <a:buFont typeface="Wingdings" panose="05000000000000000000" pitchFamily="2" charset="2"/>
              <a:buChar char="Ø"/>
              <a:defRPr/>
            </a:pPr>
            <a:r>
              <a:rPr lang="en-IN" dirty="0">
                <a:latin typeface="Times New Roman" panose="02020603050405020304" pitchFamily="18" charset="0"/>
                <a:cs typeface="Times New Roman" panose="02020603050405020304" pitchFamily="18" charset="0"/>
                <a:hlinkClick r:id="rId5"/>
              </a:rPr>
              <a:t>https://</a:t>
            </a:r>
            <a:r>
              <a:rPr lang="en-IN" dirty="0" smtClean="0">
                <a:latin typeface="Times New Roman" panose="02020603050405020304" pitchFamily="18" charset="0"/>
                <a:cs typeface="Times New Roman" panose="02020603050405020304" pitchFamily="18" charset="0"/>
                <a:hlinkClick r:id="rId5"/>
              </a:rPr>
              <a:t>developers.google.com/maps/documentation/roads/speed-limits</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defRPr/>
            </a:pPr>
            <a:r>
              <a:rPr lang="en-IN" dirty="0">
                <a:latin typeface="Times New Roman" panose="02020603050405020304" pitchFamily="18" charset="0"/>
                <a:cs typeface="Times New Roman" panose="02020603050405020304" pitchFamily="18" charset="0"/>
                <a:hlinkClick r:id="rId6"/>
              </a:rPr>
              <a:t>https://www.w3schools.com/html/html5_geolocation.asp</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3"/>
          <p:cNvSpPr>
            <a:spLocks noGrp="1"/>
          </p:cNvSpPr>
          <p:nvPr>
            <p:ph type="title"/>
          </p:nvPr>
        </p:nvSpPr>
        <p:spPr bwMode="auto">
          <a:xfrm>
            <a:off x="539553" y="571500"/>
            <a:ext cx="8237736" cy="769268"/>
          </a:xfrm>
          <a:noFill/>
          <a:ln>
            <a:miter lim="800000"/>
            <a:headEnd/>
            <a:tailEnd/>
          </a:ln>
        </p:spPr>
        <p:txBody>
          <a:bodyPr vert="horz" wrap="square" lIns="91440" tIns="45720" rIns="91440" bIns="45720" numCol="1" anchor="t" anchorCtr="0" compatLnSpc="1">
            <a:prstTxWarp prst="textNoShape">
              <a:avLst/>
            </a:prstTxWarp>
            <a:normAutofit/>
          </a:bodyPr>
          <a:lstStyle/>
          <a:p>
            <a:pPr algn="ctr"/>
            <a:r>
              <a:rPr lang="en-IN" altLang="en-US" sz="3400" dirty="0" smtClean="0">
                <a:latin typeface="Times New Roman" panose="02020603050405020304" pitchFamily="18" charset="0"/>
                <a:cs typeface="Times New Roman" panose="02020603050405020304" pitchFamily="18" charset="0"/>
              </a:rPr>
              <a:t>Contents</a:t>
            </a:r>
            <a:endParaRPr lang="en-IN" altLang="en-US" sz="3400" dirty="0">
              <a:latin typeface="Times New Roman" panose="02020603050405020304" pitchFamily="18" charset="0"/>
              <a:cs typeface="Times New Roman" panose="02020603050405020304" pitchFamily="18" charset="0"/>
            </a:endParaRPr>
          </a:p>
        </p:txBody>
      </p:sp>
      <p:sp>
        <p:nvSpPr>
          <p:cNvPr id="18434" name="Content Placeholder 2"/>
          <p:cNvSpPr>
            <a:spLocks noGrp="1"/>
          </p:cNvSpPr>
          <p:nvPr>
            <p:ph idx="1"/>
          </p:nvPr>
        </p:nvSpPr>
        <p:spPr bwMode="auto">
          <a:xfrm>
            <a:off x="785813" y="1556792"/>
            <a:ext cx="7500937" cy="4729708"/>
          </a:xfrm>
          <a:ln>
            <a:miter lim="800000"/>
            <a:headEnd/>
            <a:tailEnd/>
          </a:ln>
        </p:spPr>
        <p:txBody>
          <a:bodyPr vert="horz" wrap="square" lIns="91440" tIns="45720" rIns="91440" bIns="45720" numCol="1" anchor="t" anchorCtr="0" compatLnSpc="1">
            <a:prstTxWarp prst="textNoShape">
              <a:avLst/>
            </a:prstTxWarp>
          </a:bodyPr>
          <a:lstStyle/>
          <a:p>
            <a:pPr defTabSz="457200" eaLnBrk="1" fontAlgn="auto" hangingPunct="1">
              <a:spcBef>
                <a:spcPts val="1000"/>
              </a:spcBef>
              <a:spcAft>
                <a:spcPts val="0"/>
              </a:spcAft>
              <a:buClr>
                <a:srgbClr val="A53010"/>
              </a:buClr>
              <a:buFont typeface="Wingdings 3" charset="2"/>
              <a:buChar char=""/>
              <a:defRPr/>
            </a:pPr>
            <a:r>
              <a:rPr lang="en-IN" sz="2400" b="1" kern="1200" dirty="0" smtClean="0">
                <a:solidFill>
                  <a:schemeClr val="tx1">
                    <a:lumMod val="95000"/>
                    <a:lumOff val="5000"/>
                  </a:schemeClr>
                </a:solidFill>
                <a:latin typeface="Times New Roman" pitchFamily="18" charset="0"/>
                <a:ea typeface="+mn-ea"/>
                <a:cs typeface="Times New Roman" pitchFamily="18" charset="0"/>
              </a:rPr>
              <a:t>Introduction</a:t>
            </a:r>
            <a:endParaRPr lang="en-IN" sz="2400" b="1" kern="1200" dirty="0">
              <a:solidFill>
                <a:schemeClr val="tx1">
                  <a:lumMod val="95000"/>
                  <a:lumOff val="5000"/>
                </a:schemeClr>
              </a:solidFill>
              <a:latin typeface="Times New Roman" pitchFamily="18" charset="0"/>
              <a:ea typeface="+mn-ea"/>
              <a:cs typeface="Times New Roman" pitchFamily="18" charset="0"/>
            </a:endParaRPr>
          </a:p>
          <a:p>
            <a:pPr defTabSz="457200" eaLnBrk="1" fontAlgn="auto" hangingPunct="1">
              <a:spcBef>
                <a:spcPts val="1000"/>
              </a:spcBef>
              <a:spcAft>
                <a:spcPts val="0"/>
              </a:spcAft>
              <a:buClr>
                <a:srgbClr val="A53010"/>
              </a:buClr>
              <a:buFont typeface="Wingdings 3" charset="2"/>
              <a:buChar char=""/>
              <a:defRPr/>
            </a:pPr>
            <a:r>
              <a:rPr lang="en-IN" sz="2400" b="1" kern="1200" dirty="0" smtClean="0">
                <a:solidFill>
                  <a:schemeClr val="tx1">
                    <a:lumMod val="95000"/>
                    <a:lumOff val="5000"/>
                  </a:schemeClr>
                </a:solidFill>
                <a:latin typeface="Times New Roman" pitchFamily="18" charset="0"/>
                <a:ea typeface="+mn-ea"/>
                <a:cs typeface="Times New Roman" pitchFamily="18" charset="0"/>
              </a:rPr>
              <a:t>Problem Statement</a:t>
            </a:r>
            <a:endParaRPr lang="en-IN" sz="2400" b="1" kern="1200" dirty="0">
              <a:solidFill>
                <a:schemeClr val="tx1">
                  <a:lumMod val="95000"/>
                  <a:lumOff val="5000"/>
                </a:schemeClr>
              </a:solidFill>
              <a:latin typeface="Times New Roman" pitchFamily="18" charset="0"/>
              <a:ea typeface="+mn-ea"/>
              <a:cs typeface="Times New Roman" pitchFamily="18" charset="0"/>
            </a:endParaRPr>
          </a:p>
          <a:p>
            <a:pPr defTabSz="457200" eaLnBrk="1" fontAlgn="auto" hangingPunct="1">
              <a:spcBef>
                <a:spcPts val="1000"/>
              </a:spcBef>
              <a:spcAft>
                <a:spcPts val="0"/>
              </a:spcAft>
              <a:buClr>
                <a:srgbClr val="A53010"/>
              </a:buClr>
              <a:buFont typeface="Wingdings 3" charset="2"/>
              <a:buChar char=""/>
              <a:defRPr/>
            </a:pPr>
            <a:r>
              <a:rPr lang="en-IN" sz="2400" b="1" kern="1200" dirty="0" smtClean="0">
                <a:solidFill>
                  <a:schemeClr val="tx1">
                    <a:lumMod val="95000"/>
                    <a:lumOff val="5000"/>
                  </a:schemeClr>
                </a:solidFill>
                <a:latin typeface="Times New Roman" pitchFamily="18" charset="0"/>
                <a:cs typeface="Times New Roman" pitchFamily="18" charset="0"/>
              </a:rPr>
              <a:t>Components Required</a:t>
            </a:r>
          </a:p>
          <a:p>
            <a:pPr defTabSz="457200" eaLnBrk="1" fontAlgn="auto" hangingPunct="1">
              <a:spcBef>
                <a:spcPts val="1000"/>
              </a:spcBef>
              <a:spcAft>
                <a:spcPts val="0"/>
              </a:spcAft>
              <a:buClr>
                <a:srgbClr val="A53010"/>
              </a:buClr>
              <a:buFont typeface="Wingdings 3" charset="2"/>
              <a:buChar char=""/>
              <a:defRPr/>
            </a:pPr>
            <a:r>
              <a:rPr lang="en-IN" sz="2400" b="1" kern="1200" dirty="0" smtClean="0">
                <a:solidFill>
                  <a:schemeClr val="tx1">
                    <a:lumMod val="95000"/>
                    <a:lumOff val="5000"/>
                  </a:schemeClr>
                </a:solidFill>
                <a:latin typeface="Times New Roman" pitchFamily="18" charset="0"/>
                <a:ea typeface="+mn-ea"/>
                <a:cs typeface="Times New Roman" pitchFamily="18" charset="0"/>
              </a:rPr>
              <a:t>Methodology</a:t>
            </a:r>
          </a:p>
          <a:p>
            <a:pPr defTabSz="457200" eaLnBrk="1" fontAlgn="auto" hangingPunct="1">
              <a:spcBef>
                <a:spcPts val="1000"/>
              </a:spcBef>
              <a:spcAft>
                <a:spcPts val="0"/>
              </a:spcAft>
              <a:buClr>
                <a:srgbClr val="A53010"/>
              </a:buClr>
              <a:buFont typeface="Wingdings 3" charset="2"/>
              <a:buChar char=""/>
              <a:defRPr/>
            </a:pPr>
            <a:r>
              <a:rPr lang="en-US" sz="2400" b="1" dirty="0" smtClean="0">
                <a:latin typeface="Times New Roman" pitchFamily="18" charset="0"/>
                <a:cs typeface="Times New Roman" pitchFamily="18" charset="0"/>
              </a:rPr>
              <a:t>Quality Requirements</a:t>
            </a:r>
          </a:p>
          <a:p>
            <a:pPr defTabSz="457200" eaLnBrk="1" fontAlgn="auto" hangingPunct="1">
              <a:spcBef>
                <a:spcPts val="1000"/>
              </a:spcBef>
              <a:spcAft>
                <a:spcPts val="0"/>
              </a:spcAft>
              <a:buClr>
                <a:srgbClr val="A53010"/>
              </a:buClr>
              <a:buFont typeface="Wingdings 3" charset="2"/>
              <a:buChar char=""/>
              <a:defRPr/>
            </a:pPr>
            <a:r>
              <a:rPr lang="en-US" sz="2400" b="1" dirty="0" smtClean="0">
                <a:latin typeface="Times New Roman" pitchFamily="18" charset="0"/>
                <a:cs typeface="Times New Roman" pitchFamily="18" charset="0"/>
              </a:rPr>
              <a:t>Results &amp; Practical Implementation</a:t>
            </a:r>
            <a:endParaRPr lang="en-IN" sz="2400" b="1" kern="1200" dirty="0">
              <a:solidFill>
                <a:schemeClr val="tx1">
                  <a:lumMod val="95000"/>
                  <a:lumOff val="5000"/>
                </a:schemeClr>
              </a:solidFill>
              <a:latin typeface="Times New Roman" pitchFamily="18" charset="0"/>
              <a:ea typeface="+mn-ea"/>
              <a:cs typeface="Times New Roman" pitchFamily="18" charset="0"/>
            </a:endParaRPr>
          </a:p>
          <a:p>
            <a:pPr defTabSz="457200" eaLnBrk="1" fontAlgn="auto" hangingPunct="1">
              <a:spcBef>
                <a:spcPts val="1000"/>
              </a:spcBef>
              <a:spcAft>
                <a:spcPts val="0"/>
              </a:spcAft>
              <a:buClr>
                <a:srgbClr val="A53010"/>
              </a:buClr>
              <a:buFont typeface="Wingdings 3" charset="2"/>
              <a:buChar char=""/>
              <a:defRPr/>
            </a:pPr>
            <a:r>
              <a:rPr lang="en-US" sz="2400" b="1" dirty="0" smtClean="0">
                <a:latin typeface="Times New Roman" pitchFamily="18" charset="0"/>
                <a:cs typeface="Times New Roman" pitchFamily="18" charset="0"/>
              </a:rPr>
              <a:t>Conclusion And Future Scope</a:t>
            </a:r>
          </a:p>
          <a:p>
            <a:pPr defTabSz="457200" eaLnBrk="1" fontAlgn="auto" hangingPunct="1">
              <a:spcBef>
                <a:spcPts val="1000"/>
              </a:spcBef>
              <a:spcAft>
                <a:spcPts val="0"/>
              </a:spcAft>
              <a:buClr>
                <a:srgbClr val="A53010"/>
              </a:buClr>
              <a:buFont typeface="Wingdings 3" charset="2"/>
              <a:buChar char=""/>
              <a:defRPr/>
            </a:pPr>
            <a:r>
              <a:rPr lang="en-IN" sz="2400" b="1" kern="1200" dirty="0" smtClean="0">
                <a:solidFill>
                  <a:schemeClr val="tx1">
                    <a:lumMod val="95000"/>
                    <a:lumOff val="5000"/>
                  </a:schemeClr>
                </a:solidFill>
                <a:latin typeface="Times New Roman" pitchFamily="18" charset="0"/>
                <a:ea typeface="+mn-ea"/>
                <a:cs typeface="Times New Roman" pitchFamily="18" charset="0"/>
              </a:rPr>
              <a:t>References</a:t>
            </a:r>
            <a:endParaRPr lang="en-IN" sz="2400" b="1" kern="1200" dirty="0">
              <a:solidFill>
                <a:schemeClr val="tx1">
                  <a:lumMod val="95000"/>
                  <a:lumOff val="5000"/>
                </a:schemeClr>
              </a:solidFill>
              <a:latin typeface="Times New Roman" pitchFamily="18" charset="0"/>
              <a:ea typeface="+mn-ea"/>
              <a:cs typeface="Times New Roman" pitchFamily="18" charset="0"/>
            </a:endParaRPr>
          </a:p>
          <a:p>
            <a:pPr eaLnBrk="1" hangingPunct="1">
              <a:defRPr/>
            </a:pPr>
            <a:endParaRPr lang="en-US" altLang="en-US" sz="2200" dirty="0">
              <a:latin typeface="Arial"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4348" y="2564904"/>
            <a:ext cx="7848600" cy="720080"/>
          </a:xfrm>
        </p:spPr>
        <p:txBody>
          <a:bodyPr/>
          <a:lstStyle/>
          <a:p>
            <a:pPr algn="ctr"/>
            <a:r>
              <a:rPr lang="en-IN" sz="3400" dirty="0" smtClean="0">
                <a:latin typeface="Times New Roman" panose="02020603050405020304" pitchFamily="18" charset="0"/>
                <a:cs typeface="Times New Roman" panose="02020603050405020304" pitchFamily="18" charset="0"/>
              </a:rPr>
              <a:t>THANK YOU!</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98507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428604"/>
            <a:ext cx="8229600" cy="714380"/>
          </a:xfrm>
        </p:spPr>
        <p:txBody>
          <a:bodyPr>
            <a:normAutofit/>
          </a:bodyPr>
          <a:lstStyle/>
          <a:p>
            <a:pPr algn="ctr"/>
            <a:r>
              <a:rPr lang="en-IN" sz="3400" b="1" dirty="0">
                <a:latin typeface="Times New Roman" pitchFamily="18" charset="0"/>
                <a:cs typeface="Times New Roman" pitchFamily="18" charset="0"/>
              </a:rPr>
              <a:t>Introduction</a:t>
            </a:r>
          </a:p>
        </p:txBody>
      </p:sp>
      <p:sp>
        <p:nvSpPr>
          <p:cNvPr id="6" name="Content Placeholder 5"/>
          <p:cNvSpPr>
            <a:spLocks noGrp="1"/>
          </p:cNvSpPr>
          <p:nvPr>
            <p:ph idx="1"/>
          </p:nvPr>
        </p:nvSpPr>
        <p:spPr>
          <a:xfrm>
            <a:off x="571472" y="1142984"/>
            <a:ext cx="8143932" cy="4857784"/>
          </a:xfrm>
        </p:spPr>
        <p:txBody>
          <a:bodyPr/>
          <a:lstStyle/>
          <a:p>
            <a:pPr marL="681038" lvl="1" indent="-342900" eaLnBrk="1" hangingPunct="1">
              <a:lnSpc>
                <a:spcPct val="150000"/>
              </a:lnSpc>
              <a:buFont typeface="Wingdings" panose="05000000000000000000" pitchFamily="2" charset="2"/>
              <a:buChar char="Ø"/>
            </a:pPr>
            <a:r>
              <a:rPr lang="en-IN" altLang="en-US" sz="2000" dirty="0" smtClean="0">
                <a:latin typeface="Times New Roman" pitchFamily="18" charset="0"/>
                <a:cs typeface="Times New Roman" pitchFamily="18" charset="0"/>
              </a:rPr>
              <a:t>What is Drowsiness and </a:t>
            </a:r>
            <a:r>
              <a:rPr lang="en-IN" altLang="en-US" sz="2000" dirty="0" err="1" smtClean="0">
                <a:latin typeface="Times New Roman" pitchFamily="18" charset="0"/>
                <a:cs typeface="Times New Roman" pitchFamily="18" charset="0"/>
              </a:rPr>
              <a:t>Overspeeding</a:t>
            </a:r>
            <a:r>
              <a:rPr lang="en-IN" altLang="en-US" sz="2000" dirty="0" smtClean="0">
                <a:latin typeface="Times New Roman" pitchFamily="18" charset="0"/>
                <a:cs typeface="Times New Roman" pitchFamily="18" charset="0"/>
              </a:rPr>
              <a:t>?</a:t>
            </a:r>
          </a:p>
          <a:p>
            <a:pPr marL="681038" lvl="1" indent="-342900" eaLnBrk="1" hangingPunct="1">
              <a:lnSpc>
                <a:spcPct val="150000"/>
              </a:lnSpc>
              <a:buFont typeface="Wingdings" panose="05000000000000000000" pitchFamily="2" charset="2"/>
              <a:buChar char="Ø"/>
            </a:pPr>
            <a:r>
              <a:rPr lang="en-US" sz="2000" dirty="0" smtClean="0">
                <a:latin typeface="Times New Roman" pitchFamily="18" charset="0"/>
                <a:cs typeface="Times New Roman" pitchFamily="18" charset="0"/>
              </a:rPr>
              <a:t>Every </a:t>
            </a:r>
            <a:r>
              <a:rPr lang="en-US" sz="2000" dirty="0" smtClean="0">
                <a:latin typeface="Times New Roman" pitchFamily="18" charset="0"/>
                <a:cs typeface="Times New Roman" pitchFamily="18" charset="0"/>
              </a:rPr>
              <a:t>year 1550 deaths and 71,000 injuries can be ascribed to accidents due to the driver </a:t>
            </a:r>
            <a:r>
              <a:rPr lang="en-US" sz="2000" dirty="0" smtClean="0">
                <a:latin typeface="Times New Roman" pitchFamily="18" charset="0"/>
                <a:cs typeface="Times New Roman" pitchFamily="18" charset="0"/>
              </a:rPr>
              <a:t>fatigue.</a:t>
            </a:r>
          </a:p>
          <a:p>
            <a:pPr marL="681038" lvl="1" indent="-342900" eaLnBrk="1" hangingPunct="1">
              <a:lnSpc>
                <a:spcPct val="150000"/>
              </a:lnSpc>
              <a:buFont typeface="Wingdings" panose="05000000000000000000" pitchFamily="2" charset="2"/>
              <a:buChar char="Ø"/>
            </a:pPr>
            <a:r>
              <a:rPr lang="en-US" sz="2000" dirty="0" smtClean="0">
                <a:latin typeface="Times New Roman" pitchFamily="18" charset="0"/>
                <a:cs typeface="Times New Roman" pitchFamily="18" charset="0"/>
              </a:rPr>
              <a:t>A few systems already had been created, considering recording of head developments, movement of steering </a:t>
            </a:r>
            <a:r>
              <a:rPr lang="en-US" sz="2000" dirty="0" smtClean="0">
                <a:latin typeface="Times New Roman" pitchFamily="18" charset="0"/>
                <a:cs typeface="Times New Roman" pitchFamily="18" charset="0"/>
              </a:rPr>
              <a:t>wheel</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etc.</a:t>
            </a:r>
          </a:p>
          <a:p>
            <a:pPr marL="681038" lvl="1" indent="-342900" eaLnBrk="1" hangingPunct="1">
              <a:lnSpc>
                <a:spcPct val="150000"/>
              </a:lnSpc>
              <a:buFont typeface="Wingdings" panose="05000000000000000000" pitchFamily="2" charset="2"/>
              <a:buChar char="Ø"/>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algorithm of eye detection system integrated with hardware to develop the smart vehicles, which can implement nationwide to avoid the road </a:t>
            </a:r>
            <a:r>
              <a:rPr lang="en-US" sz="2000" dirty="0" smtClean="0">
                <a:latin typeface="Times New Roman" pitchFamily="18" charset="0"/>
                <a:cs typeface="Times New Roman" pitchFamily="18" charset="0"/>
              </a:rPr>
              <a:t>accidents.</a:t>
            </a:r>
            <a:endParaRPr lang="en-IN" alt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20688"/>
            <a:ext cx="8229600" cy="864096"/>
          </a:xfrm>
        </p:spPr>
        <p:txBody>
          <a:bodyPr/>
          <a:lstStyle/>
          <a:p>
            <a:pPr algn="ctr"/>
            <a:r>
              <a:rPr lang="en-IN" sz="3400" dirty="0" smtClean="0">
                <a:latin typeface="Times New Roman" pitchFamily="18" charset="0"/>
                <a:cs typeface="Times New Roman" pitchFamily="18" charset="0"/>
              </a:rPr>
              <a:t>Problem Statement</a:t>
            </a:r>
            <a:endParaRPr lang="en-IN" sz="34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1484784"/>
            <a:ext cx="8229600" cy="2088232"/>
          </a:xfrm>
        </p:spPr>
        <p:txBody>
          <a:bodyPr/>
          <a:lstStyle/>
          <a:p>
            <a:pPr marL="0" indent="0">
              <a:lnSpc>
                <a:spcPct val="150000"/>
              </a:lnSpc>
              <a:buNone/>
            </a:pPr>
            <a:r>
              <a:rPr lang="en-IN" dirty="0" smtClean="0">
                <a:latin typeface="Times New Roman" panose="02020603050405020304" pitchFamily="18" charset="0"/>
                <a:cs typeface="Times New Roman" panose="02020603050405020304" pitchFamily="18" charset="0"/>
              </a:rPr>
              <a:t>We are trying to generate an alarm system which is based on drowsiness state of the driver and the current speed of the vehicle by using Machine Learning algorithm and Google API.</a:t>
            </a: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r>
              <a:rPr lang="en-IN" dirty="0" smtClean="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                    </a:t>
            </a:r>
          </a:p>
          <a:p>
            <a:pPr marL="0" indent="0">
              <a:lnSpc>
                <a:spcPct val="150000"/>
              </a:lnSpc>
              <a:buNone/>
            </a:pP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                                                 Video Stream                                                                Estimated Drowsiness </a:t>
            </a:r>
          </a:p>
          <a:p>
            <a:pPr marL="0" indent="0">
              <a:lnSpc>
                <a:spcPct val="150000"/>
              </a:lnSpc>
              <a:buNone/>
            </a:pPr>
            <a:endParaRPr lang="en-IN" sz="1200" dirty="0">
              <a:latin typeface="Times New Roman" panose="02020603050405020304" pitchFamily="18" charset="0"/>
              <a:cs typeface="Times New Roman" panose="02020603050405020304" pitchFamily="18" charset="0"/>
            </a:endParaRPr>
          </a:p>
          <a:p>
            <a:pPr marL="0" indent="0">
              <a:lnSpc>
                <a:spcPct val="150000"/>
              </a:lnSpc>
              <a:buNone/>
            </a:pPr>
            <a:endParaRPr lang="en-IN" sz="1200"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sz="1200" dirty="0">
              <a:latin typeface="Times New Roman" panose="02020603050405020304" pitchFamily="18" charset="0"/>
              <a:cs typeface="Times New Roman" panose="02020603050405020304" pitchFamily="18" charset="0"/>
            </a:endParaRPr>
          </a:p>
          <a:p>
            <a:pPr marL="0" indent="0">
              <a:lnSpc>
                <a:spcPct val="150000"/>
              </a:lnSpc>
              <a:buNone/>
            </a:pP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                                               Speed Calculation                                                              Speed Comparison      </a:t>
            </a:r>
          </a:p>
          <a:p>
            <a:pPr marL="0" indent="0">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5" name="Rounded Rectangle 4"/>
          <p:cNvSpPr/>
          <p:nvPr/>
        </p:nvSpPr>
        <p:spPr bwMode="auto">
          <a:xfrm>
            <a:off x="447350" y="4382923"/>
            <a:ext cx="1800200" cy="118674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rPr>
              <a:t>Acquisition System</a:t>
            </a:r>
          </a:p>
        </p:txBody>
      </p:sp>
      <p:sp>
        <p:nvSpPr>
          <p:cNvPr id="6" name="Right Arrow 5"/>
          <p:cNvSpPr/>
          <p:nvPr/>
        </p:nvSpPr>
        <p:spPr bwMode="auto">
          <a:xfrm>
            <a:off x="2438752" y="4717299"/>
            <a:ext cx="1069421" cy="471185"/>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0" smtClean="0">
              <a:ln>
                <a:noFill/>
              </a:ln>
              <a:solidFill>
                <a:schemeClr val="tx1"/>
              </a:solidFill>
              <a:effectLst/>
              <a:latin typeface="Times New Roman" pitchFamily="18" charset="0"/>
            </a:endParaRPr>
          </a:p>
        </p:txBody>
      </p:sp>
      <p:sp>
        <p:nvSpPr>
          <p:cNvPr id="7" name="Rounded Rectangle 6"/>
          <p:cNvSpPr/>
          <p:nvPr/>
        </p:nvSpPr>
        <p:spPr bwMode="auto">
          <a:xfrm>
            <a:off x="3667977" y="4349711"/>
            <a:ext cx="2033577" cy="116005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rPr>
              <a:t>Video Stream</a:t>
            </a:r>
          </a:p>
          <a:p>
            <a:pPr marL="0" marR="0" indent="0" algn="l" defTabSz="914400" rtl="0" eaLnBrk="0" fontAlgn="base" latinLnBrk="0" hangingPunct="0">
              <a:lnSpc>
                <a:spcPct val="100000"/>
              </a:lnSpc>
              <a:spcBef>
                <a:spcPct val="0"/>
              </a:spcBef>
              <a:spcAft>
                <a:spcPct val="0"/>
              </a:spcAft>
              <a:buClrTx/>
              <a:buSzTx/>
              <a:buFontTx/>
              <a:buNone/>
              <a:tabLst/>
            </a:pPr>
            <a:r>
              <a:rPr lang="en-IN" sz="2000" b="0" dirty="0" smtClean="0">
                <a:solidFill>
                  <a:schemeClr val="tx1"/>
                </a:solidFill>
                <a:latin typeface="Times New Roman" pitchFamily="18" charset="0"/>
              </a:rPr>
              <a:t>Processing &amp; Speed Detection</a:t>
            </a:r>
          </a:p>
          <a:p>
            <a:pPr marL="0" marR="0" indent="0" algn="l" defTabSz="914400" rtl="0" eaLnBrk="0" fontAlgn="base" latinLnBrk="0" hangingPunct="0">
              <a:lnSpc>
                <a:spcPct val="100000"/>
              </a:lnSpc>
              <a:spcBef>
                <a:spcPct val="0"/>
              </a:spcBef>
              <a:spcAft>
                <a:spcPct val="0"/>
              </a:spcAft>
              <a:buClrTx/>
              <a:buSzTx/>
              <a:buFontTx/>
              <a:buNone/>
              <a:tabLst/>
            </a:pPr>
            <a:endParaRPr kumimoji="0" lang="en-IN" sz="2000" b="0" i="0" u="none" strike="noStrike" cap="none" normalizeH="0" baseline="0" dirty="0" smtClean="0">
              <a:ln>
                <a:noFill/>
              </a:ln>
              <a:solidFill>
                <a:schemeClr val="tx1"/>
              </a:solidFill>
              <a:effectLst/>
              <a:latin typeface="Times New Roman" pitchFamily="18" charset="0"/>
            </a:endParaRPr>
          </a:p>
        </p:txBody>
      </p:sp>
      <p:sp>
        <p:nvSpPr>
          <p:cNvPr id="8" name="Right Arrow 7"/>
          <p:cNvSpPr/>
          <p:nvPr/>
        </p:nvSpPr>
        <p:spPr bwMode="auto">
          <a:xfrm>
            <a:off x="5861358" y="4709907"/>
            <a:ext cx="1079954" cy="504056"/>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0" dirty="0" smtClean="0">
              <a:ln>
                <a:noFill/>
              </a:ln>
              <a:solidFill>
                <a:schemeClr val="tx1"/>
              </a:solidFill>
              <a:effectLst/>
              <a:latin typeface="Times New Roman" pitchFamily="18" charset="0"/>
            </a:endParaRPr>
          </a:p>
        </p:txBody>
      </p:sp>
      <p:sp>
        <p:nvSpPr>
          <p:cNvPr id="9" name="Rounded Rectangle 8"/>
          <p:cNvSpPr/>
          <p:nvPr/>
        </p:nvSpPr>
        <p:spPr bwMode="auto">
          <a:xfrm>
            <a:off x="7121981" y="4330971"/>
            <a:ext cx="1728192" cy="117879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rPr>
              <a:t>Alarm</a:t>
            </a:r>
            <a:r>
              <a:rPr kumimoji="0" lang="en-IN" sz="2000" b="0" i="0" u="none" strike="noStrike" cap="none" normalizeH="0" dirty="0" smtClean="0">
                <a:ln>
                  <a:noFill/>
                </a:ln>
                <a:solidFill>
                  <a:schemeClr val="tx1"/>
                </a:solidFill>
                <a:effectLst/>
                <a:latin typeface="Times New Roman" pitchFamily="18" charset="0"/>
              </a:rPr>
              <a:t> System</a:t>
            </a:r>
            <a:endParaRPr kumimoji="0" lang="en-IN" sz="20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7848600" cy="685800"/>
          </a:xfrm>
        </p:spPr>
        <p:txBody>
          <a:bodyPr/>
          <a:lstStyle/>
          <a:p>
            <a:pPr algn="ctr"/>
            <a:r>
              <a:rPr lang="en-IN" sz="3400" dirty="0" smtClean="0">
                <a:latin typeface="Times New Roman" panose="02020603050405020304" pitchFamily="18" charset="0"/>
                <a:cs typeface="Times New Roman" panose="02020603050405020304" pitchFamily="18" charset="0"/>
              </a:rPr>
              <a:t>Components Required</a:t>
            </a:r>
            <a:endParaRPr lang="en-IN" sz="3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556792"/>
            <a:ext cx="7486600" cy="4386808"/>
          </a:xfrm>
        </p:spPr>
        <p:txBody>
          <a:bodyPr/>
          <a:lstStyle/>
          <a:p>
            <a:pPr marL="0" indent="0">
              <a:lnSpc>
                <a:spcPct val="150000"/>
              </a:lnSpc>
              <a:buNone/>
            </a:pPr>
            <a:r>
              <a:rPr lang="en-IN" dirty="0" smtClean="0">
                <a:latin typeface="Times New Roman" panose="02020603050405020304" pitchFamily="18" charset="0"/>
                <a:cs typeface="Times New Roman" panose="02020603050405020304" pitchFamily="18" charset="0"/>
              </a:rPr>
              <a:t>Hardware </a:t>
            </a:r>
            <a:r>
              <a:rPr lang="en-IN" dirty="0" smtClean="0">
                <a:latin typeface="Times New Roman" panose="02020603050405020304" pitchFamily="18" charset="0"/>
                <a:cs typeface="Times New Roman" panose="02020603050405020304" pitchFamily="18" charset="0"/>
              </a:rPr>
              <a:t>Requirements</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469265" lvl="2">
              <a:lnSpc>
                <a:spcPct val="150000"/>
              </a:lnSpc>
              <a:spcBef>
                <a:spcPts val="5"/>
              </a:spcBef>
              <a:tabLst>
                <a:tab pos="469265" algn="l"/>
                <a:tab pos="469900" algn="l"/>
              </a:tabLst>
            </a:pPr>
            <a:r>
              <a:rPr lang="en-US" sz="2000" spc="-5" dirty="0" smtClean="0">
                <a:latin typeface="Times New Roman"/>
                <a:cs typeface="Times New Roman"/>
              </a:rPr>
              <a:t>Processor </a:t>
            </a:r>
            <a:r>
              <a:rPr lang="en-US" sz="2000" dirty="0" smtClean="0">
                <a:latin typeface="Times New Roman"/>
                <a:cs typeface="Times New Roman"/>
              </a:rPr>
              <a:t>– </a:t>
            </a:r>
            <a:r>
              <a:rPr lang="en-US" sz="2000" spc="-5" dirty="0" smtClean="0">
                <a:latin typeface="Times New Roman"/>
                <a:cs typeface="Times New Roman"/>
              </a:rPr>
              <a:t>Intel </a:t>
            </a:r>
            <a:r>
              <a:rPr lang="en-US" sz="2000" dirty="0" smtClean="0">
                <a:latin typeface="Times New Roman"/>
                <a:cs typeface="Times New Roman"/>
              </a:rPr>
              <a:t>i3 or above/</a:t>
            </a:r>
            <a:r>
              <a:rPr lang="en-US" sz="2000" spc="20" dirty="0" smtClean="0">
                <a:latin typeface="Times New Roman"/>
                <a:cs typeface="Times New Roman"/>
              </a:rPr>
              <a:t> </a:t>
            </a:r>
            <a:r>
              <a:rPr lang="en-US" sz="2000" spc="-5" dirty="0" smtClean="0">
                <a:latin typeface="Times New Roman"/>
                <a:cs typeface="Times New Roman"/>
              </a:rPr>
              <a:t>Smartphone</a:t>
            </a:r>
            <a:endParaRPr lang="en-US" sz="2000" dirty="0" smtClean="0">
              <a:latin typeface="Times New Roman"/>
              <a:cs typeface="Times New Roman"/>
            </a:endParaRPr>
          </a:p>
          <a:p>
            <a:pPr marL="469265" lvl="2">
              <a:spcBef>
                <a:spcPts val="720"/>
              </a:spcBef>
              <a:tabLst>
                <a:tab pos="469265" algn="l"/>
                <a:tab pos="469900" algn="l"/>
              </a:tabLst>
            </a:pPr>
            <a:r>
              <a:rPr lang="en-US" sz="2000" spc="-5" dirty="0" smtClean="0">
                <a:latin typeface="Times New Roman"/>
                <a:cs typeface="Times New Roman"/>
              </a:rPr>
              <a:t>Hard </a:t>
            </a:r>
            <a:r>
              <a:rPr lang="en-US" sz="2000" dirty="0" smtClean="0">
                <a:latin typeface="Times New Roman"/>
                <a:cs typeface="Times New Roman"/>
              </a:rPr>
              <a:t>disk – 128 </a:t>
            </a:r>
            <a:r>
              <a:rPr lang="en-US" sz="2000" spc="-5" dirty="0" smtClean="0">
                <a:latin typeface="Times New Roman"/>
                <a:cs typeface="Times New Roman"/>
              </a:rPr>
              <a:t>GB </a:t>
            </a:r>
            <a:r>
              <a:rPr lang="en-US" sz="2000" dirty="0" smtClean="0">
                <a:latin typeface="Times New Roman"/>
                <a:cs typeface="Times New Roman"/>
              </a:rPr>
              <a:t>or</a:t>
            </a:r>
            <a:r>
              <a:rPr lang="en-US" sz="2000" spc="-5" dirty="0" smtClean="0">
                <a:latin typeface="Times New Roman"/>
                <a:cs typeface="Times New Roman"/>
              </a:rPr>
              <a:t> </a:t>
            </a:r>
            <a:r>
              <a:rPr lang="en-US" sz="2000" dirty="0" smtClean="0">
                <a:latin typeface="Times New Roman"/>
                <a:cs typeface="Times New Roman"/>
              </a:rPr>
              <a:t>more</a:t>
            </a:r>
          </a:p>
          <a:p>
            <a:pPr marL="469265" lvl="2">
              <a:spcBef>
                <a:spcPts val="705"/>
              </a:spcBef>
              <a:tabLst>
                <a:tab pos="469265" algn="l"/>
                <a:tab pos="469900" algn="l"/>
              </a:tabLst>
            </a:pPr>
            <a:r>
              <a:rPr lang="en-US" sz="2000" spc="-5" dirty="0" smtClean="0">
                <a:latin typeface="Times New Roman"/>
                <a:cs typeface="Times New Roman"/>
              </a:rPr>
              <a:t>Memory </a:t>
            </a:r>
            <a:r>
              <a:rPr lang="en-US" sz="2000" dirty="0" smtClean="0">
                <a:latin typeface="Times New Roman"/>
                <a:cs typeface="Times New Roman"/>
              </a:rPr>
              <a:t>– 4 </a:t>
            </a:r>
            <a:r>
              <a:rPr lang="en-US" sz="2000" spc="-5" dirty="0" smtClean="0">
                <a:latin typeface="Times New Roman"/>
                <a:cs typeface="Times New Roman"/>
              </a:rPr>
              <a:t>GB </a:t>
            </a:r>
            <a:r>
              <a:rPr lang="en-US" sz="2000" dirty="0" smtClean="0">
                <a:latin typeface="Times New Roman"/>
                <a:cs typeface="Times New Roman"/>
              </a:rPr>
              <a:t>or</a:t>
            </a:r>
            <a:r>
              <a:rPr lang="en-US" sz="2000" spc="-10" dirty="0" smtClean="0">
                <a:latin typeface="Times New Roman"/>
                <a:cs typeface="Times New Roman"/>
              </a:rPr>
              <a:t> </a:t>
            </a:r>
            <a:r>
              <a:rPr lang="en-US" sz="2000" dirty="0" smtClean="0">
                <a:latin typeface="Times New Roman"/>
                <a:cs typeface="Times New Roman"/>
              </a:rPr>
              <a:t>above</a:t>
            </a:r>
          </a:p>
          <a:p>
            <a:pPr marL="469265" lvl="2">
              <a:spcBef>
                <a:spcPts val="720"/>
              </a:spcBef>
              <a:tabLst>
                <a:tab pos="469265" algn="l"/>
                <a:tab pos="469900" algn="l"/>
              </a:tabLst>
            </a:pPr>
            <a:r>
              <a:rPr lang="en-US" sz="2000" spc="-5" dirty="0" smtClean="0">
                <a:latin typeface="Times New Roman"/>
                <a:cs typeface="Times New Roman"/>
              </a:rPr>
              <a:t>Web </a:t>
            </a:r>
            <a:r>
              <a:rPr lang="en-US" sz="2000" dirty="0" smtClean="0">
                <a:latin typeface="Times New Roman"/>
                <a:cs typeface="Times New Roman"/>
              </a:rPr>
              <a:t>Camera</a:t>
            </a:r>
          </a:p>
          <a:p>
            <a:pPr marL="0" indent="0">
              <a:buNone/>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r>
              <a:rPr lang="en-IN" dirty="0" smtClean="0">
                <a:latin typeface="Times New Roman" panose="02020603050405020304" pitchFamily="18" charset="0"/>
                <a:cs typeface="Times New Roman" panose="02020603050405020304" pitchFamily="18" charset="0"/>
              </a:rPr>
              <a:t>Software </a:t>
            </a:r>
            <a:r>
              <a:rPr lang="en-IN" dirty="0" smtClean="0">
                <a:latin typeface="Times New Roman" panose="02020603050405020304" pitchFamily="18" charset="0"/>
                <a:cs typeface="Times New Roman" panose="02020603050405020304" pitchFamily="18" charset="0"/>
              </a:rPr>
              <a:t>Requirements</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469265" lvl="2">
              <a:lnSpc>
                <a:spcPct val="150000"/>
              </a:lnSpc>
              <a:spcBef>
                <a:spcPts val="5"/>
              </a:spcBef>
              <a:tabLst>
                <a:tab pos="469265" algn="l"/>
                <a:tab pos="469900" algn="l"/>
              </a:tabLst>
            </a:pPr>
            <a:r>
              <a:rPr lang="en-US" sz="2000" spc="-5" dirty="0" smtClean="0">
                <a:latin typeface="Times New Roman"/>
                <a:cs typeface="Times New Roman"/>
              </a:rPr>
              <a:t>Web Browser</a:t>
            </a:r>
            <a:endParaRPr lang="en-US" sz="2000" dirty="0" smtClean="0">
              <a:latin typeface="Times New Roman"/>
              <a:cs typeface="Times New Roman"/>
            </a:endParaRPr>
          </a:p>
          <a:p>
            <a:pPr marL="469265" lvl="2">
              <a:spcBef>
                <a:spcPts val="720"/>
              </a:spcBef>
              <a:tabLst>
                <a:tab pos="469265" algn="l"/>
                <a:tab pos="469900" algn="l"/>
              </a:tabLst>
            </a:pPr>
            <a:r>
              <a:rPr lang="en-US" sz="2000" spc="-5" dirty="0" smtClean="0">
                <a:latin typeface="Times New Roman"/>
                <a:cs typeface="Times New Roman"/>
              </a:rPr>
              <a:t>GPU</a:t>
            </a:r>
            <a:endParaRPr lang="en-US" sz="2000" dirty="0" smtClean="0">
              <a:latin typeface="Times New Roman"/>
              <a:cs typeface="Times New Roman"/>
            </a:endParaRPr>
          </a:p>
          <a:p>
            <a:pPr marL="469265" lvl="2">
              <a:spcBef>
                <a:spcPts val="705"/>
              </a:spcBef>
              <a:tabLst>
                <a:tab pos="469265" algn="l"/>
                <a:tab pos="469900" algn="l"/>
              </a:tabLst>
            </a:pPr>
            <a:r>
              <a:rPr lang="en-US" sz="2000" spc="-5" dirty="0" smtClean="0">
                <a:latin typeface="Times New Roman"/>
                <a:cs typeface="Times New Roman"/>
              </a:rPr>
              <a:t>GPS Receiver</a:t>
            </a:r>
            <a:endParaRPr lang="en-US" sz="2000" dirty="0" smtClean="0">
              <a:latin typeface="Times New Roman"/>
              <a:cs typeface="Times New Roman"/>
            </a:endParaRPr>
          </a:p>
          <a:p>
            <a:pPr marL="469265" lvl="2">
              <a:spcBef>
                <a:spcPts val="720"/>
              </a:spcBef>
              <a:buNone/>
              <a:tabLst>
                <a:tab pos="469265" algn="l"/>
                <a:tab pos="469900" algn="l"/>
              </a:tabLst>
            </a:pPr>
            <a:endParaRPr lang="en-US" sz="2000" dirty="0" smtClean="0">
              <a:latin typeface="Times New Roman"/>
              <a:cs typeface="Times New Roman"/>
            </a:endParaRPr>
          </a:p>
          <a:p>
            <a:pPr marL="0" indent="0">
              <a:buNone/>
            </a:pP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13995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57834"/>
            <a:ext cx="8229600" cy="792088"/>
          </a:xfrm>
        </p:spPr>
        <p:txBody>
          <a:bodyPr/>
          <a:lstStyle/>
          <a:p>
            <a:pPr algn="ctr"/>
            <a:r>
              <a:rPr lang="en-IN" sz="3400" dirty="0" smtClean="0">
                <a:latin typeface="Times New Roman" pitchFamily="18" charset="0"/>
                <a:cs typeface="Times New Roman" pitchFamily="18" charset="0"/>
              </a:rPr>
              <a:t>Methodology</a:t>
            </a:r>
            <a:endParaRPr lang="en-IN" sz="34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908720"/>
            <a:ext cx="8229600" cy="5360319"/>
          </a:xfrm>
        </p:spPr>
        <p:txBody>
          <a:bodyPr/>
          <a:lstStyle/>
          <a:p>
            <a:pPr algn="just">
              <a:lnSpc>
                <a:spcPct val="125000"/>
              </a:lnSpc>
              <a:spcBef>
                <a:spcPct val="20000"/>
              </a:spcBef>
              <a:buSzPct val="8500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Steps for Drowsiness Detection</a:t>
            </a:r>
          </a:p>
          <a:p>
            <a:pPr algn="just">
              <a:lnSpc>
                <a:spcPct val="125000"/>
              </a:lnSpc>
              <a:spcBef>
                <a:spcPct val="20000"/>
              </a:spcBef>
              <a:buClr>
                <a:srgbClr val="CC0000"/>
              </a:buClr>
              <a:buSzPct val="85000"/>
              <a:buFont typeface="Wingdings" panose="05000000000000000000" pitchFamily="2" charset="2"/>
              <a:buChar char="Ø"/>
            </a:pPr>
            <a:endParaRPr lang="en-US" altLang="en-US" dirty="0" smtClean="0">
              <a:latin typeface="Times New Roman" panose="02020603050405020304" pitchFamily="18" charset="0"/>
              <a:cs typeface="Times New Roman" panose="02020603050405020304" pitchFamily="18" charset="0"/>
            </a:endParaRPr>
          </a:p>
          <a:p>
            <a:pPr marL="0" indent="0" algn="just">
              <a:lnSpc>
                <a:spcPct val="125000"/>
              </a:lnSpc>
              <a:spcBef>
                <a:spcPct val="20000"/>
              </a:spcBef>
              <a:buClr>
                <a:srgbClr val="CC0000"/>
              </a:buClr>
              <a:buSzPct val="85000"/>
              <a:buNone/>
            </a:pPr>
            <a:endParaRPr lang="en-US" altLang="en-US" sz="2000" dirty="0">
              <a:latin typeface="Times New Roman" panose="02020603050405020304" pitchFamily="18" charset="0"/>
              <a:cs typeface="Times New Roman" panose="02020603050405020304" pitchFamily="18" charset="0"/>
            </a:endParaRPr>
          </a:p>
        </p:txBody>
      </p:sp>
      <p:pic>
        <p:nvPicPr>
          <p:cNvPr id="5" name="Picture 3" descr="C:\Users\JITENDRA\Downloads\Drowsiness Detection Final Flowchart_0001.jpg"/>
          <p:cNvPicPr>
            <a:picLocks noChangeAspect="1" noChangeArrowheads="1"/>
          </p:cNvPicPr>
          <p:nvPr/>
        </p:nvPicPr>
        <p:blipFill>
          <a:blip r:embed="rId2" cstate="print"/>
          <a:srcRect/>
          <a:stretch>
            <a:fillRect/>
          </a:stretch>
        </p:blipFill>
        <p:spPr bwMode="auto">
          <a:xfrm>
            <a:off x="4495800" y="1295400"/>
            <a:ext cx="4495800" cy="5029200"/>
          </a:xfrm>
          <a:prstGeom prst="rect">
            <a:avLst/>
          </a:prstGeom>
          <a:noFill/>
        </p:spPr>
      </p:pic>
    </p:spTree>
    <p:extLst>
      <p:ext uri="{BB962C8B-B14F-4D97-AF65-F5344CB8AC3E}">
        <p14:creationId xmlns:p14="http://schemas.microsoft.com/office/powerpoint/2010/main" xmlns="" val="1011583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4348" y="928670"/>
            <a:ext cx="7848600" cy="5380650"/>
          </a:xfrm>
        </p:spPr>
        <p:txBody>
          <a:bodyPr/>
          <a:lstStyle/>
          <a:p>
            <a:pPr marL="342900" indent="-342900">
              <a:buFont typeface="Wingdings" panose="05000000000000000000" pitchFamily="2" charset="2"/>
              <a:buChar char="Ø"/>
            </a:pPr>
            <a:r>
              <a:rPr lang="en-IN" sz="2000" b="0" dirty="0" smtClean="0">
                <a:solidFill>
                  <a:schemeClr val="tx1"/>
                </a:solidFill>
                <a:latin typeface="Times New Roman" panose="02020603050405020304" pitchFamily="18" charset="0"/>
                <a:cs typeface="Times New Roman" panose="02020603050405020304" pitchFamily="18" charset="0"/>
              </a:rPr>
              <a:t>Steps for speed detection and comparison</a:t>
            </a:r>
            <a:endParaRPr lang="en-IN" sz="2000" b="0" dirty="0">
              <a:solidFill>
                <a:schemeClr val="tx1"/>
              </a:solidFill>
              <a:latin typeface="Times New Roman" panose="02020603050405020304" pitchFamily="18" charset="0"/>
              <a:cs typeface="Times New Roman" panose="02020603050405020304" pitchFamily="18" charset="0"/>
            </a:endParaRPr>
          </a:p>
        </p:txBody>
      </p:sp>
      <p:pic>
        <p:nvPicPr>
          <p:cNvPr id="6" name="Picture 3" descr="C:\Users\JITENDRA\Downloads\Currrent  Speed Final Flowchart-1 (1).jpg"/>
          <p:cNvPicPr>
            <a:picLocks noChangeAspect="1" noChangeArrowheads="1"/>
          </p:cNvPicPr>
          <p:nvPr/>
        </p:nvPicPr>
        <p:blipFill>
          <a:blip r:embed="rId2" cstate="print"/>
          <a:srcRect/>
          <a:stretch>
            <a:fillRect/>
          </a:stretch>
        </p:blipFill>
        <p:spPr bwMode="auto">
          <a:xfrm>
            <a:off x="5257800" y="1219200"/>
            <a:ext cx="3886200" cy="5105400"/>
          </a:xfrm>
          <a:prstGeom prst="rect">
            <a:avLst/>
          </a:prstGeom>
          <a:noFill/>
        </p:spPr>
      </p:pic>
    </p:spTree>
    <p:extLst>
      <p:ext uri="{BB962C8B-B14F-4D97-AF65-F5344CB8AC3E}">
        <p14:creationId xmlns:p14="http://schemas.microsoft.com/office/powerpoint/2010/main" xmlns="" val="1362068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895" y="764704"/>
            <a:ext cx="7848600" cy="484106"/>
          </a:xfrm>
        </p:spPr>
        <p:txBody>
          <a:bodyPr/>
          <a:lstStyle/>
          <a:p>
            <a:pPr marL="342900" indent="-342900">
              <a:buFont typeface="Wingdings" panose="05000000000000000000" pitchFamily="2" charset="2"/>
              <a:buChar char="Ø"/>
            </a:pPr>
            <a:r>
              <a:rPr lang="en-IN" sz="2000" b="0" dirty="0" smtClean="0">
                <a:solidFill>
                  <a:schemeClr val="tx1"/>
                </a:solidFill>
                <a:latin typeface="Times New Roman" panose="02020603050405020304" pitchFamily="18" charset="0"/>
                <a:cs typeface="Times New Roman" panose="02020603050405020304" pitchFamily="18" charset="0"/>
              </a:rPr>
              <a:t>Used Libraries/Packages:</a:t>
            </a:r>
            <a:br>
              <a:rPr lang="en-IN" sz="2000" b="0" dirty="0" smtClean="0">
                <a:solidFill>
                  <a:schemeClr val="tx1"/>
                </a:solidFill>
                <a:latin typeface="Times New Roman" panose="02020603050405020304" pitchFamily="18" charset="0"/>
                <a:cs typeface="Times New Roman" panose="02020603050405020304" pitchFamily="18" charset="0"/>
              </a:rPr>
            </a:br>
            <a:endParaRPr lang="en-IN" sz="2000" b="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85800" y="1412776"/>
            <a:ext cx="8062664" cy="4608512"/>
          </a:xfrm>
        </p:spPr>
        <p:txBody>
          <a:bodyPr/>
          <a:lstStyle/>
          <a:p>
            <a:r>
              <a:rPr lang="en-US" dirty="0" smtClean="0">
                <a:latin typeface="Times New Roman" pitchFamily="18" charset="0"/>
                <a:cs typeface="Times New Roman" pitchFamily="18" charset="0"/>
              </a:rPr>
              <a:t>cv2.PyPi</a:t>
            </a:r>
            <a:r>
              <a:rPr lang="en-US" b="1" dirty="0" smtClean="0"/>
              <a:t> </a:t>
            </a:r>
            <a:endParaRPr lang="en-IN" dirty="0" smtClean="0">
              <a:latin typeface="Times New Roman" panose="02020603050405020304" pitchFamily="18" charset="0"/>
              <a:cs typeface="Times New Roman" panose="02020603050405020304" pitchFamily="18" charset="0"/>
            </a:endParaRPr>
          </a:p>
          <a:p>
            <a:r>
              <a:rPr lang="en-US" dirty="0" err="1" smtClean="0">
                <a:latin typeface="Times New Roman" pitchFamily="18" charset="0"/>
                <a:cs typeface="Times New Roman" pitchFamily="18" charset="0"/>
              </a:rPr>
              <a:t>imutils.PyPi</a:t>
            </a:r>
            <a:endParaRPr lang="en-IN"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pyglet.PyPi</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dlib.PyPi</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pyinstaller.PyPi</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haversine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PyPi</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Geolocation</a:t>
            </a:r>
            <a:r>
              <a:rPr lang="en-US" dirty="0" smtClean="0">
                <a:latin typeface="Times New Roman" pitchFamily="18" charset="0"/>
                <a:cs typeface="Times New Roman" pitchFamily="18" charset="0"/>
              </a:rPr>
              <a:t> API</a:t>
            </a:r>
          </a:p>
          <a:p>
            <a:r>
              <a:rPr lang="en-US" dirty="0" smtClean="0">
                <a:latin typeface="Times New Roman" pitchFamily="18" charset="0"/>
                <a:cs typeface="Times New Roman" pitchFamily="18" charset="0"/>
              </a:rPr>
              <a:t>Roads API</a:t>
            </a:r>
            <a:endParaRPr lang="en-IN"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349345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4348" y="764704"/>
            <a:ext cx="7848600" cy="5184576"/>
          </a:xfrm>
        </p:spPr>
        <p:txBody>
          <a:bodyPr/>
          <a:lstStyle/>
          <a:p>
            <a:pPr marL="342900" indent="-342900">
              <a:lnSpc>
                <a:spcPct val="150000"/>
              </a:lnSpc>
              <a:buFont typeface="Wingdings" panose="05000000000000000000" pitchFamily="2" charset="2"/>
              <a:buChar char="Ø"/>
            </a:pPr>
            <a:r>
              <a:rPr lang="en-IN" sz="2000" b="0" dirty="0" smtClean="0">
                <a:solidFill>
                  <a:schemeClr val="tx1"/>
                </a:solidFill>
                <a:latin typeface="Times New Roman" panose="02020603050405020304" pitchFamily="18" charset="0"/>
                <a:cs typeface="Times New Roman" panose="02020603050405020304" pitchFamily="18" charset="0"/>
              </a:rPr>
              <a:t>What is a </a:t>
            </a:r>
            <a:r>
              <a:rPr lang="en-IN" sz="2000" b="0" dirty="0" err="1" smtClean="0">
                <a:solidFill>
                  <a:schemeClr val="tx1"/>
                </a:solidFill>
                <a:latin typeface="Times New Roman" panose="02020603050405020304" pitchFamily="18" charset="0"/>
                <a:cs typeface="Times New Roman" panose="02020603050405020304" pitchFamily="18" charset="0"/>
              </a:rPr>
              <a:t>Haar</a:t>
            </a:r>
            <a:r>
              <a:rPr lang="en-IN" sz="2000" b="0" dirty="0" smtClean="0">
                <a:solidFill>
                  <a:schemeClr val="tx1"/>
                </a:solidFill>
                <a:latin typeface="Times New Roman" panose="02020603050405020304" pitchFamily="18" charset="0"/>
                <a:cs typeface="Times New Roman" panose="02020603050405020304" pitchFamily="18" charset="0"/>
              </a:rPr>
              <a:t> Cascade algorithm?</a:t>
            </a:r>
            <a:br>
              <a:rPr lang="en-IN" sz="2000" b="0" dirty="0" smtClean="0">
                <a:solidFill>
                  <a:schemeClr val="tx1"/>
                </a:solidFill>
                <a:latin typeface="Times New Roman" panose="02020603050405020304" pitchFamily="18" charset="0"/>
                <a:cs typeface="Times New Roman" panose="02020603050405020304" pitchFamily="18" charset="0"/>
              </a:rPr>
            </a:br>
            <a:r>
              <a:rPr lang="en-IN" sz="2000" b="0" dirty="0" err="1" smtClean="0">
                <a:solidFill>
                  <a:schemeClr val="tx1"/>
                </a:solidFill>
                <a:latin typeface="Times New Roman" panose="02020603050405020304" pitchFamily="18" charset="0"/>
                <a:cs typeface="Times New Roman" panose="02020603050405020304" pitchFamily="18" charset="0"/>
              </a:rPr>
              <a:t>Haar</a:t>
            </a:r>
            <a:r>
              <a:rPr lang="en-IN" sz="2000" b="0" dirty="0" smtClean="0">
                <a:solidFill>
                  <a:schemeClr val="tx1"/>
                </a:solidFill>
                <a:latin typeface="Times New Roman" panose="02020603050405020304" pitchFamily="18" charset="0"/>
                <a:cs typeface="Times New Roman" panose="02020603050405020304" pitchFamily="18" charset="0"/>
              </a:rPr>
              <a:t> </a:t>
            </a:r>
            <a:r>
              <a:rPr lang="en-IN" sz="2000" b="0" dirty="0">
                <a:solidFill>
                  <a:schemeClr val="tx1"/>
                </a:solidFill>
                <a:latin typeface="Times New Roman" panose="02020603050405020304" pitchFamily="18" charset="0"/>
                <a:cs typeface="Times New Roman" panose="02020603050405020304" pitchFamily="18" charset="0"/>
              </a:rPr>
              <a:t>is a machine learning object detection algorithm used to identify objects in an image or </a:t>
            </a:r>
            <a:r>
              <a:rPr lang="en-IN" sz="2000" b="0" dirty="0" smtClean="0">
                <a:solidFill>
                  <a:schemeClr val="tx1"/>
                </a:solidFill>
                <a:latin typeface="Times New Roman" panose="02020603050405020304" pitchFamily="18" charset="0"/>
                <a:cs typeface="Times New Roman" panose="02020603050405020304" pitchFamily="18" charset="0"/>
              </a:rPr>
              <a:t>video. </a:t>
            </a:r>
            <a:r>
              <a:rPr lang="en-IN" sz="2000" b="0" dirty="0">
                <a:solidFill>
                  <a:schemeClr val="tx1"/>
                </a:solidFill>
                <a:latin typeface="Times New Roman" panose="02020603050405020304" pitchFamily="18" charset="0"/>
                <a:cs typeface="Times New Roman" panose="02020603050405020304" pitchFamily="18" charset="0"/>
              </a:rPr>
              <a:t>It </a:t>
            </a:r>
            <a:r>
              <a:rPr lang="en-IN" sz="2000" b="0" dirty="0" smtClean="0">
                <a:solidFill>
                  <a:schemeClr val="tx1"/>
                </a:solidFill>
                <a:latin typeface="Times New Roman" panose="02020603050405020304" pitchFamily="18" charset="0"/>
                <a:cs typeface="Times New Roman" panose="02020603050405020304" pitchFamily="18" charset="0"/>
              </a:rPr>
              <a:t>has </a:t>
            </a:r>
            <a:r>
              <a:rPr lang="en-IN" sz="2000" b="0" dirty="0">
                <a:solidFill>
                  <a:schemeClr val="tx1"/>
                </a:solidFill>
                <a:latin typeface="Times New Roman" panose="02020603050405020304" pitchFamily="18" charset="0"/>
                <a:cs typeface="Times New Roman" panose="02020603050405020304" pitchFamily="18" charset="0"/>
              </a:rPr>
              <a:t>a cascade </a:t>
            </a:r>
            <a:r>
              <a:rPr lang="en-IN" sz="2000" b="0" dirty="0" smtClean="0">
                <a:solidFill>
                  <a:schemeClr val="tx1"/>
                </a:solidFill>
                <a:latin typeface="Times New Roman" panose="02020603050405020304" pitchFamily="18" charset="0"/>
                <a:cs typeface="Times New Roman" panose="02020603050405020304" pitchFamily="18" charset="0"/>
              </a:rPr>
              <a:t>function that </a:t>
            </a:r>
            <a:r>
              <a:rPr lang="en-IN" sz="2000" b="0" dirty="0">
                <a:solidFill>
                  <a:schemeClr val="tx1"/>
                </a:solidFill>
                <a:latin typeface="Times New Roman" panose="02020603050405020304" pitchFamily="18" charset="0"/>
                <a:cs typeface="Times New Roman" panose="02020603050405020304" pitchFamily="18" charset="0"/>
              </a:rPr>
              <a:t>is trained from a lot of positive and negative images. </a:t>
            </a:r>
            <a:r>
              <a:rPr lang="en-IN" sz="2000" b="0" dirty="0" smtClean="0">
                <a:solidFill>
                  <a:schemeClr val="tx1"/>
                </a:solidFill>
                <a:latin typeface="Times New Roman" panose="02020603050405020304" pitchFamily="18" charset="0"/>
                <a:cs typeface="Times New Roman" panose="02020603050405020304" pitchFamily="18" charset="0"/>
              </a:rPr>
              <a:t/>
            </a:r>
            <a:br>
              <a:rPr lang="en-IN" sz="2000" b="0" dirty="0" smtClean="0">
                <a:solidFill>
                  <a:schemeClr val="tx1"/>
                </a:solidFill>
                <a:latin typeface="Times New Roman" panose="02020603050405020304" pitchFamily="18" charset="0"/>
                <a:cs typeface="Times New Roman" panose="02020603050405020304" pitchFamily="18" charset="0"/>
              </a:rPr>
            </a:br>
            <a:r>
              <a:rPr lang="en-IN" sz="2000" b="0" dirty="0" smtClean="0">
                <a:solidFill>
                  <a:schemeClr val="tx1"/>
                </a:solidFill>
                <a:latin typeface="Times New Roman" panose="02020603050405020304" pitchFamily="18" charset="0"/>
                <a:cs typeface="Times New Roman" panose="02020603050405020304" pitchFamily="18" charset="0"/>
              </a:rPr>
              <a:t/>
            </a:r>
            <a:br>
              <a:rPr lang="en-IN" sz="2000" b="0" dirty="0" smtClean="0">
                <a:solidFill>
                  <a:schemeClr val="tx1"/>
                </a:solidFill>
                <a:latin typeface="Times New Roman" panose="02020603050405020304" pitchFamily="18" charset="0"/>
                <a:cs typeface="Times New Roman" panose="02020603050405020304" pitchFamily="18" charset="0"/>
              </a:rPr>
            </a:br>
            <a:r>
              <a:rPr lang="en-IN" sz="2000" b="0" dirty="0" smtClean="0">
                <a:solidFill>
                  <a:schemeClr val="tx1"/>
                </a:solidFill>
                <a:latin typeface="Times New Roman" panose="02020603050405020304" pitchFamily="18" charset="0"/>
                <a:cs typeface="Times New Roman" panose="02020603050405020304" pitchFamily="18" charset="0"/>
              </a:rPr>
              <a:t>This </a:t>
            </a:r>
            <a:r>
              <a:rPr lang="en-IN" sz="2000" b="0" dirty="0">
                <a:solidFill>
                  <a:schemeClr val="tx1"/>
                </a:solidFill>
                <a:latin typeface="Times New Roman" panose="02020603050405020304" pitchFamily="18" charset="0"/>
                <a:cs typeface="Times New Roman" panose="02020603050405020304" pitchFamily="18" charset="0"/>
              </a:rPr>
              <a:t>algorithm has four stages</a:t>
            </a:r>
            <a:r>
              <a:rPr lang="en-IN" sz="2000" b="0" dirty="0" smtClean="0">
                <a:solidFill>
                  <a:schemeClr val="tx1"/>
                </a:solidFill>
                <a:latin typeface="Times New Roman" panose="02020603050405020304" pitchFamily="18" charset="0"/>
                <a:cs typeface="Times New Roman" panose="02020603050405020304" pitchFamily="18" charset="0"/>
              </a:rPr>
              <a:t>:</a:t>
            </a:r>
            <a:r>
              <a:rPr lang="en-IN" sz="2000" b="0" dirty="0">
                <a:solidFill>
                  <a:schemeClr val="tx1"/>
                </a:solidFill>
                <a:latin typeface="Times New Roman" panose="02020603050405020304" pitchFamily="18" charset="0"/>
                <a:cs typeface="Times New Roman" panose="02020603050405020304" pitchFamily="18" charset="0"/>
              </a:rPr>
              <a:t/>
            </a:r>
            <a:br>
              <a:rPr lang="en-IN" sz="2000" b="0" dirty="0">
                <a:solidFill>
                  <a:schemeClr val="tx1"/>
                </a:solidFill>
                <a:latin typeface="Times New Roman" panose="02020603050405020304" pitchFamily="18" charset="0"/>
                <a:cs typeface="Times New Roman" panose="02020603050405020304" pitchFamily="18" charset="0"/>
              </a:rPr>
            </a:br>
            <a:r>
              <a:rPr lang="en-IN" sz="2000" b="0" dirty="0" smtClean="0">
                <a:solidFill>
                  <a:schemeClr val="tx1"/>
                </a:solidFill>
                <a:latin typeface="Times New Roman" panose="02020603050405020304" pitchFamily="18" charset="0"/>
                <a:cs typeface="Times New Roman" panose="02020603050405020304" pitchFamily="18" charset="0"/>
              </a:rPr>
              <a:t>1) </a:t>
            </a:r>
            <a:r>
              <a:rPr lang="en-IN" sz="2000" b="0" dirty="0" err="1" smtClean="0">
                <a:solidFill>
                  <a:schemeClr val="tx1"/>
                </a:solidFill>
                <a:latin typeface="Times New Roman" panose="02020603050405020304" pitchFamily="18" charset="0"/>
                <a:cs typeface="Times New Roman" panose="02020603050405020304" pitchFamily="18" charset="0"/>
              </a:rPr>
              <a:t>Haar</a:t>
            </a:r>
            <a:r>
              <a:rPr lang="en-IN" sz="2000" b="0" dirty="0">
                <a:solidFill>
                  <a:schemeClr val="tx1"/>
                </a:solidFill>
                <a:latin typeface="Times New Roman" panose="02020603050405020304" pitchFamily="18" charset="0"/>
                <a:cs typeface="Times New Roman" panose="02020603050405020304" pitchFamily="18" charset="0"/>
              </a:rPr>
              <a:t> Feature Selection</a:t>
            </a:r>
            <a:br>
              <a:rPr lang="en-IN" sz="2000" b="0" dirty="0">
                <a:solidFill>
                  <a:schemeClr val="tx1"/>
                </a:solidFill>
                <a:latin typeface="Times New Roman" panose="02020603050405020304" pitchFamily="18" charset="0"/>
                <a:cs typeface="Times New Roman" panose="02020603050405020304" pitchFamily="18" charset="0"/>
              </a:rPr>
            </a:br>
            <a:r>
              <a:rPr lang="en-IN" sz="2000" b="0" dirty="0" smtClean="0">
                <a:solidFill>
                  <a:schemeClr val="tx1"/>
                </a:solidFill>
                <a:latin typeface="Times New Roman" panose="02020603050405020304" pitchFamily="18" charset="0"/>
                <a:cs typeface="Times New Roman" panose="02020603050405020304" pitchFamily="18" charset="0"/>
              </a:rPr>
              <a:t>2) Creating</a:t>
            </a:r>
            <a:r>
              <a:rPr lang="en-IN" sz="2000" b="0" dirty="0">
                <a:solidFill>
                  <a:schemeClr val="tx1"/>
                </a:solidFill>
                <a:latin typeface="Times New Roman" panose="02020603050405020304" pitchFamily="18" charset="0"/>
                <a:cs typeface="Times New Roman" panose="02020603050405020304" pitchFamily="18" charset="0"/>
              </a:rPr>
              <a:t>  Integral Images</a:t>
            </a:r>
            <a:br>
              <a:rPr lang="en-IN" sz="2000" b="0" dirty="0">
                <a:solidFill>
                  <a:schemeClr val="tx1"/>
                </a:solidFill>
                <a:latin typeface="Times New Roman" panose="02020603050405020304" pitchFamily="18" charset="0"/>
                <a:cs typeface="Times New Roman" panose="02020603050405020304" pitchFamily="18" charset="0"/>
              </a:rPr>
            </a:br>
            <a:r>
              <a:rPr lang="en-IN" sz="2000" b="0" dirty="0" smtClean="0">
                <a:solidFill>
                  <a:schemeClr val="tx1"/>
                </a:solidFill>
                <a:latin typeface="Times New Roman" panose="02020603050405020304" pitchFamily="18" charset="0"/>
                <a:cs typeface="Times New Roman" panose="02020603050405020304" pitchFamily="18" charset="0"/>
              </a:rPr>
              <a:t>3) </a:t>
            </a:r>
            <a:r>
              <a:rPr lang="en-IN" sz="2000" b="0" dirty="0" err="1" smtClean="0">
                <a:solidFill>
                  <a:schemeClr val="tx1"/>
                </a:solidFill>
                <a:latin typeface="Times New Roman" panose="02020603050405020304" pitchFamily="18" charset="0"/>
                <a:cs typeface="Times New Roman" panose="02020603050405020304" pitchFamily="18" charset="0"/>
              </a:rPr>
              <a:t>Adaboost</a:t>
            </a:r>
            <a:r>
              <a:rPr lang="en-IN" sz="2000" b="0" dirty="0">
                <a:solidFill>
                  <a:schemeClr val="tx1"/>
                </a:solidFill>
                <a:latin typeface="Times New Roman" panose="02020603050405020304" pitchFamily="18" charset="0"/>
                <a:cs typeface="Times New Roman" panose="02020603050405020304" pitchFamily="18" charset="0"/>
              </a:rPr>
              <a:t> Training</a:t>
            </a:r>
            <a:br>
              <a:rPr lang="en-IN" sz="2000" b="0" dirty="0">
                <a:solidFill>
                  <a:schemeClr val="tx1"/>
                </a:solidFill>
                <a:latin typeface="Times New Roman" panose="02020603050405020304" pitchFamily="18" charset="0"/>
                <a:cs typeface="Times New Roman" panose="02020603050405020304" pitchFamily="18" charset="0"/>
              </a:rPr>
            </a:br>
            <a:r>
              <a:rPr lang="en-IN" sz="2000" b="0" dirty="0" smtClean="0">
                <a:solidFill>
                  <a:schemeClr val="tx1"/>
                </a:solidFill>
                <a:latin typeface="Times New Roman" panose="02020603050405020304" pitchFamily="18" charset="0"/>
                <a:cs typeface="Times New Roman" panose="02020603050405020304" pitchFamily="18" charset="0"/>
              </a:rPr>
              <a:t>4) Cascading </a:t>
            </a:r>
            <a:r>
              <a:rPr lang="en-IN" sz="2000" b="0" dirty="0">
                <a:solidFill>
                  <a:schemeClr val="tx1"/>
                </a:solidFill>
                <a:latin typeface="Times New Roman" panose="02020603050405020304" pitchFamily="18" charset="0"/>
                <a:cs typeface="Times New Roman" panose="02020603050405020304" pitchFamily="18" charset="0"/>
              </a:rPr>
              <a:t>Classifiers</a:t>
            </a:r>
            <a:br>
              <a:rPr lang="en-IN" sz="2000" b="0" dirty="0">
                <a:solidFill>
                  <a:schemeClr val="tx1"/>
                </a:solidFill>
                <a:latin typeface="Times New Roman" panose="02020603050405020304" pitchFamily="18" charset="0"/>
                <a:cs typeface="Times New Roman" panose="02020603050405020304" pitchFamily="18" charset="0"/>
              </a:rPr>
            </a:br>
            <a:endParaRPr lang="en-IN" sz="2000" b="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64088" y="3140968"/>
            <a:ext cx="2483768" cy="2379293"/>
          </a:xfrm>
          <a:prstGeom prst="rect">
            <a:avLst/>
          </a:prstGeom>
        </p:spPr>
      </p:pic>
    </p:spTree>
    <p:extLst>
      <p:ext uri="{BB962C8B-B14F-4D97-AF65-F5344CB8AC3E}">
        <p14:creationId xmlns:p14="http://schemas.microsoft.com/office/powerpoint/2010/main" xmlns="" val="4194665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ET_white_UK">
  <a:themeElements>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CET_white_UK">
      <a:majorFont>
        <a:latin typeface="Frutiger 57Cn"/>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ET_white_U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ET_white_U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ET_white_U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ET_white_U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ET_white_U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ET_white_U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5378</TotalTime>
  <Words>647</Words>
  <Application>Microsoft Office PowerPoint</Application>
  <PresentationFormat>On-screen Show (4:3)</PresentationFormat>
  <Paragraphs>233</Paragraphs>
  <Slides>20</Slides>
  <Notes>2</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CET_white_UK</vt:lpstr>
      <vt:lpstr>Custom Design</vt:lpstr>
      <vt:lpstr>Slide 1</vt:lpstr>
      <vt:lpstr>Contents</vt:lpstr>
      <vt:lpstr>Introduction</vt:lpstr>
      <vt:lpstr>Problem Statement</vt:lpstr>
      <vt:lpstr>Components Required</vt:lpstr>
      <vt:lpstr>Methodology</vt:lpstr>
      <vt:lpstr>Steps for speed detection and comparison</vt:lpstr>
      <vt:lpstr>Used Libraries/Packages: </vt:lpstr>
      <vt:lpstr>What is a Haar Cascade algorithm? Haar is a machine learning object detection algorithm used to identify objects in an image or video. It has a cascade function that is trained from a lot of positive and negative images.   This algorithm has four stages: 1) Haar Feature Selection 2) Creating  Integral Images 3) Adaboost Training 4) Cascading Classifiers </vt:lpstr>
      <vt:lpstr>Why use Geolocation API?</vt:lpstr>
      <vt:lpstr>Slide 11</vt:lpstr>
      <vt:lpstr>Slide 12</vt:lpstr>
      <vt:lpstr>Code to find user’s location using Geolocation function:</vt:lpstr>
      <vt:lpstr>               Quality Requirements</vt:lpstr>
      <vt:lpstr>    Results &amp; Practical Implementation   </vt:lpstr>
      <vt:lpstr>Slide 16</vt:lpstr>
      <vt:lpstr>        Conclusion And Future Scope</vt:lpstr>
      <vt:lpstr>Slide 18</vt:lpstr>
      <vt:lpstr>References</vt:lpstr>
      <vt:lpstr>THANK YOU!</vt:lpstr>
    </vt:vector>
  </TitlesOfParts>
  <Company>Oersted-DTU_Eltek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gh</dc:creator>
  <cp:lastModifiedBy>Windows User</cp:lastModifiedBy>
  <cp:revision>393</cp:revision>
  <cp:lastPrinted>2002-01-11T08:56:20Z</cp:lastPrinted>
  <dcterms:created xsi:type="dcterms:W3CDTF">2008-06-04T07:21:59Z</dcterms:created>
  <dcterms:modified xsi:type="dcterms:W3CDTF">2020-06-20T07:51:02Z</dcterms:modified>
</cp:coreProperties>
</file>