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295460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3666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05352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7982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200750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889100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23775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597987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417321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177176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022297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059430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339594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385619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469622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280324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831330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t>7/23/2024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9254988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957911"/>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2800" b="1" dirty="0">
                <a:latin typeface="Century Gothic" panose="020B0502020202020204" pitchFamily="34" charset="0"/>
              </a:rPr>
              <a:t>Data Processing Model to Perform Big Data Analytics in Hybrid Infrastructures</a:t>
            </a:r>
          </a:p>
        </p:txBody>
      </p:sp>
      <p:sp>
        <p:nvSpPr>
          <p:cNvPr id="3" name="Subtitle 2"/>
          <p:cNvSpPr>
            <a:spLocks noGrp="1"/>
          </p:cNvSpPr>
          <p:nvPr>
            <p:ph type="subTitle" idx="1"/>
          </p:nvPr>
        </p:nvSpPr>
        <p:spPr>
          <a:xfrm>
            <a:off x="1524000" y="2521585"/>
            <a:ext cx="9144000" cy="3131185"/>
          </a:xfrm>
        </p:spPr>
        <p:txBody>
          <a:bodyPr>
            <a:normAutofit fontScale="95000"/>
          </a:bodyPr>
          <a:lstStyle/>
          <a:p>
            <a:pPr algn="ctr"/>
            <a:r>
              <a:rPr lang="en-US" sz="2400" b="1" dirty="0"/>
              <a:t>Team Members</a:t>
            </a:r>
            <a:r>
              <a:rPr lang="en-US" sz="2400" b="1" dirty="0" smtClean="0"/>
              <a:t>:</a:t>
            </a:r>
            <a:endParaRPr lang="en-US" sz="2400" b="1" dirty="0"/>
          </a:p>
          <a:p>
            <a:pPr marL="342900" indent="-342900" algn="ctr">
              <a:buFont typeface="Arial" panose="020B0604020202020204" pitchFamily="34" charset="0"/>
              <a:buChar char="•"/>
            </a:pPr>
            <a:r>
              <a:rPr lang="en-US" sz="2400" b="1" dirty="0"/>
              <a:t>Anil </a:t>
            </a:r>
            <a:r>
              <a:rPr lang="en-US" sz="2400" b="1" dirty="0" err="1"/>
              <a:t>Varikuppala</a:t>
            </a:r>
            <a:endParaRPr lang="en-US" sz="2400" b="1" dirty="0"/>
          </a:p>
          <a:p>
            <a:pPr marL="342900" indent="-342900" algn="ctr">
              <a:buFont typeface="Arial" panose="020B0604020202020204" pitchFamily="34" charset="0"/>
              <a:buChar char="•"/>
            </a:pPr>
            <a:r>
              <a:rPr lang="en-US" sz="2400" b="1" dirty="0" err="1"/>
              <a:t>Vivek</a:t>
            </a:r>
            <a:r>
              <a:rPr lang="en-US" sz="2400" b="1" dirty="0"/>
              <a:t> Reddy Suresh </a:t>
            </a:r>
            <a:r>
              <a:rPr lang="en-US" sz="2400" b="1" dirty="0" err="1"/>
              <a:t>Puttireddy</a:t>
            </a:r>
            <a:endParaRPr lang="en-US" sz="2400" b="1" dirty="0"/>
          </a:p>
          <a:p>
            <a:pPr marL="342900" indent="-342900" algn="ctr">
              <a:buFont typeface="Arial" panose="020B0604020202020204" pitchFamily="34" charset="0"/>
              <a:buChar char="•"/>
            </a:pPr>
            <a:r>
              <a:rPr lang="en-US" sz="2400" b="1" dirty="0" err="1"/>
              <a:t>Pavan</a:t>
            </a:r>
            <a:r>
              <a:rPr lang="en-US" sz="2400" b="1" dirty="0"/>
              <a:t> Sai Kumar </a:t>
            </a:r>
            <a:r>
              <a:rPr lang="en-US" sz="2400" b="1" dirty="0" err="1"/>
              <a:t>Jalluri</a:t>
            </a:r>
            <a:endParaRPr lang="en-US" sz="2400" b="1" dirty="0"/>
          </a:p>
          <a:p>
            <a:pPr marL="342900" indent="-342900" algn="ctr">
              <a:buFont typeface="Arial" panose="020B0604020202020204" pitchFamily="34" charset="0"/>
              <a:buChar char="•"/>
            </a:pPr>
            <a:r>
              <a:rPr lang="en-US" sz="2400" b="1" dirty="0"/>
              <a:t>Om Sai Kumar </a:t>
            </a:r>
            <a:r>
              <a:rPr lang="en-US" sz="2400" b="1" dirty="0" err="1"/>
              <a:t>Vaddi</a:t>
            </a:r>
            <a:endParaRPr lang="en-US" sz="2400" b="1" dirty="0"/>
          </a:p>
          <a:p>
            <a:pPr algn="ctr"/>
            <a:r>
              <a:rPr lang="en-US" sz="2400" b="1" dirty="0" smtClean="0"/>
              <a:t>Date: 7/23/2024</a:t>
            </a:r>
            <a:endParaRPr lang="en-US"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Results – Cost Efficiency</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p>
            <a:endParaRPr lang="en-US" dirty="0"/>
          </a:p>
          <a:p>
            <a:endParaRPr lang="en-US" dirty="0"/>
          </a:p>
          <a:p>
            <a:endParaRPr lang="en-US" dirty="0"/>
          </a:p>
          <a:p>
            <a:endParaRPr lang="en-US" dirty="0"/>
          </a:p>
          <a:p>
            <a:pPr marL="0" indent="0">
              <a:buNone/>
            </a:pPr>
            <a:r>
              <a:rPr lang="en-US" b="1" dirty="0" smtClean="0"/>
              <a:t>Key </a:t>
            </a:r>
            <a:r>
              <a:rPr lang="en-US" b="1" dirty="0"/>
              <a:t>Observations:</a:t>
            </a:r>
          </a:p>
          <a:p>
            <a:r>
              <a:rPr lang="en-US" dirty="0"/>
              <a:t>The hybrid model offers substantial cost savings, as volunteer computing reduces the need for expensive cloud resources.</a:t>
            </a:r>
          </a:p>
          <a:p>
            <a:r>
              <a:rPr lang="en-US" dirty="0"/>
              <a:t>Cost per unit decreases significantly with the hybrid approach, especially for large-scale data processing tasks.</a:t>
            </a:r>
          </a:p>
        </p:txBody>
      </p:sp>
      <p:pic>
        <p:nvPicPr>
          <p:cNvPr id="4" name="Picture 2"/>
          <p:cNvPicPr>
            <a:picLocks noChangeAspect="1"/>
          </p:cNvPicPr>
          <p:nvPr>
            <p:custDataLst>
              <p:tags r:id="rId1"/>
            </p:custDataLst>
          </p:nvPr>
        </p:nvPicPr>
        <p:blipFill>
          <a:blip r:embed="rId3"/>
          <a:stretch>
            <a:fillRect/>
          </a:stretch>
        </p:blipFill>
        <p:spPr>
          <a:xfrm>
            <a:off x="609600" y="1202773"/>
            <a:ext cx="10514965" cy="2255520"/>
          </a:xfrm>
          <a:prstGeom prst="rect">
            <a:avLst/>
          </a:prstGeom>
          <a:noFill/>
          <a:ln>
            <a:noFill/>
          </a:ln>
        </p:spPr>
      </p:pic>
    </p:spTree>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5055"/>
          </a:xfrm>
        </p:spPr>
        <p:txBody>
          <a:bodyPr/>
          <a:lstStyle/>
          <a:p>
            <a:pPr algn="ctr"/>
            <a:r>
              <a:rPr lang="en-US" b="1" dirty="0">
                <a:latin typeface="Century Gothic" panose="020B0502020202020204" pitchFamily="34" charset="0"/>
              </a:rPr>
              <a:t>Results – Resource Utilization</a:t>
            </a:r>
          </a:p>
        </p:txBody>
      </p:sp>
      <p:sp>
        <p:nvSpPr>
          <p:cNvPr id="3" name="Content Placeholder 2"/>
          <p:cNvSpPr>
            <a:spLocks noGrp="1"/>
          </p:cNvSpPr>
          <p:nvPr>
            <p:ph idx="1"/>
          </p:nvPr>
        </p:nvSpPr>
        <p:spPr>
          <a:xfrm>
            <a:off x="838200" y="1217930"/>
            <a:ext cx="10515600" cy="5431790"/>
          </a:xfrm>
        </p:spPr>
        <p:style>
          <a:lnRef idx="2">
            <a:schemeClr val="accent2">
              <a:shade val="50000"/>
            </a:schemeClr>
          </a:lnRef>
          <a:fillRef idx="1">
            <a:schemeClr val="accent2"/>
          </a:fillRef>
          <a:effectRef idx="0">
            <a:schemeClr val="accent2"/>
          </a:effectRef>
          <a:fontRef idx="minor">
            <a:schemeClr val="lt1"/>
          </a:fontRef>
        </p:style>
        <p:txBody>
          <a:bodyPr>
            <a:normAutofit fontScale="8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t>Key Observations:</a:t>
            </a:r>
          </a:p>
          <a:p>
            <a:r>
              <a:rPr lang="en-US" dirty="0"/>
              <a:t>Hybrid Model: Demonstrates higher resource utilization efficiency. The hybrid approach makes optimal use of both cloud and volunteer computing resources, leading to reduced idle times and better overall resource usage.</a:t>
            </a:r>
          </a:p>
          <a:p>
            <a:r>
              <a:rPr lang="en-US" dirty="0"/>
              <a:t>Cloud-Only Model: Shows lower resource utilization efficiency, as cloud resources are often over-provisioned to handle peak loads, leading to increased idle times and higher costs.</a:t>
            </a:r>
          </a:p>
          <a:p>
            <a:r>
              <a:rPr lang="en-US" dirty="0"/>
              <a:t>Workload Variations: The hybrid model's efficiency improves with varying workloads, effectively balancing the load between cloud and volunteer resources. This results in more consistent and effective resource usage across different types of data processing tasks.</a:t>
            </a:r>
          </a:p>
        </p:txBody>
      </p:sp>
      <p:pic>
        <p:nvPicPr>
          <p:cNvPr id="4" name="Picture 3"/>
          <p:cNvPicPr>
            <a:picLocks noChangeAspect="1"/>
          </p:cNvPicPr>
          <p:nvPr>
            <p:custDataLst>
              <p:tags r:id="rId1"/>
            </p:custDataLst>
          </p:nvPr>
        </p:nvPicPr>
        <p:blipFill>
          <a:blip r:embed="rId3"/>
          <a:stretch>
            <a:fillRect/>
          </a:stretch>
        </p:blipFill>
        <p:spPr>
          <a:xfrm>
            <a:off x="838200" y="1440180"/>
            <a:ext cx="10514965" cy="22618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Demo</a:t>
            </a:r>
          </a:p>
        </p:txBody>
      </p:sp>
      <p:pic>
        <p:nvPicPr>
          <p:cNvPr id="5" name="Content Placeholder 4"/>
          <p:cNvPicPr>
            <a:picLocks noGrp="1" noChangeAspect="1"/>
          </p:cNvPicPr>
          <p:nvPr>
            <p:ph idx="1"/>
          </p:nvPr>
        </p:nvPicPr>
        <p:blipFill>
          <a:blip r:embed="rId2"/>
          <a:stretch>
            <a:fillRect/>
          </a:stretch>
        </p:blipFill>
        <p:spPr>
          <a:xfrm>
            <a:off x="1103313" y="2077960"/>
            <a:ext cx="8947150" cy="41451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795130"/>
            <a:ext cx="9952383" cy="5331033"/>
          </a:xfrm>
        </p:spPr>
      </p:pic>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618" y="715618"/>
            <a:ext cx="11092070" cy="5830956"/>
          </a:xfrm>
        </p:spPr>
      </p:pic>
    </p:spTree>
    <p:extLst>
      <p:ext uri="{BB962C8B-B14F-4D97-AF65-F5344CB8AC3E}">
        <p14:creationId xmlns:p14="http://schemas.microsoft.com/office/powerpoint/2010/main" val="4005495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Conclusion</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lnSpcReduction="10000"/>
          </a:bodyPr>
          <a:lstStyle/>
          <a:p>
            <a:pPr marL="0" indent="0">
              <a:buNone/>
            </a:pPr>
            <a:r>
              <a:rPr lang="en-US" b="1" dirty="0"/>
              <a:t>Key Findings:</a:t>
            </a:r>
          </a:p>
          <a:p>
            <a:endParaRPr lang="en-US" dirty="0"/>
          </a:p>
          <a:p>
            <a:r>
              <a:rPr lang="en-US" dirty="0"/>
              <a:t>Performance Improvement: The hybrid data processing model demonstrates significant performance gains over traditional cloud-only solutions. By effectively utilizing both cloud and volunteer computing resources, the hybrid model achieves faster data processing speeds and better scalability.</a:t>
            </a:r>
          </a:p>
          <a:p>
            <a:r>
              <a:rPr lang="en-US" dirty="0"/>
              <a:t>Cost Efficiency: The hybrid approach offers substantial cost savings. The integration of volunteer computing helps offset the costs associated with cloud resources, making the hybrid model a cost-effective solution for big data analytics.</a:t>
            </a:r>
          </a:p>
          <a:p>
            <a:r>
              <a:rPr lang="en-US" dirty="0"/>
              <a:t>Resource Utilization: The dynamic allocation of resources between cloud and volunteer computing platforms leads to more efficient use of available resources, reducing wastage and optimizing performance.</a:t>
            </a: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Future Work:</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Algorithm Refinement: Further development and optimization of the HR </a:t>
            </a:r>
            <a:r>
              <a:rPr lang="en-US" dirty="0" err="1"/>
              <a:t>Alloc</a:t>
            </a:r>
            <a:r>
              <a:rPr lang="en-US" dirty="0"/>
              <a:t> algorithm to enhance its adaptability and efficiency.</a:t>
            </a:r>
          </a:p>
          <a:p>
            <a:r>
              <a:rPr lang="en-US" dirty="0"/>
              <a:t>Extended Testing: Conducting more extensive testing with larger datasets and varying workloads to validate the hybrid model’s performance and scalability.</a:t>
            </a:r>
          </a:p>
          <a:p>
            <a:r>
              <a:rPr lang="en-US" dirty="0"/>
              <a:t>Real-World Deployment: Exploring opportunities to deploy the hybrid model in real-world scenarios to assess its practical applicability and impact.</a:t>
            </a: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entury Gothic" panose="020B0502020202020204" pitchFamily="34" charset="0"/>
              </a:rPr>
              <a:t>REFERENCES</a:t>
            </a:r>
            <a:endParaRPr lang="en-US" b="1" dirty="0">
              <a:latin typeface="Century Gothic" panose="020B0502020202020204" pitchFamily="34" charset="0"/>
            </a:endParaRPr>
          </a:p>
        </p:txBody>
      </p:sp>
      <p:sp>
        <p:nvSpPr>
          <p:cNvPr id="3" name="Content Placeholder 2"/>
          <p:cNvSpPr>
            <a:spLocks noGrp="1"/>
          </p:cNvSpPr>
          <p:nvPr>
            <p:ph idx="1"/>
          </p:nvPr>
        </p:nvSpPr>
        <p:spPr>
          <a:xfrm>
            <a:off x="838200" y="1469390"/>
            <a:ext cx="10515600" cy="5199380"/>
          </a:xfrm>
        </p:spPr>
        <p:style>
          <a:lnRef idx="2">
            <a:schemeClr val="dk1">
              <a:shade val="50000"/>
            </a:schemeClr>
          </a:lnRef>
          <a:fillRef idx="1">
            <a:schemeClr val="dk1"/>
          </a:fillRef>
          <a:effectRef idx="0">
            <a:schemeClr val="dk1"/>
          </a:effectRef>
          <a:fontRef idx="minor">
            <a:schemeClr val="lt1"/>
          </a:fontRef>
        </p:style>
        <p:txBody>
          <a:bodyPr>
            <a:normAutofit fontScale="90000" lnSpcReduction="20000"/>
          </a:bodyPr>
          <a:lstStyle/>
          <a:p>
            <a:r>
              <a:rPr lang="en-US" dirty="0"/>
              <a:t>[1]J. C. S. Dos </a:t>
            </a:r>
            <a:r>
              <a:rPr lang="en-US" dirty="0" err="1"/>
              <a:t>Anjos</a:t>
            </a:r>
            <a:r>
              <a:rPr lang="en-US" dirty="0"/>
              <a:t> et al., “Data Processing Model to Perform Big Data Analytics in Hybrid Infrastructures,” IEEE Access, vol. 8, pp. 170281–170294, 2020, </a:t>
            </a:r>
            <a:r>
              <a:rPr lang="en-US" dirty="0" err="1"/>
              <a:t>doi</a:t>
            </a:r>
            <a:r>
              <a:rPr lang="en-US" dirty="0"/>
              <a:t>: </a:t>
            </a:r>
            <a:r>
              <a:rPr lang="en-US" dirty="0">
                <a:solidFill>
                  <a:schemeClr val="accent1"/>
                </a:solidFill>
              </a:rPr>
              <a:t>https://doi.org/10.1109/access.2020.3023344.</a:t>
            </a:r>
          </a:p>
          <a:p>
            <a:r>
              <a:rPr lang="en-US" dirty="0"/>
              <a:t>‌[2]  </a:t>
            </a:r>
            <a:r>
              <a:rPr lang="en-US" dirty="0" err="1"/>
              <a:t>Marz</a:t>
            </a:r>
            <a:r>
              <a:rPr lang="en-US" dirty="0"/>
              <a:t>, N., Warren, J. (2015). Big Data: Principles and best </a:t>
            </a:r>
            <a:r>
              <a:rPr lang="en-US" dirty="0" err="1"/>
              <a:t>practicesof</a:t>
            </a:r>
            <a:r>
              <a:rPr lang="en-US" dirty="0"/>
              <a:t> scalable </a:t>
            </a:r>
            <a:r>
              <a:rPr lang="en-US" dirty="0" err="1"/>
              <a:t>realtime</a:t>
            </a:r>
            <a:r>
              <a:rPr lang="en-US" dirty="0"/>
              <a:t> data systems. Manning Publications</a:t>
            </a:r>
          </a:p>
          <a:p>
            <a:r>
              <a:rPr lang="en-US" dirty="0"/>
              <a:t>[3]  </a:t>
            </a:r>
            <a:r>
              <a:rPr lang="en-US" dirty="0" err="1"/>
              <a:t>Zaharia</a:t>
            </a:r>
            <a:r>
              <a:rPr lang="en-US" dirty="0"/>
              <a:t>, M., Chowdhury, M., Franklin, M. J., </a:t>
            </a:r>
            <a:r>
              <a:rPr lang="en-US" dirty="0" err="1"/>
              <a:t>Shenker</a:t>
            </a:r>
            <a:r>
              <a:rPr lang="en-US" dirty="0"/>
              <a:t>, S., </a:t>
            </a:r>
            <a:r>
              <a:rPr lang="en-US" dirty="0" err="1"/>
              <a:t>Stoica</a:t>
            </a:r>
            <a:r>
              <a:rPr lang="en-US" dirty="0"/>
              <a:t>, I.(2010). Spark: Cluster computing with working sets. </a:t>
            </a:r>
            <a:r>
              <a:rPr lang="en-US" dirty="0" err="1"/>
              <a:t>HotCloud</a:t>
            </a:r>
            <a:r>
              <a:rPr lang="en-US" dirty="0"/>
              <a:t>, 10(10-10), 95.</a:t>
            </a:r>
          </a:p>
          <a:p>
            <a:r>
              <a:rPr lang="en-US" dirty="0"/>
              <a:t>[4]V. </a:t>
            </a:r>
            <a:r>
              <a:rPr lang="en-US" dirty="0" err="1"/>
              <a:t>Kantere</a:t>
            </a:r>
            <a:r>
              <a:rPr lang="en-US" dirty="0"/>
              <a:t>, “Processing Big Data Across Infrastructures,” Lecture notes in computer science, pp. 38–51, Jan. 2020, </a:t>
            </a:r>
            <a:r>
              <a:rPr lang="en-US" dirty="0" err="1"/>
              <a:t>doi</a:t>
            </a:r>
            <a:r>
              <a:rPr lang="en-US" dirty="0"/>
              <a:t>: </a:t>
            </a:r>
            <a:r>
              <a:rPr lang="en-US" dirty="0">
                <a:solidFill>
                  <a:schemeClr val="accent1"/>
                </a:solidFill>
              </a:rPr>
              <a:t>https://doi.org/10.1007/978-3-030-59612-5_4.</a:t>
            </a:r>
          </a:p>
          <a:p>
            <a:r>
              <a:rPr lang="en-US" dirty="0"/>
              <a:t>[5]</a:t>
            </a:r>
            <a:r>
              <a:rPr lang="en-US" dirty="0" err="1"/>
              <a:t>Sardar</a:t>
            </a:r>
            <a:r>
              <a:rPr lang="en-US" dirty="0"/>
              <a:t> Muhammad Usman, R. </a:t>
            </a:r>
            <a:r>
              <a:rPr lang="en-US" dirty="0" err="1"/>
              <a:t>Mehmood</a:t>
            </a:r>
            <a:r>
              <a:rPr lang="en-US" dirty="0"/>
              <a:t>, and </a:t>
            </a:r>
            <a:r>
              <a:rPr lang="en-US" dirty="0" err="1"/>
              <a:t>Iyad</a:t>
            </a:r>
            <a:r>
              <a:rPr lang="en-US" dirty="0"/>
              <a:t> </a:t>
            </a:r>
            <a:r>
              <a:rPr lang="en-US" dirty="0" err="1"/>
              <a:t>Katib</a:t>
            </a:r>
            <a:r>
              <a:rPr lang="en-US" dirty="0"/>
              <a:t>, “Big Data and HPC Convergence for Smart Infrastructures: A Review and Proposed Architecture,” pp. 561–586, Jan. 2020, </a:t>
            </a:r>
            <a:r>
              <a:rPr lang="en-US" dirty="0" err="1"/>
              <a:t>doi</a:t>
            </a:r>
            <a:r>
              <a:rPr lang="en-US" dirty="0"/>
              <a:t>: </a:t>
            </a:r>
            <a:r>
              <a:rPr lang="en-US" dirty="0">
                <a:solidFill>
                  <a:schemeClr val="accent1"/>
                </a:solidFill>
              </a:rPr>
              <a:t>https://doi.org/10.1007/978-3-030-13705-2_23.</a:t>
            </a:r>
          </a:p>
          <a:p>
            <a:r>
              <a:rPr lang="en-US" dirty="0"/>
              <a:t>[6]A. </a:t>
            </a:r>
            <a:r>
              <a:rPr lang="en-US" dirty="0" err="1"/>
              <a:t>Mehenni</a:t>
            </a:r>
            <a:r>
              <a:rPr lang="en-US" dirty="0"/>
              <a:t>, Z. </a:t>
            </a:r>
            <a:r>
              <a:rPr lang="en-US" dirty="0" err="1"/>
              <a:t>Alimazighi</a:t>
            </a:r>
            <a:r>
              <a:rPr lang="en-US" dirty="0"/>
              <a:t>, T. </a:t>
            </a:r>
            <a:r>
              <a:rPr lang="en-US" dirty="0" err="1"/>
              <a:t>Bouktir</a:t>
            </a:r>
            <a:r>
              <a:rPr lang="en-US" dirty="0"/>
              <a:t>, and M. Ahmed-</a:t>
            </a:r>
            <a:r>
              <a:rPr lang="en-US" dirty="0" err="1"/>
              <a:t>Nacer</a:t>
            </a:r>
            <a:r>
              <a:rPr lang="en-US" dirty="0"/>
              <a:t>, “An optimal big data processing for smart grid based on hybrid MDM/R architecture to strengthening RE integration and EE in datacenter,” Journal of Ambient Intelligence and Humanized Computing, vol. 10, no. 9, pp. 3709–3722, Oct. 2018, </a:t>
            </a:r>
            <a:r>
              <a:rPr lang="en-US" dirty="0" err="1"/>
              <a:t>doi</a:t>
            </a:r>
            <a:r>
              <a:rPr lang="en-US" dirty="0"/>
              <a:t>: </a:t>
            </a:r>
            <a:r>
              <a:rPr lang="en-US" dirty="0">
                <a:solidFill>
                  <a:schemeClr val="accent1"/>
                </a:solidFill>
              </a:rPr>
              <a:t>https://doi.org/10.1007/s12652-018-1097-4.</a:t>
            </a:r>
          </a:p>
          <a:p>
            <a:r>
              <a:rPr lang="en-US" dirty="0"/>
              <a:t>[7]“Cloud-Based Software Platform for Big Data Analytics in Smart Grids,” ieeexplore.ieee.org. </a:t>
            </a:r>
            <a:r>
              <a:rPr lang="en-US" dirty="0">
                <a:solidFill>
                  <a:schemeClr val="accent1"/>
                </a:solidFill>
              </a:rPr>
              <a:t>https://ieeexplore.ieee.org/abstract/document/6475927/</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Introduction</a:t>
            </a:r>
            <a:r>
              <a:rPr lang="en-US" b="1" dirty="0"/>
              <a:t> to the Team</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Anil </a:t>
            </a:r>
            <a:r>
              <a:rPr lang="en-US" dirty="0" err="1"/>
              <a:t>Varikuppala</a:t>
            </a:r>
            <a:r>
              <a:rPr lang="en-US" dirty="0"/>
              <a:t>: Research and Literature Review Specialist</a:t>
            </a:r>
          </a:p>
          <a:p>
            <a:r>
              <a:rPr lang="en-US" dirty="0" err="1"/>
              <a:t>Vivek</a:t>
            </a:r>
            <a:r>
              <a:rPr lang="en-US" dirty="0"/>
              <a:t> Reddy Suresh </a:t>
            </a:r>
            <a:r>
              <a:rPr lang="en-US" dirty="0" err="1"/>
              <a:t>Puttireddy</a:t>
            </a:r>
            <a:r>
              <a:rPr lang="en-US" dirty="0"/>
              <a:t>: Algorithm Development Expert</a:t>
            </a:r>
          </a:p>
          <a:p>
            <a:r>
              <a:rPr lang="en-US" dirty="0" err="1"/>
              <a:t>Pavan</a:t>
            </a:r>
            <a:r>
              <a:rPr lang="en-US" dirty="0"/>
              <a:t> Sai Kumar </a:t>
            </a:r>
            <a:r>
              <a:rPr lang="en-US" dirty="0" err="1"/>
              <a:t>Jalluri</a:t>
            </a:r>
            <a:r>
              <a:rPr lang="en-US" dirty="0"/>
              <a:t>: Project Leader</a:t>
            </a:r>
          </a:p>
          <a:p>
            <a:r>
              <a:rPr lang="en-US" dirty="0"/>
              <a:t>Om Sai Kumar </a:t>
            </a:r>
            <a:r>
              <a:rPr lang="en-US" dirty="0" err="1"/>
              <a:t>Vaddi</a:t>
            </a:r>
            <a:r>
              <a:rPr lang="en-US" dirty="0"/>
              <a:t>: Performance Testing and Analysis Lead</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796290"/>
          </a:xfrm>
        </p:spPr>
        <p:txBody>
          <a:bodyPr/>
          <a:lstStyle/>
          <a:p>
            <a:pPr algn="ctr"/>
            <a:r>
              <a:rPr lang="en-US" b="1" dirty="0"/>
              <a:t>Project </a:t>
            </a:r>
            <a:r>
              <a:rPr lang="en-US" b="1" dirty="0">
                <a:latin typeface="Century Gothic" panose="020B0502020202020204" pitchFamily="34" charset="0"/>
              </a:rPr>
              <a:t>Overview</a:t>
            </a:r>
            <a:r>
              <a:rPr lang="en-US" b="1" dirty="0"/>
              <a:t>:</a:t>
            </a:r>
          </a:p>
        </p:txBody>
      </p:sp>
      <p:sp>
        <p:nvSpPr>
          <p:cNvPr id="3" name="Content Placeholder 2"/>
          <p:cNvSpPr>
            <a:spLocks noGrp="1"/>
          </p:cNvSpPr>
          <p:nvPr>
            <p:ph idx="1"/>
          </p:nvPr>
        </p:nvSpPr>
        <p:spPr>
          <a:xfrm>
            <a:off x="609600" y="1071245"/>
            <a:ext cx="10972800" cy="5421630"/>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b="1" dirty="0"/>
              <a:t>Objective: </a:t>
            </a:r>
            <a:r>
              <a:rPr lang="en-US" dirty="0"/>
              <a:t>This project aims to integrate cloud computing and volunteer computing infrastructures to enhance big data analytics. The focus is on developing and implementing a hybrid model to optimize resource allocation, performance, and cost-efficiency.</a:t>
            </a:r>
          </a:p>
          <a:p>
            <a:r>
              <a:rPr lang="en-US" b="1" dirty="0"/>
              <a:t>Scope: </a:t>
            </a:r>
            <a:r>
              <a:rPr lang="en-US" dirty="0"/>
              <a:t>The project explores the integration of two distinct computing environments to address the limitations of traditional cloud-only models. </a:t>
            </a:r>
            <a:r>
              <a:rPr lang="en-US" dirty="0" smtClean="0"/>
              <a:t>By utilizing both </a:t>
            </a:r>
            <a:r>
              <a:rPr lang="en-US" dirty="0"/>
              <a:t>cloud and volunteer resources, the hybrid model seeks to improve data processing efficiency and reduce overall costs.</a:t>
            </a: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Motivation</a:t>
            </a:r>
          </a:p>
        </p:txBody>
      </p:sp>
      <p:sp>
        <p:nvSpPr>
          <p:cNvPr id="3" name="Content Placeholder 2"/>
          <p:cNvSpPr>
            <a:spLocks noGrp="1"/>
          </p:cNvSpPr>
          <p:nvPr>
            <p:ph idx="1"/>
          </p:nvPr>
        </p:nvSpPr>
        <p:spPr>
          <a:xfrm>
            <a:off x="838200" y="1536065"/>
            <a:ext cx="10515600" cy="5090022"/>
          </a:xfrm>
        </p:spPr>
        <p:style>
          <a:lnRef idx="2">
            <a:schemeClr val="accent2">
              <a:shade val="50000"/>
            </a:schemeClr>
          </a:lnRef>
          <a:fillRef idx="1">
            <a:schemeClr val="accent2"/>
          </a:fillRef>
          <a:effectRef idx="0">
            <a:schemeClr val="accent2"/>
          </a:effectRef>
          <a:fontRef idx="minor">
            <a:schemeClr val="lt1"/>
          </a:fontRef>
        </p:style>
        <p:txBody>
          <a:bodyPr>
            <a:normAutofit fontScale="97500" lnSpcReduction="10000"/>
          </a:bodyPr>
          <a:lstStyle/>
          <a:p>
            <a:pPr marL="0" indent="0">
              <a:buNone/>
            </a:pPr>
            <a:r>
              <a:rPr lang="en-US" b="1" dirty="0"/>
              <a:t>Challenges in Big Data Analytics</a:t>
            </a:r>
            <a:r>
              <a:rPr lang="en-US" b="1" dirty="0" smtClean="0"/>
              <a:t>:</a:t>
            </a:r>
            <a:endParaRPr lang="en-US" dirty="0"/>
          </a:p>
          <a:p>
            <a:r>
              <a:rPr lang="en-US" dirty="0"/>
              <a:t>High Costs: Traditional cloud computing can be expensive, especially for large-scale, continuous operations. This is a significant barrier for many organizations managing extensive datasets.</a:t>
            </a:r>
          </a:p>
          <a:p>
            <a:r>
              <a:rPr lang="en-US" dirty="0"/>
              <a:t>Resource Limitations: Cloud-only solutions can face limitations in terms of resource allocation and scalability when dealing with massive data workloads.</a:t>
            </a:r>
          </a:p>
          <a:p>
            <a:pPr marL="0" indent="0">
              <a:buNone/>
            </a:pPr>
            <a:r>
              <a:rPr lang="en-US" b="1" dirty="0"/>
              <a:t>Why Hybrid Model</a:t>
            </a:r>
            <a:r>
              <a:rPr lang="en-US" b="1" dirty="0" smtClean="0"/>
              <a:t>?</a:t>
            </a:r>
            <a:endParaRPr lang="en-US" dirty="0"/>
          </a:p>
          <a:p>
            <a:r>
              <a:rPr lang="en-US" dirty="0"/>
              <a:t>Cost Efficiency: Integrating volunteer computing helps in utilizing idle resources at no cost, providing a cost-effective alternative to cloud-only solutions.</a:t>
            </a:r>
          </a:p>
          <a:p>
            <a:r>
              <a:rPr lang="en-US" dirty="0"/>
              <a:t>Enhanced Performance: A hybrid model leverages the strengths of both cloud and volunteer resources, allowing for dynamic allocation of tasks and improved processing speeds.</a:t>
            </a:r>
          </a:p>
          <a:p>
            <a:r>
              <a:rPr lang="en-US" dirty="0"/>
              <a:t>Scalability: By combining the robust infrastructure of cloud computing with the extensive reach of volunteer networks, the hybrid model offers greater scalability and flexibility.</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US"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buNone/>
            </a:pPr>
            <a:r>
              <a:rPr lang="en-US" dirty="0"/>
              <a:t>Development of HR </a:t>
            </a:r>
            <a:r>
              <a:rPr lang="en-US" dirty="0" err="1"/>
              <a:t>Alloc</a:t>
            </a:r>
            <a:r>
              <a:rPr lang="en-US" dirty="0"/>
              <a:t> Algorithm</a:t>
            </a:r>
          </a:p>
          <a:p>
            <a:r>
              <a:rPr lang="en-US" dirty="0"/>
              <a:t>Objective: The HR </a:t>
            </a:r>
            <a:r>
              <a:rPr lang="en-US" dirty="0" err="1"/>
              <a:t>Alloc</a:t>
            </a:r>
            <a:r>
              <a:rPr lang="en-US" dirty="0"/>
              <a:t> algorithm is designed to enhance data placement and resource allocation in a hybrid computing environment. It dynamically adjusts resources between cloud and volunteer computing platforms based on real-time needs.</a:t>
            </a:r>
          </a:p>
          <a:p>
            <a:pPr marL="0" indent="0">
              <a:buNone/>
            </a:pPr>
            <a:r>
              <a:rPr lang="en-US" dirty="0"/>
              <a:t>Key Features:</a:t>
            </a:r>
          </a:p>
          <a:p>
            <a:r>
              <a:rPr lang="en-US" dirty="0"/>
              <a:t>Real-Time Monitoring: Tracks resource availability and workload distribution.</a:t>
            </a:r>
          </a:p>
          <a:p>
            <a:r>
              <a:rPr lang="en-US" dirty="0"/>
              <a:t>Dynamic Allocation: Adjusts resource allocation to optimize performance and cost efficiency.</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Century Gothic" panose="020B0502020202020204" pitchFamily="34" charset="0"/>
              </a:rPr>
              <a:t>Prototype Implementation and Performance Testing</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dirty="0"/>
              <a:t>Overview: A prototype of the HR </a:t>
            </a:r>
            <a:r>
              <a:rPr lang="en-US" dirty="0" err="1"/>
              <a:t>Alloc</a:t>
            </a:r>
            <a:r>
              <a:rPr lang="en-US" dirty="0"/>
              <a:t> algorithm was developed to simulate a hybrid infrastructure, allowing for controlled testing and evaluation of its functionality.</a:t>
            </a:r>
          </a:p>
          <a:p>
            <a:r>
              <a:rPr lang="en-US" dirty="0"/>
              <a:t>Setup: The prototype combines cloud-based services with volunteer computing resources to assess the algorithm’s effectiveness in managing diverse workloads.</a:t>
            </a:r>
          </a:p>
          <a:p>
            <a:r>
              <a:rPr lang="en-US" dirty="0"/>
              <a:t>Approach: Performance tests compared the hybrid model against traditional cloud-only solutions. Key metrics included processing speed, resource utilization, and cost efficiency.</a:t>
            </a:r>
          </a:p>
          <a:p>
            <a:r>
              <a:rPr lang="en-US" dirty="0"/>
              <a:t>Testing Phases: Included initial functionality checks, stress testing under varied workloads, and comparative performance analysis.</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Data Analysis</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Analysis Methods: Results from performance tests were analyzed using statistical comparisons and visualizations. Key aspects include improvements in processing times, cost reductions, and resource utilization efficiency.</a:t>
            </a:r>
          </a:p>
          <a:p>
            <a:r>
              <a:rPr lang="en-US" dirty="0"/>
              <a:t>Outcome: Identified the benefits and potential drawbacks of the hybrid model, providing a clear picture of its performance compared to cloud-only solutions.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Experimental Design</a:t>
            </a:r>
          </a:p>
        </p:txBody>
      </p:sp>
      <p:sp>
        <p:nvSpPr>
          <p:cNvPr id="3" name="Content Placeholder 2"/>
          <p:cNvSpPr>
            <a:spLocks noGrp="1"/>
          </p:cNvSpPr>
          <p:nvPr>
            <p:ph idx="1"/>
          </p:nvPr>
        </p:nvSpPr>
        <p:spPr>
          <a:xfrm>
            <a:off x="838200" y="1487805"/>
            <a:ext cx="10515600" cy="5191125"/>
          </a:xfrm>
        </p:spPr>
        <p:style>
          <a:lnRef idx="2">
            <a:schemeClr val="accent2">
              <a:shade val="50000"/>
            </a:schemeClr>
          </a:lnRef>
          <a:fillRef idx="1">
            <a:schemeClr val="accent2"/>
          </a:fillRef>
          <a:effectRef idx="0">
            <a:schemeClr val="accent2"/>
          </a:effectRef>
          <a:fontRef idx="minor">
            <a:schemeClr val="lt1"/>
          </a:fontRef>
        </p:style>
        <p:txBody>
          <a:bodyPr>
            <a:normAutofit fontScale="82500" lnSpcReduction="20000"/>
          </a:bodyPr>
          <a:lstStyle/>
          <a:p>
            <a:pPr marL="0" indent="0">
              <a:buNone/>
            </a:pPr>
            <a:r>
              <a:rPr lang="en-US" b="1" dirty="0"/>
              <a:t>Design Overview</a:t>
            </a:r>
          </a:p>
          <a:p>
            <a:endParaRPr lang="en-US" dirty="0"/>
          </a:p>
          <a:p>
            <a:r>
              <a:rPr lang="en-US" dirty="0"/>
              <a:t>Objective: The experimental design aimed to assess the HR </a:t>
            </a:r>
            <a:r>
              <a:rPr lang="en-US" dirty="0" err="1"/>
              <a:t>Alloc</a:t>
            </a:r>
            <a:r>
              <a:rPr lang="en-US" dirty="0"/>
              <a:t> algorithm's performance in a hybrid data processing environment.</a:t>
            </a:r>
          </a:p>
          <a:p>
            <a:r>
              <a:rPr lang="en-US" dirty="0"/>
              <a:t>Setup: The hybrid infrastructure included both cloud resources and volunteer computing nodes. The setup was designed to simulate real-world conditions and workloads.</a:t>
            </a:r>
          </a:p>
          <a:p>
            <a:pPr marL="0" indent="0">
              <a:buNone/>
            </a:pPr>
            <a:r>
              <a:rPr lang="en-US" b="1" dirty="0"/>
              <a:t>Metrics Used</a:t>
            </a:r>
          </a:p>
          <a:p>
            <a:endParaRPr lang="en-US" dirty="0"/>
          </a:p>
          <a:p>
            <a:r>
              <a:rPr lang="en-US" dirty="0"/>
              <a:t>Processing Speed: Measures how quickly data is processed under different configurations.</a:t>
            </a:r>
          </a:p>
          <a:p>
            <a:r>
              <a:rPr lang="en-US" dirty="0"/>
              <a:t>Resource Utilization: Assesses how effectively resources are used across both cloud and volunteer computing platforms.</a:t>
            </a:r>
          </a:p>
          <a:p>
            <a:r>
              <a:rPr lang="en-US" dirty="0"/>
              <a:t>Cost Efficiency: Evaluates the cost savings achieved by using a hybrid model compared to traditional cloud-only solutions.</a:t>
            </a:r>
          </a:p>
          <a:p>
            <a:r>
              <a:rPr lang="en-US" dirty="0"/>
              <a:t>Scalability: Tests the model's ability to handle increasing data volumes and workload complexities.</a:t>
            </a:r>
          </a:p>
          <a:p>
            <a:r>
              <a:rPr lang="en-US" dirty="0"/>
              <a:t>Flexibility and Reliability: Measures the system’s adaptability to changing workloads and its stability under various conditions.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entury Gothic" panose="020B0502020202020204" pitchFamily="34" charset="0"/>
              </a:rPr>
              <a:t>Results – Processing Speed</a:t>
            </a:r>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7500"/>
          </a:bodyPr>
          <a:lstStyle/>
          <a:p>
            <a:endParaRPr lang="en-US" dirty="0"/>
          </a:p>
          <a:p>
            <a:endParaRPr lang="en-US" dirty="0"/>
          </a:p>
          <a:p>
            <a:endParaRPr lang="en-US" dirty="0"/>
          </a:p>
          <a:p>
            <a:endParaRPr lang="en-US" dirty="0"/>
          </a:p>
          <a:p>
            <a:pPr marL="0" indent="0">
              <a:buNone/>
            </a:pPr>
            <a:r>
              <a:rPr lang="en-US" b="1" dirty="0" smtClean="0">
                <a:latin typeface="Century Gothic" panose="020B0502020202020204" pitchFamily="34" charset="0"/>
              </a:rPr>
              <a:t>Key </a:t>
            </a:r>
            <a:r>
              <a:rPr lang="en-US" b="1" dirty="0">
                <a:latin typeface="Century Gothic" panose="020B0502020202020204" pitchFamily="34" charset="0"/>
              </a:rPr>
              <a:t>Observations:</a:t>
            </a:r>
          </a:p>
          <a:p>
            <a:r>
              <a:rPr lang="en-US" dirty="0">
                <a:latin typeface="Century Gothic" panose="020B0502020202020204" pitchFamily="34" charset="0"/>
              </a:rPr>
              <a:t>The hybrid model consistently demonstrates faster processing speeds compared to the cloud-only model.</a:t>
            </a:r>
          </a:p>
          <a:p>
            <a:r>
              <a:rPr lang="en-US" dirty="0">
                <a:latin typeface="Century Gothic" panose="020B0502020202020204" pitchFamily="34" charset="0"/>
              </a:rPr>
              <a:t>Processing times decrease as the hybrid model efficiently distributes tasks between cloud and volunteer resources.</a:t>
            </a:r>
          </a:p>
        </p:txBody>
      </p:sp>
      <p:pic>
        <p:nvPicPr>
          <p:cNvPr id="4" name="Picture 1"/>
          <p:cNvPicPr>
            <a:picLocks noChangeAspect="1"/>
          </p:cNvPicPr>
          <p:nvPr>
            <p:custDataLst>
              <p:tags r:id="rId1"/>
            </p:custDataLst>
          </p:nvPr>
        </p:nvPicPr>
        <p:blipFill>
          <a:blip r:embed="rId3"/>
          <a:stretch>
            <a:fillRect/>
          </a:stretch>
        </p:blipFill>
        <p:spPr>
          <a:xfrm>
            <a:off x="609600" y="1417637"/>
            <a:ext cx="10515600" cy="22797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1292</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Data Processing Model to Perform Big Data Analytics in Hybrid Infrastructures</vt:lpstr>
      <vt:lpstr>Introduction to the Team</vt:lpstr>
      <vt:lpstr>Project Overview:</vt:lpstr>
      <vt:lpstr>Motivation</vt:lpstr>
      <vt:lpstr>METHODOLOGY</vt:lpstr>
      <vt:lpstr>Prototype Implementation and Performance Testing</vt:lpstr>
      <vt:lpstr>Data Analysis</vt:lpstr>
      <vt:lpstr>Experimental Design</vt:lpstr>
      <vt:lpstr>Results – Processing Speed</vt:lpstr>
      <vt:lpstr>Results – Cost Efficiency</vt:lpstr>
      <vt:lpstr>Results – Resource Utilization</vt:lpstr>
      <vt:lpstr>Demo</vt:lpstr>
      <vt:lpstr>PowerPoint Presentation</vt:lpstr>
      <vt:lpstr>PowerPoint Presentation</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Model to Perform Big Data Analytics in Hybrid Infrastructures</dc:title>
  <dc:creator/>
  <cp:lastModifiedBy>word</cp:lastModifiedBy>
  <cp:revision>18</cp:revision>
  <dcterms:created xsi:type="dcterms:W3CDTF">2024-07-21T06:00:49Z</dcterms:created>
  <dcterms:modified xsi:type="dcterms:W3CDTF">2024-07-23T09:46:52Z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A7D7BEFCC45F4E07A6986075EB3BF061_11</vt:lpwstr>
  </property>
  <property fmtid="{D5CDD505-2E9C-101B-9397-08002B2CF9AE}" pid="3" name="KSOProductBuildVer">
    <vt:lpwstr>1033-12.2.0.17119</vt:lpwstr>
  </property>
</Properties>
</file>