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7" r:id="rId2"/>
    <p:sldId id="258" r:id="rId3"/>
    <p:sldId id="263" r:id="rId4"/>
    <p:sldId id="259" r:id="rId5"/>
    <p:sldId id="264" r:id="rId6"/>
    <p:sldId id="260" r:id="rId7"/>
    <p:sldId id="262" r:id="rId8"/>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Cambria" panose="02040503050406030204" pitchFamily="18" charset="0"/>
      <p:regular r:id="rId14"/>
      <p:bold r:id="rId15"/>
      <p:italic r:id="rId16"/>
      <p:boldItalic r:id="rId17"/>
    </p:embeddedFont>
    <p:embeddedFont>
      <p:font typeface="Cocomat Pro" panose="020B0604020202020204" charset="0"/>
      <p:regular r:id="rId18"/>
    </p:embeddedFont>
    <p:embeddedFont>
      <p:font typeface="Cocomat Pro Bold" panose="020B0604020202020204" charset="0"/>
      <p:regular r:id="rId19"/>
    </p:embeddedFont>
    <p:embeddedFont>
      <p:font typeface="Cocomat Pro Heavy"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58073-BFB3-4299-8485-69BF8CD56FAD}" type="datetimeFigureOut">
              <a:rPr lang="en-IN" smtClean="0"/>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277D3-F9B8-4F3D-A828-E2E16CDBF49D}" type="slidenum">
              <a:rPr lang="en-IN" smtClean="0"/>
              <a:t>‹#›</a:t>
            </a:fld>
            <a:endParaRPr lang="en-IN"/>
          </a:p>
        </p:txBody>
      </p:sp>
    </p:spTree>
    <p:extLst>
      <p:ext uri="{BB962C8B-B14F-4D97-AF65-F5344CB8AC3E}">
        <p14:creationId xmlns:p14="http://schemas.microsoft.com/office/powerpoint/2010/main" val="2519497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5277D3-F9B8-4F3D-A828-E2E16CDBF49D}" type="slidenum">
              <a:rPr lang="en-IN" smtClean="0"/>
              <a:t>1</a:t>
            </a:fld>
            <a:endParaRPr lang="en-IN"/>
          </a:p>
        </p:txBody>
      </p:sp>
    </p:spTree>
    <p:extLst>
      <p:ext uri="{BB962C8B-B14F-4D97-AF65-F5344CB8AC3E}">
        <p14:creationId xmlns:p14="http://schemas.microsoft.com/office/powerpoint/2010/main" val="294981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BAD9"/>
        </a:solidFill>
        <a:effectLst/>
      </p:bgPr>
    </p:bg>
    <p:spTree>
      <p:nvGrpSpPr>
        <p:cNvPr id="1" name=""/>
        <p:cNvGrpSpPr/>
        <p:nvPr/>
      </p:nvGrpSpPr>
      <p:grpSpPr>
        <a:xfrm>
          <a:off x="0" y="0"/>
          <a:ext cx="0" cy="0"/>
          <a:chOff x="0" y="0"/>
          <a:chExt cx="0" cy="0"/>
        </a:xfrm>
      </p:grpSpPr>
      <p:grpSp>
        <p:nvGrpSpPr>
          <p:cNvPr id="2" name="Group 2"/>
          <p:cNvGrpSpPr/>
          <p:nvPr/>
        </p:nvGrpSpPr>
        <p:grpSpPr>
          <a:xfrm>
            <a:off x="7391400" y="3264431"/>
            <a:ext cx="10515600" cy="5079469"/>
            <a:chOff x="0" y="0"/>
            <a:chExt cx="9475521" cy="4208826"/>
          </a:xfrm>
        </p:grpSpPr>
        <p:sp>
          <p:nvSpPr>
            <p:cNvPr id="3" name="Freeform 3"/>
            <p:cNvSpPr/>
            <p:nvPr/>
          </p:nvSpPr>
          <p:spPr>
            <a:xfrm>
              <a:off x="-9098" y="-6509"/>
              <a:ext cx="9489851" cy="4240880"/>
            </a:xfrm>
            <a:custGeom>
              <a:avLst/>
              <a:gdLst/>
              <a:ahLst/>
              <a:cxnLst/>
              <a:rect l="l" t="t" r="r" b="b"/>
              <a:pathLst>
                <a:path w="9489851" h="4240880">
                  <a:moveTo>
                    <a:pt x="63030" y="3647327"/>
                  </a:moveTo>
                  <a:cubicBezTo>
                    <a:pt x="63030" y="3647327"/>
                    <a:pt x="0" y="3400762"/>
                    <a:pt x="10218" y="1214762"/>
                  </a:cubicBezTo>
                  <a:cubicBezTo>
                    <a:pt x="18651" y="990971"/>
                    <a:pt x="65033" y="645332"/>
                    <a:pt x="65033" y="645332"/>
                  </a:cubicBezTo>
                  <a:cubicBezTo>
                    <a:pt x="82233" y="502466"/>
                    <a:pt x="56685" y="337866"/>
                    <a:pt x="181385" y="223925"/>
                  </a:cubicBezTo>
                  <a:cubicBezTo>
                    <a:pt x="346794" y="72788"/>
                    <a:pt x="621643" y="0"/>
                    <a:pt x="8596778" y="6965"/>
                  </a:cubicBezTo>
                  <a:cubicBezTo>
                    <a:pt x="8813526" y="16819"/>
                    <a:pt x="9017842" y="36481"/>
                    <a:pt x="9152030" y="101690"/>
                  </a:cubicBezTo>
                  <a:cubicBezTo>
                    <a:pt x="9408076" y="226120"/>
                    <a:pt x="9489851" y="459160"/>
                    <a:pt x="9484364" y="704684"/>
                  </a:cubicBezTo>
                  <a:cubicBezTo>
                    <a:pt x="9484364" y="704684"/>
                    <a:pt x="9441076" y="1013073"/>
                    <a:pt x="9448509" y="1248607"/>
                  </a:cubicBezTo>
                  <a:cubicBezTo>
                    <a:pt x="9455632" y="3389128"/>
                    <a:pt x="9462789" y="3584731"/>
                    <a:pt x="9462789" y="3584731"/>
                  </a:cubicBezTo>
                  <a:cubicBezTo>
                    <a:pt x="9446107" y="3800463"/>
                    <a:pt x="9331463" y="4011075"/>
                    <a:pt x="9134594" y="4122699"/>
                  </a:cubicBezTo>
                  <a:cubicBezTo>
                    <a:pt x="8984242" y="4207948"/>
                    <a:pt x="8786212" y="4223045"/>
                    <a:pt x="6985288" y="4212304"/>
                  </a:cubicBezTo>
                  <a:cubicBezTo>
                    <a:pt x="645952" y="4207027"/>
                    <a:pt x="384604" y="4240880"/>
                    <a:pt x="254278" y="4131722"/>
                  </a:cubicBezTo>
                  <a:cubicBezTo>
                    <a:pt x="145767" y="4040838"/>
                    <a:pt x="81795" y="3847526"/>
                    <a:pt x="63030" y="3647327"/>
                  </a:cubicBezTo>
                  <a:close/>
                </a:path>
              </a:pathLst>
            </a:custGeom>
            <a:solidFill>
              <a:srgbClr val="FFFFFF"/>
            </a:solidFill>
          </p:spPr>
        </p:sp>
      </p:grpSp>
      <p:sp>
        <p:nvSpPr>
          <p:cNvPr id="4" name="Freeform 4"/>
          <p:cNvSpPr/>
          <p:nvPr/>
        </p:nvSpPr>
        <p:spPr>
          <a:xfrm>
            <a:off x="-1440762" y="-1974472"/>
            <a:ext cx="5267540" cy="4836560"/>
          </a:xfrm>
          <a:custGeom>
            <a:avLst/>
            <a:gdLst/>
            <a:ahLst/>
            <a:cxnLst/>
            <a:rect l="l" t="t" r="r" b="b"/>
            <a:pathLst>
              <a:path w="5267540" h="4836560">
                <a:moveTo>
                  <a:pt x="0" y="0"/>
                </a:moveTo>
                <a:lnTo>
                  <a:pt x="5267540" y="0"/>
                </a:lnTo>
                <a:lnTo>
                  <a:pt x="5267540" y="4836560"/>
                </a:lnTo>
                <a:lnTo>
                  <a:pt x="0" y="4836560"/>
                </a:lnTo>
                <a:lnTo>
                  <a:pt x="0" y="0"/>
                </a:lnTo>
                <a:close/>
              </a:path>
            </a:pathLst>
          </a:custGeom>
          <a:blipFill>
            <a:blip r:embed="rId3">
              <a:alphaModFix amt="59000"/>
              <a:extLst>
                <a:ext uri="{96DAC541-7B7A-43D3-8B79-37D633B846F1}">
                  <asvg:svgBlip xmlns:asvg="http://schemas.microsoft.com/office/drawing/2016/SVG/main" r:embed="rId4"/>
                </a:ext>
              </a:extLst>
            </a:blip>
            <a:stretch>
              <a:fillRect/>
            </a:stretch>
          </a:blipFill>
        </p:spPr>
      </p:sp>
      <p:sp>
        <p:nvSpPr>
          <p:cNvPr id="5" name="Freeform 5"/>
          <p:cNvSpPr/>
          <p:nvPr/>
        </p:nvSpPr>
        <p:spPr>
          <a:xfrm>
            <a:off x="14630400" y="7768403"/>
            <a:ext cx="5267540" cy="4836560"/>
          </a:xfrm>
          <a:custGeom>
            <a:avLst/>
            <a:gdLst/>
            <a:ahLst/>
            <a:cxnLst/>
            <a:rect l="l" t="t" r="r" b="b"/>
            <a:pathLst>
              <a:path w="5267540" h="4836560">
                <a:moveTo>
                  <a:pt x="0" y="0"/>
                </a:moveTo>
                <a:lnTo>
                  <a:pt x="5267540" y="0"/>
                </a:lnTo>
                <a:lnTo>
                  <a:pt x="5267540" y="4836559"/>
                </a:lnTo>
                <a:lnTo>
                  <a:pt x="0" y="4836559"/>
                </a:lnTo>
                <a:lnTo>
                  <a:pt x="0" y="0"/>
                </a:lnTo>
                <a:close/>
              </a:path>
            </a:pathLst>
          </a:custGeom>
          <a:blipFill>
            <a:blip r:embed="rId3">
              <a:alphaModFix amt="59000"/>
              <a:extLst>
                <a:ext uri="{96DAC541-7B7A-43D3-8B79-37D633B846F1}">
                  <asvg:svgBlip xmlns:asvg="http://schemas.microsoft.com/office/drawing/2016/SVG/main" r:embed="rId4"/>
                </a:ext>
              </a:extLst>
            </a:blip>
            <a:stretch>
              <a:fillRect/>
            </a:stretch>
          </a:blipFill>
        </p:spPr>
      </p:sp>
      <p:sp>
        <p:nvSpPr>
          <p:cNvPr id="6" name="Freeform 6"/>
          <p:cNvSpPr/>
          <p:nvPr/>
        </p:nvSpPr>
        <p:spPr>
          <a:xfrm>
            <a:off x="-380999" y="3520413"/>
            <a:ext cx="2743199" cy="5280687"/>
          </a:xfrm>
          <a:custGeom>
            <a:avLst/>
            <a:gdLst/>
            <a:ahLst/>
            <a:cxnLst/>
            <a:rect l="l" t="t" r="r" b="b"/>
            <a:pathLst>
              <a:path w="2567298" h="4660112">
                <a:moveTo>
                  <a:pt x="0" y="0"/>
                </a:moveTo>
                <a:lnTo>
                  <a:pt x="2567299" y="0"/>
                </a:lnTo>
                <a:lnTo>
                  <a:pt x="2567299" y="4660112"/>
                </a:lnTo>
                <a:lnTo>
                  <a:pt x="0" y="46601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8077200" y="3750360"/>
            <a:ext cx="9067800" cy="3900620"/>
          </a:xfrm>
          <a:prstGeom prst="rect">
            <a:avLst/>
          </a:prstGeom>
        </p:spPr>
        <p:txBody>
          <a:bodyPr wrap="square" lIns="0" tIns="0" rIns="0" bIns="0" rtlCol="0" anchor="t">
            <a:spAutoFit/>
          </a:bodyPr>
          <a:lstStyle/>
          <a:p>
            <a:pPr marL="256978" lvl="1" algn="ctr">
              <a:lnSpc>
                <a:spcPts val="3047"/>
              </a:lnSpc>
            </a:pPr>
            <a:r>
              <a:rPr lang="en-US" sz="2800" spc="90" dirty="0">
                <a:solidFill>
                  <a:schemeClr val="accent1"/>
                </a:solidFill>
                <a:latin typeface="Cocomat Pro"/>
              </a:rPr>
              <a:t>INTRODUCTION</a:t>
            </a:r>
          </a:p>
          <a:p>
            <a:pPr marL="513956" lvl="1" indent="-256978">
              <a:lnSpc>
                <a:spcPts val="3047"/>
              </a:lnSpc>
              <a:buFont typeface="Arial"/>
              <a:buChar char="•"/>
            </a:pPr>
            <a:endParaRPr lang="en-US" sz="2380" spc="90" dirty="0">
              <a:solidFill>
                <a:srgbClr val="A0325B"/>
              </a:solidFill>
              <a:latin typeface="Cocomat Pro"/>
            </a:endParaRPr>
          </a:p>
          <a:p>
            <a:pPr marL="513956" lvl="1" indent="-256978">
              <a:lnSpc>
                <a:spcPts val="3047"/>
              </a:lnSpc>
              <a:buFont typeface="Arial"/>
              <a:buChar char="•"/>
            </a:pPr>
            <a:r>
              <a:rPr lang="en-US" sz="2800" spc="90" dirty="0">
                <a:solidFill>
                  <a:srgbClr val="A0325B"/>
                </a:solidFill>
                <a:latin typeface="Cocomat Pro"/>
              </a:rPr>
              <a:t>Diabetes is a common chronic illness with significant health implications.</a:t>
            </a:r>
          </a:p>
          <a:p>
            <a:pPr marL="513956" lvl="1" indent="-256978">
              <a:lnSpc>
                <a:spcPts val="3047"/>
              </a:lnSpc>
              <a:buFont typeface="Arial"/>
              <a:buChar char="•"/>
            </a:pPr>
            <a:r>
              <a:rPr lang="en-US" sz="2800" spc="90" dirty="0">
                <a:solidFill>
                  <a:srgbClr val="A0325B"/>
                </a:solidFill>
                <a:latin typeface="Cocomat Pro"/>
              </a:rPr>
              <a:t>Patients face complex tasks like blood glucose monitoring, medication adherence, and lifestyle changes.</a:t>
            </a:r>
          </a:p>
          <a:p>
            <a:pPr marL="513956" lvl="1" indent="-256978">
              <a:lnSpc>
                <a:spcPts val="3047"/>
              </a:lnSpc>
              <a:buFont typeface="Arial"/>
              <a:buChar char="•"/>
            </a:pPr>
            <a:r>
              <a:rPr lang="en-US" sz="2800" spc="90" dirty="0">
                <a:solidFill>
                  <a:srgbClr val="A0325B"/>
                </a:solidFill>
                <a:latin typeface="Cocomat Pro"/>
              </a:rPr>
              <a:t>Our initiative leverages Business Intelligence (BI) technology to enhance diabetes care.</a:t>
            </a:r>
          </a:p>
          <a:p>
            <a:pPr marL="0" lvl="0" indent="0">
              <a:lnSpc>
                <a:spcPts val="3815"/>
              </a:lnSpc>
              <a:spcBef>
                <a:spcPct val="0"/>
              </a:spcBef>
            </a:pPr>
            <a:endParaRPr lang="en-US" sz="2380" spc="90" dirty="0">
              <a:solidFill>
                <a:srgbClr val="A0325B"/>
              </a:solidFill>
              <a:latin typeface="Cocomat Pro"/>
            </a:endParaRPr>
          </a:p>
        </p:txBody>
      </p:sp>
      <p:sp>
        <p:nvSpPr>
          <p:cNvPr id="8" name="TextBox 8"/>
          <p:cNvSpPr txBox="1"/>
          <p:nvPr/>
        </p:nvSpPr>
        <p:spPr>
          <a:xfrm>
            <a:off x="4114800" y="1028701"/>
            <a:ext cx="11824023" cy="1829412"/>
          </a:xfrm>
          <a:prstGeom prst="rect">
            <a:avLst/>
          </a:prstGeom>
        </p:spPr>
        <p:txBody>
          <a:bodyPr wrap="square" lIns="0" tIns="0" rIns="0" bIns="0" rtlCol="0" anchor="t">
            <a:spAutoFit/>
          </a:bodyPr>
          <a:lstStyle/>
          <a:p>
            <a:pPr marL="0" lvl="0" indent="0" algn="ctr">
              <a:lnSpc>
                <a:spcPts val="7406"/>
              </a:lnSpc>
            </a:pPr>
            <a:r>
              <a:rPr lang="en-US" sz="5786" spc="219" dirty="0">
                <a:solidFill>
                  <a:schemeClr val="accent2"/>
                </a:solidFill>
                <a:latin typeface="Cambria" panose="02040503050406030204" pitchFamily="18" charset="0"/>
                <a:ea typeface="Cambria" panose="02040503050406030204" pitchFamily="18" charset="0"/>
              </a:rPr>
              <a:t>TRANSFORMING HEALTH CARE THROUGH INFORMATICS</a:t>
            </a:r>
          </a:p>
        </p:txBody>
      </p:sp>
      <p:sp>
        <p:nvSpPr>
          <p:cNvPr id="10" name="TextBox 9">
            <a:extLst>
              <a:ext uri="{FF2B5EF4-FFF2-40B4-BE49-F238E27FC236}">
                <a16:creationId xmlns:a16="http://schemas.microsoft.com/office/drawing/2014/main" id="{9BFF9683-E9E5-A3DA-E41E-0C7CD25FF9B8}"/>
              </a:ext>
            </a:extLst>
          </p:cNvPr>
          <p:cNvSpPr txBox="1"/>
          <p:nvPr/>
        </p:nvSpPr>
        <p:spPr>
          <a:xfrm>
            <a:off x="2362200" y="4838700"/>
            <a:ext cx="4947193" cy="2557110"/>
          </a:xfrm>
          <a:prstGeom prst="rect">
            <a:avLst/>
          </a:prstGeom>
          <a:noFill/>
        </p:spPr>
        <p:txBody>
          <a:bodyPr wrap="square">
            <a:spAutoFit/>
          </a:bodyPr>
          <a:lstStyle/>
          <a:p>
            <a:pPr>
              <a:lnSpc>
                <a:spcPts val="4912"/>
              </a:lnSpc>
            </a:pPr>
            <a:r>
              <a:rPr lang="en-US" sz="3200" spc="-181" dirty="0">
                <a:solidFill>
                  <a:srgbClr val="000000"/>
                </a:solidFill>
                <a:latin typeface="+mj-lt"/>
              </a:rPr>
              <a:t>TEAM MEMBERS - GROUP H8</a:t>
            </a:r>
          </a:p>
          <a:p>
            <a:pPr>
              <a:lnSpc>
                <a:spcPts val="4912"/>
              </a:lnSpc>
            </a:pPr>
            <a:r>
              <a:rPr lang="en-US" sz="3200" spc="-181" dirty="0">
                <a:solidFill>
                  <a:srgbClr val="000000"/>
                </a:solidFill>
                <a:latin typeface="+mj-lt"/>
              </a:rPr>
              <a:t>1. PRANAY YELLAMANDALA</a:t>
            </a:r>
          </a:p>
          <a:p>
            <a:pPr>
              <a:lnSpc>
                <a:spcPts val="4912"/>
              </a:lnSpc>
            </a:pPr>
            <a:r>
              <a:rPr lang="en-US" sz="3200" spc="-181" dirty="0">
                <a:solidFill>
                  <a:srgbClr val="000000"/>
                </a:solidFill>
                <a:latin typeface="+mj-lt"/>
              </a:rPr>
              <a:t>2. VIVEK REDDY</a:t>
            </a:r>
          </a:p>
          <a:p>
            <a:pPr>
              <a:lnSpc>
                <a:spcPts val="4912"/>
              </a:lnSpc>
            </a:pPr>
            <a:r>
              <a:rPr lang="en-US" sz="3200" spc="-181" dirty="0">
                <a:solidFill>
                  <a:srgbClr val="000000"/>
                </a:solidFill>
                <a:latin typeface="+mj-lt"/>
              </a:rPr>
              <a:t>3. ANIL VARIKUPPALA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E8FA"/>
        </a:solidFill>
        <a:effectLst/>
      </p:bgPr>
    </p:bg>
    <p:spTree>
      <p:nvGrpSpPr>
        <p:cNvPr id="1" name=""/>
        <p:cNvGrpSpPr/>
        <p:nvPr/>
      </p:nvGrpSpPr>
      <p:grpSpPr>
        <a:xfrm>
          <a:off x="0" y="0"/>
          <a:ext cx="0" cy="0"/>
          <a:chOff x="0" y="0"/>
          <a:chExt cx="0" cy="0"/>
        </a:xfrm>
      </p:grpSpPr>
      <p:sp>
        <p:nvSpPr>
          <p:cNvPr id="2" name="Freeform 2"/>
          <p:cNvSpPr/>
          <p:nvPr/>
        </p:nvSpPr>
        <p:spPr>
          <a:xfrm>
            <a:off x="-659027" y="7273442"/>
            <a:ext cx="3755690" cy="4114800"/>
          </a:xfrm>
          <a:custGeom>
            <a:avLst/>
            <a:gdLst/>
            <a:ahLst/>
            <a:cxnLst/>
            <a:rect l="l" t="t" r="r" b="b"/>
            <a:pathLst>
              <a:path w="3755690" h="4114800">
                <a:moveTo>
                  <a:pt x="0" y="0"/>
                </a:moveTo>
                <a:lnTo>
                  <a:pt x="3755690" y="0"/>
                </a:lnTo>
                <a:lnTo>
                  <a:pt x="3755690" y="4114800"/>
                </a:lnTo>
                <a:lnTo>
                  <a:pt x="0" y="4114800"/>
                </a:lnTo>
                <a:lnTo>
                  <a:pt x="0" y="0"/>
                </a:lnTo>
                <a:close/>
              </a:path>
            </a:pathLst>
          </a:custGeom>
          <a:blipFill>
            <a:blip r:embed="rId2">
              <a:alphaModFix amt="58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5514537" y="-1472595"/>
            <a:ext cx="3755690" cy="4114800"/>
          </a:xfrm>
          <a:custGeom>
            <a:avLst/>
            <a:gdLst/>
            <a:ahLst/>
            <a:cxnLst/>
            <a:rect l="l" t="t" r="r" b="b"/>
            <a:pathLst>
              <a:path w="3755690" h="4114800">
                <a:moveTo>
                  <a:pt x="0" y="0"/>
                </a:moveTo>
                <a:lnTo>
                  <a:pt x="3755690" y="0"/>
                </a:lnTo>
                <a:lnTo>
                  <a:pt x="3755690" y="4114800"/>
                </a:lnTo>
                <a:lnTo>
                  <a:pt x="0" y="4114800"/>
                </a:lnTo>
                <a:lnTo>
                  <a:pt x="0" y="0"/>
                </a:lnTo>
                <a:close/>
              </a:path>
            </a:pathLst>
          </a:custGeom>
          <a:blipFill>
            <a:blip r:embed="rId2">
              <a:alphaModFix amt="58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5022996" y="7477818"/>
            <a:ext cx="4472609" cy="4114800"/>
          </a:xfrm>
          <a:custGeom>
            <a:avLst/>
            <a:gdLst/>
            <a:ahLst/>
            <a:cxnLst/>
            <a:rect l="l" t="t" r="r" b="b"/>
            <a:pathLst>
              <a:path w="4472609" h="4114800">
                <a:moveTo>
                  <a:pt x="0" y="0"/>
                </a:moveTo>
                <a:lnTo>
                  <a:pt x="4472608" y="0"/>
                </a:lnTo>
                <a:lnTo>
                  <a:pt x="44726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718158" y="-1681419"/>
            <a:ext cx="4472609" cy="4114800"/>
          </a:xfrm>
          <a:custGeom>
            <a:avLst/>
            <a:gdLst/>
            <a:ahLst/>
            <a:cxnLst/>
            <a:rect l="l" t="t" r="r" b="b"/>
            <a:pathLst>
              <a:path w="4472609" h="4114800">
                <a:moveTo>
                  <a:pt x="0" y="0"/>
                </a:moveTo>
                <a:lnTo>
                  <a:pt x="4472609" y="0"/>
                </a:lnTo>
                <a:lnTo>
                  <a:pt x="44726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362200" y="1327013"/>
            <a:ext cx="5458863" cy="12301611"/>
          </a:xfrm>
          <a:custGeom>
            <a:avLst/>
            <a:gdLst/>
            <a:ahLst/>
            <a:cxnLst/>
            <a:rect l="l" t="t" r="r" b="b"/>
            <a:pathLst>
              <a:path w="4652245" h="12301611">
                <a:moveTo>
                  <a:pt x="0" y="0"/>
                </a:moveTo>
                <a:lnTo>
                  <a:pt x="4652246" y="0"/>
                </a:lnTo>
                <a:lnTo>
                  <a:pt x="4652246" y="12301611"/>
                </a:lnTo>
                <a:lnTo>
                  <a:pt x="0" y="123016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6524508" y="309306"/>
            <a:ext cx="9318487" cy="2357475"/>
          </a:xfrm>
          <a:prstGeom prst="rect">
            <a:avLst/>
          </a:prstGeom>
        </p:spPr>
        <p:txBody>
          <a:bodyPr lIns="0" tIns="0" rIns="0" bIns="0" rtlCol="0" anchor="t">
            <a:spAutoFit/>
          </a:bodyPr>
          <a:lstStyle/>
          <a:p>
            <a:pPr marL="0" lvl="0" indent="0" algn="ctr">
              <a:lnSpc>
                <a:spcPts val="9251"/>
              </a:lnSpc>
            </a:pPr>
            <a:r>
              <a:rPr lang="en-US" sz="7228" spc="274">
                <a:solidFill>
                  <a:srgbClr val="4B578D"/>
                </a:solidFill>
                <a:latin typeface="Cocomat Pro Heavy"/>
              </a:rPr>
              <a:t>DATA INSIGHTS AND TRENDS</a:t>
            </a:r>
          </a:p>
        </p:txBody>
      </p:sp>
      <p:sp>
        <p:nvSpPr>
          <p:cNvPr id="8" name="Freeform 8"/>
          <p:cNvSpPr/>
          <p:nvPr/>
        </p:nvSpPr>
        <p:spPr>
          <a:xfrm>
            <a:off x="16940726" y="2642205"/>
            <a:ext cx="3755690" cy="4114800"/>
          </a:xfrm>
          <a:custGeom>
            <a:avLst/>
            <a:gdLst/>
            <a:ahLst/>
            <a:cxnLst/>
            <a:rect l="l" t="t" r="r" b="b"/>
            <a:pathLst>
              <a:path w="3755690" h="4114800">
                <a:moveTo>
                  <a:pt x="0" y="0"/>
                </a:moveTo>
                <a:lnTo>
                  <a:pt x="3755690" y="0"/>
                </a:lnTo>
                <a:lnTo>
                  <a:pt x="3755690" y="4114800"/>
                </a:lnTo>
                <a:lnTo>
                  <a:pt x="0" y="4114800"/>
                </a:lnTo>
                <a:lnTo>
                  <a:pt x="0" y="0"/>
                </a:lnTo>
                <a:close/>
              </a:path>
            </a:pathLst>
          </a:custGeom>
          <a:blipFill>
            <a:blip r:embed="rId2">
              <a:alphaModFix amt="58000"/>
              <a:extLst>
                <a:ext uri="{96DAC541-7B7A-43D3-8B79-37D633B846F1}">
                  <asvg:svgBlip xmlns:asvg="http://schemas.microsoft.com/office/drawing/2016/SVG/main" r:embed="rId3"/>
                </a:ext>
              </a:extLst>
            </a:blip>
            <a:stretch>
              <a:fillRect/>
            </a:stretch>
          </a:blipFill>
        </p:spPr>
      </p:sp>
      <p:sp>
        <p:nvSpPr>
          <p:cNvPr id="9" name="Freeform 9"/>
          <p:cNvSpPr/>
          <p:nvPr/>
        </p:nvSpPr>
        <p:spPr>
          <a:xfrm>
            <a:off x="-1488485" y="4744695"/>
            <a:ext cx="2308056" cy="2528747"/>
          </a:xfrm>
          <a:custGeom>
            <a:avLst/>
            <a:gdLst/>
            <a:ahLst/>
            <a:cxnLst/>
            <a:rect l="l" t="t" r="r" b="b"/>
            <a:pathLst>
              <a:path w="2308056" h="2528747">
                <a:moveTo>
                  <a:pt x="0" y="0"/>
                </a:moveTo>
                <a:lnTo>
                  <a:pt x="2308056" y="0"/>
                </a:lnTo>
                <a:lnTo>
                  <a:pt x="2308056" y="2528747"/>
                </a:lnTo>
                <a:lnTo>
                  <a:pt x="0" y="2528747"/>
                </a:lnTo>
                <a:lnTo>
                  <a:pt x="0" y="0"/>
                </a:lnTo>
                <a:close/>
              </a:path>
            </a:pathLst>
          </a:custGeom>
          <a:blipFill>
            <a:blip r:embed="rId2">
              <a:alphaModFix amt="58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8305800" y="3225208"/>
            <a:ext cx="8634926" cy="5257850"/>
          </a:xfrm>
          <a:prstGeom prst="rect">
            <a:avLst/>
          </a:prstGeom>
        </p:spPr>
        <p:txBody>
          <a:bodyPr wrap="square" lIns="0" tIns="0" rIns="0" bIns="0" rtlCol="0" anchor="t">
            <a:spAutoFit/>
          </a:bodyPr>
          <a:lstStyle/>
          <a:p>
            <a:pPr>
              <a:lnSpc>
                <a:spcPts val="3218"/>
              </a:lnSpc>
            </a:pPr>
            <a:r>
              <a:rPr lang="en-US" sz="2514" spc="95" dirty="0">
                <a:solidFill>
                  <a:srgbClr val="4B578D"/>
                </a:solidFill>
                <a:latin typeface="Cocomat Pro Semi-Bold"/>
              </a:rPr>
              <a:t>Blood Glucose Trends:</a:t>
            </a:r>
          </a:p>
          <a:p>
            <a:pPr marL="542860" lvl="1" indent="-271430">
              <a:lnSpc>
                <a:spcPts val="3218"/>
              </a:lnSpc>
              <a:buFont typeface="Arial"/>
              <a:buChar char="•"/>
            </a:pPr>
            <a:r>
              <a:rPr lang="en-US" sz="2514" spc="95" dirty="0">
                <a:solidFill>
                  <a:srgbClr val="4B578D"/>
                </a:solidFill>
                <a:latin typeface="Cocomat Pro"/>
              </a:rPr>
              <a:t>Analysis reveals consistent upward trends in fasting plasma glucose (FPG) and hemoglobin A1c (HbA1c) levels.</a:t>
            </a:r>
          </a:p>
          <a:p>
            <a:pPr marL="542860" lvl="1" indent="-271430">
              <a:lnSpc>
                <a:spcPts val="3218"/>
              </a:lnSpc>
              <a:buFont typeface="Arial"/>
              <a:buChar char="•"/>
            </a:pPr>
            <a:r>
              <a:rPr lang="en-US" sz="2514" spc="95" dirty="0">
                <a:solidFill>
                  <a:srgbClr val="4B578D"/>
                </a:solidFill>
                <a:latin typeface="Cocomat Pro"/>
              </a:rPr>
              <a:t>Suggests a need for more effective blood sugar control measures.</a:t>
            </a:r>
          </a:p>
          <a:p>
            <a:pPr>
              <a:lnSpc>
                <a:spcPts val="3218"/>
              </a:lnSpc>
            </a:pPr>
            <a:endParaRPr lang="en-US" sz="2514" spc="95" dirty="0">
              <a:solidFill>
                <a:srgbClr val="4B578D"/>
              </a:solidFill>
              <a:latin typeface="Cocomat Pro"/>
            </a:endParaRPr>
          </a:p>
          <a:p>
            <a:pPr>
              <a:lnSpc>
                <a:spcPts val="3218"/>
              </a:lnSpc>
            </a:pPr>
            <a:r>
              <a:rPr lang="en-US" sz="2514" spc="95" dirty="0">
                <a:solidFill>
                  <a:srgbClr val="4B578D"/>
                </a:solidFill>
                <a:latin typeface="Cocomat Pro Semi-Bold"/>
              </a:rPr>
              <a:t>Medication Adherence Trends:</a:t>
            </a:r>
          </a:p>
          <a:p>
            <a:pPr marL="542860" lvl="1" indent="-271430">
              <a:lnSpc>
                <a:spcPts val="3218"/>
              </a:lnSpc>
              <a:buFont typeface="Arial"/>
              <a:buChar char="•"/>
            </a:pPr>
            <a:r>
              <a:rPr lang="en-US" sz="2514" spc="95" dirty="0">
                <a:solidFill>
                  <a:srgbClr val="4B578D"/>
                </a:solidFill>
                <a:latin typeface="Cocomat Pro"/>
              </a:rPr>
              <a:t>Data shows significant variability in medication adherence rates among patients.</a:t>
            </a:r>
          </a:p>
          <a:p>
            <a:pPr marL="542860" lvl="1" indent="-271430">
              <a:lnSpc>
                <a:spcPts val="3218"/>
              </a:lnSpc>
              <a:buFont typeface="Arial"/>
              <a:buChar char="•"/>
            </a:pPr>
            <a:r>
              <a:rPr lang="en-US" sz="2514" spc="95" dirty="0">
                <a:solidFill>
                  <a:srgbClr val="4B578D"/>
                </a:solidFill>
                <a:latin typeface="Cocomat Pro"/>
              </a:rPr>
              <a:t>Highlights the importance of personalized treatment plans.</a:t>
            </a:r>
          </a:p>
          <a:p>
            <a:pPr marL="0" lvl="0" indent="0" algn="ctr">
              <a:lnSpc>
                <a:spcPts val="2578"/>
              </a:lnSpc>
              <a:spcBef>
                <a:spcPct val="0"/>
              </a:spcBef>
            </a:pPr>
            <a:endParaRPr lang="en-US" sz="2514" spc="95" dirty="0">
              <a:solidFill>
                <a:srgbClr val="4B578D"/>
              </a:solidFill>
              <a:latin typeface="Cocomat Pro"/>
            </a:endParaRPr>
          </a:p>
        </p:txBody>
      </p:sp>
      <p:pic>
        <p:nvPicPr>
          <p:cNvPr id="11" name="Picture 10">
            <a:extLst>
              <a:ext uri="{FF2B5EF4-FFF2-40B4-BE49-F238E27FC236}">
                <a16:creationId xmlns:a16="http://schemas.microsoft.com/office/drawing/2014/main" id="{B4518B9C-44CB-7E02-6F84-944333BBE1F0}"/>
              </a:ext>
            </a:extLst>
          </p:cNvPr>
          <p:cNvPicPr>
            <a:picLocks noChangeAspect="1"/>
          </p:cNvPicPr>
          <p:nvPr/>
        </p:nvPicPr>
        <p:blipFill>
          <a:blip r:embed="rId8"/>
          <a:stretch>
            <a:fillRect/>
          </a:stretch>
        </p:blipFill>
        <p:spPr>
          <a:xfrm>
            <a:off x="565316" y="2857500"/>
            <a:ext cx="7472266" cy="61024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9027" y="7273442"/>
            <a:ext cx="3755690" cy="4114800"/>
          </a:xfrm>
          <a:custGeom>
            <a:avLst/>
            <a:gdLst/>
            <a:ahLst/>
            <a:cxnLst/>
            <a:rect l="l" t="t" r="r" b="b"/>
            <a:pathLst>
              <a:path w="3755690" h="4114800">
                <a:moveTo>
                  <a:pt x="0" y="0"/>
                </a:moveTo>
                <a:lnTo>
                  <a:pt x="3755690" y="0"/>
                </a:lnTo>
                <a:lnTo>
                  <a:pt x="3755690" y="4114800"/>
                </a:lnTo>
                <a:lnTo>
                  <a:pt x="0" y="4114800"/>
                </a:lnTo>
                <a:lnTo>
                  <a:pt x="0" y="0"/>
                </a:lnTo>
                <a:close/>
              </a:path>
            </a:pathLst>
          </a:custGeom>
          <a:blipFill>
            <a:blip r:embed="rId2">
              <a:alphaModFix amt="58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5514537" y="-1472595"/>
            <a:ext cx="3755690" cy="4114800"/>
          </a:xfrm>
          <a:custGeom>
            <a:avLst/>
            <a:gdLst/>
            <a:ahLst/>
            <a:cxnLst/>
            <a:rect l="l" t="t" r="r" b="b"/>
            <a:pathLst>
              <a:path w="3755690" h="4114800">
                <a:moveTo>
                  <a:pt x="0" y="0"/>
                </a:moveTo>
                <a:lnTo>
                  <a:pt x="3755690" y="0"/>
                </a:lnTo>
                <a:lnTo>
                  <a:pt x="3755690" y="4114800"/>
                </a:lnTo>
                <a:lnTo>
                  <a:pt x="0" y="4114800"/>
                </a:lnTo>
                <a:lnTo>
                  <a:pt x="0" y="0"/>
                </a:lnTo>
                <a:close/>
              </a:path>
            </a:pathLst>
          </a:custGeom>
          <a:blipFill>
            <a:blip r:embed="rId2">
              <a:alphaModFix amt="58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5022996" y="7477818"/>
            <a:ext cx="4472609" cy="4114800"/>
          </a:xfrm>
          <a:custGeom>
            <a:avLst/>
            <a:gdLst/>
            <a:ahLst/>
            <a:cxnLst/>
            <a:rect l="l" t="t" r="r" b="b"/>
            <a:pathLst>
              <a:path w="4472609" h="4114800">
                <a:moveTo>
                  <a:pt x="0" y="0"/>
                </a:moveTo>
                <a:lnTo>
                  <a:pt x="4472608" y="0"/>
                </a:lnTo>
                <a:lnTo>
                  <a:pt x="44726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718158" y="-1681419"/>
            <a:ext cx="4472609" cy="4114800"/>
          </a:xfrm>
          <a:custGeom>
            <a:avLst/>
            <a:gdLst/>
            <a:ahLst/>
            <a:cxnLst/>
            <a:rect l="l" t="t" r="r" b="b"/>
            <a:pathLst>
              <a:path w="4472609" h="4114800">
                <a:moveTo>
                  <a:pt x="0" y="0"/>
                </a:moveTo>
                <a:lnTo>
                  <a:pt x="4472609" y="0"/>
                </a:lnTo>
                <a:lnTo>
                  <a:pt x="44726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2362200" y="1327013"/>
            <a:ext cx="5943600" cy="12301611"/>
          </a:xfrm>
          <a:custGeom>
            <a:avLst/>
            <a:gdLst/>
            <a:ahLst/>
            <a:cxnLst/>
            <a:rect l="l" t="t" r="r" b="b"/>
            <a:pathLst>
              <a:path w="4652245" h="12301611">
                <a:moveTo>
                  <a:pt x="0" y="0"/>
                </a:moveTo>
                <a:lnTo>
                  <a:pt x="4652246" y="0"/>
                </a:lnTo>
                <a:lnTo>
                  <a:pt x="4652246" y="12301611"/>
                </a:lnTo>
                <a:lnTo>
                  <a:pt x="0" y="123016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3096664" y="309306"/>
            <a:ext cx="12746332" cy="2329805"/>
          </a:xfrm>
          <a:prstGeom prst="rect">
            <a:avLst/>
          </a:prstGeom>
        </p:spPr>
        <p:txBody>
          <a:bodyPr wrap="square" lIns="0" tIns="0" rIns="0" bIns="0" rtlCol="0" anchor="t">
            <a:spAutoFit/>
          </a:bodyPr>
          <a:lstStyle/>
          <a:p>
            <a:pPr marL="0" lvl="0" indent="0" algn="ctr">
              <a:lnSpc>
                <a:spcPts val="9251"/>
              </a:lnSpc>
            </a:pPr>
            <a:r>
              <a:rPr lang="en-US" sz="7228" spc="274" dirty="0">
                <a:solidFill>
                  <a:srgbClr val="4B578D"/>
                </a:solidFill>
                <a:latin typeface="Cocomat Pro Heavy"/>
              </a:rPr>
              <a:t>DIABETES STATUS BY BMI CATEGORY</a:t>
            </a:r>
          </a:p>
        </p:txBody>
      </p:sp>
      <p:sp>
        <p:nvSpPr>
          <p:cNvPr id="8" name="Freeform 8"/>
          <p:cNvSpPr/>
          <p:nvPr/>
        </p:nvSpPr>
        <p:spPr>
          <a:xfrm>
            <a:off x="16940726" y="2642205"/>
            <a:ext cx="3755690" cy="4114800"/>
          </a:xfrm>
          <a:custGeom>
            <a:avLst/>
            <a:gdLst/>
            <a:ahLst/>
            <a:cxnLst/>
            <a:rect l="l" t="t" r="r" b="b"/>
            <a:pathLst>
              <a:path w="3755690" h="4114800">
                <a:moveTo>
                  <a:pt x="0" y="0"/>
                </a:moveTo>
                <a:lnTo>
                  <a:pt x="3755690" y="0"/>
                </a:lnTo>
                <a:lnTo>
                  <a:pt x="3755690" y="4114800"/>
                </a:lnTo>
                <a:lnTo>
                  <a:pt x="0" y="4114800"/>
                </a:lnTo>
                <a:lnTo>
                  <a:pt x="0" y="0"/>
                </a:lnTo>
                <a:close/>
              </a:path>
            </a:pathLst>
          </a:custGeom>
          <a:blipFill>
            <a:blip r:embed="rId2">
              <a:alphaModFix amt="58000"/>
              <a:extLst>
                <a:ext uri="{96DAC541-7B7A-43D3-8B79-37D633B846F1}">
                  <asvg:svgBlip xmlns:asvg="http://schemas.microsoft.com/office/drawing/2016/SVG/main" r:embed="rId3"/>
                </a:ext>
              </a:extLst>
            </a:blip>
            <a:stretch>
              <a:fillRect/>
            </a:stretch>
          </a:blipFill>
        </p:spPr>
      </p:sp>
      <p:sp>
        <p:nvSpPr>
          <p:cNvPr id="9" name="Freeform 9"/>
          <p:cNvSpPr/>
          <p:nvPr/>
        </p:nvSpPr>
        <p:spPr>
          <a:xfrm>
            <a:off x="-1488485" y="4744695"/>
            <a:ext cx="2308056" cy="2528747"/>
          </a:xfrm>
          <a:custGeom>
            <a:avLst/>
            <a:gdLst/>
            <a:ahLst/>
            <a:cxnLst/>
            <a:rect l="l" t="t" r="r" b="b"/>
            <a:pathLst>
              <a:path w="2308056" h="2528747">
                <a:moveTo>
                  <a:pt x="0" y="0"/>
                </a:moveTo>
                <a:lnTo>
                  <a:pt x="2308056" y="0"/>
                </a:lnTo>
                <a:lnTo>
                  <a:pt x="2308056" y="2528747"/>
                </a:lnTo>
                <a:lnTo>
                  <a:pt x="0" y="2528747"/>
                </a:lnTo>
                <a:lnTo>
                  <a:pt x="0" y="0"/>
                </a:lnTo>
                <a:close/>
              </a:path>
            </a:pathLst>
          </a:custGeom>
          <a:blipFill>
            <a:blip r:embed="rId2">
              <a:alphaModFix amt="58000"/>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7628402" y="3225209"/>
            <a:ext cx="7886136" cy="333425"/>
          </a:xfrm>
          <a:prstGeom prst="rect">
            <a:avLst/>
          </a:prstGeom>
        </p:spPr>
        <p:txBody>
          <a:bodyPr lIns="0" tIns="0" rIns="0" bIns="0" rtlCol="0" anchor="t">
            <a:spAutoFit/>
          </a:bodyPr>
          <a:lstStyle/>
          <a:p>
            <a:pPr marL="0" lvl="0" indent="0" algn="ctr">
              <a:lnSpc>
                <a:spcPts val="2578"/>
              </a:lnSpc>
              <a:spcBef>
                <a:spcPct val="0"/>
              </a:spcBef>
            </a:pPr>
            <a:endParaRPr lang="en-US" sz="2514" spc="95" dirty="0">
              <a:solidFill>
                <a:srgbClr val="4B578D"/>
              </a:solidFill>
              <a:latin typeface="Cocomat Pro"/>
            </a:endParaRPr>
          </a:p>
        </p:txBody>
      </p:sp>
      <p:pic>
        <p:nvPicPr>
          <p:cNvPr id="12" name="Picture 11">
            <a:extLst>
              <a:ext uri="{FF2B5EF4-FFF2-40B4-BE49-F238E27FC236}">
                <a16:creationId xmlns:a16="http://schemas.microsoft.com/office/drawing/2014/main" id="{55E7F558-A65B-85DC-CA75-63CA58CBC6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6121" y="2844682"/>
            <a:ext cx="11237679" cy="6501648"/>
          </a:xfrm>
          <a:prstGeom prst="rect">
            <a:avLst/>
          </a:prstGeom>
        </p:spPr>
      </p:pic>
    </p:spTree>
    <p:extLst>
      <p:ext uri="{BB962C8B-B14F-4D97-AF65-F5344CB8AC3E}">
        <p14:creationId xmlns:p14="http://schemas.microsoft.com/office/powerpoint/2010/main" val="409520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BAD9"/>
        </a:solidFill>
        <a:effectLst/>
      </p:bgPr>
    </p:bg>
    <p:spTree>
      <p:nvGrpSpPr>
        <p:cNvPr id="1" name=""/>
        <p:cNvGrpSpPr/>
        <p:nvPr/>
      </p:nvGrpSpPr>
      <p:grpSpPr>
        <a:xfrm>
          <a:off x="0" y="0"/>
          <a:ext cx="0" cy="0"/>
          <a:chOff x="0" y="0"/>
          <a:chExt cx="0" cy="0"/>
        </a:xfrm>
      </p:grpSpPr>
      <p:sp>
        <p:nvSpPr>
          <p:cNvPr id="2" name="Freeform 2"/>
          <p:cNvSpPr/>
          <p:nvPr/>
        </p:nvSpPr>
        <p:spPr>
          <a:xfrm>
            <a:off x="-1451092" y="7812401"/>
            <a:ext cx="4420993" cy="4308458"/>
          </a:xfrm>
          <a:custGeom>
            <a:avLst/>
            <a:gdLst/>
            <a:ahLst/>
            <a:cxnLst/>
            <a:rect l="l" t="t" r="r" b="b"/>
            <a:pathLst>
              <a:path w="4420993" h="4308458">
                <a:moveTo>
                  <a:pt x="0" y="0"/>
                </a:moveTo>
                <a:lnTo>
                  <a:pt x="4420992" y="0"/>
                </a:lnTo>
                <a:lnTo>
                  <a:pt x="4420992" y="4308458"/>
                </a:lnTo>
                <a:lnTo>
                  <a:pt x="0" y="43084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264859" y="-3385322"/>
            <a:ext cx="5729433" cy="5583593"/>
          </a:xfrm>
          <a:custGeom>
            <a:avLst/>
            <a:gdLst/>
            <a:ahLst/>
            <a:cxnLst/>
            <a:rect l="l" t="t" r="r" b="b"/>
            <a:pathLst>
              <a:path w="5729433" h="5583593">
                <a:moveTo>
                  <a:pt x="0" y="0"/>
                </a:moveTo>
                <a:lnTo>
                  <a:pt x="5729433" y="0"/>
                </a:lnTo>
                <a:lnTo>
                  <a:pt x="5729433" y="5583593"/>
                </a:lnTo>
                <a:lnTo>
                  <a:pt x="0" y="55835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841012" y="5622747"/>
            <a:ext cx="8153280" cy="7945742"/>
          </a:xfrm>
          <a:custGeom>
            <a:avLst/>
            <a:gdLst/>
            <a:ahLst/>
            <a:cxnLst/>
            <a:rect l="l" t="t" r="r" b="b"/>
            <a:pathLst>
              <a:path w="8153280" h="7945742">
                <a:moveTo>
                  <a:pt x="0" y="0"/>
                </a:moveTo>
                <a:lnTo>
                  <a:pt x="8153280" y="0"/>
                </a:lnTo>
                <a:lnTo>
                  <a:pt x="8153280" y="7945742"/>
                </a:lnTo>
                <a:lnTo>
                  <a:pt x="0" y="7945742"/>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sp>
        <p:nvSpPr>
          <p:cNvPr id="5" name="Freeform 5"/>
          <p:cNvSpPr/>
          <p:nvPr/>
        </p:nvSpPr>
        <p:spPr>
          <a:xfrm>
            <a:off x="-828223" y="-593526"/>
            <a:ext cx="2758542" cy="2688325"/>
          </a:xfrm>
          <a:custGeom>
            <a:avLst/>
            <a:gdLst/>
            <a:ahLst/>
            <a:cxnLst/>
            <a:rect l="l" t="t" r="r" b="b"/>
            <a:pathLst>
              <a:path w="2758542" h="2688325">
                <a:moveTo>
                  <a:pt x="0" y="0"/>
                </a:moveTo>
                <a:lnTo>
                  <a:pt x="2758543" y="0"/>
                </a:lnTo>
                <a:lnTo>
                  <a:pt x="2758543" y="2688325"/>
                </a:lnTo>
                <a:lnTo>
                  <a:pt x="0" y="2688325"/>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rot="2358067">
            <a:off x="11500105" y="873892"/>
            <a:ext cx="4021287" cy="10171706"/>
            <a:chOff x="0" y="0"/>
            <a:chExt cx="5559120" cy="14061600"/>
          </a:xfrm>
        </p:grpSpPr>
        <p:sp>
          <p:nvSpPr>
            <p:cNvPr id="7" name="Freeform 7"/>
            <p:cNvSpPr/>
            <p:nvPr/>
          </p:nvSpPr>
          <p:spPr>
            <a:xfrm>
              <a:off x="-18034" y="-18796"/>
              <a:ext cx="5632450" cy="14126464"/>
            </a:xfrm>
            <a:custGeom>
              <a:avLst/>
              <a:gdLst/>
              <a:ahLst/>
              <a:cxnLst/>
              <a:rect l="l" t="t" r="r" b="b"/>
              <a:pathLst>
                <a:path w="5632450" h="14126464">
                  <a:moveTo>
                    <a:pt x="19177" y="12761976"/>
                  </a:moveTo>
                  <a:cubicBezTo>
                    <a:pt x="0" y="11977624"/>
                    <a:pt x="653161" y="11326369"/>
                    <a:pt x="1437005" y="11347832"/>
                  </a:cubicBezTo>
                  <a:cubicBezTo>
                    <a:pt x="1637919" y="11353420"/>
                    <a:pt x="1828038" y="11401552"/>
                    <a:pt x="1998091" y="11484229"/>
                  </a:cubicBezTo>
                  <a:cubicBezTo>
                    <a:pt x="2150364" y="11558016"/>
                    <a:pt x="2332609" y="11527663"/>
                    <a:pt x="2452116" y="11408029"/>
                  </a:cubicBezTo>
                  <a:lnTo>
                    <a:pt x="2939796" y="10920349"/>
                  </a:lnTo>
                  <a:cubicBezTo>
                    <a:pt x="3045333" y="10814812"/>
                    <a:pt x="3067304" y="10653649"/>
                    <a:pt x="2999613" y="10520426"/>
                  </a:cubicBezTo>
                  <a:cubicBezTo>
                    <a:pt x="2930017" y="10383520"/>
                    <a:pt x="2882392" y="10233152"/>
                    <a:pt x="2861818" y="10074275"/>
                  </a:cubicBezTo>
                  <a:cubicBezTo>
                    <a:pt x="2861818" y="10072878"/>
                    <a:pt x="2861310" y="10071989"/>
                    <a:pt x="2861310" y="10070593"/>
                  </a:cubicBezTo>
                  <a:cubicBezTo>
                    <a:pt x="2858516" y="10048621"/>
                    <a:pt x="2856230" y="10026650"/>
                    <a:pt x="2854325" y="10004298"/>
                  </a:cubicBezTo>
                  <a:cubicBezTo>
                    <a:pt x="2853436" y="9993503"/>
                    <a:pt x="2852928" y="9982835"/>
                    <a:pt x="2852420" y="9972040"/>
                  </a:cubicBezTo>
                  <a:cubicBezTo>
                    <a:pt x="2851531" y="9958959"/>
                    <a:pt x="2850515" y="9946386"/>
                    <a:pt x="2850134" y="9933306"/>
                  </a:cubicBezTo>
                  <a:cubicBezTo>
                    <a:pt x="2850134" y="9932416"/>
                    <a:pt x="2850134" y="9931908"/>
                    <a:pt x="2850134" y="9931020"/>
                  </a:cubicBezTo>
                  <a:cubicBezTo>
                    <a:pt x="2849626" y="9919335"/>
                    <a:pt x="2850134" y="9907144"/>
                    <a:pt x="2850134" y="9895078"/>
                  </a:cubicBezTo>
                  <a:cubicBezTo>
                    <a:pt x="2850134" y="9883013"/>
                    <a:pt x="2849626" y="9871202"/>
                    <a:pt x="2850134" y="9859137"/>
                  </a:cubicBezTo>
                  <a:cubicBezTo>
                    <a:pt x="2850134" y="9858248"/>
                    <a:pt x="2850134" y="9857740"/>
                    <a:pt x="2850134" y="9856851"/>
                  </a:cubicBezTo>
                  <a:cubicBezTo>
                    <a:pt x="2850642" y="9843770"/>
                    <a:pt x="2851531" y="9831197"/>
                    <a:pt x="2852420" y="9818116"/>
                  </a:cubicBezTo>
                  <a:cubicBezTo>
                    <a:pt x="2852928" y="9807321"/>
                    <a:pt x="2853309" y="9796653"/>
                    <a:pt x="2854325" y="9785858"/>
                  </a:cubicBezTo>
                  <a:cubicBezTo>
                    <a:pt x="2856230" y="9763887"/>
                    <a:pt x="2858516" y="9741916"/>
                    <a:pt x="2861310" y="9719945"/>
                  </a:cubicBezTo>
                  <a:cubicBezTo>
                    <a:pt x="2861310" y="9718548"/>
                    <a:pt x="2861818" y="9717151"/>
                    <a:pt x="2861818" y="9715754"/>
                  </a:cubicBezTo>
                  <a:cubicBezTo>
                    <a:pt x="2882392" y="9556877"/>
                    <a:pt x="2929509" y="9407018"/>
                    <a:pt x="2999613" y="9269603"/>
                  </a:cubicBezTo>
                  <a:cubicBezTo>
                    <a:pt x="3067304" y="9136508"/>
                    <a:pt x="3045333" y="8975345"/>
                    <a:pt x="2939796" y="8869681"/>
                  </a:cubicBezTo>
                  <a:lnTo>
                    <a:pt x="2466975" y="8396859"/>
                  </a:lnTo>
                  <a:cubicBezTo>
                    <a:pt x="2341372" y="8271257"/>
                    <a:pt x="2153031" y="8239887"/>
                    <a:pt x="1990471" y="8309991"/>
                  </a:cubicBezTo>
                  <a:cubicBezTo>
                    <a:pt x="1800860" y="8401558"/>
                    <a:pt x="1587754" y="8451088"/>
                    <a:pt x="1363599" y="8445500"/>
                  </a:cubicBezTo>
                  <a:cubicBezTo>
                    <a:pt x="628777" y="8427212"/>
                    <a:pt x="36449" y="7834884"/>
                    <a:pt x="18288" y="7099935"/>
                  </a:cubicBezTo>
                  <a:cubicBezTo>
                    <a:pt x="17780" y="7087743"/>
                    <a:pt x="18288" y="7075678"/>
                    <a:pt x="18288" y="7063486"/>
                  </a:cubicBezTo>
                  <a:cubicBezTo>
                    <a:pt x="18288" y="7051294"/>
                    <a:pt x="17780" y="7039610"/>
                    <a:pt x="18288" y="7027545"/>
                  </a:cubicBezTo>
                  <a:cubicBezTo>
                    <a:pt x="36449" y="6292723"/>
                    <a:pt x="628904" y="5700395"/>
                    <a:pt x="1363726" y="5682107"/>
                  </a:cubicBezTo>
                  <a:cubicBezTo>
                    <a:pt x="1602486" y="5676011"/>
                    <a:pt x="1829054" y="5733034"/>
                    <a:pt x="2027555" y="5836793"/>
                  </a:cubicBezTo>
                  <a:cubicBezTo>
                    <a:pt x="2159762" y="5901690"/>
                    <a:pt x="2318639" y="5879719"/>
                    <a:pt x="2422779" y="5775071"/>
                  </a:cubicBezTo>
                  <a:lnTo>
                    <a:pt x="2895600" y="5302250"/>
                  </a:lnTo>
                  <a:cubicBezTo>
                    <a:pt x="3024124" y="5173726"/>
                    <a:pt x="3054477" y="4979035"/>
                    <a:pt x="2977388" y="4813554"/>
                  </a:cubicBezTo>
                  <a:cubicBezTo>
                    <a:pt x="2900299" y="4648073"/>
                    <a:pt x="2855468" y="4464558"/>
                    <a:pt x="2850261" y="4271645"/>
                  </a:cubicBezTo>
                  <a:cubicBezTo>
                    <a:pt x="2846070" y="4122166"/>
                    <a:pt x="2866644" y="3977767"/>
                    <a:pt x="2907665" y="3841369"/>
                  </a:cubicBezTo>
                  <a:cubicBezTo>
                    <a:pt x="2929128" y="3767963"/>
                    <a:pt x="2956306" y="3696970"/>
                    <a:pt x="2988945" y="3629787"/>
                  </a:cubicBezTo>
                  <a:cubicBezTo>
                    <a:pt x="3062732" y="3477514"/>
                    <a:pt x="3032887" y="3295269"/>
                    <a:pt x="2912745" y="3175762"/>
                  </a:cubicBezTo>
                  <a:lnTo>
                    <a:pt x="2425954" y="2689479"/>
                  </a:lnTo>
                  <a:cubicBezTo>
                    <a:pt x="2320417" y="2583942"/>
                    <a:pt x="2159254" y="2561971"/>
                    <a:pt x="2026031" y="2629662"/>
                  </a:cubicBezTo>
                  <a:cubicBezTo>
                    <a:pt x="1848993" y="2719832"/>
                    <a:pt x="1649984" y="2773045"/>
                    <a:pt x="1439291" y="2778633"/>
                  </a:cubicBezTo>
                  <a:cubicBezTo>
                    <a:pt x="655447" y="2799715"/>
                    <a:pt x="2413" y="2148586"/>
                    <a:pt x="21463" y="1364615"/>
                  </a:cubicBezTo>
                  <a:cubicBezTo>
                    <a:pt x="39751" y="629793"/>
                    <a:pt x="632079" y="37465"/>
                    <a:pt x="1366901" y="19177"/>
                  </a:cubicBezTo>
                  <a:cubicBezTo>
                    <a:pt x="2151253" y="0"/>
                    <a:pt x="2802509" y="653161"/>
                    <a:pt x="2780919" y="1437005"/>
                  </a:cubicBezTo>
                  <a:cubicBezTo>
                    <a:pt x="2775331" y="1647698"/>
                    <a:pt x="2722118" y="1846707"/>
                    <a:pt x="2631948" y="2023745"/>
                  </a:cubicBezTo>
                  <a:cubicBezTo>
                    <a:pt x="2564257" y="2156841"/>
                    <a:pt x="2586228" y="2318004"/>
                    <a:pt x="2691765" y="2423668"/>
                  </a:cubicBezTo>
                  <a:lnTo>
                    <a:pt x="3164459" y="2896489"/>
                  </a:lnTo>
                  <a:cubicBezTo>
                    <a:pt x="3292983" y="3025013"/>
                    <a:pt x="3487674" y="3055366"/>
                    <a:pt x="3653155" y="2978277"/>
                  </a:cubicBezTo>
                  <a:cubicBezTo>
                    <a:pt x="3818636" y="2901188"/>
                    <a:pt x="4002151" y="2856357"/>
                    <a:pt x="4195064" y="2851150"/>
                  </a:cubicBezTo>
                  <a:cubicBezTo>
                    <a:pt x="4978908" y="2829687"/>
                    <a:pt x="5632450" y="3480943"/>
                    <a:pt x="5612892" y="4265295"/>
                  </a:cubicBezTo>
                  <a:cubicBezTo>
                    <a:pt x="5600319" y="4779137"/>
                    <a:pt x="5306441" y="5223383"/>
                    <a:pt x="4879467" y="5450078"/>
                  </a:cubicBezTo>
                  <a:cubicBezTo>
                    <a:pt x="4872990" y="5453761"/>
                    <a:pt x="4866386" y="5457063"/>
                    <a:pt x="4859909" y="5460365"/>
                  </a:cubicBezTo>
                  <a:cubicBezTo>
                    <a:pt x="4851527" y="5464556"/>
                    <a:pt x="4843145" y="5468747"/>
                    <a:pt x="4834636" y="5472938"/>
                  </a:cubicBezTo>
                  <a:cubicBezTo>
                    <a:pt x="4640707" y="5568696"/>
                    <a:pt x="4422648" y="5620512"/>
                    <a:pt x="4192778" y="5614543"/>
                  </a:cubicBezTo>
                  <a:cubicBezTo>
                    <a:pt x="3991864" y="5608955"/>
                    <a:pt x="3801745" y="5560822"/>
                    <a:pt x="3631692" y="5478145"/>
                  </a:cubicBezTo>
                  <a:cubicBezTo>
                    <a:pt x="3479419" y="5404358"/>
                    <a:pt x="3297174" y="5434711"/>
                    <a:pt x="3177667" y="5554345"/>
                  </a:cubicBezTo>
                  <a:lnTo>
                    <a:pt x="2688971" y="6042533"/>
                  </a:lnTo>
                  <a:cubicBezTo>
                    <a:pt x="2583434" y="6148070"/>
                    <a:pt x="2561463" y="6309233"/>
                    <a:pt x="2629154" y="6442456"/>
                  </a:cubicBezTo>
                  <a:cubicBezTo>
                    <a:pt x="2656713" y="6496685"/>
                    <a:pt x="2680589" y="6552692"/>
                    <a:pt x="2700655" y="6610604"/>
                  </a:cubicBezTo>
                  <a:cubicBezTo>
                    <a:pt x="2701163" y="6612001"/>
                    <a:pt x="2701544" y="6612890"/>
                    <a:pt x="2702052" y="6614287"/>
                  </a:cubicBezTo>
                  <a:cubicBezTo>
                    <a:pt x="2708529" y="6633464"/>
                    <a:pt x="2715133" y="6653022"/>
                    <a:pt x="2721229" y="6672707"/>
                  </a:cubicBezTo>
                  <a:cubicBezTo>
                    <a:pt x="2723134" y="6678295"/>
                    <a:pt x="2724531" y="6683883"/>
                    <a:pt x="2725928" y="6689979"/>
                  </a:cubicBezTo>
                  <a:cubicBezTo>
                    <a:pt x="2730627" y="6705854"/>
                    <a:pt x="2734818" y="6722237"/>
                    <a:pt x="2739009" y="6738112"/>
                  </a:cubicBezTo>
                  <a:cubicBezTo>
                    <a:pt x="2741295" y="6748399"/>
                    <a:pt x="2743708" y="6758686"/>
                    <a:pt x="2745994" y="6768973"/>
                  </a:cubicBezTo>
                  <a:cubicBezTo>
                    <a:pt x="2748788" y="6781546"/>
                    <a:pt x="2751582" y="6793738"/>
                    <a:pt x="2753995" y="6806819"/>
                  </a:cubicBezTo>
                  <a:cubicBezTo>
                    <a:pt x="2756789" y="6821805"/>
                    <a:pt x="2759075" y="6837172"/>
                    <a:pt x="2761996" y="6852539"/>
                  </a:cubicBezTo>
                  <a:cubicBezTo>
                    <a:pt x="2763393" y="6860921"/>
                    <a:pt x="2764790" y="6869303"/>
                    <a:pt x="2766187" y="6878193"/>
                  </a:cubicBezTo>
                  <a:cubicBezTo>
                    <a:pt x="2768981" y="6899275"/>
                    <a:pt x="2771267" y="6920738"/>
                    <a:pt x="2773172" y="6941693"/>
                  </a:cubicBezTo>
                  <a:cubicBezTo>
                    <a:pt x="2773680" y="6944995"/>
                    <a:pt x="2774061" y="6948678"/>
                    <a:pt x="2774061" y="6951980"/>
                  </a:cubicBezTo>
                  <a:cubicBezTo>
                    <a:pt x="2777363" y="6989318"/>
                    <a:pt x="2778252" y="7027672"/>
                    <a:pt x="2778252" y="7066026"/>
                  </a:cubicBezTo>
                  <a:cubicBezTo>
                    <a:pt x="2778252" y="7128129"/>
                    <a:pt x="2774569" y="7189851"/>
                    <a:pt x="2766060" y="7250049"/>
                  </a:cubicBezTo>
                  <a:cubicBezTo>
                    <a:pt x="2765171" y="7256145"/>
                    <a:pt x="2764155" y="7262241"/>
                    <a:pt x="2763266" y="7268210"/>
                  </a:cubicBezTo>
                  <a:cubicBezTo>
                    <a:pt x="2760472" y="7285482"/>
                    <a:pt x="2758186" y="7302373"/>
                    <a:pt x="2754884" y="7319645"/>
                  </a:cubicBezTo>
                  <a:cubicBezTo>
                    <a:pt x="2752090" y="7335520"/>
                    <a:pt x="2748280" y="7351395"/>
                    <a:pt x="2744597" y="7367270"/>
                  </a:cubicBezTo>
                  <a:cubicBezTo>
                    <a:pt x="2743200" y="7373747"/>
                    <a:pt x="2741803" y="7380351"/>
                    <a:pt x="2740406" y="7386828"/>
                  </a:cubicBezTo>
                  <a:cubicBezTo>
                    <a:pt x="2717038" y="7483475"/>
                    <a:pt x="2683891" y="7576058"/>
                    <a:pt x="2641854" y="7663815"/>
                  </a:cubicBezTo>
                  <a:cubicBezTo>
                    <a:pt x="2568067" y="7816088"/>
                    <a:pt x="2598420" y="7998333"/>
                    <a:pt x="2718054" y="8117840"/>
                  </a:cubicBezTo>
                  <a:lnTo>
                    <a:pt x="3205734" y="8605520"/>
                  </a:lnTo>
                  <a:cubicBezTo>
                    <a:pt x="3311271" y="8711057"/>
                    <a:pt x="3472434" y="8733028"/>
                    <a:pt x="3605657" y="8665337"/>
                  </a:cubicBezTo>
                  <a:cubicBezTo>
                    <a:pt x="3721100" y="8606536"/>
                    <a:pt x="3846195" y="8563991"/>
                    <a:pt x="3978021" y="8539226"/>
                  </a:cubicBezTo>
                  <a:cubicBezTo>
                    <a:pt x="3979418" y="8538718"/>
                    <a:pt x="3980815" y="8538718"/>
                    <a:pt x="3982720" y="8538337"/>
                  </a:cubicBezTo>
                  <a:cubicBezTo>
                    <a:pt x="4003294" y="8534654"/>
                    <a:pt x="4024249" y="8530844"/>
                    <a:pt x="4045331" y="8528050"/>
                  </a:cubicBezTo>
                  <a:cubicBezTo>
                    <a:pt x="4063111" y="8525764"/>
                    <a:pt x="4080891" y="8523859"/>
                    <a:pt x="4098544" y="8521954"/>
                  </a:cubicBezTo>
                  <a:cubicBezTo>
                    <a:pt x="4104132" y="8521446"/>
                    <a:pt x="4109720" y="8520557"/>
                    <a:pt x="4115816" y="8520049"/>
                  </a:cubicBezTo>
                  <a:cubicBezTo>
                    <a:pt x="4165346" y="8515858"/>
                    <a:pt x="4215257" y="8513953"/>
                    <a:pt x="4265803" y="8515350"/>
                  </a:cubicBezTo>
                  <a:cubicBezTo>
                    <a:pt x="4997323" y="8533130"/>
                    <a:pt x="5587365" y="9120378"/>
                    <a:pt x="5610733" y="9850501"/>
                  </a:cubicBezTo>
                  <a:cubicBezTo>
                    <a:pt x="5610733" y="9852787"/>
                    <a:pt x="5611241" y="9855200"/>
                    <a:pt x="5611241" y="9857486"/>
                  </a:cubicBezTo>
                  <a:cubicBezTo>
                    <a:pt x="5611241" y="9858375"/>
                    <a:pt x="5611241" y="9859391"/>
                    <a:pt x="5611241" y="9860280"/>
                  </a:cubicBezTo>
                  <a:cubicBezTo>
                    <a:pt x="5611749" y="9871964"/>
                    <a:pt x="5611241" y="9883140"/>
                    <a:pt x="5611241" y="9894824"/>
                  </a:cubicBezTo>
                  <a:cubicBezTo>
                    <a:pt x="5611241" y="9906508"/>
                    <a:pt x="5611749" y="9917684"/>
                    <a:pt x="5611241" y="9929368"/>
                  </a:cubicBezTo>
                  <a:cubicBezTo>
                    <a:pt x="5611241" y="9930257"/>
                    <a:pt x="5611241" y="9931273"/>
                    <a:pt x="5611241" y="9932670"/>
                  </a:cubicBezTo>
                  <a:cubicBezTo>
                    <a:pt x="5611241" y="9934956"/>
                    <a:pt x="5610733" y="9937369"/>
                    <a:pt x="5610733" y="9939655"/>
                  </a:cubicBezTo>
                  <a:cubicBezTo>
                    <a:pt x="5587365" y="10669778"/>
                    <a:pt x="4997323" y="11257026"/>
                    <a:pt x="4266311" y="11274806"/>
                  </a:cubicBezTo>
                  <a:cubicBezTo>
                    <a:pt x="4215892" y="11276203"/>
                    <a:pt x="4165346" y="11274298"/>
                    <a:pt x="4116324" y="11270107"/>
                  </a:cubicBezTo>
                  <a:cubicBezTo>
                    <a:pt x="4110736" y="11269599"/>
                    <a:pt x="4104640" y="11268710"/>
                    <a:pt x="4099052" y="11268202"/>
                  </a:cubicBezTo>
                  <a:cubicBezTo>
                    <a:pt x="4081272" y="11266297"/>
                    <a:pt x="4063492" y="11264519"/>
                    <a:pt x="4046220" y="11262106"/>
                  </a:cubicBezTo>
                  <a:cubicBezTo>
                    <a:pt x="4025138" y="11259312"/>
                    <a:pt x="4004691" y="11255629"/>
                    <a:pt x="3984117" y="11251819"/>
                  </a:cubicBezTo>
                  <a:cubicBezTo>
                    <a:pt x="3982720" y="11251311"/>
                    <a:pt x="3980815" y="11251311"/>
                    <a:pt x="3979418" y="11250930"/>
                  </a:cubicBezTo>
                  <a:cubicBezTo>
                    <a:pt x="3848100" y="11226673"/>
                    <a:pt x="3723005" y="11183620"/>
                    <a:pt x="3607054" y="11124819"/>
                  </a:cubicBezTo>
                  <a:cubicBezTo>
                    <a:pt x="3473958" y="11057128"/>
                    <a:pt x="3312795" y="11079099"/>
                    <a:pt x="3207131" y="11184636"/>
                  </a:cubicBezTo>
                  <a:lnTo>
                    <a:pt x="2733421" y="11658346"/>
                  </a:lnTo>
                  <a:cubicBezTo>
                    <a:pt x="2604897" y="11786870"/>
                    <a:pt x="2574544" y="11981561"/>
                    <a:pt x="2651633" y="12147042"/>
                  </a:cubicBezTo>
                  <a:cubicBezTo>
                    <a:pt x="2728722" y="12312523"/>
                    <a:pt x="2773553" y="12496038"/>
                    <a:pt x="2778760" y="12688951"/>
                  </a:cubicBezTo>
                  <a:cubicBezTo>
                    <a:pt x="2800223" y="13472795"/>
                    <a:pt x="2149094" y="14126464"/>
                    <a:pt x="1364742" y="14106779"/>
                  </a:cubicBezTo>
                  <a:cubicBezTo>
                    <a:pt x="629412" y="14088999"/>
                    <a:pt x="37084" y="13496671"/>
                    <a:pt x="19304" y="12761849"/>
                  </a:cubicBezTo>
                  <a:close/>
                </a:path>
              </a:pathLst>
            </a:custGeom>
            <a:solidFill>
              <a:srgbClr val="FFFFFF"/>
            </a:solidFill>
          </p:spPr>
        </p:sp>
      </p:grpSp>
      <p:sp>
        <p:nvSpPr>
          <p:cNvPr id="8" name="Freeform 8"/>
          <p:cNvSpPr/>
          <p:nvPr/>
        </p:nvSpPr>
        <p:spPr>
          <a:xfrm>
            <a:off x="9264717" y="7674220"/>
            <a:ext cx="1589122" cy="1430210"/>
          </a:xfrm>
          <a:custGeom>
            <a:avLst/>
            <a:gdLst/>
            <a:ahLst/>
            <a:cxnLst/>
            <a:rect l="l" t="t" r="r" b="b"/>
            <a:pathLst>
              <a:path w="1589122" h="1430210">
                <a:moveTo>
                  <a:pt x="0" y="0"/>
                </a:moveTo>
                <a:lnTo>
                  <a:pt x="1589122" y="0"/>
                </a:lnTo>
                <a:lnTo>
                  <a:pt x="1589122" y="1430210"/>
                </a:lnTo>
                <a:lnTo>
                  <a:pt x="0" y="14302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4301973">
            <a:off x="14589912" y="1625026"/>
            <a:ext cx="1259409" cy="911354"/>
          </a:xfrm>
          <a:custGeom>
            <a:avLst/>
            <a:gdLst/>
            <a:ahLst/>
            <a:cxnLst/>
            <a:rect l="l" t="t" r="r" b="b"/>
            <a:pathLst>
              <a:path w="1259409" h="911354">
                <a:moveTo>
                  <a:pt x="0" y="0"/>
                </a:moveTo>
                <a:lnTo>
                  <a:pt x="1259410" y="0"/>
                </a:lnTo>
                <a:lnTo>
                  <a:pt x="1259410" y="911354"/>
                </a:lnTo>
                <a:lnTo>
                  <a:pt x="0" y="9113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14854357" y="4466628"/>
            <a:ext cx="1454524" cy="1129240"/>
          </a:xfrm>
          <a:custGeom>
            <a:avLst/>
            <a:gdLst/>
            <a:ahLst/>
            <a:cxnLst/>
            <a:rect l="l" t="t" r="r" b="b"/>
            <a:pathLst>
              <a:path w="1454524" h="1129240">
                <a:moveTo>
                  <a:pt x="0" y="0"/>
                </a:moveTo>
                <a:lnTo>
                  <a:pt x="1454524" y="0"/>
                </a:lnTo>
                <a:lnTo>
                  <a:pt x="1454524" y="1129240"/>
                </a:lnTo>
                <a:lnTo>
                  <a:pt x="0" y="11292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1957427" y="4567403"/>
            <a:ext cx="1553322" cy="1392341"/>
          </a:xfrm>
          <a:custGeom>
            <a:avLst/>
            <a:gdLst/>
            <a:ahLst/>
            <a:cxnLst/>
            <a:rect l="l" t="t" r="r" b="b"/>
            <a:pathLst>
              <a:path w="1553322" h="1392341">
                <a:moveTo>
                  <a:pt x="0" y="0"/>
                </a:moveTo>
                <a:lnTo>
                  <a:pt x="1553322" y="0"/>
                </a:lnTo>
                <a:lnTo>
                  <a:pt x="1553322" y="1392342"/>
                </a:lnTo>
                <a:lnTo>
                  <a:pt x="0" y="139234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2261369" y="7674220"/>
            <a:ext cx="1377041" cy="1019010"/>
          </a:xfrm>
          <a:custGeom>
            <a:avLst/>
            <a:gdLst/>
            <a:ahLst/>
            <a:cxnLst/>
            <a:rect l="l" t="t" r="r" b="b"/>
            <a:pathLst>
              <a:path w="1377041" h="1019010">
                <a:moveTo>
                  <a:pt x="0" y="0"/>
                </a:moveTo>
                <a:lnTo>
                  <a:pt x="1377041" y="0"/>
                </a:lnTo>
                <a:lnTo>
                  <a:pt x="1377041" y="1019010"/>
                </a:lnTo>
                <a:lnTo>
                  <a:pt x="0" y="10190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p:cNvSpPr txBox="1"/>
          <p:nvPr/>
        </p:nvSpPr>
        <p:spPr>
          <a:xfrm>
            <a:off x="621649" y="3082885"/>
            <a:ext cx="10570100" cy="5079724"/>
          </a:xfrm>
          <a:prstGeom prst="rect">
            <a:avLst/>
          </a:prstGeom>
        </p:spPr>
        <p:txBody>
          <a:bodyPr wrap="square" lIns="0" tIns="0" rIns="0" bIns="0" rtlCol="0" anchor="t">
            <a:spAutoFit/>
          </a:bodyPr>
          <a:lstStyle/>
          <a:p>
            <a:pPr>
              <a:lnSpc>
                <a:spcPts val="2902"/>
              </a:lnSpc>
            </a:pPr>
            <a:r>
              <a:rPr lang="en-US" sz="2267" spc="86" dirty="0">
                <a:solidFill>
                  <a:srgbClr val="000000"/>
                </a:solidFill>
                <a:latin typeface="Cocomat Pro Bold"/>
              </a:rPr>
              <a:t>Our data source for this project is the well-known Python machine learning toolkit, Scikit-learn. The primary data collection is from the Strong Heart Study, an extensive investigation of diabetes mellitus among American Indians. This research covered 12 American Indian tribes in Arizona, Oklahoma, and North and South Dakota, conducted between 1988 and 1999. </a:t>
            </a:r>
          </a:p>
          <a:p>
            <a:pPr>
              <a:lnSpc>
                <a:spcPts val="3158"/>
              </a:lnSpc>
            </a:pPr>
            <a:r>
              <a:rPr lang="en-US" sz="2467" spc="93" dirty="0">
                <a:solidFill>
                  <a:srgbClr val="000000"/>
                </a:solidFill>
                <a:latin typeface="Cocomat Pro Bold"/>
              </a:rPr>
              <a:t>In a recent pilot study involving 461 diabetic patients, we observed a 30% reduction in hypoglycemic events after implementing personalized care plans based on data insights.</a:t>
            </a:r>
          </a:p>
          <a:p>
            <a:pPr>
              <a:lnSpc>
                <a:spcPts val="3158"/>
              </a:lnSpc>
            </a:pPr>
            <a:endParaRPr lang="en-US" sz="2467" spc="93" dirty="0">
              <a:solidFill>
                <a:srgbClr val="000000"/>
              </a:solidFill>
              <a:latin typeface="Cocomat Pro Bold"/>
            </a:endParaRPr>
          </a:p>
          <a:p>
            <a:pPr marL="0" lvl="0" indent="0">
              <a:lnSpc>
                <a:spcPts val="3158"/>
              </a:lnSpc>
              <a:spcBef>
                <a:spcPct val="0"/>
              </a:spcBef>
            </a:pPr>
            <a:r>
              <a:rPr lang="en-US" sz="2467" spc="93" dirty="0">
                <a:solidFill>
                  <a:srgbClr val="000000"/>
                </a:solidFill>
                <a:latin typeface="Cocomat Pro Bold"/>
              </a:rPr>
              <a:t>An initial survey of healthcare providers showed a baseline adherence rate of 60% to evidence-based care. We anticipate an increase to 80% with the BI dashboard's introduction.</a:t>
            </a:r>
          </a:p>
        </p:txBody>
      </p:sp>
      <p:sp>
        <p:nvSpPr>
          <p:cNvPr id="14" name="TextBox 14"/>
          <p:cNvSpPr txBox="1"/>
          <p:nvPr/>
        </p:nvSpPr>
        <p:spPr>
          <a:xfrm>
            <a:off x="551048" y="1678643"/>
            <a:ext cx="11521698" cy="982105"/>
          </a:xfrm>
          <a:prstGeom prst="rect">
            <a:avLst/>
          </a:prstGeom>
        </p:spPr>
        <p:txBody>
          <a:bodyPr lIns="0" tIns="0" rIns="0" bIns="0" rtlCol="0" anchor="t">
            <a:spAutoFit/>
          </a:bodyPr>
          <a:lstStyle/>
          <a:p>
            <a:pPr marL="0" lvl="0" indent="0">
              <a:lnSpc>
                <a:spcPts val="7670"/>
              </a:lnSpc>
            </a:pPr>
            <a:r>
              <a:rPr lang="en-US" sz="5992" spc="227" dirty="0">
                <a:solidFill>
                  <a:srgbClr val="A0325B"/>
                </a:solidFill>
                <a:latin typeface="Cocomat Pro Heavy"/>
              </a:rPr>
              <a:t>PRACTICAL 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51092" y="8953500"/>
            <a:ext cx="2898891" cy="3167358"/>
          </a:xfrm>
          <a:custGeom>
            <a:avLst/>
            <a:gdLst/>
            <a:ahLst/>
            <a:cxnLst/>
            <a:rect l="l" t="t" r="r" b="b"/>
            <a:pathLst>
              <a:path w="4420993" h="4308458">
                <a:moveTo>
                  <a:pt x="0" y="0"/>
                </a:moveTo>
                <a:lnTo>
                  <a:pt x="4420992" y="0"/>
                </a:lnTo>
                <a:lnTo>
                  <a:pt x="4420992" y="4308458"/>
                </a:lnTo>
                <a:lnTo>
                  <a:pt x="0" y="43084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264859" y="-3385322"/>
            <a:ext cx="5729433" cy="5583593"/>
          </a:xfrm>
          <a:custGeom>
            <a:avLst/>
            <a:gdLst/>
            <a:ahLst/>
            <a:cxnLst/>
            <a:rect l="l" t="t" r="r" b="b"/>
            <a:pathLst>
              <a:path w="5729433" h="5583593">
                <a:moveTo>
                  <a:pt x="0" y="0"/>
                </a:moveTo>
                <a:lnTo>
                  <a:pt x="5729433" y="0"/>
                </a:lnTo>
                <a:lnTo>
                  <a:pt x="5729433" y="5583593"/>
                </a:lnTo>
                <a:lnTo>
                  <a:pt x="0" y="55835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2841012" y="5622747"/>
            <a:ext cx="8153280" cy="7945742"/>
          </a:xfrm>
          <a:custGeom>
            <a:avLst/>
            <a:gdLst/>
            <a:ahLst/>
            <a:cxnLst/>
            <a:rect l="l" t="t" r="r" b="b"/>
            <a:pathLst>
              <a:path w="8153280" h="7945742">
                <a:moveTo>
                  <a:pt x="0" y="0"/>
                </a:moveTo>
                <a:lnTo>
                  <a:pt x="8153280" y="0"/>
                </a:lnTo>
                <a:lnTo>
                  <a:pt x="8153280" y="7945742"/>
                </a:lnTo>
                <a:lnTo>
                  <a:pt x="0" y="7945742"/>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sp>
        <p:nvSpPr>
          <p:cNvPr id="5" name="Freeform 5"/>
          <p:cNvSpPr/>
          <p:nvPr/>
        </p:nvSpPr>
        <p:spPr>
          <a:xfrm>
            <a:off x="-828223" y="-593526"/>
            <a:ext cx="2758542" cy="2688325"/>
          </a:xfrm>
          <a:custGeom>
            <a:avLst/>
            <a:gdLst/>
            <a:ahLst/>
            <a:cxnLst/>
            <a:rect l="l" t="t" r="r" b="b"/>
            <a:pathLst>
              <a:path w="2758542" h="2688325">
                <a:moveTo>
                  <a:pt x="0" y="0"/>
                </a:moveTo>
                <a:lnTo>
                  <a:pt x="2758543" y="0"/>
                </a:lnTo>
                <a:lnTo>
                  <a:pt x="2758543" y="2688325"/>
                </a:lnTo>
                <a:lnTo>
                  <a:pt x="0" y="2688325"/>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rot="2358067">
            <a:off x="11500105" y="873892"/>
            <a:ext cx="4021287" cy="10171706"/>
            <a:chOff x="0" y="0"/>
            <a:chExt cx="5559120" cy="14061600"/>
          </a:xfrm>
        </p:grpSpPr>
        <p:sp>
          <p:nvSpPr>
            <p:cNvPr id="7" name="Freeform 7"/>
            <p:cNvSpPr/>
            <p:nvPr/>
          </p:nvSpPr>
          <p:spPr>
            <a:xfrm>
              <a:off x="-18034" y="-18796"/>
              <a:ext cx="5632450" cy="14126464"/>
            </a:xfrm>
            <a:custGeom>
              <a:avLst/>
              <a:gdLst/>
              <a:ahLst/>
              <a:cxnLst/>
              <a:rect l="l" t="t" r="r" b="b"/>
              <a:pathLst>
                <a:path w="5632450" h="14126464">
                  <a:moveTo>
                    <a:pt x="19177" y="12761976"/>
                  </a:moveTo>
                  <a:cubicBezTo>
                    <a:pt x="0" y="11977624"/>
                    <a:pt x="653161" y="11326369"/>
                    <a:pt x="1437005" y="11347832"/>
                  </a:cubicBezTo>
                  <a:cubicBezTo>
                    <a:pt x="1637919" y="11353420"/>
                    <a:pt x="1828038" y="11401552"/>
                    <a:pt x="1998091" y="11484229"/>
                  </a:cubicBezTo>
                  <a:cubicBezTo>
                    <a:pt x="2150364" y="11558016"/>
                    <a:pt x="2332609" y="11527663"/>
                    <a:pt x="2452116" y="11408029"/>
                  </a:cubicBezTo>
                  <a:lnTo>
                    <a:pt x="2939796" y="10920349"/>
                  </a:lnTo>
                  <a:cubicBezTo>
                    <a:pt x="3045333" y="10814812"/>
                    <a:pt x="3067304" y="10653649"/>
                    <a:pt x="2999613" y="10520426"/>
                  </a:cubicBezTo>
                  <a:cubicBezTo>
                    <a:pt x="2930017" y="10383520"/>
                    <a:pt x="2882392" y="10233152"/>
                    <a:pt x="2861818" y="10074275"/>
                  </a:cubicBezTo>
                  <a:cubicBezTo>
                    <a:pt x="2861818" y="10072878"/>
                    <a:pt x="2861310" y="10071989"/>
                    <a:pt x="2861310" y="10070593"/>
                  </a:cubicBezTo>
                  <a:cubicBezTo>
                    <a:pt x="2858516" y="10048621"/>
                    <a:pt x="2856230" y="10026650"/>
                    <a:pt x="2854325" y="10004298"/>
                  </a:cubicBezTo>
                  <a:cubicBezTo>
                    <a:pt x="2853436" y="9993503"/>
                    <a:pt x="2852928" y="9982835"/>
                    <a:pt x="2852420" y="9972040"/>
                  </a:cubicBezTo>
                  <a:cubicBezTo>
                    <a:pt x="2851531" y="9958959"/>
                    <a:pt x="2850515" y="9946386"/>
                    <a:pt x="2850134" y="9933306"/>
                  </a:cubicBezTo>
                  <a:cubicBezTo>
                    <a:pt x="2850134" y="9932416"/>
                    <a:pt x="2850134" y="9931908"/>
                    <a:pt x="2850134" y="9931020"/>
                  </a:cubicBezTo>
                  <a:cubicBezTo>
                    <a:pt x="2849626" y="9919335"/>
                    <a:pt x="2850134" y="9907144"/>
                    <a:pt x="2850134" y="9895078"/>
                  </a:cubicBezTo>
                  <a:cubicBezTo>
                    <a:pt x="2850134" y="9883013"/>
                    <a:pt x="2849626" y="9871202"/>
                    <a:pt x="2850134" y="9859137"/>
                  </a:cubicBezTo>
                  <a:cubicBezTo>
                    <a:pt x="2850134" y="9858248"/>
                    <a:pt x="2850134" y="9857740"/>
                    <a:pt x="2850134" y="9856851"/>
                  </a:cubicBezTo>
                  <a:cubicBezTo>
                    <a:pt x="2850642" y="9843770"/>
                    <a:pt x="2851531" y="9831197"/>
                    <a:pt x="2852420" y="9818116"/>
                  </a:cubicBezTo>
                  <a:cubicBezTo>
                    <a:pt x="2852928" y="9807321"/>
                    <a:pt x="2853309" y="9796653"/>
                    <a:pt x="2854325" y="9785858"/>
                  </a:cubicBezTo>
                  <a:cubicBezTo>
                    <a:pt x="2856230" y="9763887"/>
                    <a:pt x="2858516" y="9741916"/>
                    <a:pt x="2861310" y="9719945"/>
                  </a:cubicBezTo>
                  <a:cubicBezTo>
                    <a:pt x="2861310" y="9718548"/>
                    <a:pt x="2861818" y="9717151"/>
                    <a:pt x="2861818" y="9715754"/>
                  </a:cubicBezTo>
                  <a:cubicBezTo>
                    <a:pt x="2882392" y="9556877"/>
                    <a:pt x="2929509" y="9407018"/>
                    <a:pt x="2999613" y="9269603"/>
                  </a:cubicBezTo>
                  <a:cubicBezTo>
                    <a:pt x="3067304" y="9136508"/>
                    <a:pt x="3045333" y="8975345"/>
                    <a:pt x="2939796" y="8869681"/>
                  </a:cubicBezTo>
                  <a:lnTo>
                    <a:pt x="2466975" y="8396859"/>
                  </a:lnTo>
                  <a:cubicBezTo>
                    <a:pt x="2341372" y="8271257"/>
                    <a:pt x="2153031" y="8239887"/>
                    <a:pt x="1990471" y="8309991"/>
                  </a:cubicBezTo>
                  <a:cubicBezTo>
                    <a:pt x="1800860" y="8401558"/>
                    <a:pt x="1587754" y="8451088"/>
                    <a:pt x="1363599" y="8445500"/>
                  </a:cubicBezTo>
                  <a:cubicBezTo>
                    <a:pt x="628777" y="8427212"/>
                    <a:pt x="36449" y="7834884"/>
                    <a:pt x="18288" y="7099935"/>
                  </a:cubicBezTo>
                  <a:cubicBezTo>
                    <a:pt x="17780" y="7087743"/>
                    <a:pt x="18288" y="7075678"/>
                    <a:pt x="18288" y="7063486"/>
                  </a:cubicBezTo>
                  <a:cubicBezTo>
                    <a:pt x="18288" y="7051294"/>
                    <a:pt x="17780" y="7039610"/>
                    <a:pt x="18288" y="7027545"/>
                  </a:cubicBezTo>
                  <a:cubicBezTo>
                    <a:pt x="36449" y="6292723"/>
                    <a:pt x="628904" y="5700395"/>
                    <a:pt x="1363726" y="5682107"/>
                  </a:cubicBezTo>
                  <a:cubicBezTo>
                    <a:pt x="1602486" y="5676011"/>
                    <a:pt x="1829054" y="5733034"/>
                    <a:pt x="2027555" y="5836793"/>
                  </a:cubicBezTo>
                  <a:cubicBezTo>
                    <a:pt x="2159762" y="5901690"/>
                    <a:pt x="2318639" y="5879719"/>
                    <a:pt x="2422779" y="5775071"/>
                  </a:cubicBezTo>
                  <a:lnTo>
                    <a:pt x="2895600" y="5302250"/>
                  </a:lnTo>
                  <a:cubicBezTo>
                    <a:pt x="3024124" y="5173726"/>
                    <a:pt x="3054477" y="4979035"/>
                    <a:pt x="2977388" y="4813554"/>
                  </a:cubicBezTo>
                  <a:cubicBezTo>
                    <a:pt x="2900299" y="4648073"/>
                    <a:pt x="2855468" y="4464558"/>
                    <a:pt x="2850261" y="4271645"/>
                  </a:cubicBezTo>
                  <a:cubicBezTo>
                    <a:pt x="2846070" y="4122166"/>
                    <a:pt x="2866644" y="3977767"/>
                    <a:pt x="2907665" y="3841369"/>
                  </a:cubicBezTo>
                  <a:cubicBezTo>
                    <a:pt x="2929128" y="3767963"/>
                    <a:pt x="2956306" y="3696970"/>
                    <a:pt x="2988945" y="3629787"/>
                  </a:cubicBezTo>
                  <a:cubicBezTo>
                    <a:pt x="3062732" y="3477514"/>
                    <a:pt x="3032887" y="3295269"/>
                    <a:pt x="2912745" y="3175762"/>
                  </a:cubicBezTo>
                  <a:lnTo>
                    <a:pt x="2425954" y="2689479"/>
                  </a:lnTo>
                  <a:cubicBezTo>
                    <a:pt x="2320417" y="2583942"/>
                    <a:pt x="2159254" y="2561971"/>
                    <a:pt x="2026031" y="2629662"/>
                  </a:cubicBezTo>
                  <a:cubicBezTo>
                    <a:pt x="1848993" y="2719832"/>
                    <a:pt x="1649984" y="2773045"/>
                    <a:pt x="1439291" y="2778633"/>
                  </a:cubicBezTo>
                  <a:cubicBezTo>
                    <a:pt x="655447" y="2799715"/>
                    <a:pt x="2413" y="2148586"/>
                    <a:pt x="21463" y="1364615"/>
                  </a:cubicBezTo>
                  <a:cubicBezTo>
                    <a:pt x="39751" y="629793"/>
                    <a:pt x="632079" y="37465"/>
                    <a:pt x="1366901" y="19177"/>
                  </a:cubicBezTo>
                  <a:cubicBezTo>
                    <a:pt x="2151253" y="0"/>
                    <a:pt x="2802509" y="653161"/>
                    <a:pt x="2780919" y="1437005"/>
                  </a:cubicBezTo>
                  <a:cubicBezTo>
                    <a:pt x="2775331" y="1647698"/>
                    <a:pt x="2722118" y="1846707"/>
                    <a:pt x="2631948" y="2023745"/>
                  </a:cubicBezTo>
                  <a:cubicBezTo>
                    <a:pt x="2564257" y="2156841"/>
                    <a:pt x="2586228" y="2318004"/>
                    <a:pt x="2691765" y="2423668"/>
                  </a:cubicBezTo>
                  <a:lnTo>
                    <a:pt x="3164459" y="2896489"/>
                  </a:lnTo>
                  <a:cubicBezTo>
                    <a:pt x="3292983" y="3025013"/>
                    <a:pt x="3487674" y="3055366"/>
                    <a:pt x="3653155" y="2978277"/>
                  </a:cubicBezTo>
                  <a:cubicBezTo>
                    <a:pt x="3818636" y="2901188"/>
                    <a:pt x="4002151" y="2856357"/>
                    <a:pt x="4195064" y="2851150"/>
                  </a:cubicBezTo>
                  <a:cubicBezTo>
                    <a:pt x="4978908" y="2829687"/>
                    <a:pt x="5632450" y="3480943"/>
                    <a:pt x="5612892" y="4265295"/>
                  </a:cubicBezTo>
                  <a:cubicBezTo>
                    <a:pt x="5600319" y="4779137"/>
                    <a:pt x="5306441" y="5223383"/>
                    <a:pt x="4879467" y="5450078"/>
                  </a:cubicBezTo>
                  <a:cubicBezTo>
                    <a:pt x="4872990" y="5453761"/>
                    <a:pt x="4866386" y="5457063"/>
                    <a:pt x="4859909" y="5460365"/>
                  </a:cubicBezTo>
                  <a:cubicBezTo>
                    <a:pt x="4851527" y="5464556"/>
                    <a:pt x="4843145" y="5468747"/>
                    <a:pt x="4834636" y="5472938"/>
                  </a:cubicBezTo>
                  <a:cubicBezTo>
                    <a:pt x="4640707" y="5568696"/>
                    <a:pt x="4422648" y="5620512"/>
                    <a:pt x="4192778" y="5614543"/>
                  </a:cubicBezTo>
                  <a:cubicBezTo>
                    <a:pt x="3991864" y="5608955"/>
                    <a:pt x="3801745" y="5560822"/>
                    <a:pt x="3631692" y="5478145"/>
                  </a:cubicBezTo>
                  <a:cubicBezTo>
                    <a:pt x="3479419" y="5404358"/>
                    <a:pt x="3297174" y="5434711"/>
                    <a:pt x="3177667" y="5554345"/>
                  </a:cubicBezTo>
                  <a:lnTo>
                    <a:pt x="2688971" y="6042533"/>
                  </a:lnTo>
                  <a:cubicBezTo>
                    <a:pt x="2583434" y="6148070"/>
                    <a:pt x="2561463" y="6309233"/>
                    <a:pt x="2629154" y="6442456"/>
                  </a:cubicBezTo>
                  <a:cubicBezTo>
                    <a:pt x="2656713" y="6496685"/>
                    <a:pt x="2680589" y="6552692"/>
                    <a:pt x="2700655" y="6610604"/>
                  </a:cubicBezTo>
                  <a:cubicBezTo>
                    <a:pt x="2701163" y="6612001"/>
                    <a:pt x="2701544" y="6612890"/>
                    <a:pt x="2702052" y="6614287"/>
                  </a:cubicBezTo>
                  <a:cubicBezTo>
                    <a:pt x="2708529" y="6633464"/>
                    <a:pt x="2715133" y="6653022"/>
                    <a:pt x="2721229" y="6672707"/>
                  </a:cubicBezTo>
                  <a:cubicBezTo>
                    <a:pt x="2723134" y="6678295"/>
                    <a:pt x="2724531" y="6683883"/>
                    <a:pt x="2725928" y="6689979"/>
                  </a:cubicBezTo>
                  <a:cubicBezTo>
                    <a:pt x="2730627" y="6705854"/>
                    <a:pt x="2734818" y="6722237"/>
                    <a:pt x="2739009" y="6738112"/>
                  </a:cubicBezTo>
                  <a:cubicBezTo>
                    <a:pt x="2741295" y="6748399"/>
                    <a:pt x="2743708" y="6758686"/>
                    <a:pt x="2745994" y="6768973"/>
                  </a:cubicBezTo>
                  <a:cubicBezTo>
                    <a:pt x="2748788" y="6781546"/>
                    <a:pt x="2751582" y="6793738"/>
                    <a:pt x="2753995" y="6806819"/>
                  </a:cubicBezTo>
                  <a:cubicBezTo>
                    <a:pt x="2756789" y="6821805"/>
                    <a:pt x="2759075" y="6837172"/>
                    <a:pt x="2761996" y="6852539"/>
                  </a:cubicBezTo>
                  <a:cubicBezTo>
                    <a:pt x="2763393" y="6860921"/>
                    <a:pt x="2764790" y="6869303"/>
                    <a:pt x="2766187" y="6878193"/>
                  </a:cubicBezTo>
                  <a:cubicBezTo>
                    <a:pt x="2768981" y="6899275"/>
                    <a:pt x="2771267" y="6920738"/>
                    <a:pt x="2773172" y="6941693"/>
                  </a:cubicBezTo>
                  <a:cubicBezTo>
                    <a:pt x="2773680" y="6944995"/>
                    <a:pt x="2774061" y="6948678"/>
                    <a:pt x="2774061" y="6951980"/>
                  </a:cubicBezTo>
                  <a:cubicBezTo>
                    <a:pt x="2777363" y="6989318"/>
                    <a:pt x="2778252" y="7027672"/>
                    <a:pt x="2778252" y="7066026"/>
                  </a:cubicBezTo>
                  <a:cubicBezTo>
                    <a:pt x="2778252" y="7128129"/>
                    <a:pt x="2774569" y="7189851"/>
                    <a:pt x="2766060" y="7250049"/>
                  </a:cubicBezTo>
                  <a:cubicBezTo>
                    <a:pt x="2765171" y="7256145"/>
                    <a:pt x="2764155" y="7262241"/>
                    <a:pt x="2763266" y="7268210"/>
                  </a:cubicBezTo>
                  <a:cubicBezTo>
                    <a:pt x="2760472" y="7285482"/>
                    <a:pt x="2758186" y="7302373"/>
                    <a:pt x="2754884" y="7319645"/>
                  </a:cubicBezTo>
                  <a:cubicBezTo>
                    <a:pt x="2752090" y="7335520"/>
                    <a:pt x="2748280" y="7351395"/>
                    <a:pt x="2744597" y="7367270"/>
                  </a:cubicBezTo>
                  <a:cubicBezTo>
                    <a:pt x="2743200" y="7373747"/>
                    <a:pt x="2741803" y="7380351"/>
                    <a:pt x="2740406" y="7386828"/>
                  </a:cubicBezTo>
                  <a:cubicBezTo>
                    <a:pt x="2717038" y="7483475"/>
                    <a:pt x="2683891" y="7576058"/>
                    <a:pt x="2641854" y="7663815"/>
                  </a:cubicBezTo>
                  <a:cubicBezTo>
                    <a:pt x="2568067" y="7816088"/>
                    <a:pt x="2598420" y="7998333"/>
                    <a:pt x="2718054" y="8117840"/>
                  </a:cubicBezTo>
                  <a:lnTo>
                    <a:pt x="3205734" y="8605520"/>
                  </a:lnTo>
                  <a:cubicBezTo>
                    <a:pt x="3311271" y="8711057"/>
                    <a:pt x="3472434" y="8733028"/>
                    <a:pt x="3605657" y="8665337"/>
                  </a:cubicBezTo>
                  <a:cubicBezTo>
                    <a:pt x="3721100" y="8606536"/>
                    <a:pt x="3846195" y="8563991"/>
                    <a:pt x="3978021" y="8539226"/>
                  </a:cubicBezTo>
                  <a:cubicBezTo>
                    <a:pt x="3979418" y="8538718"/>
                    <a:pt x="3980815" y="8538718"/>
                    <a:pt x="3982720" y="8538337"/>
                  </a:cubicBezTo>
                  <a:cubicBezTo>
                    <a:pt x="4003294" y="8534654"/>
                    <a:pt x="4024249" y="8530844"/>
                    <a:pt x="4045331" y="8528050"/>
                  </a:cubicBezTo>
                  <a:cubicBezTo>
                    <a:pt x="4063111" y="8525764"/>
                    <a:pt x="4080891" y="8523859"/>
                    <a:pt x="4098544" y="8521954"/>
                  </a:cubicBezTo>
                  <a:cubicBezTo>
                    <a:pt x="4104132" y="8521446"/>
                    <a:pt x="4109720" y="8520557"/>
                    <a:pt x="4115816" y="8520049"/>
                  </a:cubicBezTo>
                  <a:cubicBezTo>
                    <a:pt x="4165346" y="8515858"/>
                    <a:pt x="4215257" y="8513953"/>
                    <a:pt x="4265803" y="8515350"/>
                  </a:cubicBezTo>
                  <a:cubicBezTo>
                    <a:pt x="4997323" y="8533130"/>
                    <a:pt x="5587365" y="9120378"/>
                    <a:pt x="5610733" y="9850501"/>
                  </a:cubicBezTo>
                  <a:cubicBezTo>
                    <a:pt x="5610733" y="9852787"/>
                    <a:pt x="5611241" y="9855200"/>
                    <a:pt x="5611241" y="9857486"/>
                  </a:cubicBezTo>
                  <a:cubicBezTo>
                    <a:pt x="5611241" y="9858375"/>
                    <a:pt x="5611241" y="9859391"/>
                    <a:pt x="5611241" y="9860280"/>
                  </a:cubicBezTo>
                  <a:cubicBezTo>
                    <a:pt x="5611749" y="9871964"/>
                    <a:pt x="5611241" y="9883140"/>
                    <a:pt x="5611241" y="9894824"/>
                  </a:cubicBezTo>
                  <a:cubicBezTo>
                    <a:pt x="5611241" y="9906508"/>
                    <a:pt x="5611749" y="9917684"/>
                    <a:pt x="5611241" y="9929368"/>
                  </a:cubicBezTo>
                  <a:cubicBezTo>
                    <a:pt x="5611241" y="9930257"/>
                    <a:pt x="5611241" y="9931273"/>
                    <a:pt x="5611241" y="9932670"/>
                  </a:cubicBezTo>
                  <a:cubicBezTo>
                    <a:pt x="5611241" y="9934956"/>
                    <a:pt x="5610733" y="9937369"/>
                    <a:pt x="5610733" y="9939655"/>
                  </a:cubicBezTo>
                  <a:cubicBezTo>
                    <a:pt x="5587365" y="10669778"/>
                    <a:pt x="4997323" y="11257026"/>
                    <a:pt x="4266311" y="11274806"/>
                  </a:cubicBezTo>
                  <a:cubicBezTo>
                    <a:pt x="4215892" y="11276203"/>
                    <a:pt x="4165346" y="11274298"/>
                    <a:pt x="4116324" y="11270107"/>
                  </a:cubicBezTo>
                  <a:cubicBezTo>
                    <a:pt x="4110736" y="11269599"/>
                    <a:pt x="4104640" y="11268710"/>
                    <a:pt x="4099052" y="11268202"/>
                  </a:cubicBezTo>
                  <a:cubicBezTo>
                    <a:pt x="4081272" y="11266297"/>
                    <a:pt x="4063492" y="11264519"/>
                    <a:pt x="4046220" y="11262106"/>
                  </a:cubicBezTo>
                  <a:cubicBezTo>
                    <a:pt x="4025138" y="11259312"/>
                    <a:pt x="4004691" y="11255629"/>
                    <a:pt x="3984117" y="11251819"/>
                  </a:cubicBezTo>
                  <a:cubicBezTo>
                    <a:pt x="3982720" y="11251311"/>
                    <a:pt x="3980815" y="11251311"/>
                    <a:pt x="3979418" y="11250930"/>
                  </a:cubicBezTo>
                  <a:cubicBezTo>
                    <a:pt x="3848100" y="11226673"/>
                    <a:pt x="3723005" y="11183620"/>
                    <a:pt x="3607054" y="11124819"/>
                  </a:cubicBezTo>
                  <a:cubicBezTo>
                    <a:pt x="3473958" y="11057128"/>
                    <a:pt x="3312795" y="11079099"/>
                    <a:pt x="3207131" y="11184636"/>
                  </a:cubicBezTo>
                  <a:lnTo>
                    <a:pt x="2733421" y="11658346"/>
                  </a:lnTo>
                  <a:cubicBezTo>
                    <a:pt x="2604897" y="11786870"/>
                    <a:pt x="2574544" y="11981561"/>
                    <a:pt x="2651633" y="12147042"/>
                  </a:cubicBezTo>
                  <a:cubicBezTo>
                    <a:pt x="2728722" y="12312523"/>
                    <a:pt x="2773553" y="12496038"/>
                    <a:pt x="2778760" y="12688951"/>
                  </a:cubicBezTo>
                  <a:cubicBezTo>
                    <a:pt x="2800223" y="13472795"/>
                    <a:pt x="2149094" y="14126464"/>
                    <a:pt x="1364742" y="14106779"/>
                  </a:cubicBezTo>
                  <a:cubicBezTo>
                    <a:pt x="629412" y="14088999"/>
                    <a:pt x="37084" y="13496671"/>
                    <a:pt x="19304" y="12761849"/>
                  </a:cubicBezTo>
                  <a:close/>
                </a:path>
              </a:pathLst>
            </a:custGeom>
            <a:solidFill>
              <a:srgbClr val="FFFFFF"/>
            </a:solidFill>
          </p:spPr>
        </p:sp>
      </p:grpSp>
      <p:sp>
        <p:nvSpPr>
          <p:cNvPr id="8" name="Freeform 8"/>
          <p:cNvSpPr/>
          <p:nvPr/>
        </p:nvSpPr>
        <p:spPr>
          <a:xfrm>
            <a:off x="9264717" y="7674220"/>
            <a:ext cx="1589122" cy="1430210"/>
          </a:xfrm>
          <a:custGeom>
            <a:avLst/>
            <a:gdLst/>
            <a:ahLst/>
            <a:cxnLst/>
            <a:rect l="l" t="t" r="r" b="b"/>
            <a:pathLst>
              <a:path w="1589122" h="1430210">
                <a:moveTo>
                  <a:pt x="0" y="0"/>
                </a:moveTo>
                <a:lnTo>
                  <a:pt x="1589122" y="0"/>
                </a:lnTo>
                <a:lnTo>
                  <a:pt x="1589122" y="1430210"/>
                </a:lnTo>
                <a:lnTo>
                  <a:pt x="0" y="14302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4301973">
            <a:off x="14589912" y="1625026"/>
            <a:ext cx="1259409" cy="911354"/>
          </a:xfrm>
          <a:custGeom>
            <a:avLst/>
            <a:gdLst/>
            <a:ahLst/>
            <a:cxnLst/>
            <a:rect l="l" t="t" r="r" b="b"/>
            <a:pathLst>
              <a:path w="1259409" h="911354">
                <a:moveTo>
                  <a:pt x="0" y="0"/>
                </a:moveTo>
                <a:lnTo>
                  <a:pt x="1259410" y="0"/>
                </a:lnTo>
                <a:lnTo>
                  <a:pt x="1259410" y="911354"/>
                </a:lnTo>
                <a:lnTo>
                  <a:pt x="0" y="9113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14854357" y="4466628"/>
            <a:ext cx="1454524" cy="1129240"/>
          </a:xfrm>
          <a:custGeom>
            <a:avLst/>
            <a:gdLst/>
            <a:ahLst/>
            <a:cxnLst/>
            <a:rect l="l" t="t" r="r" b="b"/>
            <a:pathLst>
              <a:path w="1454524" h="1129240">
                <a:moveTo>
                  <a:pt x="0" y="0"/>
                </a:moveTo>
                <a:lnTo>
                  <a:pt x="1454524" y="0"/>
                </a:lnTo>
                <a:lnTo>
                  <a:pt x="1454524" y="1129240"/>
                </a:lnTo>
                <a:lnTo>
                  <a:pt x="0" y="11292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1957427" y="4567403"/>
            <a:ext cx="1553322" cy="1392341"/>
          </a:xfrm>
          <a:custGeom>
            <a:avLst/>
            <a:gdLst/>
            <a:ahLst/>
            <a:cxnLst/>
            <a:rect l="l" t="t" r="r" b="b"/>
            <a:pathLst>
              <a:path w="1553322" h="1392341">
                <a:moveTo>
                  <a:pt x="0" y="0"/>
                </a:moveTo>
                <a:lnTo>
                  <a:pt x="1553322" y="0"/>
                </a:lnTo>
                <a:lnTo>
                  <a:pt x="1553322" y="1392342"/>
                </a:lnTo>
                <a:lnTo>
                  <a:pt x="0" y="139234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a:off x="12261369" y="7674220"/>
            <a:ext cx="1377041" cy="1019010"/>
          </a:xfrm>
          <a:custGeom>
            <a:avLst/>
            <a:gdLst/>
            <a:ahLst/>
            <a:cxnLst/>
            <a:rect l="l" t="t" r="r" b="b"/>
            <a:pathLst>
              <a:path w="1377041" h="1019010">
                <a:moveTo>
                  <a:pt x="0" y="0"/>
                </a:moveTo>
                <a:lnTo>
                  <a:pt x="1377041" y="0"/>
                </a:lnTo>
                <a:lnTo>
                  <a:pt x="1377041" y="1019010"/>
                </a:lnTo>
                <a:lnTo>
                  <a:pt x="0" y="10190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pic>
        <p:nvPicPr>
          <p:cNvPr id="19" name="Picture 18">
            <a:extLst>
              <a:ext uri="{FF2B5EF4-FFF2-40B4-BE49-F238E27FC236}">
                <a16:creationId xmlns:a16="http://schemas.microsoft.com/office/drawing/2014/main" id="{F27E1953-77F6-E933-77E8-83B0B376FBF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395449" y="1943101"/>
            <a:ext cx="8054351" cy="7217540"/>
          </a:xfrm>
          <a:prstGeom prst="rect">
            <a:avLst/>
          </a:prstGeom>
        </p:spPr>
      </p:pic>
      <p:pic>
        <p:nvPicPr>
          <p:cNvPr id="18" name="Picture 17">
            <a:extLst>
              <a:ext uri="{FF2B5EF4-FFF2-40B4-BE49-F238E27FC236}">
                <a16:creationId xmlns:a16="http://schemas.microsoft.com/office/drawing/2014/main" id="{8476E083-CAE4-B559-0944-ED5D752D21B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6668" y="1943100"/>
            <a:ext cx="8126360" cy="7010400"/>
          </a:xfrm>
          <a:prstGeom prst="rect">
            <a:avLst/>
          </a:prstGeom>
        </p:spPr>
      </p:pic>
    </p:spTree>
    <p:extLst>
      <p:ext uri="{BB962C8B-B14F-4D97-AF65-F5344CB8AC3E}">
        <p14:creationId xmlns:p14="http://schemas.microsoft.com/office/powerpoint/2010/main" val="329754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E8FA"/>
        </a:solidFill>
        <a:effectLst/>
      </p:bgPr>
    </p:bg>
    <p:spTree>
      <p:nvGrpSpPr>
        <p:cNvPr id="1" name=""/>
        <p:cNvGrpSpPr/>
        <p:nvPr/>
      </p:nvGrpSpPr>
      <p:grpSpPr>
        <a:xfrm>
          <a:off x="0" y="0"/>
          <a:ext cx="0" cy="0"/>
          <a:chOff x="0" y="0"/>
          <a:chExt cx="0" cy="0"/>
        </a:xfrm>
      </p:grpSpPr>
      <p:sp>
        <p:nvSpPr>
          <p:cNvPr id="2" name="Freeform 2"/>
          <p:cNvSpPr/>
          <p:nvPr/>
        </p:nvSpPr>
        <p:spPr>
          <a:xfrm rot="5044646">
            <a:off x="-7032360" y="2446877"/>
            <a:ext cx="16269440" cy="9019822"/>
          </a:xfrm>
          <a:custGeom>
            <a:avLst/>
            <a:gdLst/>
            <a:ahLst/>
            <a:cxnLst/>
            <a:rect l="l" t="t" r="r" b="b"/>
            <a:pathLst>
              <a:path w="16269440" h="9170048">
                <a:moveTo>
                  <a:pt x="0" y="0"/>
                </a:moveTo>
                <a:lnTo>
                  <a:pt x="16269441" y="0"/>
                </a:lnTo>
                <a:lnTo>
                  <a:pt x="16269441" y="9170048"/>
                </a:lnTo>
                <a:lnTo>
                  <a:pt x="0" y="91700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0" y="436368"/>
            <a:ext cx="18159062" cy="1117989"/>
          </a:xfrm>
          <a:prstGeom prst="rect">
            <a:avLst/>
          </a:prstGeom>
        </p:spPr>
        <p:txBody>
          <a:bodyPr lIns="0" tIns="0" rIns="0" bIns="0" rtlCol="0" anchor="t">
            <a:spAutoFit/>
          </a:bodyPr>
          <a:lstStyle/>
          <a:p>
            <a:pPr marL="0" lvl="0" indent="0" algn="ctr">
              <a:lnSpc>
                <a:spcPts val="8760"/>
              </a:lnSpc>
            </a:pPr>
            <a:r>
              <a:rPr lang="en-US" sz="6843" spc="260">
                <a:solidFill>
                  <a:srgbClr val="4B578D"/>
                </a:solidFill>
                <a:latin typeface="Cocomat Pro Heavy"/>
              </a:rPr>
              <a:t>MEDICATION ADHERENCE TRENDS</a:t>
            </a:r>
          </a:p>
        </p:txBody>
      </p:sp>
      <p:sp>
        <p:nvSpPr>
          <p:cNvPr id="4" name="TextBox 4"/>
          <p:cNvSpPr txBox="1"/>
          <p:nvPr/>
        </p:nvSpPr>
        <p:spPr>
          <a:xfrm>
            <a:off x="6049596" y="1778980"/>
            <a:ext cx="12109466" cy="6278194"/>
          </a:xfrm>
          <a:prstGeom prst="rect">
            <a:avLst/>
          </a:prstGeom>
        </p:spPr>
        <p:txBody>
          <a:bodyPr wrap="square" lIns="0" tIns="0" rIns="0" bIns="0" rtlCol="0" anchor="t">
            <a:spAutoFit/>
          </a:bodyPr>
          <a:lstStyle/>
          <a:p>
            <a:pPr>
              <a:lnSpc>
                <a:spcPts val="2344"/>
              </a:lnSpc>
            </a:pPr>
            <a:endParaRPr dirty="0"/>
          </a:p>
          <a:p>
            <a:pPr algn="just">
              <a:lnSpc>
                <a:spcPts val="2619"/>
              </a:lnSpc>
            </a:pPr>
            <a:r>
              <a:rPr lang="en-US" sz="2046" spc="77" dirty="0">
                <a:solidFill>
                  <a:srgbClr val="4B578D"/>
                </a:solidFill>
                <a:latin typeface="Cocomat Pro Bold"/>
              </a:rPr>
              <a:t>In our analysis of the dataset, we discovered a notable and meaningful trend in medication adherence among patients with diabetes. It became evident that medication adherence rates exhibit substantial variability within the patient population.</a:t>
            </a:r>
          </a:p>
          <a:p>
            <a:pPr algn="just">
              <a:lnSpc>
                <a:spcPts val="2619"/>
              </a:lnSpc>
            </a:pPr>
            <a:r>
              <a:rPr lang="en-US" sz="2046" spc="77" dirty="0">
                <a:solidFill>
                  <a:srgbClr val="4B578D"/>
                </a:solidFill>
                <a:latin typeface="Cocomat Pro Bold"/>
              </a:rPr>
              <a:t>Some individuals consistently adhere to their prescribed medications, following their treatment plans meticulously. These patients consistently take their medications as directed, resulting in better control of their diabetes.</a:t>
            </a:r>
          </a:p>
          <a:p>
            <a:pPr algn="just">
              <a:lnSpc>
                <a:spcPts val="2619"/>
              </a:lnSpc>
            </a:pPr>
            <a:endParaRPr lang="en-US" sz="2046" spc="77" dirty="0">
              <a:solidFill>
                <a:srgbClr val="4B578D"/>
              </a:solidFill>
              <a:latin typeface="Cocomat Pro Bold"/>
            </a:endParaRPr>
          </a:p>
          <a:p>
            <a:pPr algn="just">
              <a:lnSpc>
                <a:spcPts val="2619"/>
              </a:lnSpc>
            </a:pPr>
            <a:r>
              <a:rPr lang="en-US" sz="2046" spc="77" dirty="0">
                <a:solidFill>
                  <a:srgbClr val="4B578D"/>
                </a:solidFill>
                <a:latin typeface="Cocomat Pro Bold"/>
              </a:rPr>
              <a:t>In contrast, some patients exhibit irregular adherence patterns. They may miss doses, fail to follow prescribed schedules, or exhibit inconsistent medication adherence. This variability in medication adherence is a significant finding, as it underscores the importance of tailoring treatment plans to individual patient’s needs and preferences.</a:t>
            </a:r>
          </a:p>
          <a:p>
            <a:pPr algn="just">
              <a:lnSpc>
                <a:spcPts val="2619"/>
              </a:lnSpc>
            </a:pPr>
            <a:endParaRPr lang="en-US" sz="2046" spc="77" dirty="0">
              <a:solidFill>
                <a:srgbClr val="4B578D"/>
              </a:solidFill>
              <a:latin typeface="Cocomat Pro Bold"/>
            </a:endParaRPr>
          </a:p>
          <a:p>
            <a:pPr algn="just">
              <a:lnSpc>
                <a:spcPts val="2619"/>
              </a:lnSpc>
            </a:pPr>
            <a:r>
              <a:rPr lang="en-US" sz="2046" spc="77" dirty="0">
                <a:solidFill>
                  <a:srgbClr val="4B578D"/>
                </a:solidFill>
                <a:latin typeface="Cocomat Pro Bold"/>
              </a:rPr>
              <a:t>Personalized treatment plans can address the specific challenges and circumstances of each patient. By considering an individual's medication adherence patterns, healthcare providers can develop strategies to enhance adherence and overall diabetes management. This tailored approach has the potential to significantly improve patient outcomes and the effectiveness of diabetes care.</a:t>
            </a:r>
          </a:p>
          <a:p>
            <a:pPr marL="0" lvl="0" indent="0">
              <a:lnSpc>
                <a:spcPts val="2619"/>
              </a:lnSpc>
              <a:spcBef>
                <a:spcPct val="0"/>
              </a:spcBef>
            </a:pPr>
            <a:r>
              <a:rPr lang="en-US" sz="2046" spc="77" dirty="0">
                <a:solidFill>
                  <a:srgbClr val="4B578D"/>
                </a:solidFill>
                <a:latin typeface="Cocomat Pro Bold"/>
              </a:rPr>
              <a:t>Some patients exhibit</a:t>
            </a:r>
          </a:p>
        </p:txBody>
      </p:sp>
      <p:sp>
        <p:nvSpPr>
          <p:cNvPr id="5" name="Freeform 5"/>
          <p:cNvSpPr/>
          <p:nvPr/>
        </p:nvSpPr>
        <p:spPr>
          <a:xfrm>
            <a:off x="3927449" y="2964070"/>
            <a:ext cx="1679014" cy="1692446"/>
          </a:xfrm>
          <a:custGeom>
            <a:avLst/>
            <a:gdLst/>
            <a:ahLst/>
            <a:cxnLst/>
            <a:rect l="l" t="t" r="r" b="b"/>
            <a:pathLst>
              <a:path w="1679014" h="1692446">
                <a:moveTo>
                  <a:pt x="0" y="0"/>
                </a:moveTo>
                <a:lnTo>
                  <a:pt x="1679014" y="0"/>
                </a:lnTo>
                <a:lnTo>
                  <a:pt x="1679014" y="1692446"/>
                </a:lnTo>
                <a:lnTo>
                  <a:pt x="0" y="16924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4237231" y="5256591"/>
            <a:ext cx="1679014" cy="1692446"/>
          </a:xfrm>
          <a:custGeom>
            <a:avLst/>
            <a:gdLst/>
            <a:ahLst/>
            <a:cxnLst/>
            <a:rect l="l" t="t" r="r" b="b"/>
            <a:pathLst>
              <a:path w="1679014" h="1692446">
                <a:moveTo>
                  <a:pt x="0" y="0"/>
                </a:moveTo>
                <a:lnTo>
                  <a:pt x="1679015" y="0"/>
                </a:lnTo>
                <a:lnTo>
                  <a:pt x="1679015" y="1692447"/>
                </a:lnTo>
                <a:lnTo>
                  <a:pt x="0" y="16924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4370582" y="7307412"/>
            <a:ext cx="1679014" cy="1692446"/>
          </a:xfrm>
          <a:custGeom>
            <a:avLst/>
            <a:gdLst/>
            <a:ahLst/>
            <a:cxnLst/>
            <a:rect l="l" t="t" r="r" b="b"/>
            <a:pathLst>
              <a:path w="1679014" h="1692446">
                <a:moveTo>
                  <a:pt x="0" y="0"/>
                </a:moveTo>
                <a:lnTo>
                  <a:pt x="1679014" y="0"/>
                </a:lnTo>
                <a:lnTo>
                  <a:pt x="1679014" y="1692446"/>
                </a:lnTo>
                <a:lnTo>
                  <a:pt x="0" y="16924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899762" y="1972397"/>
            <a:ext cx="5136993" cy="13583396"/>
          </a:xfrm>
          <a:custGeom>
            <a:avLst/>
            <a:gdLst/>
            <a:ahLst/>
            <a:cxnLst/>
            <a:rect l="l" t="t" r="r" b="b"/>
            <a:pathLst>
              <a:path w="5136993" h="13583396">
                <a:moveTo>
                  <a:pt x="0" y="0"/>
                </a:moveTo>
                <a:lnTo>
                  <a:pt x="5136993" y="0"/>
                </a:lnTo>
                <a:lnTo>
                  <a:pt x="5136993" y="13583396"/>
                </a:lnTo>
                <a:lnTo>
                  <a:pt x="0" y="13583396"/>
                </a:lnTo>
                <a:lnTo>
                  <a:pt x="0" y="0"/>
                </a:lnTo>
                <a:close/>
              </a:path>
            </a:pathLst>
          </a:custGeom>
          <a:blipFill>
            <a:blip r:embed="rId6">
              <a:alphaModFix amt="54000"/>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DBEA"/>
        </a:solidFill>
        <a:effectLst/>
      </p:bgPr>
    </p:bg>
    <p:spTree>
      <p:nvGrpSpPr>
        <p:cNvPr id="1" name=""/>
        <p:cNvGrpSpPr/>
        <p:nvPr/>
      </p:nvGrpSpPr>
      <p:grpSpPr>
        <a:xfrm>
          <a:off x="0" y="0"/>
          <a:ext cx="0" cy="0"/>
          <a:chOff x="0" y="0"/>
          <a:chExt cx="0" cy="0"/>
        </a:xfrm>
      </p:grpSpPr>
      <p:sp>
        <p:nvSpPr>
          <p:cNvPr id="2" name="Freeform 2"/>
          <p:cNvSpPr/>
          <p:nvPr/>
        </p:nvSpPr>
        <p:spPr>
          <a:xfrm>
            <a:off x="-1654904" y="7124121"/>
            <a:ext cx="5367209" cy="4810971"/>
          </a:xfrm>
          <a:custGeom>
            <a:avLst/>
            <a:gdLst/>
            <a:ahLst/>
            <a:cxnLst/>
            <a:rect l="l" t="t" r="r" b="b"/>
            <a:pathLst>
              <a:path w="5367209" h="4810971">
                <a:moveTo>
                  <a:pt x="0" y="0"/>
                </a:moveTo>
                <a:lnTo>
                  <a:pt x="5367208" y="0"/>
                </a:lnTo>
                <a:lnTo>
                  <a:pt x="5367208" y="4810970"/>
                </a:lnTo>
                <a:lnTo>
                  <a:pt x="0" y="48109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59705" y="-1759851"/>
            <a:ext cx="5367209" cy="4810971"/>
          </a:xfrm>
          <a:custGeom>
            <a:avLst/>
            <a:gdLst/>
            <a:ahLst/>
            <a:cxnLst/>
            <a:rect l="l" t="t" r="r" b="b"/>
            <a:pathLst>
              <a:path w="5367209" h="4810971">
                <a:moveTo>
                  <a:pt x="0" y="0"/>
                </a:moveTo>
                <a:lnTo>
                  <a:pt x="5367209" y="0"/>
                </a:lnTo>
                <a:lnTo>
                  <a:pt x="5367209" y="4810971"/>
                </a:lnTo>
                <a:lnTo>
                  <a:pt x="0" y="48109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782361">
            <a:off x="-1387957" y="-2266419"/>
            <a:ext cx="4383963" cy="5824106"/>
          </a:xfrm>
          <a:custGeom>
            <a:avLst/>
            <a:gdLst/>
            <a:ahLst/>
            <a:cxnLst/>
            <a:rect l="l" t="t" r="r" b="b"/>
            <a:pathLst>
              <a:path w="4383963" h="5824106">
                <a:moveTo>
                  <a:pt x="0" y="0"/>
                </a:moveTo>
                <a:lnTo>
                  <a:pt x="4383964" y="0"/>
                </a:lnTo>
                <a:lnTo>
                  <a:pt x="4383964" y="5824106"/>
                </a:lnTo>
                <a:lnTo>
                  <a:pt x="0" y="5824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173774" y="3832124"/>
            <a:ext cx="13940452" cy="2030397"/>
          </a:xfrm>
          <a:prstGeom prst="rect">
            <a:avLst/>
          </a:prstGeom>
        </p:spPr>
        <p:txBody>
          <a:bodyPr lIns="0" tIns="0" rIns="0" bIns="0" rtlCol="0" anchor="t">
            <a:spAutoFit/>
          </a:bodyPr>
          <a:lstStyle/>
          <a:p>
            <a:pPr marL="0" lvl="0" indent="0" algn="ctr">
              <a:lnSpc>
                <a:spcPts val="16127"/>
              </a:lnSpc>
            </a:pPr>
            <a:r>
              <a:rPr lang="en-US" sz="12599" spc="478">
                <a:solidFill>
                  <a:srgbClr val="A0325B"/>
                </a:solidFill>
                <a:latin typeface="Cocomat Pro Heavy"/>
              </a:rPr>
              <a:t>THANK YOU</a:t>
            </a:r>
          </a:p>
        </p:txBody>
      </p:sp>
      <p:sp>
        <p:nvSpPr>
          <p:cNvPr id="6" name="Freeform 6"/>
          <p:cNvSpPr/>
          <p:nvPr/>
        </p:nvSpPr>
        <p:spPr>
          <a:xfrm rot="-4396145">
            <a:off x="14815133" y="6631528"/>
            <a:ext cx="4383963" cy="5824106"/>
          </a:xfrm>
          <a:custGeom>
            <a:avLst/>
            <a:gdLst/>
            <a:ahLst/>
            <a:cxnLst/>
            <a:rect l="l" t="t" r="r" b="b"/>
            <a:pathLst>
              <a:path w="4383963" h="5824106">
                <a:moveTo>
                  <a:pt x="0" y="0"/>
                </a:moveTo>
                <a:lnTo>
                  <a:pt x="4383963" y="0"/>
                </a:lnTo>
                <a:lnTo>
                  <a:pt x="4383963" y="5824106"/>
                </a:lnTo>
                <a:lnTo>
                  <a:pt x="0" y="58241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438</Words>
  <Application>Microsoft Office PowerPoint</Application>
  <PresentationFormat>Custom</PresentationFormat>
  <Paragraphs>35</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Cocomat Pro</vt:lpstr>
      <vt:lpstr>Cocomat Pro Bold</vt:lpstr>
      <vt:lpstr>Cocomat Pro Semi-Bold</vt:lpstr>
      <vt:lpstr>Cocomat Pro Heavy</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Brown Minimalist Medical and Healthcare Presentation</dc:title>
  <cp:lastModifiedBy>anil varikuppala</cp:lastModifiedBy>
  <cp:revision>14</cp:revision>
  <dcterms:created xsi:type="dcterms:W3CDTF">2006-08-16T00:00:00Z</dcterms:created>
  <dcterms:modified xsi:type="dcterms:W3CDTF">2023-11-02T00:11:23Z</dcterms:modified>
  <dc:identifier>DAFyjTRl65Y</dc:identifier>
</cp:coreProperties>
</file>