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4"/>
  </p:notesMasterIdLst>
  <p:sldIdLst>
    <p:sldId id="256" r:id="rId2"/>
    <p:sldId id="266" r:id="rId3"/>
    <p:sldId id="257" r:id="rId4"/>
    <p:sldId id="259" r:id="rId5"/>
    <p:sldId id="262" r:id="rId6"/>
    <p:sldId id="258" r:id="rId7"/>
    <p:sldId id="269" r:id="rId8"/>
    <p:sldId id="267" r:id="rId9"/>
    <p:sldId id="268" r:id="rId10"/>
    <p:sldId id="270" r:id="rId11"/>
    <p:sldId id="271" r:id="rId12"/>
    <p:sldId id="261"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40"/>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5EDD0C-A3A4-4047-8B38-046F774EFEAA}"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E085F45E-AC39-4C1A-ACDB-B4986B09697E}">
      <dgm:prSet custT="1"/>
      <dgm:spPr/>
      <dgm:t>
        <a:bodyPr/>
        <a:lstStyle/>
        <a:p>
          <a:r>
            <a:rPr lang="en-IN" sz="1400" b="1" dirty="0"/>
            <a:t>CGM Integration</a:t>
          </a:r>
        </a:p>
      </dgm:t>
    </dgm:pt>
    <dgm:pt modelId="{6DE7AEBF-0B6A-47C8-A66A-E262A7DF21E2}" type="parTrans" cxnId="{345432A9-1851-4316-A5B7-C6AE43006648}">
      <dgm:prSet/>
      <dgm:spPr/>
      <dgm:t>
        <a:bodyPr/>
        <a:lstStyle/>
        <a:p>
          <a:endParaRPr lang="en-IN"/>
        </a:p>
      </dgm:t>
    </dgm:pt>
    <dgm:pt modelId="{B9EA886A-CFB6-4150-B050-3737A6901984}" type="sibTrans" cxnId="{345432A9-1851-4316-A5B7-C6AE43006648}">
      <dgm:prSet/>
      <dgm:spPr/>
      <dgm:t>
        <a:bodyPr/>
        <a:lstStyle/>
        <a:p>
          <a:endParaRPr lang="en-IN"/>
        </a:p>
      </dgm:t>
    </dgm:pt>
    <dgm:pt modelId="{71737760-68C5-470B-A0C1-86E1441EEE79}">
      <dgm:prSet custT="1"/>
      <dgm:spPr/>
      <dgm:t>
        <a:bodyPr/>
        <a:lstStyle/>
        <a:p>
          <a:r>
            <a:rPr lang="en-IN" sz="1200"/>
            <a:t>Real-Time Glucose Monitoring</a:t>
          </a:r>
          <a:endParaRPr lang="en-IN" sz="1200" dirty="0"/>
        </a:p>
      </dgm:t>
    </dgm:pt>
    <dgm:pt modelId="{5648AF63-49EC-4562-97BA-1ABEBBBF9427}" type="parTrans" cxnId="{F360A246-7A62-4A87-A4B0-4F299B2F361D}">
      <dgm:prSet/>
      <dgm:spPr/>
      <dgm:t>
        <a:bodyPr/>
        <a:lstStyle/>
        <a:p>
          <a:endParaRPr lang="en-IN"/>
        </a:p>
      </dgm:t>
    </dgm:pt>
    <dgm:pt modelId="{B04359F0-D1A0-4C22-8761-E8EB0ACB6A10}" type="sibTrans" cxnId="{F360A246-7A62-4A87-A4B0-4F299B2F361D}">
      <dgm:prSet/>
      <dgm:spPr/>
      <dgm:t>
        <a:bodyPr/>
        <a:lstStyle/>
        <a:p>
          <a:endParaRPr lang="en-IN"/>
        </a:p>
      </dgm:t>
    </dgm:pt>
    <dgm:pt modelId="{66B8624E-77A4-47CC-996E-4B83C1A0309D}">
      <dgm:prSet custT="1"/>
      <dgm:spPr/>
      <dgm:t>
        <a:bodyPr/>
        <a:lstStyle/>
        <a:p>
          <a:r>
            <a:rPr lang="en-IN" sz="1200"/>
            <a:t>Continuous Glucose Monitoring</a:t>
          </a:r>
          <a:endParaRPr lang="en-IN" sz="1200" dirty="0"/>
        </a:p>
      </dgm:t>
    </dgm:pt>
    <dgm:pt modelId="{E188B65F-04F1-4F48-BEFE-B969956FE614}" type="parTrans" cxnId="{7E61CAE7-1309-4B84-905D-96E9D4DE1F3C}">
      <dgm:prSet/>
      <dgm:spPr/>
      <dgm:t>
        <a:bodyPr/>
        <a:lstStyle/>
        <a:p>
          <a:endParaRPr lang="en-IN"/>
        </a:p>
      </dgm:t>
    </dgm:pt>
    <dgm:pt modelId="{0A4F532E-1A6F-49CE-94F4-EFCAFD93298E}" type="sibTrans" cxnId="{7E61CAE7-1309-4B84-905D-96E9D4DE1F3C}">
      <dgm:prSet/>
      <dgm:spPr/>
      <dgm:t>
        <a:bodyPr/>
        <a:lstStyle/>
        <a:p>
          <a:endParaRPr lang="en-IN"/>
        </a:p>
      </dgm:t>
    </dgm:pt>
    <dgm:pt modelId="{23B580EC-671D-4072-88E6-EA2080E72C58}">
      <dgm:prSet custT="1"/>
      <dgm:spPr/>
      <dgm:t>
        <a:bodyPr/>
        <a:lstStyle/>
        <a:p>
          <a:r>
            <a:rPr lang="en-IN" sz="1200" b="1" dirty="0"/>
            <a:t>Insulin Dosing Recommendations</a:t>
          </a:r>
        </a:p>
      </dgm:t>
    </dgm:pt>
    <dgm:pt modelId="{400DA9EF-AE3D-4D6E-92E4-B40FB20D5AB2}" type="parTrans" cxnId="{D243AFCA-D973-4BB0-955B-AB09F019102C}">
      <dgm:prSet/>
      <dgm:spPr/>
      <dgm:t>
        <a:bodyPr/>
        <a:lstStyle/>
        <a:p>
          <a:endParaRPr lang="en-IN"/>
        </a:p>
      </dgm:t>
    </dgm:pt>
    <dgm:pt modelId="{4A78F324-4C42-4008-A29D-73A8250E5DE7}" type="sibTrans" cxnId="{D243AFCA-D973-4BB0-955B-AB09F019102C}">
      <dgm:prSet/>
      <dgm:spPr/>
      <dgm:t>
        <a:bodyPr/>
        <a:lstStyle/>
        <a:p>
          <a:endParaRPr lang="en-IN"/>
        </a:p>
      </dgm:t>
    </dgm:pt>
    <dgm:pt modelId="{D7F2CF4E-81B0-49A2-83A6-213E29326E94}">
      <dgm:prSet custT="1"/>
      <dgm:spPr/>
      <dgm:t>
        <a:bodyPr/>
        <a:lstStyle/>
        <a:p>
          <a:r>
            <a:rPr lang="en-IN" sz="1200" dirty="0"/>
            <a:t>Machine Learning for Personalised Insulin Dosing</a:t>
          </a:r>
        </a:p>
      </dgm:t>
    </dgm:pt>
    <dgm:pt modelId="{1B685F49-A053-4A1D-AF90-5218AB6578BF}" type="parTrans" cxnId="{95E9E6A1-A46A-4D72-B72D-C7EA07A03F74}">
      <dgm:prSet/>
      <dgm:spPr/>
      <dgm:t>
        <a:bodyPr/>
        <a:lstStyle/>
        <a:p>
          <a:endParaRPr lang="en-IN"/>
        </a:p>
      </dgm:t>
    </dgm:pt>
    <dgm:pt modelId="{2E27C4EB-E9F2-46B4-B656-C921EE3D8F85}" type="sibTrans" cxnId="{95E9E6A1-A46A-4D72-B72D-C7EA07A03F74}">
      <dgm:prSet/>
      <dgm:spPr/>
      <dgm:t>
        <a:bodyPr/>
        <a:lstStyle/>
        <a:p>
          <a:endParaRPr lang="en-IN"/>
        </a:p>
      </dgm:t>
    </dgm:pt>
    <dgm:pt modelId="{D093E921-EC09-4190-BB3E-77299CF273AD}">
      <dgm:prSet custT="1"/>
      <dgm:spPr/>
      <dgm:t>
        <a:bodyPr/>
        <a:lstStyle/>
        <a:p>
          <a:r>
            <a:rPr lang="en-IN" sz="1200" dirty="0"/>
            <a:t>Informed Decision </a:t>
          </a:r>
        </a:p>
      </dgm:t>
    </dgm:pt>
    <dgm:pt modelId="{C15019A3-30E3-4D20-81BE-8796DF7C08CB}" type="parTrans" cxnId="{03B8EC05-3138-4567-8103-B5B1C9A7430F}">
      <dgm:prSet/>
      <dgm:spPr/>
      <dgm:t>
        <a:bodyPr/>
        <a:lstStyle/>
        <a:p>
          <a:endParaRPr lang="en-IN"/>
        </a:p>
      </dgm:t>
    </dgm:pt>
    <dgm:pt modelId="{4C1D933A-38D0-4F0B-8E86-78EF32A85BAF}" type="sibTrans" cxnId="{03B8EC05-3138-4567-8103-B5B1C9A7430F}">
      <dgm:prSet/>
      <dgm:spPr/>
      <dgm:t>
        <a:bodyPr/>
        <a:lstStyle/>
        <a:p>
          <a:endParaRPr lang="en-IN"/>
        </a:p>
      </dgm:t>
    </dgm:pt>
    <dgm:pt modelId="{D39F20D3-2C2B-4D49-85EF-D18FFCD67992}">
      <dgm:prSet custT="1"/>
      <dgm:spPr/>
      <dgm:t>
        <a:bodyPr/>
        <a:lstStyle/>
        <a:p>
          <a:r>
            <a:rPr lang="en-IN" sz="1200" dirty="0"/>
            <a:t>Improved </a:t>
          </a:r>
          <a:r>
            <a:rPr lang="en-IN" sz="1200" dirty="0" err="1"/>
            <a:t>Glycemic</a:t>
          </a:r>
          <a:r>
            <a:rPr lang="en-IN" sz="1200" dirty="0"/>
            <a:t> Control</a:t>
          </a:r>
        </a:p>
      </dgm:t>
    </dgm:pt>
    <dgm:pt modelId="{F2BC589A-48AD-4674-A04E-0988385ACC1E}" type="parTrans" cxnId="{8BEB3552-5160-4E34-9B37-906248233272}">
      <dgm:prSet/>
      <dgm:spPr/>
      <dgm:t>
        <a:bodyPr/>
        <a:lstStyle/>
        <a:p>
          <a:endParaRPr lang="en-IN"/>
        </a:p>
      </dgm:t>
    </dgm:pt>
    <dgm:pt modelId="{8B5BDE5B-DF41-4AFC-AFD7-93D993985406}" type="sibTrans" cxnId="{8BEB3552-5160-4E34-9B37-906248233272}">
      <dgm:prSet/>
      <dgm:spPr/>
      <dgm:t>
        <a:bodyPr/>
        <a:lstStyle/>
        <a:p>
          <a:endParaRPr lang="en-IN"/>
        </a:p>
      </dgm:t>
    </dgm:pt>
    <dgm:pt modelId="{408B6411-C0C7-4341-914F-1E90B8EB14CC}">
      <dgm:prSet custT="1"/>
      <dgm:spPr/>
      <dgm:t>
        <a:bodyPr/>
        <a:lstStyle/>
        <a:p>
          <a:r>
            <a:rPr lang="en-IN" sz="1200" b="1" dirty="0"/>
            <a:t>Life Style Tracking </a:t>
          </a:r>
        </a:p>
      </dgm:t>
    </dgm:pt>
    <dgm:pt modelId="{C1CE43DE-BA3C-4BAC-990D-9500B79CCA13}" type="parTrans" cxnId="{0736C66C-F441-4B9B-9B94-D58D8700B0A4}">
      <dgm:prSet/>
      <dgm:spPr/>
      <dgm:t>
        <a:bodyPr/>
        <a:lstStyle/>
        <a:p>
          <a:endParaRPr lang="en-IN"/>
        </a:p>
      </dgm:t>
    </dgm:pt>
    <dgm:pt modelId="{A88ECE21-A183-41B8-91EC-C925E3D60725}" type="sibTrans" cxnId="{0736C66C-F441-4B9B-9B94-D58D8700B0A4}">
      <dgm:prSet/>
      <dgm:spPr/>
      <dgm:t>
        <a:bodyPr/>
        <a:lstStyle/>
        <a:p>
          <a:endParaRPr lang="en-IN"/>
        </a:p>
      </dgm:t>
    </dgm:pt>
    <dgm:pt modelId="{EDD36F37-46FA-48DA-890A-0C93C2912875}">
      <dgm:prSet custT="1"/>
      <dgm:spPr/>
      <dgm:t>
        <a:bodyPr/>
        <a:lstStyle/>
        <a:p>
          <a:r>
            <a:rPr lang="en-IN" sz="1050" dirty="0"/>
            <a:t>Comprehensive Tracking of Nutrition and Activity</a:t>
          </a:r>
        </a:p>
      </dgm:t>
    </dgm:pt>
    <dgm:pt modelId="{A7B31F91-88B7-4FA6-AE8A-347AFF247DE1}" type="parTrans" cxnId="{EB314609-B99A-49FE-8718-9091EF3F94B5}">
      <dgm:prSet/>
      <dgm:spPr/>
      <dgm:t>
        <a:bodyPr/>
        <a:lstStyle/>
        <a:p>
          <a:endParaRPr lang="en-IN"/>
        </a:p>
      </dgm:t>
    </dgm:pt>
    <dgm:pt modelId="{60EF6892-8B1F-4C09-AD57-7CD6573E0872}" type="sibTrans" cxnId="{EB314609-B99A-49FE-8718-9091EF3F94B5}">
      <dgm:prSet/>
      <dgm:spPr/>
      <dgm:t>
        <a:bodyPr/>
        <a:lstStyle/>
        <a:p>
          <a:endParaRPr lang="en-IN"/>
        </a:p>
      </dgm:t>
    </dgm:pt>
    <dgm:pt modelId="{FF7E601D-12B7-4B42-A66D-56391A360789}">
      <dgm:prSet custT="1"/>
      <dgm:spPr/>
      <dgm:t>
        <a:bodyPr/>
        <a:lstStyle/>
        <a:p>
          <a:r>
            <a:rPr lang="en-IN" sz="1050" dirty="0"/>
            <a:t>Nutritional Activity Tracking   </a:t>
          </a:r>
        </a:p>
      </dgm:t>
    </dgm:pt>
    <dgm:pt modelId="{AA1DE1F0-BFC8-4A73-A50E-4D215F4C0A2F}" type="parTrans" cxnId="{C067284B-E705-42B2-8C3D-2BC8125D60E2}">
      <dgm:prSet/>
      <dgm:spPr/>
      <dgm:t>
        <a:bodyPr/>
        <a:lstStyle/>
        <a:p>
          <a:endParaRPr lang="en-IN"/>
        </a:p>
      </dgm:t>
    </dgm:pt>
    <dgm:pt modelId="{31CAB2F9-4528-4B14-ADC1-292A4F80EC6D}" type="sibTrans" cxnId="{C067284B-E705-42B2-8C3D-2BC8125D60E2}">
      <dgm:prSet/>
      <dgm:spPr/>
      <dgm:t>
        <a:bodyPr/>
        <a:lstStyle/>
        <a:p>
          <a:endParaRPr lang="en-IN"/>
        </a:p>
      </dgm:t>
    </dgm:pt>
    <dgm:pt modelId="{4B9CE7AA-520A-4CCA-9052-5217AA723F0F}" type="pres">
      <dgm:prSet presAssocID="{DC5EDD0C-A3A4-4047-8B38-046F774EFEAA}" presName="compositeShape" presStyleCnt="0">
        <dgm:presLayoutVars>
          <dgm:dir/>
          <dgm:resizeHandles/>
        </dgm:presLayoutVars>
      </dgm:prSet>
      <dgm:spPr/>
    </dgm:pt>
    <dgm:pt modelId="{E4456EBE-272E-4F2B-BA56-FF5F71408F7D}" type="pres">
      <dgm:prSet presAssocID="{DC5EDD0C-A3A4-4047-8B38-046F774EFEAA}" presName="pyramid" presStyleLbl="node1" presStyleIdx="0" presStyleCnt="1" custLinFactNeighborX="-437" custLinFactNeighborY="1367"/>
      <dgm:spPr/>
    </dgm:pt>
    <dgm:pt modelId="{4E716362-B465-40F1-87BA-0D4F6437BF36}" type="pres">
      <dgm:prSet presAssocID="{DC5EDD0C-A3A4-4047-8B38-046F774EFEAA}" presName="theList" presStyleCnt="0"/>
      <dgm:spPr/>
    </dgm:pt>
    <dgm:pt modelId="{D7196261-1E96-47C5-AF98-F51B178FB28C}" type="pres">
      <dgm:prSet presAssocID="{E085F45E-AC39-4C1A-ACDB-B4986B09697E}" presName="aNode" presStyleLbl="fgAcc1" presStyleIdx="0" presStyleCnt="3" custScaleX="111531" custScaleY="208859" custLinFactY="-24255" custLinFactNeighborX="-6388" custLinFactNeighborY="-100000">
        <dgm:presLayoutVars>
          <dgm:bulletEnabled val="1"/>
        </dgm:presLayoutVars>
      </dgm:prSet>
      <dgm:spPr/>
    </dgm:pt>
    <dgm:pt modelId="{CF21BCD0-9FA3-423F-BD7F-621CD88D2F07}" type="pres">
      <dgm:prSet presAssocID="{E085F45E-AC39-4C1A-ACDB-B4986B09697E}" presName="aSpace" presStyleCnt="0"/>
      <dgm:spPr/>
    </dgm:pt>
    <dgm:pt modelId="{267E2C71-634C-4362-ABD9-B7633A3F5AB4}" type="pres">
      <dgm:prSet presAssocID="{23B580EC-671D-4072-88E6-EA2080E72C58}" presName="aNode" presStyleLbl="fgAcc1" presStyleIdx="1" presStyleCnt="3" custScaleX="122600" custScaleY="269847">
        <dgm:presLayoutVars>
          <dgm:bulletEnabled val="1"/>
        </dgm:presLayoutVars>
      </dgm:prSet>
      <dgm:spPr/>
    </dgm:pt>
    <dgm:pt modelId="{1AB37F53-A99A-41E0-B0D0-606A3E819D51}" type="pres">
      <dgm:prSet presAssocID="{23B580EC-671D-4072-88E6-EA2080E72C58}" presName="aSpace" presStyleCnt="0"/>
      <dgm:spPr/>
    </dgm:pt>
    <dgm:pt modelId="{C46AB4C8-C1A2-41EC-9B09-D601807DCAAF}" type="pres">
      <dgm:prSet presAssocID="{408B6411-C0C7-4341-914F-1E90B8EB14CC}" presName="aNode" presStyleLbl="fgAcc1" presStyleIdx="2" presStyleCnt="3" custScaleX="112103" custScaleY="214225" custLinFactY="22406" custLinFactNeighborX="-673" custLinFactNeighborY="100000">
        <dgm:presLayoutVars>
          <dgm:bulletEnabled val="1"/>
        </dgm:presLayoutVars>
      </dgm:prSet>
      <dgm:spPr/>
    </dgm:pt>
    <dgm:pt modelId="{110B83BE-EAEE-4C9B-AEB8-41B421C2A1D1}" type="pres">
      <dgm:prSet presAssocID="{408B6411-C0C7-4341-914F-1E90B8EB14CC}" presName="aSpace" presStyleCnt="0"/>
      <dgm:spPr/>
    </dgm:pt>
  </dgm:ptLst>
  <dgm:cxnLst>
    <dgm:cxn modelId="{03B8EC05-3138-4567-8103-B5B1C9A7430F}" srcId="{23B580EC-671D-4072-88E6-EA2080E72C58}" destId="{D093E921-EC09-4190-BB3E-77299CF273AD}" srcOrd="1" destOrd="0" parTransId="{C15019A3-30E3-4D20-81BE-8796DF7C08CB}" sibTransId="{4C1D933A-38D0-4F0B-8E86-78EF32A85BAF}"/>
    <dgm:cxn modelId="{EB314609-B99A-49FE-8718-9091EF3F94B5}" srcId="{408B6411-C0C7-4341-914F-1E90B8EB14CC}" destId="{EDD36F37-46FA-48DA-890A-0C93C2912875}" srcOrd="0" destOrd="0" parTransId="{A7B31F91-88B7-4FA6-AE8A-347AFF247DE1}" sibTransId="{60EF6892-8B1F-4C09-AD57-7CD6573E0872}"/>
    <dgm:cxn modelId="{89A36915-DC73-4733-BEA3-5396A430D3C0}" type="presOf" srcId="{D093E921-EC09-4190-BB3E-77299CF273AD}" destId="{267E2C71-634C-4362-ABD9-B7633A3F5AB4}" srcOrd="0" destOrd="2" presId="urn:microsoft.com/office/officeart/2005/8/layout/pyramid2"/>
    <dgm:cxn modelId="{E913E45F-6590-4EC3-9098-A9084492F3FA}" type="presOf" srcId="{DC5EDD0C-A3A4-4047-8B38-046F774EFEAA}" destId="{4B9CE7AA-520A-4CCA-9052-5217AA723F0F}" srcOrd="0" destOrd="0" presId="urn:microsoft.com/office/officeart/2005/8/layout/pyramid2"/>
    <dgm:cxn modelId="{F360A246-7A62-4A87-A4B0-4F299B2F361D}" srcId="{E085F45E-AC39-4C1A-ACDB-B4986B09697E}" destId="{71737760-68C5-470B-A0C1-86E1441EEE79}" srcOrd="0" destOrd="0" parTransId="{5648AF63-49EC-4562-97BA-1ABEBBBF9427}" sibTransId="{B04359F0-D1A0-4C22-8761-E8EB0ACB6A10}"/>
    <dgm:cxn modelId="{C067284B-E705-42B2-8C3D-2BC8125D60E2}" srcId="{408B6411-C0C7-4341-914F-1E90B8EB14CC}" destId="{FF7E601D-12B7-4B42-A66D-56391A360789}" srcOrd="1" destOrd="0" parTransId="{AA1DE1F0-BFC8-4A73-A50E-4D215F4C0A2F}" sibTransId="{31CAB2F9-4528-4B14-ADC1-292A4F80EC6D}"/>
    <dgm:cxn modelId="{0736C66C-F441-4B9B-9B94-D58D8700B0A4}" srcId="{DC5EDD0C-A3A4-4047-8B38-046F774EFEAA}" destId="{408B6411-C0C7-4341-914F-1E90B8EB14CC}" srcOrd="2" destOrd="0" parTransId="{C1CE43DE-BA3C-4BAC-990D-9500B79CCA13}" sibTransId="{A88ECE21-A183-41B8-91EC-C925E3D60725}"/>
    <dgm:cxn modelId="{8BEB3552-5160-4E34-9B37-906248233272}" srcId="{23B580EC-671D-4072-88E6-EA2080E72C58}" destId="{D39F20D3-2C2B-4D49-85EF-D18FFCD67992}" srcOrd="2" destOrd="0" parTransId="{F2BC589A-48AD-4674-A04E-0988385ACC1E}" sibTransId="{8B5BDE5B-DF41-4AFC-AFD7-93D993985406}"/>
    <dgm:cxn modelId="{AFCA1056-AC4B-45F0-82B1-8796D55B32EC}" type="presOf" srcId="{E085F45E-AC39-4C1A-ACDB-B4986B09697E}" destId="{D7196261-1E96-47C5-AF98-F51B178FB28C}" srcOrd="0" destOrd="0" presId="urn:microsoft.com/office/officeart/2005/8/layout/pyramid2"/>
    <dgm:cxn modelId="{FB32DE5A-7F1C-46EA-A55B-C9B425B1E1E4}" type="presOf" srcId="{D39F20D3-2C2B-4D49-85EF-D18FFCD67992}" destId="{267E2C71-634C-4362-ABD9-B7633A3F5AB4}" srcOrd="0" destOrd="3" presId="urn:microsoft.com/office/officeart/2005/8/layout/pyramid2"/>
    <dgm:cxn modelId="{760B4785-191A-40B5-934A-425623BEB42F}" type="presOf" srcId="{71737760-68C5-470B-A0C1-86E1441EEE79}" destId="{D7196261-1E96-47C5-AF98-F51B178FB28C}" srcOrd="0" destOrd="1" presId="urn:microsoft.com/office/officeart/2005/8/layout/pyramid2"/>
    <dgm:cxn modelId="{4D3C478B-4330-4A0A-8C26-EABF01EF6E01}" type="presOf" srcId="{23B580EC-671D-4072-88E6-EA2080E72C58}" destId="{267E2C71-634C-4362-ABD9-B7633A3F5AB4}" srcOrd="0" destOrd="0" presId="urn:microsoft.com/office/officeart/2005/8/layout/pyramid2"/>
    <dgm:cxn modelId="{E1144C93-41CB-4F54-B598-D8D689F43697}" type="presOf" srcId="{FF7E601D-12B7-4B42-A66D-56391A360789}" destId="{C46AB4C8-C1A2-41EC-9B09-D601807DCAAF}" srcOrd="0" destOrd="2" presId="urn:microsoft.com/office/officeart/2005/8/layout/pyramid2"/>
    <dgm:cxn modelId="{95E9E6A1-A46A-4D72-B72D-C7EA07A03F74}" srcId="{23B580EC-671D-4072-88E6-EA2080E72C58}" destId="{D7F2CF4E-81B0-49A2-83A6-213E29326E94}" srcOrd="0" destOrd="0" parTransId="{1B685F49-A053-4A1D-AF90-5218AB6578BF}" sibTransId="{2E27C4EB-E9F2-46B4-B656-C921EE3D8F85}"/>
    <dgm:cxn modelId="{64923CA2-48AE-43C7-B5D6-1D1BEF975C57}" type="presOf" srcId="{408B6411-C0C7-4341-914F-1E90B8EB14CC}" destId="{C46AB4C8-C1A2-41EC-9B09-D601807DCAAF}" srcOrd="0" destOrd="0" presId="urn:microsoft.com/office/officeart/2005/8/layout/pyramid2"/>
    <dgm:cxn modelId="{345432A9-1851-4316-A5B7-C6AE43006648}" srcId="{DC5EDD0C-A3A4-4047-8B38-046F774EFEAA}" destId="{E085F45E-AC39-4C1A-ACDB-B4986B09697E}" srcOrd="0" destOrd="0" parTransId="{6DE7AEBF-0B6A-47C8-A66A-E262A7DF21E2}" sibTransId="{B9EA886A-CFB6-4150-B050-3737A6901984}"/>
    <dgm:cxn modelId="{15CF90AA-4A26-470A-9A60-74D832BA7BF6}" type="presOf" srcId="{D7F2CF4E-81B0-49A2-83A6-213E29326E94}" destId="{267E2C71-634C-4362-ABD9-B7633A3F5AB4}" srcOrd="0" destOrd="1" presId="urn:microsoft.com/office/officeart/2005/8/layout/pyramid2"/>
    <dgm:cxn modelId="{9A1451B7-DF13-41B5-A8F2-BAB52A7C89F6}" type="presOf" srcId="{66B8624E-77A4-47CC-996E-4B83C1A0309D}" destId="{D7196261-1E96-47C5-AF98-F51B178FB28C}" srcOrd="0" destOrd="2" presId="urn:microsoft.com/office/officeart/2005/8/layout/pyramid2"/>
    <dgm:cxn modelId="{D243AFCA-D973-4BB0-955B-AB09F019102C}" srcId="{DC5EDD0C-A3A4-4047-8B38-046F774EFEAA}" destId="{23B580EC-671D-4072-88E6-EA2080E72C58}" srcOrd="1" destOrd="0" parTransId="{400DA9EF-AE3D-4D6E-92E4-B40FB20D5AB2}" sibTransId="{4A78F324-4C42-4008-A29D-73A8250E5DE7}"/>
    <dgm:cxn modelId="{A59F4AE2-7E17-4495-920C-7B6C3E250675}" type="presOf" srcId="{EDD36F37-46FA-48DA-890A-0C93C2912875}" destId="{C46AB4C8-C1A2-41EC-9B09-D601807DCAAF}" srcOrd="0" destOrd="1" presId="urn:microsoft.com/office/officeart/2005/8/layout/pyramid2"/>
    <dgm:cxn modelId="{7E61CAE7-1309-4B84-905D-96E9D4DE1F3C}" srcId="{E085F45E-AC39-4C1A-ACDB-B4986B09697E}" destId="{66B8624E-77A4-47CC-996E-4B83C1A0309D}" srcOrd="1" destOrd="0" parTransId="{E188B65F-04F1-4F48-BEFE-B969956FE614}" sibTransId="{0A4F532E-1A6F-49CE-94F4-EFCAFD93298E}"/>
    <dgm:cxn modelId="{58E3A78A-3B9C-40FF-AF42-348CEA9D730E}" type="presParOf" srcId="{4B9CE7AA-520A-4CCA-9052-5217AA723F0F}" destId="{E4456EBE-272E-4F2B-BA56-FF5F71408F7D}" srcOrd="0" destOrd="0" presId="urn:microsoft.com/office/officeart/2005/8/layout/pyramid2"/>
    <dgm:cxn modelId="{AFC45188-6970-43FD-9501-6B08E4464164}" type="presParOf" srcId="{4B9CE7AA-520A-4CCA-9052-5217AA723F0F}" destId="{4E716362-B465-40F1-87BA-0D4F6437BF36}" srcOrd="1" destOrd="0" presId="urn:microsoft.com/office/officeart/2005/8/layout/pyramid2"/>
    <dgm:cxn modelId="{746F3B13-5A35-4D83-9E06-BCA97B97F29F}" type="presParOf" srcId="{4E716362-B465-40F1-87BA-0D4F6437BF36}" destId="{D7196261-1E96-47C5-AF98-F51B178FB28C}" srcOrd="0" destOrd="0" presId="urn:microsoft.com/office/officeart/2005/8/layout/pyramid2"/>
    <dgm:cxn modelId="{FD4D26CC-992A-4989-8061-FAA212AE4DEF}" type="presParOf" srcId="{4E716362-B465-40F1-87BA-0D4F6437BF36}" destId="{CF21BCD0-9FA3-423F-BD7F-621CD88D2F07}" srcOrd="1" destOrd="0" presId="urn:microsoft.com/office/officeart/2005/8/layout/pyramid2"/>
    <dgm:cxn modelId="{E0826AD5-CEE2-4278-B9D5-A30E32EC7F4E}" type="presParOf" srcId="{4E716362-B465-40F1-87BA-0D4F6437BF36}" destId="{267E2C71-634C-4362-ABD9-B7633A3F5AB4}" srcOrd="2" destOrd="0" presId="urn:microsoft.com/office/officeart/2005/8/layout/pyramid2"/>
    <dgm:cxn modelId="{92FA65D4-172D-4834-B747-F3EF995C5CE8}" type="presParOf" srcId="{4E716362-B465-40F1-87BA-0D4F6437BF36}" destId="{1AB37F53-A99A-41E0-B0D0-606A3E819D51}" srcOrd="3" destOrd="0" presId="urn:microsoft.com/office/officeart/2005/8/layout/pyramid2"/>
    <dgm:cxn modelId="{91286493-B481-469C-BA38-AAC780CFFAE6}" type="presParOf" srcId="{4E716362-B465-40F1-87BA-0D4F6437BF36}" destId="{C46AB4C8-C1A2-41EC-9B09-D601807DCAAF}" srcOrd="4" destOrd="0" presId="urn:microsoft.com/office/officeart/2005/8/layout/pyramid2"/>
    <dgm:cxn modelId="{91B7D66E-FE27-4431-8A3F-4F813389C42E}" type="presParOf" srcId="{4E716362-B465-40F1-87BA-0D4F6437BF36}" destId="{110B83BE-EAEE-4C9B-AEB8-41B421C2A1D1}"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56EBE-272E-4F2B-BA56-FF5F71408F7D}">
      <dsp:nvSpPr>
        <dsp:cNvPr id="0" name=""/>
        <dsp:cNvSpPr/>
      </dsp:nvSpPr>
      <dsp:spPr>
        <a:xfrm>
          <a:off x="1063969" y="0"/>
          <a:ext cx="3545497" cy="3545497"/>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196261-1E96-47C5-AF98-F51B178FB28C}">
      <dsp:nvSpPr>
        <dsp:cNvPr id="0" name=""/>
        <dsp:cNvSpPr/>
      </dsp:nvSpPr>
      <dsp:spPr>
        <a:xfrm>
          <a:off x="2572125" y="213952"/>
          <a:ext cx="2570313" cy="809931"/>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IN" sz="1400" b="1" kern="1200" dirty="0"/>
            <a:t>CGM Integration</a:t>
          </a:r>
        </a:p>
        <a:p>
          <a:pPr marL="114300" lvl="1" indent="-114300" algn="l" defTabSz="533400">
            <a:lnSpc>
              <a:spcPct val="90000"/>
            </a:lnSpc>
            <a:spcBef>
              <a:spcPct val="0"/>
            </a:spcBef>
            <a:spcAft>
              <a:spcPct val="15000"/>
            </a:spcAft>
            <a:buChar char="•"/>
          </a:pPr>
          <a:r>
            <a:rPr lang="en-IN" sz="1200" kern="1200"/>
            <a:t>Real-Time Glucose Monitoring</a:t>
          </a:r>
          <a:endParaRPr lang="en-IN" sz="1200" kern="1200" dirty="0"/>
        </a:p>
        <a:p>
          <a:pPr marL="114300" lvl="1" indent="-114300" algn="l" defTabSz="533400">
            <a:lnSpc>
              <a:spcPct val="90000"/>
            </a:lnSpc>
            <a:spcBef>
              <a:spcPct val="0"/>
            </a:spcBef>
            <a:spcAft>
              <a:spcPct val="15000"/>
            </a:spcAft>
            <a:buChar char="•"/>
          </a:pPr>
          <a:r>
            <a:rPr lang="en-IN" sz="1200" kern="1200"/>
            <a:t>Continuous Glucose Monitoring</a:t>
          </a:r>
          <a:endParaRPr lang="en-IN" sz="1200" kern="1200" dirty="0"/>
        </a:p>
      </dsp:txBody>
      <dsp:txXfrm>
        <a:off x="2611663" y="253490"/>
        <a:ext cx="2491237" cy="730855"/>
      </dsp:txXfrm>
    </dsp:sp>
    <dsp:sp modelId="{267E2C71-634C-4362-ABD9-B7633A3F5AB4}">
      <dsp:nvSpPr>
        <dsp:cNvPr id="0" name=""/>
        <dsp:cNvSpPr/>
      </dsp:nvSpPr>
      <dsp:spPr>
        <a:xfrm>
          <a:off x="2591795" y="1214889"/>
          <a:ext cx="2825406" cy="1046436"/>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Insulin Dosing Recommendations</a:t>
          </a:r>
        </a:p>
        <a:p>
          <a:pPr marL="114300" lvl="1" indent="-114300" algn="l" defTabSz="533400">
            <a:lnSpc>
              <a:spcPct val="90000"/>
            </a:lnSpc>
            <a:spcBef>
              <a:spcPct val="0"/>
            </a:spcBef>
            <a:spcAft>
              <a:spcPct val="15000"/>
            </a:spcAft>
            <a:buChar char="•"/>
          </a:pPr>
          <a:r>
            <a:rPr lang="en-IN" sz="1200" kern="1200" dirty="0"/>
            <a:t>Machine Learning for Personalised Insulin Dosing</a:t>
          </a:r>
        </a:p>
        <a:p>
          <a:pPr marL="114300" lvl="1" indent="-114300" algn="l" defTabSz="533400">
            <a:lnSpc>
              <a:spcPct val="90000"/>
            </a:lnSpc>
            <a:spcBef>
              <a:spcPct val="0"/>
            </a:spcBef>
            <a:spcAft>
              <a:spcPct val="15000"/>
            </a:spcAft>
            <a:buChar char="•"/>
          </a:pPr>
          <a:r>
            <a:rPr lang="en-IN" sz="1200" kern="1200" dirty="0"/>
            <a:t>Informed Decision </a:t>
          </a:r>
        </a:p>
        <a:p>
          <a:pPr marL="114300" lvl="1" indent="-114300" algn="l" defTabSz="533400">
            <a:lnSpc>
              <a:spcPct val="90000"/>
            </a:lnSpc>
            <a:spcBef>
              <a:spcPct val="0"/>
            </a:spcBef>
            <a:spcAft>
              <a:spcPct val="15000"/>
            </a:spcAft>
            <a:buChar char="•"/>
          </a:pPr>
          <a:r>
            <a:rPr lang="en-IN" sz="1200" kern="1200" dirty="0"/>
            <a:t>Improved </a:t>
          </a:r>
          <a:r>
            <a:rPr lang="en-IN" sz="1200" kern="1200" dirty="0" err="1"/>
            <a:t>Glycemic</a:t>
          </a:r>
          <a:r>
            <a:rPr lang="en-IN" sz="1200" kern="1200" dirty="0"/>
            <a:t> Control</a:t>
          </a:r>
        </a:p>
      </dsp:txBody>
      <dsp:txXfrm>
        <a:off x="2642878" y="1265972"/>
        <a:ext cx="2723240" cy="944270"/>
      </dsp:txXfrm>
    </dsp:sp>
    <dsp:sp modelId="{C46AB4C8-C1A2-41EC-9B09-D601807DCAAF}">
      <dsp:nvSpPr>
        <dsp:cNvPr id="0" name=""/>
        <dsp:cNvSpPr/>
      </dsp:nvSpPr>
      <dsp:spPr>
        <a:xfrm>
          <a:off x="2697240" y="2445160"/>
          <a:ext cx="2583495" cy="830740"/>
        </a:xfrm>
        <a:prstGeom prst="round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IN" sz="1200" b="1" kern="1200" dirty="0"/>
            <a:t>Life Style Tracking </a:t>
          </a:r>
        </a:p>
        <a:p>
          <a:pPr marL="57150" lvl="1" indent="-57150" algn="l" defTabSz="466725">
            <a:lnSpc>
              <a:spcPct val="90000"/>
            </a:lnSpc>
            <a:spcBef>
              <a:spcPct val="0"/>
            </a:spcBef>
            <a:spcAft>
              <a:spcPct val="15000"/>
            </a:spcAft>
            <a:buChar char="•"/>
          </a:pPr>
          <a:r>
            <a:rPr lang="en-IN" sz="1050" kern="1200" dirty="0"/>
            <a:t>Comprehensive Tracking of Nutrition and Activity</a:t>
          </a:r>
        </a:p>
        <a:p>
          <a:pPr marL="57150" lvl="1" indent="-57150" algn="l" defTabSz="466725">
            <a:lnSpc>
              <a:spcPct val="90000"/>
            </a:lnSpc>
            <a:spcBef>
              <a:spcPct val="0"/>
            </a:spcBef>
            <a:spcAft>
              <a:spcPct val="15000"/>
            </a:spcAft>
            <a:buChar char="•"/>
          </a:pPr>
          <a:r>
            <a:rPr lang="en-IN" sz="1050" kern="1200" dirty="0"/>
            <a:t>Nutritional Activity Tracking   </a:t>
          </a:r>
        </a:p>
      </dsp:txBody>
      <dsp:txXfrm>
        <a:off x="2737793" y="2485713"/>
        <a:ext cx="2502389" cy="749634"/>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188" y="3185650"/>
            <a:ext cx="8008376" cy="9512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575188" y="4122173"/>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371820"/>
            <a:ext cx="8259098" cy="763526"/>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74839"/>
            <a:ext cx="8246070" cy="3303636"/>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7300" y="406537"/>
            <a:ext cx="647486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7006" y="1143000"/>
            <a:ext cx="6496665" cy="3545497"/>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382258"/>
            <a:ext cx="8093365" cy="763525"/>
          </a:xfrm>
        </p:spPr>
        <p:txBody>
          <a:bodyPr>
            <a:normAutofit/>
          </a:bodyPr>
          <a:lstStyle>
            <a:lvl1pPr algn="l">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633389"/>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105786"/>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633389"/>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105786"/>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12/4/2023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568" y="805912"/>
            <a:ext cx="8067368" cy="2131017"/>
          </a:xfrm>
        </p:spPr>
        <p:txBody>
          <a:bodyPr>
            <a:normAutofit/>
          </a:bodyPr>
          <a:lstStyle/>
          <a:p>
            <a:pPr algn="ctr"/>
            <a:r>
              <a:rPr lang="en-US" dirty="0">
                <a:solidFill>
                  <a:srgbClr val="FF0000"/>
                </a:solidFill>
              </a:rPr>
              <a:t>Diabetes </a:t>
            </a:r>
            <a:r>
              <a:rPr lang="en-US">
                <a:solidFill>
                  <a:srgbClr val="FF0000"/>
                </a:solidFill>
              </a:rPr>
              <a:t>Management through </a:t>
            </a:r>
            <a:r>
              <a:rPr lang="en-US" dirty="0">
                <a:solidFill>
                  <a:srgbClr val="FF0000"/>
                </a:solidFill>
              </a:rPr>
              <a:t>Informatics</a:t>
            </a:r>
          </a:p>
        </p:txBody>
      </p:sp>
      <p:sp>
        <p:nvSpPr>
          <p:cNvPr id="3" name="Subtitle 2"/>
          <p:cNvSpPr>
            <a:spLocks noGrp="1"/>
          </p:cNvSpPr>
          <p:nvPr>
            <p:ph type="subTitle" idx="1"/>
          </p:nvPr>
        </p:nvSpPr>
        <p:spPr>
          <a:xfrm>
            <a:off x="494071" y="2440984"/>
            <a:ext cx="8096864" cy="2462848"/>
          </a:xfrm>
        </p:spPr>
        <p:txBody>
          <a:bodyPr/>
          <a:lstStyle/>
          <a:p>
            <a:pPr algn="ctr"/>
            <a:r>
              <a:rPr lang="en-US" dirty="0">
                <a:solidFill>
                  <a:srgbClr val="FFFF00"/>
                </a:solidFill>
              </a:rPr>
              <a:t>Team – H8</a:t>
            </a:r>
          </a:p>
          <a:p>
            <a:pPr algn="ctr"/>
            <a:r>
              <a:rPr lang="en-US" dirty="0">
                <a:solidFill>
                  <a:srgbClr val="FFFF00"/>
                </a:solidFill>
              </a:rPr>
              <a:t>Pranay </a:t>
            </a:r>
            <a:r>
              <a:rPr lang="en-US" dirty="0" err="1">
                <a:solidFill>
                  <a:srgbClr val="FFFF00"/>
                </a:solidFill>
              </a:rPr>
              <a:t>Yellamandala</a:t>
            </a:r>
            <a:endParaRPr lang="en-US" dirty="0">
              <a:solidFill>
                <a:srgbClr val="FFFF00"/>
              </a:solidFill>
            </a:endParaRPr>
          </a:p>
          <a:p>
            <a:pPr algn="ctr"/>
            <a:r>
              <a:rPr lang="en-US" dirty="0">
                <a:solidFill>
                  <a:srgbClr val="FFFF00"/>
                </a:solidFill>
              </a:rPr>
              <a:t>Anil Varikuppala</a:t>
            </a:r>
          </a:p>
          <a:p>
            <a:pPr algn="ctr"/>
            <a:r>
              <a:rPr lang="en-US" dirty="0">
                <a:solidFill>
                  <a:srgbClr val="FFFF00"/>
                </a:solidFill>
              </a:rPr>
              <a:t>Vivek Reddy</a:t>
            </a:r>
          </a:p>
          <a:p>
            <a:pPr algn="ctr"/>
            <a:endParaRPr lang="en-US" dirty="0"/>
          </a:p>
          <a:p>
            <a:endParaRPr lang="en-US" dirty="0"/>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4F42-F1BC-99F7-DB97-1A5876738624}"/>
              </a:ext>
            </a:extLst>
          </p:cNvPr>
          <p:cNvSpPr>
            <a:spLocks noGrp="1"/>
          </p:cNvSpPr>
          <p:nvPr>
            <p:ph type="title"/>
          </p:nvPr>
        </p:nvSpPr>
        <p:spPr>
          <a:xfrm>
            <a:off x="2227300" y="170481"/>
            <a:ext cx="6474869" cy="961405"/>
          </a:xfrm>
        </p:spPr>
        <p:txBody>
          <a:bodyPr>
            <a:noAutofit/>
          </a:bodyPr>
          <a:lstStyle/>
          <a:p>
            <a:r>
              <a:rPr lang="en-IN" sz="2800" dirty="0">
                <a:solidFill>
                  <a:schemeClr val="tx1"/>
                </a:solidFill>
              </a:rPr>
              <a:t>Incorporating Cutting-Edge AI in Diabetes Management.                                         </a:t>
            </a:r>
          </a:p>
        </p:txBody>
      </p:sp>
      <p:sp>
        <p:nvSpPr>
          <p:cNvPr id="3" name="Content Placeholder 2">
            <a:extLst>
              <a:ext uri="{FF2B5EF4-FFF2-40B4-BE49-F238E27FC236}">
                <a16:creationId xmlns:a16="http://schemas.microsoft.com/office/drawing/2014/main" id="{76CCEF08-D396-B0B4-BA6B-6E44C5077734}"/>
              </a:ext>
            </a:extLst>
          </p:cNvPr>
          <p:cNvSpPr>
            <a:spLocks noGrp="1"/>
          </p:cNvSpPr>
          <p:nvPr>
            <p:ph idx="1"/>
          </p:nvPr>
        </p:nvSpPr>
        <p:spPr/>
        <p:txBody>
          <a:bodyPr>
            <a:normAutofit/>
          </a:bodyPr>
          <a:lstStyle/>
          <a:p>
            <a:pPr marL="0" indent="0">
              <a:buNone/>
            </a:pPr>
            <a:r>
              <a:rPr lang="en-IN" sz="2000" dirty="0">
                <a:solidFill>
                  <a:srgbClr val="FFFF00"/>
                </a:solidFill>
              </a:rPr>
              <a:t>1. AI- Enhanced Diabetes Care: Predicting Levels and Personalized Guidance. </a:t>
            </a:r>
          </a:p>
          <a:p>
            <a:pPr marL="0" indent="0">
              <a:buNone/>
            </a:pPr>
            <a:r>
              <a:rPr lang="en-US" sz="1800" dirty="0"/>
              <a:t>AI for Diabetes Monitoring analyzes a diabetic's data using sophisticated models like LSTM or RNN. It uses information from previous meals, exercise, and insulin administration to forecast blood sugar levels in the future. Advantages include encouraging patients to follow their care plan, individualized food and insulin recommendations, and early detection of changes in blood sugar levels, all of which contribute to successful diabetes control.</a:t>
            </a:r>
            <a:endParaRPr lang="en-IN" sz="1800" dirty="0"/>
          </a:p>
        </p:txBody>
      </p:sp>
    </p:spTree>
    <p:extLst>
      <p:ext uri="{BB962C8B-B14F-4D97-AF65-F5344CB8AC3E}">
        <p14:creationId xmlns:p14="http://schemas.microsoft.com/office/powerpoint/2010/main" val="100712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617E3-5EE8-A940-E736-1A011432D582}"/>
              </a:ext>
            </a:extLst>
          </p:cNvPr>
          <p:cNvSpPr>
            <a:spLocks noGrp="1"/>
          </p:cNvSpPr>
          <p:nvPr>
            <p:ph type="title"/>
          </p:nvPr>
        </p:nvSpPr>
        <p:spPr/>
        <p:txBody>
          <a:bodyPr/>
          <a:lstStyle/>
          <a:p>
            <a:endParaRPr lang="en-IN" dirty="0">
              <a:highlight>
                <a:srgbClr val="000000"/>
              </a:highlight>
            </a:endParaRPr>
          </a:p>
        </p:txBody>
      </p:sp>
      <p:sp>
        <p:nvSpPr>
          <p:cNvPr id="3" name="Content Placeholder 2">
            <a:extLst>
              <a:ext uri="{FF2B5EF4-FFF2-40B4-BE49-F238E27FC236}">
                <a16:creationId xmlns:a16="http://schemas.microsoft.com/office/drawing/2014/main" id="{F123D848-620A-8350-3B10-14FEF1128FE4}"/>
              </a:ext>
            </a:extLst>
          </p:cNvPr>
          <p:cNvSpPr>
            <a:spLocks noGrp="1"/>
          </p:cNvSpPr>
          <p:nvPr>
            <p:ph idx="1"/>
          </p:nvPr>
        </p:nvSpPr>
        <p:spPr/>
        <p:txBody>
          <a:bodyPr>
            <a:normAutofit fontScale="85000" lnSpcReduction="10000"/>
          </a:bodyPr>
          <a:lstStyle/>
          <a:p>
            <a:pPr marL="0" indent="0">
              <a:buNone/>
            </a:pPr>
            <a:r>
              <a:rPr lang="en-IN" dirty="0">
                <a:solidFill>
                  <a:srgbClr val="FFFF00"/>
                </a:solidFill>
              </a:rPr>
              <a:t>2. AI Drug Compliance:</a:t>
            </a:r>
          </a:p>
          <a:p>
            <a:pPr marL="0" indent="0">
              <a:buNone/>
            </a:pPr>
            <a:r>
              <a:rPr lang="en-US" dirty="0"/>
              <a:t>Model: NLP for deciphering messages from patients.</a:t>
            </a:r>
          </a:p>
          <a:p>
            <a:pPr marL="0" indent="0">
              <a:buNone/>
            </a:pPr>
            <a:r>
              <a:rPr lang="en-US" dirty="0"/>
              <a:t>Use Case: Examining prescription feedback from patients. AI recognizes trends, assesses emotions, and makes customized recommendations for substitutes or learning materials. Benefits: Increase patient satisfaction, increase adherence with tailored support, and improve health outcomes by addressing issues early.</a:t>
            </a:r>
            <a:endParaRPr lang="en-IN" dirty="0"/>
          </a:p>
        </p:txBody>
      </p:sp>
    </p:spTree>
    <p:extLst>
      <p:ext uri="{BB962C8B-B14F-4D97-AF65-F5344CB8AC3E}">
        <p14:creationId xmlns:p14="http://schemas.microsoft.com/office/powerpoint/2010/main" val="3516486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AA9352-91E4-648E-659C-3725996DBAF8}"/>
              </a:ext>
            </a:extLst>
          </p:cNvPr>
          <p:cNvSpPr txBox="1"/>
          <p:nvPr/>
        </p:nvSpPr>
        <p:spPr>
          <a:xfrm>
            <a:off x="1664494" y="2250281"/>
            <a:ext cx="6222206" cy="707886"/>
          </a:xfrm>
          <a:prstGeom prst="rect">
            <a:avLst/>
          </a:prstGeom>
          <a:noFill/>
        </p:spPr>
        <p:txBody>
          <a:bodyPr wrap="square" rtlCol="0">
            <a:spAutoFit/>
          </a:bodyPr>
          <a:lstStyle/>
          <a:p>
            <a:r>
              <a:rPr lang="en-US" sz="4000" dirty="0">
                <a:solidFill>
                  <a:srgbClr val="003635"/>
                </a:solidFill>
              </a:rPr>
              <a:t>Thanks !!!</a:t>
            </a:r>
            <a:endParaRPr lang="en-IN" sz="4000" dirty="0">
              <a:solidFill>
                <a:srgbClr val="003635"/>
              </a:solidFill>
            </a:endParaRPr>
          </a:p>
        </p:txBody>
      </p:sp>
    </p:spTree>
    <p:extLst>
      <p:ext uri="{BB962C8B-B14F-4D97-AF65-F5344CB8AC3E}">
        <p14:creationId xmlns:p14="http://schemas.microsoft.com/office/powerpoint/2010/main" val="9417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8B196-E830-077F-A789-856BE73DD1E7}"/>
              </a:ext>
            </a:extLst>
          </p:cNvPr>
          <p:cNvSpPr>
            <a:spLocks noGrp="1"/>
          </p:cNvSpPr>
          <p:nvPr>
            <p:ph type="title"/>
          </p:nvPr>
        </p:nvSpPr>
        <p:spPr/>
        <p:txBody>
          <a:bodyPr/>
          <a:lstStyle/>
          <a:p>
            <a:r>
              <a:rPr lang="en-IN" dirty="0">
                <a:solidFill>
                  <a:schemeClr val="tx1"/>
                </a:solidFill>
              </a:rPr>
              <a:t>INTRODUCTION</a:t>
            </a:r>
          </a:p>
        </p:txBody>
      </p:sp>
      <p:sp>
        <p:nvSpPr>
          <p:cNvPr id="3" name="Content Placeholder 2">
            <a:extLst>
              <a:ext uri="{FF2B5EF4-FFF2-40B4-BE49-F238E27FC236}">
                <a16:creationId xmlns:a16="http://schemas.microsoft.com/office/drawing/2014/main" id="{36C4DF1B-EC00-46FA-8E2E-2AD012989801}"/>
              </a:ext>
            </a:extLst>
          </p:cNvPr>
          <p:cNvSpPr>
            <a:spLocks noGrp="1"/>
          </p:cNvSpPr>
          <p:nvPr>
            <p:ph idx="1"/>
          </p:nvPr>
        </p:nvSpPr>
        <p:spPr/>
        <p:txBody>
          <a:bodyPr>
            <a:normAutofit/>
          </a:bodyPr>
          <a:lstStyle/>
          <a:p>
            <a:r>
              <a:rPr lang="en-IN" sz="2400" dirty="0"/>
              <a:t>Diabetes is a common chronic illness with significant health implications.</a:t>
            </a:r>
          </a:p>
          <a:p>
            <a:r>
              <a:rPr lang="en-IN" sz="2400" dirty="0"/>
              <a:t>Patients face complex tasks like blood glucose monitoring, medication adherence, and lifestyle changes.</a:t>
            </a:r>
          </a:p>
          <a:p>
            <a:r>
              <a:rPr lang="en-IN" sz="2400" dirty="0"/>
              <a:t>Our initiative leverages Business Intelligence (BI) technology to enhance diabetes care.</a:t>
            </a:r>
          </a:p>
        </p:txBody>
      </p:sp>
    </p:spTree>
    <p:extLst>
      <p:ext uri="{BB962C8B-B14F-4D97-AF65-F5344CB8AC3E}">
        <p14:creationId xmlns:p14="http://schemas.microsoft.com/office/powerpoint/2010/main" val="493388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1"/>
                </a:solidFill>
              </a:rPr>
              <a:t>POWER BI DASHBOARD 1 :</a:t>
            </a:r>
          </a:p>
        </p:txBody>
      </p:sp>
      <p:sp>
        <p:nvSpPr>
          <p:cNvPr id="3" name="Content Placeholder 2"/>
          <p:cNvSpPr>
            <a:spLocks noGrp="1"/>
          </p:cNvSpPr>
          <p:nvPr>
            <p:ph idx="1"/>
          </p:nvPr>
        </p:nvSpPr>
        <p:spPr>
          <a:xfrm>
            <a:off x="101916" y="1474838"/>
            <a:ext cx="4005135" cy="3568649"/>
          </a:xfrm>
        </p:spPr>
        <p:txBody>
          <a:bodyPr>
            <a:normAutofit fontScale="85000" lnSpcReduction="20000"/>
          </a:bodyPr>
          <a:lstStyle/>
          <a:p>
            <a:pPr algn="l">
              <a:buFont typeface="Arial" panose="020B0604020202020204" pitchFamily="34" charset="0"/>
              <a:buChar char="•"/>
            </a:pPr>
            <a:r>
              <a:rPr lang="en-US" b="0" i="0" dirty="0">
                <a:effectLst/>
                <a:latin typeface="Söhne"/>
              </a:rPr>
              <a:t>Bar plot highlights age, diabetes, and glucose levels.</a:t>
            </a:r>
          </a:p>
          <a:p>
            <a:pPr algn="l">
              <a:buFont typeface="Arial" panose="020B0604020202020204" pitchFamily="34" charset="0"/>
              <a:buChar char="•"/>
            </a:pPr>
            <a:r>
              <a:rPr lang="en-US" b="0" i="0" dirty="0">
                <a:effectLst/>
                <a:latin typeface="Söhne"/>
              </a:rPr>
              <a:t>Noticeable average age difference of 6-7 years between diabetes groups.</a:t>
            </a:r>
          </a:p>
          <a:p>
            <a:pPr algn="l">
              <a:buFont typeface="Arial" panose="020B0604020202020204" pitchFamily="34" charset="0"/>
              <a:buChar char="•"/>
            </a:pPr>
            <a:r>
              <a:rPr lang="en-US" b="0" i="0" dirty="0">
                <a:effectLst/>
                <a:latin typeface="Söhne"/>
              </a:rPr>
              <a:t>Suggests a potential link between aging and diabetes risk.</a:t>
            </a:r>
          </a:p>
          <a:p>
            <a:pPr algn="l">
              <a:buFont typeface="Arial" panose="020B0604020202020204" pitchFamily="34" charset="0"/>
              <a:buChar char="•"/>
            </a:pPr>
            <a:r>
              <a:rPr lang="en-US" b="0" i="0" dirty="0">
                <a:effectLst/>
                <a:latin typeface="Söhne"/>
              </a:rPr>
              <a:t>Aligns with known epidemiological trends.</a:t>
            </a:r>
            <a:endParaRPr lang="en-US" dirty="0"/>
          </a:p>
          <a:p>
            <a:endParaRPr lang="en-US" dirty="0"/>
          </a:p>
        </p:txBody>
      </p:sp>
      <p:pic>
        <p:nvPicPr>
          <p:cNvPr id="4" name="Picture 3">
            <a:extLst>
              <a:ext uri="{FF2B5EF4-FFF2-40B4-BE49-F238E27FC236}">
                <a16:creationId xmlns:a16="http://schemas.microsoft.com/office/drawing/2014/main" id="{1DB0DCF0-32A8-9414-87FC-721CF1F21F4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88144" y="1407795"/>
            <a:ext cx="4853940" cy="35280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0330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1"/>
                </a:solidFill>
              </a:rPr>
              <a:t>POWER BI DASHBOARD 2 :</a:t>
            </a:r>
            <a:endParaRPr lang="en-US" dirty="0"/>
          </a:p>
        </p:txBody>
      </p:sp>
      <p:sp>
        <p:nvSpPr>
          <p:cNvPr id="5" name="Content Placeholder 4"/>
          <p:cNvSpPr>
            <a:spLocks noGrp="1"/>
          </p:cNvSpPr>
          <p:nvPr>
            <p:ph idx="1"/>
          </p:nvPr>
        </p:nvSpPr>
        <p:spPr>
          <a:xfrm>
            <a:off x="1998407" y="1191466"/>
            <a:ext cx="3659443" cy="3837734"/>
          </a:xfrm>
        </p:spPr>
        <p:txBody>
          <a:bodyPr>
            <a:normAutofit fontScale="92500" lnSpcReduction="20000"/>
          </a:bodyPr>
          <a:lstStyle/>
          <a:p>
            <a:pPr algn="l">
              <a:buFont typeface="Arial" panose="020B0604020202020204" pitchFamily="34" charset="0"/>
              <a:buChar char="•"/>
            </a:pPr>
            <a:r>
              <a:rPr lang="en-IN" b="0" i="0" dirty="0">
                <a:effectLst/>
                <a:latin typeface="Söhne"/>
              </a:rPr>
              <a:t>Significant difference in blood glucose levels.</a:t>
            </a:r>
          </a:p>
          <a:p>
            <a:pPr algn="l">
              <a:buFont typeface="Arial" panose="020B0604020202020204" pitchFamily="34" charset="0"/>
              <a:buChar char="•"/>
            </a:pPr>
            <a:r>
              <a:rPr lang="en-IN" b="0" i="0" dirty="0">
                <a:effectLst/>
                <a:latin typeface="Söhne"/>
              </a:rPr>
              <a:t>Diabetics exhibit around 30 units higher glucose.</a:t>
            </a:r>
          </a:p>
          <a:p>
            <a:pPr algn="l">
              <a:buFont typeface="Arial" panose="020B0604020202020204" pitchFamily="34" charset="0"/>
              <a:buChar char="•"/>
            </a:pPr>
            <a:r>
              <a:rPr lang="en-IN" b="0" i="0" dirty="0">
                <a:effectLst/>
                <a:latin typeface="Söhne"/>
              </a:rPr>
              <a:t>Reinforces common knowledge of elevated glucose in diabetes.</a:t>
            </a:r>
          </a:p>
          <a:p>
            <a:pPr algn="l">
              <a:buFont typeface="Arial" panose="020B0604020202020204" pitchFamily="34" charset="0"/>
              <a:buChar char="•"/>
            </a:pPr>
            <a:r>
              <a:rPr lang="en-IN" b="0" i="0" dirty="0">
                <a:effectLst/>
                <a:latin typeface="Söhne"/>
              </a:rPr>
              <a:t>Emphasizes the crucial role of glucose in diagnosis.</a:t>
            </a:r>
          </a:p>
        </p:txBody>
      </p:sp>
      <p:pic>
        <p:nvPicPr>
          <p:cNvPr id="2" name="Picture 1">
            <a:extLst>
              <a:ext uri="{FF2B5EF4-FFF2-40B4-BE49-F238E27FC236}">
                <a16:creationId xmlns:a16="http://schemas.microsoft.com/office/drawing/2014/main" id="{BF84886B-2454-4202-510F-ADCD3AE51C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1592649"/>
            <a:ext cx="3378994" cy="31443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163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3BA62-B371-D48D-7FFE-E876CF455A00}"/>
              </a:ext>
            </a:extLst>
          </p:cNvPr>
          <p:cNvSpPr>
            <a:spLocks noGrp="1"/>
          </p:cNvSpPr>
          <p:nvPr>
            <p:ph type="title"/>
          </p:nvPr>
        </p:nvSpPr>
        <p:spPr/>
        <p:txBody>
          <a:bodyPr>
            <a:normAutofit fontScale="90000"/>
          </a:bodyPr>
          <a:lstStyle/>
          <a:p>
            <a:r>
              <a:rPr lang="en-US" b="1" i="0" dirty="0">
                <a:solidFill>
                  <a:srgbClr val="0F0F0F"/>
                </a:solidFill>
                <a:effectLst/>
                <a:latin typeface="Söhne"/>
              </a:rPr>
              <a:t>Comprehensive View of Age and Glucose</a:t>
            </a:r>
            <a:endParaRPr lang="en-IN" dirty="0"/>
          </a:p>
        </p:txBody>
      </p:sp>
      <p:sp>
        <p:nvSpPr>
          <p:cNvPr id="3" name="Content Placeholder 2">
            <a:extLst>
              <a:ext uri="{FF2B5EF4-FFF2-40B4-BE49-F238E27FC236}">
                <a16:creationId xmlns:a16="http://schemas.microsoft.com/office/drawing/2014/main" id="{48054B78-AEEF-6867-DDDE-6B7102C398FE}"/>
              </a:ext>
            </a:extLst>
          </p:cNvPr>
          <p:cNvSpPr>
            <a:spLocks noGrp="1"/>
          </p:cNvSpPr>
          <p:nvPr>
            <p:ph idx="1"/>
          </p:nvPr>
        </p:nvSpPr>
        <p:spPr>
          <a:xfrm>
            <a:off x="2227300" y="1257300"/>
            <a:ext cx="6496665" cy="3545497"/>
          </a:xfrm>
        </p:spPr>
        <p:txBody>
          <a:bodyPr>
            <a:normAutofit lnSpcReduction="10000"/>
          </a:bodyPr>
          <a:lstStyle/>
          <a:p>
            <a:pPr algn="l">
              <a:buFont typeface="Arial" panose="020B0604020202020204" pitchFamily="34" charset="0"/>
              <a:buChar char="•"/>
            </a:pPr>
            <a:r>
              <a:rPr lang="en-IN" b="0" i="0" dirty="0">
                <a:effectLst/>
                <a:latin typeface="Söhne"/>
              </a:rPr>
              <a:t>Significant difference in blood glucose levels.</a:t>
            </a:r>
          </a:p>
          <a:p>
            <a:pPr algn="l">
              <a:buFont typeface="Arial" panose="020B0604020202020204" pitchFamily="34" charset="0"/>
              <a:buChar char="•"/>
            </a:pPr>
            <a:r>
              <a:rPr lang="en-IN" b="0" i="0" dirty="0">
                <a:effectLst/>
                <a:latin typeface="Söhne"/>
              </a:rPr>
              <a:t>Diabetics exhibit around 30 units higher glucose.</a:t>
            </a:r>
          </a:p>
          <a:p>
            <a:pPr algn="l">
              <a:buFont typeface="Arial" panose="020B0604020202020204" pitchFamily="34" charset="0"/>
              <a:buChar char="•"/>
            </a:pPr>
            <a:r>
              <a:rPr lang="en-IN" b="0" i="0" dirty="0">
                <a:effectLst/>
                <a:latin typeface="Söhne"/>
              </a:rPr>
              <a:t>Reinforces common knowledge of elevated glucose in diabetes.</a:t>
            </a:r>
          </a:p>
          <a:p>
            <a:pPr algn="l">
              <a:buFont typeface="Arial" panose="020B0604020202020204" pitchFamily="34" charset="0"/>
              <a:buChar char="•"/>
            </a:pPr>
            <a:r>
              <a:rPr lang="en-IN" b="0" i="0" dirty="0">
                <a:effectLst/>
                <a:latin typeface="Söhne"/>
              </a:rPr>
              <a:t>Emphasizes the crucial role of glucose in diagnosis.</a:t>
            </a:r>
          </a:p>
        </p:txBody>
      </p:sp>
    </p:spTree>
    <p:extLst>
      <p:ext uri="{BB962C8B-B14F-4D97-AF65-F5344CB8AC3E}">
        <p14:creationId xmlns:p14="http://schemas.microsoft.com/office/powerpoint/2010/main" val="304746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25318" y="382258"/>
            <a:ext cx="8518670" cy="763525"/>
          </a:xfrm>
        </p:spPr>
        <p:txBody>
          <a:bodyPr>
            <a:normAutofit/>
          </a:bodyPr>
          <a:lstStyle/>
          <a:p>
            <a:r>
              <a:rPr lang="en-US" dirty="0">
                <a:solidFill>
                  <a:schemeClr val="tx1"/>
                </a:solidFill>
              </a:rPr>
              <a:t>POWER BI DASHBOARD 3 :</a:t>
            </a:r>
            <a:endParaRPr lang="en-US" dirty="0"/>
          </a:p>
        </p:txBody>
      </p:sp>
      <p:sp>
        <p:nvSpPr>
          <p:cNvPr id="8" name="Content Placeholder 7"/>
          <p:cNvSpPr>
            <a:spLocks noGrp="1"/>
          </p:cNvSpPr>
          <p:nvPr>
            <p:ph sz="quarter" idx="4"/>
          </p:nvPr>
        </p:nvSpPr>
        <p:spPr>
          <a:xfrm>
            <a:off x="0" y="2084354"/>
            <a:ext cx="5429250" cy="2916270"/>
          </a:xfrm>
        </p:spPr>
        <p:txBody>
          <a:bodyPr>
            <a:normAutofit fontScale="92500" lnSpcReduction="10000"/>
          </a:bodyPr>
          <a:lstStyle/>
          <a:p>
            <a:pPr algn="l">
              <a:buFont typeface="Arial" panose="020B0604020202020204" pitchFamily="34" charset="0"/>
              <a:buChar char="•"/>
            </a:pPr>
            <a:r>
              <a:rPr lang="en-US" b="0" i="0" dirty="0">
                <a:effectLst/>
                <a:latin typeface="Söhne"/>
              </a:rPr>
              <a:t>Valuable insights for clinical decision-making.</a:t>
            </a:r>
          </a:p>
          <a:p>
            <a:pPr algn="l">
              <a:buFont typeface="Arial" panose="020B0604020202020204" pitchFamily="34" charset="0"/>
              <a:buChar char="•"/>
            </a:pPr>
            <a:r>
              <a:rPr lang="en-US" b="0" i="0" dirty="0">
                <a:effectLst/>
                <a:latin typeface="Söhne"/>
              </a:rPr>
              <a:t>Directs focused screenings for older age groups.</a:t>
            </a:r>
          </a:p>
          <a:p>
            <a:pPr algn="l">
              <a:buFont typeface="Arial" panose="020B0604020202020204" pitchFamily="34" charset="0"/>
              <a:buChar char="•"/>
            </a:pPr>
            <a:r>
              <a:rPr lang="en-US" b="0" i="0" dirty="0">
                <a:effectLst/>
                <a:latin typeface="Söhne"/>
              </a:rPr>
              <a:t>Facilitates early detection and intervention.</a:t>
            </a:r>
          </a:p>
          <a:p>
            <a:pPr algn="l">
              <a:buFont typeface="Arial" panose="020B0604020202020204" pitchFamily="34" charset="0"/>
              <a:buChar char="•"/>
            </a:pPr>
            <a:r>
              <a:rPr lang="en-US" b="0" i="0" dirty="0">
                <a:effectLst/>
                <a:latin typeface="Söhne"/>
              </a:rPr>
              <a:t>Emphasizes the importance of routine monitoring for diabetes management.</a:t>
            </a:r>
          </a:p>
        </p:txBody>
      </p:sp>
      <p:pic>
        <p:nvPicPr>
          <p:cNvPr id="13" name="Picture 12">
            <a:extLst>
              <a:ext uri="{FF2B5EF4-FFF2-40B4-BE49-F238E27FC236}">
                <a16:creationId xmlns:a16="http://schemas.microsoft.com/office/drawing/2014/main" id="{6EE9CE11-C5A6-9CCA-A6A2-CFB77BB240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43550" y="1200150"/>
            <a:ext cx="3351529" cy="18888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a:extLst>
              <a:ext uri="{FF2B5EF4-FFF2-40B4-BE49-F238E27FC236}">
                <a16:creationId xmlns:a16="http://schemas.microsoft.com/office/drawing/2014/main" id="{EC6F8CCA-B679-8C5F-8841-3E04242EFD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3197895"/>
            <a:ext cx="3351529" cy="18888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0783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B6F4-5538-1C5B-85A7-9E695D41749F}"/>
              </a:ext>
            </a:extLst>
          </p:cNvPr>
          <p:cNvSpPr>
            <a:spLocks noGrp="1"/>
          </p:cNvSpPr>
          <p:nvPr>
            <p:ph type="title"/>
          </p:nvPr>
        </p:nvSpPr>
        <p:spPr>
          <a:xfrm>
            <a:off x="2248802" y="313547"/>
            <a:ext cx="6474869" cy="725349"/>
          </a:xfrm>
        </p:spPr>
        <p:txBody>
          <a:bodyPr/>
          <a:lstStyle/>
          <a:p>
            <a:r>
              <a:rPr lang="en-IN" b="1" dirty="0">
                <a:solidFill>
                  <a:schemeClr val="tx1"/>
                </a:solidFill>
              </a:rPr>
              <a:t>Rationale Behind The Name</a:t>
            </a:r>
          </a:p>
        </p:txBody>
      </p:sp>
      <p:sp>
        <p:nvSpPr>
          <p:cNvPr id="3" name="Content Placeholder 2">
            <a:extLst>
              <a:ext uri="{FF2B5EF4-FFF2-40B4-BE49-F238E27FC236}">
                <a16:creationId xmlns:a16="http://schemas.microsoft.com/office/drawing/2014/main" id="{145B62B6-130F-4800-546A-B2AF936EA3B2}"/>
              </a:ext>
            </a:extLst>
          </p:cNvPr>
          <p:cNvSpPr>
            <a:spLocks noGrp="1"/>
          </p:cNvSpPr>
          <p:nvPr>
            <p:ph idx="1"/>
          </p:nvPr>
        </p:nvSpPr>
        <p:spPr/>
        <p:txBody>
          <a:bodyPr>
            <a:normAutofit/>
          </a:bodyPr>
          <a:lstStyle/>
          <a:p>
            <a:r>
              <a:rPr lang="en-US" sz="2400" dirty="0"/>
              <a:t>Presenting "</a:t>
            </a:r>
            <a:r>
              <a:rPr lang="en-US" sz="2400" dirty="0" err="1"/>
              <a:t>GluGuard</a:t>
            </a:r>
            <a:r>
              <a:rPr lang="en-US" sz="2400" dirty="0"/>
              <a:t>": An easy-to-use app for managing diabetes. Justification: "</a:t>
            </a:r>
            <a:r>
              <a:rPr lang="en-US" sz="2400" dirty="0" err="1"/>
              <a:t>GluGuard</a:t>
            </a:r>
            <a:r>
              <a:rPr lang="en-US" sz="2400" dirty="0"/>
              <a:t>" emphasizes our dedication to user-friendly diabetes management by combining guardianship and glucose monitoring.</a:t>
            </a:r>
            <a:endParaRPr lang="en-IN" sz="2400" dirty="0"/>
          </a:p>
        </p:txBody>
      </p:sp>
    </p:spTree>
    <p:extLst>
      <p:ext uri="{BB962C8B-B14F-4D97-AF65-F5344CB8AC3E}">
        <p14:creationId xmlns:p14="http://schemas.microsoft.com/office/powerpoint/2010/main" val="3433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EBF43-7737-8FEF-B16B-87E78153FA99}"/>
              </a:ext>
            </a:extLst>
          </p:cNvPr>
          <p:cNvSpPr>
            <a:spLocks noGrp="1"/>
          </p:cNvSpPr>
          <p:nvPr>
            <p:ph type="title"/>
          </p:nvPr>
        </p:nvSpPr>
        <p:spPr/>
        <p:txBody>
          <a:bodyPr/>
          <a:lstStyle/>
          <a:p>
            <a:r>
              <a:rPr lang="en-IN" dirty="0">
                <a:solidFill>
                  <a:schemeClr val="tx1"/>
                </a:solidFill>
              </a:rPr>
              <a:t>3 Main Features and Impact</a:t>
            </a:r>
          </a:p>
        </p:txBody>
      </p:sp>
      <p:sp>
        <p:nvSpPr>
          <p:cNvPr id="3" name="Content Placeholder 2">
            <a:extLst>
              <a:ext uri="{FF2B5EF4-FFF2-40B4-BE49-F238E27FC236}">
                <a16:creationId xmlns:a16="http://schemas.microsoft.com/office/drawing/2014/main" id="{50DE51E2-F53B-E783-3CBA-4BB6E7A84A58}"/>
              </a:ext>
            </a:extLst>
          </p:cNvPr>
          <p:cNvSpPr>
            <a:spLocks noGrp="1"/>
          </p:cNvSpPr>
          <p:nvPr>
            <p:ph idx="1"/>
          </p:nvPr>
        </p:nvSpPr>
        <p:spPr/>
        <p:txBody>
          <a:bodyPr>
            <a:normAutofit fontScale="92500" lnSpcReduction="10000"/>
          </a:bodyPr>
          <a:lstStyle/>
          <a:p>
            <a:pPr marL="0" indent="0">
              <a:buNone/>
            </a:pPr>
            <a:r>
              <a:rPr lang="en-IN" sz="1800" b="1" dirty="0">
                <a:solidFill>
                  <a:schemeClr val="tx1"/>
                </a:solidFill>
              </a:rPr>
              <a:t>Feature 1</a:t>
            </a:r>
            <a:r>
              <a:rPr lang="en-IN" sz="1800" dirty="0"/>
              <a:t>:- Continuous Glucose Monitoring (CGM) Integration</a:t>
            </a:r>
          </a:p>
          <a:p>
            <a:pPr marL="0" indent="0">
              <a:buNone/>
            </a:pPr>
            <a:r>
              <a:rPr lang="en-US" sz="1800" dirty="0"/>
              <a:t>Feature Description: Integration of CGM for real-time glucose monitoring.</a:t>
            </a:r>
          </a:p>
          <a:p>
            <a:pPr marL="0" indent="0">
              <a:buNone/>
            </a:pPr>
            <a:r>
              <a:rPr lang="en-US" sz="1800" dirty="0"/>
              <a:t>Potential Impact: Continuous monitoring, reduced fingerstick tests, better decision-making.</a:t>
            </a:r>
          </a:p>
          <a:p>
            <a:pPr marL="0" indent="0">
              <a:buNone/>
            </a:pPr>
            <a:r>
              <a:rPr lang="en-US" sz="1800" b="1" dirty="0">
                <a:solidFill>
                  <a:schemeClr val="tx1"/>
                </a:solidFill>
              </a:rPr>
              <a:t>Feature 2:- </a:t>
            </a:r>
            <a:r>
              <a:rPr lang="en-US" sz="1800" dirty="0"/>
              <a:t>Insulin Dosing Recommendations</a:t>
            </a:r>
          </a:p>
          <a:p>
            <a:pPr marL="0" indent="0">
              <a:buNone/>
            </a:pPr>
            <a:r>
              <a:rPr lang="en-US" sz="1800" dirty="0"/>
              <a:t>Feature Description: Machine learning for personalized insulin dosing.</a:t>
            </a:r>
          </a:p>
          <a:p>
            <a:pPr marL="0" indent="0">
              <a:buNone/>
            </a:pPr>
            <a:r>
              <a:rPr lang="en-US" sz="1800" dirty="0"/>
              <a:t>Potential Impact: Informed decisions, and improved glycemic control.</a:t>
            </a:r>
          </a:p>
          <a:p>
            <a:pPr marL="0" indent="0">
              <a:buNone/>
            </a:pPr>
            <a:r>
              <a:rPr lang="en-US" sz="1800" b="1" dirty="0">
                <a:solidFill>
                  <a:schemeClr val="tx1"/>
                </a:solidFill>
              </a:rPr>
              <a:t>Feature 3:- </a:t>
            </a:r>
            <a:r>
              <a:rPr lang="en-US" sz="1800" dirty="0"/>
              <a:t>Nutrition and Activity Tracking</a:t>
            </a:r>
          </a:p>
          <a:p>
            <a:pPr marL="0" indent="0">
              <a:buNone/>
            </a:pPr>
            <a:r>
              <a:rPr lang="en-US" sz="1800" dirty="0"/>
              <a:t>Feature Description: Comprehensive tracking of nutrition and activity.</a:t>
            </a:r>
          </a:p>
          <a:p>
            <a:pPr marL="0" indent="0">
              <a:buNone/>
            </a:pPr>
            <a:r>
              <a:rPr lang="en-US" sz="1800" dirty="0"/>
              <a:t>Potential Impact: Understanding lifestyle impact, and making healthier choices.</a:t>
            </a:r>
            <a:endParaRPr lang="en-IN" sz="1800" dirty="0"/>
          </a:p>
        </p:txBody>
      </p:sp>
    </p:spTree>
    <p:extLst>
      <p:ext uri="{BB962C8B-B14F-4D97-AF65-F5344CB8AC3E}">
        <p14:creationId xmlns:p14="http://schemas.microsoft.com/office/powerpoint/2010/main" val="94438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FF788-2821-9929-E957-07C7F5A4ADFD}"/>
              </a:ext>
            </a:extLst>
          </p:cNvPr>
          <p:cNvSpPr>
            <a:spLocks noGrp="1"/>
          </p:cNvSpPr>
          <p:nvPr>
            <p:ph type="title"/>
          </p:nvPr>
        </p:nvSpPr>
        <p:spPr/>
        <p:txBody>
          <a:bodyPr/>
          <a:lstStyle/>
          <a:p>
            <a:r>
              <a:rPr lang="en-IN" b="1" dirty="0">
                <a:solidFill>
                  <a:schemeClr val="tx1"/>
                </a:solidFill>
              </a:rPr>
              <a:t>Block Diagram</a:t>
            </a:r>
          </a:p>
        </p:txBody>
      </p:sp>
      <p:graphicFrame>
        <p:nvGraphicFramePr>
          <p:cNvPr id="5" name="Content Placeholder 4">
            <a:extLst>
              <a:ext uri="{FF2B5EF4-FFF2-40B4-BE49-F238E27FC236}">
                <a16:creationId xmlns:a16="http://schemas.microsoft.com/office/drawing/2014/main" id="{0C9730FF-9766-17F6-12D1-4287347E5EAC}"/>
              </a:ext>
            </a:extLst>
          </p:cNvPr>
          <p:cNvGraphicFramePr>
            <a:graphicFrameLocks noGrp="1"/>
          </p:cNvGraphicFramePr>
          <p:nvPr>
            <p:ph idx="1"/>
            <p:extLst>
              <p:ext uri="{D42A27DB-BD31-4B8C-83A1-F6EECF244321}">
                <p14:modId xmlns:p14="http://schemas.microsoft.com/office/powerpoint/2010/main" val="96488095"/>
              </p:ext>
            </p:extLst>
          </p:nvPr>
        </p:nvGraphicFramePr>
        <p:xfrm>
          <a:off x="2227006" y="1143000"/>
          <a:ext cx="6496665" cy="3545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5107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531</Words>
  <Application>Microsoft Office PowerPoint</Application>
  <PresentationFormat>On-screen Show (16:9)</PresentationFormat>
  <Paragraphs>59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Söhne</vt:lpstr>
      <vt:lpstr>Office Theme</vt:lpstr>
      <vt:lpstr>Diabetes Management through Informatics</vt:lpstr>
      <vt:lpstr>INTRODUCTION</vt:lpstr>
      <vt:lpstr>POWER BI DASHBOARD 1 :</vt:lpstr>
      <vt:lpstr>POWER BI DASHBOARD 2 :</vt:lpstr>
      <vt:lpstr>Comprehensive View of Age and Glucose</vt:lpstr>
      <vt:lpstr>POWER BI DASHBOARD 3 :</vt:lpstr>
      <vt:lpstr>Rationale Behind The Name</vt:lpstr>
      <vt:lpstr>3 Main Features and Impact</vt:lpstr>
      <vt:lpstr>Block Diagram</vt:lpstr>
      <vt:lpstr>Incorporating Cutting-Edge AI in Diabetes Management.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2023-12-04T23:44:19Z</dcterms:modified>
</cp:coreProperties>
</file>