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9753600" cy="7315200"/>
  <p:notesSz cx="6858000" cy="9144000"/>
  <p:embeddedFontLst>
    <p:embeddedFont>
      <p:font typeface="Calibri" panose="020F0502020204030204" pitchFamily="34" charset="0"/>
      <p:regular r:id="rId7"/>
      <p:bold r:id="rId8"/>
      <p:italic r:id="rId9"/>
      <p:boldItalic r:id="rId10"/>
    </p:embeddedFont>
    <p:embeddedFont>
      <p:font typeface="Canva Sans" panose="020B0604020202020204" charset="0"/>
      <p:regular r:id="rId11"/>
    </p:embeddedFont>
    <p:embeddedFont>
      <p:font typeface="Canva Sans Bold" panose="020B0604020202020204" charset="0"/>
      <p:regular r:id="rId12"/>
    </p:embeddedFont>
    <p:embeddedFont>
      <p:font typeface="Lora" pitchFamily="2" charset="0"/>
      <p:regular r:id="rId13"/>
      <p:bold r:id="rId14"/>
      <p:italic r:id="rId15"/>
      <p:boldItalic r:id="rId16"/>
    </p:embeddedFont>
    <p:embeddedFont>
      <p:font typeface="Lora Bold" charset="0"/>
      <p:regular r:id="rId17"/>
    </p:embeddedFont>
    <p:embeddedFont>
      <p:font typeface="Lora Italics" panose="020B0604020202020204" charset="0"/>
      <p:regular r:id="rId18"/>
    </p:embeddedFont>
    <p:embeddedFont>
      <p:font typeface="Montserrat Classic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8" d="100"/>
          <a:sy n="58" d="100"/>
        </p:scale>
        <p:origin x="140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tableStyles" Target="tableStyles.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4838699" y="1371600"/>
            <a:ext cx="4495799" cy="1461939"/>
          </a:xfrm>
          <a:prstGeom prst="rect">
            <a:avLst/>
          </a:prstGeom>
        </p:spPr>
        <p:txBody>
          <a:bodyPr wrap="square" lIns="0" tIns="0" rIns="0" bIns="0" rtlCol="0" anchor="t">
            <a:spAutoFit/>
          </a:bodyPr>
          <a:lstStyle/>
          <a:p>
            <a:pPr algn="ctr">
              <a:lnSpc>
                <a:spcPts val="5720"/>
              </a:lnSpc>
            </a:pPr>
            <a:r>
              <a:rPr lang="en-US" sz="5200" spc="-52" dirty="0">
                <a:solidFill>
                  <a:srgbClr val="BD2640"/>
                </a:solidFill>
                <a:latin typeface="Montserrat Classic Bold"/>
              </a:rPr>
              <a:t>Healthcare Informatics</a:t>
            </a:r>
          </a:p>
        </p:txBody>
      </p:sp>
      <p:sp>
        <p:nvSpPr>
          <p:cNvPr id="3" name="TextBox 3"/>
          <p:cNvSpPr txBox="1"/>
          <p:nvPr/>
        </p:nvSpPr>
        <p:spPr>
          <a:xfrm>
            <a:off x="5181597" y="3124200"/>
            <a:ext cx="3810001" cy="2222083"/>
          </a:xfrm>
          <a:prstGeom prst="rect">
            <a:avLst/>
          </a:prstGeom>
        </p:spPr>
        <p:txBody>
          <a:bodyPr wrap="square" lIns="0" tIns="0" rIns="0" bIns="0" rtlCol="0" anchor="t">
            <a:spAutoFit/>
          </a:bodyPr>
          <a:lstStyle/>
          <a:p>
            <a:pPr algn="ctr">
              <a:lnSpc>
                <a:spcPts val="2520"/>
              </a:lnSpc>
            </a:pPr>
            <a:r>
              <a:rPr lang="en-US" sz="1800" spc="89" dirty="0">
                <a:solidFill>
                  <a:srgbClr val="000000"/>
                </a:solidFill>
                <a:latin typeface="Lora Italics"/>
              </a:rPr>
              <a:t>Diabetes Management through Informatics</a:t>
            </a:r>
          </a:p>
          <a:p>
            <a:pPr algn="just">
              <a:lnSpc>
                <a:spcPts val="2520"/>
              </a:lnSpc>
            </a:pPr>
            <a:endParaRPr lang="en-US" spc="89" dirty="0">
              <a:solidFill>
                <a:srgbClr val="000000"/>
              </a:solidFill>
              <a:latin typeface="Lora Italics"/>
            </a:endParaRPr>
          </a:p>
          <a:p>
            <a:pPr algn="just">
              <a:lnSpc>
                <a:spcPts val="2520"/>
              </a:lnSpc>
            </a:pPr>
            <a:r>
              <a:rPr lang="en-US" sz="1800" spc="89" dirty="0">
                <a:solidFill>
                  <a:srgbClr val="000000"/>
                </a:solidFill>
                <a:latin typeface="Lora Italics"/>
              </a:rPr>
              <a:t>Group Project: Team H8</a:t>
            </a:r>
          </a:p>
          <a:p>
            <a:pPr marL="342900" indent="-342900" algn="just">
              <a:lnSpc>
                <a:spcPts val="2520"/>
              </a:lnSpc>
              <a:buFont typeface="+mj-lt"/>
              <a:buAutoNum type="arabicPeriod"/>
            </a:pPr>
            <a:r>
              <a:rPr lang="en-US" sz="1800" spc="89">
                <a:solidFill>
                  <a:srgbClr val="000000"/>
                </a:solidFill>
                <a:latin typeface="Lora Italics"/>
              </a:rPr>
              <a:t>Pranay </a:t>
            </a:r>
            <a:r>
              <a:rPr lang="en-US" sz="1800" spc="89" dirty="0" err="1">
                <a:solidFill>
                  <a:srgbClr val="000000"/>
                </a:solidFill>
                <a:latin typeface="Lora Italics"/>
              </a:rPr>
              <a:t>Yellamandala</a:t>
            </a:r>
            <a:endParaRPr lang="en-US" spc="89" dirty="0">
              <a:solidFill>
                <a:srgbClr val="000000"/>
              </a:solidFill>
              <a:latin typeface="Lora Italics"/>
            </a:endParaRPr>
          </a:p>
          <a:p>
            <a:pPr marL="342900" indent="-342900" algn="just">
              <a:lnSpc>
                <a:spcPts val="2520"/>
              </a:lnSpc>
              <a:buFont typeface="+mj-lt"/>
              <a:buAutoNum type="arabicPeriod"/>
            </a:pPr>
            <a:r>
              <a:rPr lang="en-US" sz="1800" spc="89" dirty="0">
                <a:solidFill>
                  <a:srgbClr val="000000"/>
                </a:solidFill>
                <a:latin typeface="Lora Italics"/>
              </a:rPr>
              <a:t>Anil Varikuppala</a:t>
            </a:r>
          </a:p>
          <a:p>
            <a:pPr marL="342900" indent="-342900" algn="just">
              <a:lnSpc>
                <a:spcPts val="2520"/>
              </a:lnSpc>
              <a:buFont typeface="+mj-lt"/>
              <a:buAutoNum type="arabicPeriod"/>
            </a:pPr>
            <a:r>
              <a:rPr lang="en-US" spc="89" dirty="0">
                <a:solidFill>
                  <a:srgbClr val="000000"/>
                </a:solidFill>
                <a:latin typeface="Lora Italics"/>
              </a:rPr>
              <a:t>Vivek Reddy</a:t>
            </a:r>
            <a:endParaRPr lang="en-US" sz="1800" spc="89" dirty="0">
              <a:solidFill>
                <a:srgbClr val="000000"/>
              </a:solidFill>
              <a:latin typeface="Lora Italics"/>
            </a:endParaRPr>
          </a:p>
        </p:txBody>
      </p:sp>
      <p:sp>
        <p:nvSpPr>
          <p:cNvPr id="4" name="AutoShape 4"/>
          <p:cNvSpPr/>
          <p:nvPr/>
        </p:nvSpPr>
        <p:spPr>
          <a:xfrm>
            <a:off x="-284480" y="-331470"/>
            <a:ext cx="4490720" cy="7863840"/>
          </a:xfrm>
          <a:prstGeom prst="rect">
            <a:avLst/>
          </a:prstGeom>
          <a:solidFill>
            <a:srgbClr val="BD2640"/>
          </a:solidFill>
        </p:spPr>
        <p:txBody>
          <a:bodyPr/>
          <a:lstStyle/>
          <a:p>
            <a:endParaRPr lang="en-IN"/>
          </a:p>
        </p:txBody>
      </p:sp>
      <p:sp>
        <p:nvSpPr>
          <p:cNvPr id="5" name="Freeform 5"/>
          <p:cNvSpPr/>
          <p:nvPr/>
        </p:nvSpPr>
        <p:spPr>
          <a:xfrm>
            <a:off x="-421181" y="-240020"/>
            <a:ext cx="4627421" cy="7776190"/>
          </a:xfrm>
          <a:custGeom>
            <a:avLst/>
            <a:gdLst/>
            <a:ahLst/>
            <a:cxnLst/>
            <a:rect l="l" t="t" r="r" b="b"/>
            <a:pathLst>
              <a:path w="4627421" h="7776190">
                <a:moveTo>
                  <a:pt x="0" y="0"/>
                </a:moveTo>
                <a:lnTo>
                  <a:pt x="4627421" y="0"/>
                </a:lnTo>
                <a:lnTo>
                  <a:pt x="4627421" y="7776190"/>
                </a:lnTo>
                <a:lnTo>
                  <a:pt x="0" y="7776190"/>
                </a:lnTo>
                <a:lnTo>
                  <a:pt x="0" y="0"/>
                </a:lnTo>
                <a:close/>
              </a:path>
            </a:pathLst>
          </a:custGeom>
          <a:blipFill>
            <a:blip r:embed="rId2">
              <a:alphaModFix amt="49000"/>
            </a:blip>
            <a:stretch>
              <a:fillRect l="-118045" r="-118045"/>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40090" r="-40090"/>
            </a:stretch>
          </a:blipFill>
        </p:spPr>
        <p:txBody>
          <a:bodyPr/>
          <a:lstStyle/>
          <a:p>
            <a:endParaRPr lang="en-IN"/>
          </a:p>
        </p:txBody>
      </p:sp>
      <p:sp>
        <p:nvSpPr>
          <p:cNvPr id="3" name="TextBox 3"/>
          <p:cNvSpPr txBox="1"/>
          <p:nvPr/>
        </p:nvSpPr>
        <p:spPr>
          <a:xfrm>
            <a:off x="1127847" y="141270"/>
            <a:ext cx="7150313" cy="422275"/>
          </a:xfrm>
          <a:prstGeom prst="rect">
            <a:avLst/>
          </a:prstGeom>
        </p:spPr>
        <p:txBody>
          <a:bodyPr lIns="0" tIns="0" rIns="0" bIns="0" rtlCol="0" anchor="t">
            <a:spAutoFit/>
          </a:bodyPr>
          <a:lstStyle/>
          <a:p>
            <a:pPr algn="ctr">
              <a:lnSpc>
                <a:spcPts val="3499"/>
              </a:lnSpc>
            </a:pPr>
            <a:r>
              <a:rPr lang="en-US" sz="2499" dirty="0">
                <a:solidFill>
                  <a:srgbClr val="EFEFEF"/>
                </a:solidFill>
                <a:latin typeface="Canva Sans Bold"/>
              </a:rPr>
              <a:t>Transforming Healthcare Through Informatics</a:t>
            </a:r>
          </a:p>
        </p:txBody>
      </p:sp>
      <p:sp>
        <p:nvSpPr>
          <p:cNvPr id="4" name="TextBox 4"/>
          <p:cNvSpPr txBox="1"/>
          <p:nvPr/>
        </p:nvSpPr>
        <p:spPr>
          <a:xfrm>
            <a:off x="0" y="913689"/>
            <a:ext cx="2320595" cy="372745"/>
          </a:xfrm>
          <a:prstGeom prst="rect">
            <a:avLst/>
          </a:prstGeom>
        </p:spPr>
        <p:txBody>
          <a:bodyPr lIns="0" tIns="0" rIns="0" bIns="0" rtlCol="0" anchor="t">
            <a:spAutoFit/>
          </a:bodyPr>
          <a:lstStyle/>
          <a:p>
            <a:pPr algn="ctr">
              <a:lnSpc>
                <a:spcPts val="3079"/>
              </a:lnSpc>
            </a:pPr>
            <a:r>
              <a:rPr lang="en-US" sz="2199" dirty="0">
                <a:solidFill>
                  <a:srgbClr val="EFEFEF"/>
                </a:solidFill>
                <a:latin typeface="Canva Sans Bold"/>
              </a:rPr>
              <a:t>Introduction :</a:t>
            </a:r>
          </a:p>
        </p:txBody>
      </p:sp>
      <p:sp>
        <p:nvSpPr>
          <p:cNvPr id="5" name="TextBox 5"/>
          <p:cNvSpPr txBox="1"/>
          <p:nvPr/>
        </p:nvSpPr>
        <p:spPr>
          <a:xfrm>
            <a:off x="173797" y="1638859"/>
            <a:ext cx="9753600" cy="4743927"/>
          </a:xfrm>
          <a:prstGeom prst="rect">
            <a:avLst/>
          </a:prstGeom>
        </p:spPr>
        <p:txBody>
          <a:bodyPr lIns="0" tIns="0" rIns="0" bIns="0" rtlCol="0" anchor="t">
            <a:spAutoFit/>
          </a:bodyPr>
          <a:lstStyle/>
          <a:p>
            <a:pPr>
              <a:lnSpc>
                <a:spcPts val="3079"/>
              </a:lnSpc>
            </a:pPr>
            <a:r>
              <a:rPr lang="en-US" sz="2199" dirty="0">
                <a:solidFill>
                  <a:srgbClr val="EFEFEF"/>
                </a:solidFill>
                <a:latin typeface="Canva Sans"/>
              </a:rPr>
              <a:t>We are pleased to introduce the "Diabetes Management through Informatics" initiative to you.</a:t>
            </a:r>
          </a:p>
          <a:p>
            <a:pPr>
              <a:lnSpc>
                <a:spcPts val="3079"/>
              </a:lnSpc>
            </a:pPr>
            <a:endParaRPr lang="en-US" sz="2199" dirty="0">
              <a:solidFill>
                <a:srgbClr val="EFEFEF"/>
              </a:solidFill>
              <a:latin typeface="Canva Sans"/>
            </a:endParaRPr>
          </a:p>
          <a:p>
            <a:pPr>
              <a:lnSpc>
                <a:spcPts val="3079"/>
              </a:lnSpc>
            </a:pPr>
            <a:r>
              <a:rPr lang="en-US" sz="2199" dirty="0">
                <a:solidFill>
                  <a:srgbClr val="EFEFEF"/>
                </a:solidFill>
                <a:latin typeface="Canva Sans"/>
              </a:rPr>
              <a:t>Problem Proposition: Effective care of diabetes, a common chronic illness, is essential. But patients may find it difficult to complete complicated duties including blood glucose monitoring, medication adherence, and lifestyle changes.</a:t>
            </a:r>
          </a:p>
          <a:p>
            <a:pPr>
              <a:lnSpc>
                <a:spcPts val="3079"/>
              </a:lnSpc>
            </a:pPr>
            <a:r>
              <a:rPr lang="en-US" sz="2199" dirty="0">
                <a:solidFill>
                  <a:srgbClr val="EFEFEF"/>
                </a:solidFill>
                <a:latin typeface="Canva Sans"/>
              </a:rPr>
              <a:t>By </a:t>
            </a:r>
            <a:r>
              <a:rPr lang="en-US" sz="2199" dirty="0" err="1">
                <a:solidFill>
                  <a:srgbClr val="EFEFEF"/>
                </a:solidFill>
                <a:latin typeface="Canva Sans"/>
              </a:rPr>
              <a:t>utilising</a:t>
            </a:r>
            <a:r>
              <a:rPr lang="en-US" sz="2199" dirty="0">
                <a:solidFill>
                  <a:srgbClr val="EFEFEF"/>
                </a:solidFill>
                <a:latin typeface="Canva Sans"/>
              </a:rPr>
              <a:t> business intelligence techniques to increase patient education, expedite diabetes treatment, and achieve better results, our initiative seeks to solve these issues.</a:t>
            </a:r>
          </a:p>
          <a:p>
            <a:pPr>
              <a:lnSpc>
                <a:spcPts val="3079"/>
              </a:lnSpc>
            </a:pPr>
            <a:endParaRPr lang="en-US" sz="2199" dirty="0">
              <a:solidFill>
                <a:srgbClr val="EFEFEF"/>
              </a:solidFill>
              <a:latin typeface="Canva Sans"/>
            </a:endParaRPr>
          </a:p>
          <a:p>
            <a:pPr>
              <a:lnSpc>
                <a:spcPts val="3079"/>
              </a:lnSpc>
            </a:pPr>
            <a:endParaRPr lang="en-US" sz="2199" dirty="0">
              <a:solidFill>
                <a:srgbClr val="EFEFEF"/>
              </a:solidFill>
              <a:latin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83927" y="749300"/>
            <a:ext cx="2644445" cy="5816600"/>
          </a:xfrm>
          <a:custGeom>
            <a:avLst/>
            <a:gdLst/>
            <a:ahLst/>
            <a:cxnLst/>
            <a:rect l="l" t="t" r="r" b="b"/>
            <a:pathLst>
              <a:path w="2644445" h="5816600">
                <a:moveTo>
                  <a:pt x="0" y="0"/>
                </a:moveTo>
                <a:lnTo>
                  <a:pt x="2644444" y="0"/>
                </a:lnTo>
                <a:lnTo>
                  <a:pt x="2644444" y="5816600"/>
                </a:lnTo>
                <a:lnTo>
                  <a:pt x="0" y="5816600"/>
                </a:lnTo>
                <a:lnTo>
                  <a:pt x="0" y="0"/>
                </a:lnTo>
                <a:close/>
              </a:path>
            </a:pathLst>
          </a:custGeom>
          <a:blipFill>
            <a:blip r:embed="rId2">
              <a:alphaModFix amt="60000"/>
            </a:blip>
            <a:stretch>
              <a:fillRect l="-115069" r="-115069"/>
            </a:stretch>
          </a:blipFill>
        </p:spPr>
        <p:txBody>
          <a:bodyPr/>
          <a:lstStyle/>
          <a:p>
            <a:endParaRPr lang="en-IN"/>
          </a:p>
        </p:txBody>
      </p:sp>
      <p:sp>
        <p:nvSpPr>
          <p:cNvPr id="3" name="TextBox 3"/>
          <p:cNvSpPr txBox="1"/>
          <p:nvPr/>
        </p:nvSpPr>
        <p:spPr>
          <a:xfrm>
            <a:off x="3160608" y="463932"/>
            <a:ext cx="4973531" cy="1066831"/>
          </a:xfrm>
          <a:prstGeom prst="rect">
            <a:avLst/>
          </a:prstGeom>
        </p:spPr>
        <p:txBody>
          <a:bodyPr lIns="0" tIns="0" rIns="0" bIns="0" rtlCol="0" anchor="t">
            <a:spAutoFit/>
          </a:bodyPr>
          <a:lstStyle/>
          <a:p>
            <a:pPr>
              <a:lnSpc>
                <a:spcPts val="3360"/>
              </a:lnSpc>
            </a:pPr>
            <a:r>
              <a:rPr lang="en-US" sz="2800" dirty="0">
                <a:solidFill>
                  <a:srgbClr val="BD2640"/>
                </a:solidFill>
                <a:latin typeface="Lora Bold"/>
              </a:rPr>
              <a:t>Objectives  &amp; Stakeholders</a:t>
            </a:r>
          </a:p>
          <a:p>
            <a:pPr>
              <a:lnSpc>
                <a:spcPts val="5639"/>
              </a:lnSpc>
            </a:pPr>
            <a:endParaRPr lang="en-US" sz="2800" dirty="0">
              <a:solidFill>
                <a:srgbClr val="BD2640"/>
              </a:solidFill>
              <a:latin typeface="Lora Bold"/>
            </a:endParaRPr>
          </a:p>
        </p:txBody>
      </p:sp>
      <p:sp>
        <p:nvSpPr>
          <p:cNvPr id="4" name="TextBox 4"/>
          <p:cNvSpPr txBox="1"/>
          <p:nvPr/>
        </p:nvSpPr>
        <p:spPr>
          <a:xfrm>
            <a:off x="3160608" y="983044"/>
            <a:ext cx="6725229" cy="7002045"/>
          </a:xfrm>
          <a:prstGeom prst="rect">
            <a:avLst/>
          </a:prstGeom>
        </p:spPr>
        <p:txBody>
          <a:bodyPr lIns="0" tIns="0" rIns="0" bIns="0" rtlCol="0" anchor="t">
            <a:spAutoFit/>
          </a:bodyPr>
          <a:lstStyle/>
          <a:p>
            <a:pPr marL="358107" lvl="1" indent="-179053">
              <a:lnSpc>
                <a:spcPts val="2488"/>
              </a:lnSpc>
              <a:buFont typeface="Arial"/>
              <a:buChar char="•"/>
            </a:pPr>
            <a:r>
              <a:rPr lang="en-US" sz="1658" dirty="0">
                <a:solidFill>
                  <a:srgbClr val="000000"/>
                </a:solidFill>
                <a:latin typeface="Lora" pitchFamily="2" charset="0"/>
              </a:rPr>
              <a:t>Objectives of the Project:</a:t>
            </a:r>
          </a:p>
          <a:p>
            <a:pPr marL="716214" lvl="2" indent="-238738">
              <a:lnSpc>
                <a:spcPts val="2488"/>
              </a:lnSpc>
              <a:buFont typeface="Arial"/>
              <a:buChar char="•"/>
            </a:pPr>
            <a:r>
              <a:rPr lang="en-US" sz="1658" dirty="0">
                <a:solidFill>
                  <a:srgbClr val="000000"/>
                </a:solidFill>
                <a:latin typeface="Lora" pitchFamily="2" charset="0"/>
              </a:rPr>
              <a:t>Data Analysis: We will analyze diabetes patient records to identify trends related to blood glucose, medication, and lifestyle.</a:t>
            </a:r>
          </a:p>
          <a:p>
            <a:pPr marL="716214" lvl="2" indent="-238738">
              <a:lnSpc>
                <a:spcPts val="2488"/>
              </a:lnSpc>
              <a:buFont typeface="Arial"/>
              <a:buChar char="•"/>
            </a:pPr>
            <a:r>
              <a:rPr lang="en-US" sz="1658" dirty="0">
                <a:solidFill>
                  <a:srgbClr val="000000"/>
                </a:solidFill>
                <a:latin typeface="Lora" pitchFamily="2" charset="0"/>
              </a:rPr>
              <a:t>Patient Education: Creating educational materials based on data insights to empower patients with knowledge.</a:t>
            </a:r>
          </a:p>
          <a:p>
            <a:pPr marL="716214" lvl="2" indent="-238738">
              <a:lnSpc>
                <a:spcPts val="2488"/>
              </a:lnSpc>
              <a:buFont typeface="Arial"/>
              <a:buChar char="•"/>
            </a:pPr>
            <a:r>
              <a:rPr lang="en-US" sz="1658" dirty="0">
                <a:solidFill>
                  <a:srgbClr val="000000"/>
                </a:solidFill>
                <a:latin typeface="Lora" pitchFamily="2" charset="0"/>
              </a:rPr>
              <a:t>Predictive Models: Developing predictive models for blood glucose levels to aid informed decisions.</a:t>
            </a:r>
          </a:p>
          <a:p>
            <a:pPr marL="716214" lvl="2" indent="-238738">
              <a:lnSpc>
                <a:spcPts val="2488"/>
              </a:lnSpc>
              <a:buFont typeface="Arial"/>
              <a:buChar char="•"/>
            </a:pPr>
            <a:r>
              <a:rPr lang="en-US" sz="1658">
                <a:solidFill>
                  <a:srgbClr val="000000"/>
                </a:solidFill>
                <a:latin typeface="Lora" pitchFamily="2" charset="0"/>
              </a:rPr>
              <a:t>Dashboard </a:t>
            </a:r>
            <a:r>
              <a:rPr lang="en-US" sz="1658" dirty="0">
                <a:solidFill>
                  <a:srgbClr val="000000"/>
                </a:solidFill>
                <a:latin typeface="Lora" pitchFamily="2" charset="0"/>
              </a:rPr>
              <a:t>Development: Creating a comprehensive BI dashboard integrating patient data, educational resources, and predictive tools.</a:t>
            </a:r>
          </a:p>
          <a:p>
            <a:pPr>
              <a:lnSpc>
                <a:spcPts val="2488"/>
              </a:lnSpc>
            </a:pPr>
            <a:r>
              <a:rPr lang="en-US" sz="1658" dirty="0">
                <a:solidFill>
                  <a:srgbClr val="000000"/>
                </a:solidFill>
                <a:latin typeface="Lora Bold"/>
              </a:rPr>
              <a:t>Interpretation of Stakeholders:</a:t>
            </a:r>
          </a:p>
          <a:p>
            <a:pPr marL="358107" lvl="1" indent="-179053">
              <a:lnSpc>
                <a:spcPts val="2488"/>
              </a:lnSpc>
              <a:buFont typeface="Arial"/>
              <a:buChar char="•"/>
            </a:pPr>
            <a:r>
              <a:rPr lang="en-US" sz="1658" dirty="0">
                <a:solidFill>
                  <a:srgbClr val="000000"/>
                </a:solidFill>
                <a:latin typeface="Lora"/>
              </a:rPr>
              <a:t>Patients: Benefit from improved access, communication, involvement, and control over their health.</a:t>
            </a:r>
          </a:p>
          <a:p>
            <a:pPr marL="358107" lvl="1" indent="-179053">
              <a:lnSpc>
                <a:spcPts val="2488"/>
              </a:lnSpc>
              <a:buFont typeface="Arial"/>
              <a:buChar char="•"/>
            </a:pPr>
            <a:r>
              <a:rPr lang="en-US" sz="1658" dirty="0">
                <a:solidFill>
                  <a:srgbClr val="000000"/>
                </a:solidFill>
                <a:latin typeface="Lora"/>
              </a:rPr>
              <a:t>Providers: Use informatics to deliver evidence-based and personalized care and contribute to system improvement.</a:t>
            </a:r>
          </a:p>
          <a:p>
            <a:pPr marL="358107" lvl="1" indent="-179053">
              <a:lnSpc>
                <a:spcPts val="2488"/>
              </a:lnSpc>
              <a:buFont typeface="Arial"/>
              <a:buChar char="•"/>
            </a:pPr>
            <a:r>
              <a:rPr lang="en-US" sz="1658" dirty="0">
                <a:solidFill>
                  <a:srgbClr val="000000"/>
                </a:solidFill>
                <a:latin typeface="Lora"/>
              </a:rPr>
              <a:t>Managers: Oversee healthcare organizations and utilize informatics to enhance performance and foster adoption.</a:t>
            </a:r>
          </a:p>
          <a:p>
            <a:pPr>
              <a:lnSpc>
                <a:spcPts val="2488"/>
              </a:lnSpc>
            </a:pPr>
            <a:endParaRPr lang="en-US" sz="1658" dirty="0">
              <a:solidFill>
                <a:srgbClr val="000000"/>
              </a:solidFill>
              <a:latin typeface="Lora"/>
            </a:endParaRPr>
          </a:p>
          <a:p>
            <a:pPr>
              <a:lnSpc>
                <a:spcPts val="8937"/>
              </a:lnSpc>
            </a:pPr>
            <a:endParaRPr lang="en-US" sz="1658" dirty="0">
              <a:solidFill>
                <a:srgbClr val="000000"/>
              </a:solidFill>
              <a:latin typeface="Lo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l="-40090" r="-40090"/>
            </a:stretch>
          </a:blipFill>
        </p:spPr>
        <p:txBody>
          <a:bodyPr/>
          <a:lstStyle/>
          <a:p>
            <a:endParaRPr lang="en-IN"/>
          </a:p>
        </p:txBody>
      </p:sp>
      <p:sp>
        <p:nvSpPr>
          <p:cNvPr id="3" name="TextBox 3"/>
          <p:cNvSpPr txBox="1"/>
          <p:nvPr/>
        </p:nvSpPr>
        <p:spPr>
          <a:xfrm>
            <a:off x="290462" y="172030"/>
            <a:ext cx="9123469" cy="367982"/>
          </a:xfrm>
          <a:prstGeom prst="rect">
            <a:avLst/>
          </a:prstGeom>
        </p:spPr>
        <p:txBody>
          <a:bodyPr lIns="0" tIns="0" rIns="0" bIns="0" rtlCol="0" anchor="t">
            <a:spAutoFit/>
          </a:bodyPr>
          <a:lstStyle/>
          <a:p>
            <a:pPr algn="r">
              <a:lnSpc>
                <a:spcPts val="3079"/>
              </a:lnSpc>
            </a:pPr>
            <a:r>
              <a:rPr lang="en-US" sz="2199" spc="175">
                <a:solidFill>
                  <a:srgbClr val="000000"/>
                </a:solidFill>
                <a:latin typeface="Montserrat Classic Bold"/>
              </a:rPr>
              <a:t>DATA SOURCE ,DATA INFORMATION AND CONCLUSION</a:t>
            </a:r>
          </a:p>
        </p:txBody>
      </p:sp>
      <p:sp>
        <p:nvSpPr>
          <p:cNvPr id="4" name="TextBox 4"/>
          <p:cNvSpPr txBox="1"/>
          <p:nvPr/>
        </p:nvSpPr>
        <p:spPr>
          <a:xfrm>
            <a:off x="84163" y="890856"/>
            <a:ext cx="9536068" cy="7791450"/>
          </a:xfrm>
          <a:prstGeom prst="rect">
            <a:avLst/>
          </a:prstGeom>
        </p:spPr>
        <p:txBody>
          <a:bodyPr lIns="0" tIns="0" rIns="0" bIns="0" rtlCol="0" anchor="t">
            <a:spAutoFit/>
          </a:bodyPr>
          <a:lstStyle/>
          <a:p>
            <a:pPr algn="just">
              <a:lnSpc>
                <a:spcPts val="2280"/>
              </a:lnSpc>
            </a:pPr>
            <a:r>
              <a:rPr lang="en-US" sz="1900" spc="19" dirty="0">
                <a:solidFill>
                  <a:srgbClr val="000000"/>
                </a:solidFill>
                <a:latin typeface="Lora Italics"/>
              </a:rPr>
              <a:t> Data source: https://archive.ics.uci.edu/dataset/34/diabetes</a:t>
            </a:r>
          </a:p>
          <a:p>
            <a:pPr algn="just">
              <a:lnSpc>
                <a:spcPts val="2280"/>
              </a:lnSpc>
            </a:pPr>
            <a:endParaRPr lang="en-US" sz="1900" spc="19" dirty="0">
              <a:solidFill>
                <a:srgbClr val="000000"/>
              </a:solidFill>
              <a:latin typeface="Lora Italics"/>
            </a:endParaRPr>
          </a:p>
          <a:p>
            <a:pPr algn="just">
              <a:lnSpc>
                <a:spcPts val="2280"/>
              </a:lnSpc>
            </a:pPr>
            <a:r>
              <a:rPr lang="en-US" sz="1900" spc="19" dirty="0">
                <a:solidFill>
                  <a:srgbClr val="000000"/>
                </a:solidFill>
                <a:latin typeface="Lora Italics"/>
              </a:rPr>
              <a:t>Data Information:</a:t>
            </a:r>
          </a:p>
          <a:p>
            <a:pPr marL="410211" lvl="1" indent="-205106" algn="just">
              <a:lnSpc>
                <a:spcPts val="2280"/>
              </a:lnSpc>
              <a:buFont typeface="Arial"/>
              <a:buChar char="•"/>
            </a:pPr>
            <a:r>
              <a:rPr lang="en-US" sz="1900" spc="19" dirty="0">
                <a:solidFill>
                  <a:srgbClr val="000000"/>
                </a:solidFill>
                <a:latin typeface="Lora Italics"/>
              </a:rPr>
              <a:t>This dataset comprises electronic medical records from 500 diabetes patients, spanning multiple years. These records include comprehensive information, encompassing patient demographics, medical history, blood glucose readings, medication adherence data, and lifestyle details.</a:t>
            </a:r>
          </a:p>
          <a:p>
            <a:pPr algn="just">
              <a:lnSpc>
                <a:spcPts val="2280"/>
              </a:lnSpc>
            </a:pPr>
            <a:endParaRPr lang="en-US" sz="1900" spc="19" dirty="0">
              <a:solidFill>
                <a:srgbClr val="000000"/>
              </a:solidFill>
              <a:latin typeface="Lora Italics"/>
            </a:endParaRPr>
          </a:p>
          <a:p>
            <a:pPr marL="410211" lvl="1" indent="-205106" algn="just">
              <a:lnSpc>
                <a:spcPts val="2280"/>
              </a:lnSpc>
              <a:buFont typeface="Arial"/>
              <a:buChar char="•"/>
            </a:pPr>
            <a:r>
              <a:rPr lang="en-US" sz="1900" spc="19" dirty="0">
                <a:solidFill>
                  <a:srgbClr val="000000"/>
                </a:solidFill>
                <a:latin typeface="Lora Italics"/>
              </a:rPr>
              <a:t>Number of Patients: 500</a:t>
            </a:r>
          </a:p>
          <a:p>
            <a:pPr marL="410211" lvl="1" indent="-205106" algn="just">
              <a:lnSpc>
                <a:spcPts val="2280"/>
              </a:lnSpc>
              <a:buFont typeface="Arial"/>
              <a:buChar char="•"/>
            </a:pPr>
            <a:r>
              <a:rPr lang="en-US" sz="1900" spc="19" dirty="0">
                <a:solidFill>
                  <a:srgbClr val="000000"/>
                </a:solidFill>
                <a:latin typeface="Lora Italics"/>
              </a:rPr>
              <a:t>Records Per Patient: Each of the 500 patients has a record containing 22 clinical variables, capturing the outcomes of medical examinations, laboratory tests, and relevant medical history.</a:t>
            </a:r>
          </a:p>
          <a:p>
            <a:pPr marL="410211" lvl="1" indent="-205106" algn="just">
              <a:lnSpc>
                <a:spcPts val="2280"/>
              </a:lnSpc>
              <a:buFont typeface="Arial"/>
              <a:buChar char="•"/>
            </a:pPr>
            <a:r>
              <a:rPr lang="en-US" sz="1900" spc="19" dirty="0">
                <a:solidFill>
                  <a:srgbClr val="000000"/>
                </a:solidFill>
                <a:latin typeface="Lora Italics"/>
              </a:rPr>
              <a:t>Gender Distribution: The dataset is evenly balanced between male and female patients, with 250 patients of each gender.</a:t>
            </a:r>
          </a:p>
          <a:p>
            <a:pPr marL="410211" lvl="1" indent="-205106" algn="just">
              <a:lnSpc>
                <a:spcPts val="2280"/>
              </a:lnSpc>
              <a:buFont typeface="Arial"/>
              <a:buChar char="•"/>
            </a:pPr>
            <a:endParaRPr lang="en-US" sz="1900" spc="19" dirty="0">
              <a:solidFill>
                <a:srgbClr val="000000"/>
              </a:solidFill>
              <a:latin typeface="Lora Italics"/>
            </a:endParaRPr>
          </a:p>
          <a:p>
            <a:pPr algn="just">
              <a:lnSpc>
                <a:spcPts val="2280"/>
              </a:lnSpc>
            </a:pPr>
            <a:r>
              <a:rPr lang="en-US" sz="1900" spc="19" dirty="0">
                <a:solidFill>
                  <a:srgbClr val="000000"/>
                </a:solidFill>
                <a:latin typeface="Lora Italics"/>
              </a:rPr>
              <a:t>Conclusion: In conclusion, this dataset provides a robust foundation for conducting research and analysis in the field of diabetes management and treatment. Its richness in patient-specific details, balanced gender representation, and comprehensive data points make it a valuable resource for generating data-driven insights. By leveraging this dataset, we aim to contribute to the advancement of diabetes care and the development of effective management strategies.</a:t>
            </a:r>
          </a:p>
          <a:p>
            <a:pPr algn="just">
              <a:lnSpc>
                <a:spcPts val="2280"/>
              </a:lnSpc>
            </a:pPr>
            <a:endParaRPr lang="en-US" sz="1900" spc="19" dirty="0">
              <a:solidFill>
                <a:srgbClr val="000000"/>
              </a:solidFill>
              <a:latin typeface="Lora Italics"/>
            </a:endParaRPr>
          </a:p>
          <a:p>
            <a:pPr algn="just">
              <a:lnSpc>
                <a:spcPts val="2280"/>
              </a:lnSpc>
            </a:pPr>
            <a:endParaRPr lang="en-US" sz="1900" spc="19" dirty="0">
              <a:solidFill>
                <a:srgbClr val="000000"/>
              </a:solidFill>
              <a:latin typeface="Lora Italics"/>
            </a:endParaRPr>
          </a:p>
          <a:p>
            <a:pPr algn="just">
              <a:lnSpc>
                <a:spcPts val="2280"/>
              </a:lnSpc>
            </a:pPr>
            <a:endParaRPr lang="en-US" sz="1900" spc="19" dirty="0">
              <a:solidFill>
                <a:srgbClr val="000000"/>
              </a:solidFill>
              <a:latin typeface="Lora Italics"/>
            </a:endParaRPr>
          </a:p>
          <a:p>
            <a:pPr algn="just">
              <a:lnSpc>
                <a:spcPts val="2280"/>
              </a:lnSpc>
            </a:pPr>
            <a:endParaRPr lang="en-US" sz="1900" spc="19" dirty="0">
              <a:solidFill>
                <a:srgbClr val="000000"/>
              </a:solidFill>
              <a:latin typeface="Lora Italics"/>
            </a:endParaRPr>
          </a:p>
          <a:p>
            <a:pPr algn="r">
              <a:lnSpc>
                <a:spcPts val="2280"/>
              </a:lnSpc>
            </a:pPr>
            <a:endParaRPr lang="en-US" sz="1900" spc="19" dirty="0">
              <a:solidFill>
                <a:srgbClr val="000000"/>
              </a:solidFill>
              <a:latin typeface="Lora Italics"/>
            </a:endParaRPr>
          </a:p>
          <a:p>
            <a:pPr algn="r">
              <a:lnSpc>
                <a:spcPts val="2280"/>
              </a:lnSpc>
            </a:pPr>
            <a:endParaRPr lang="en-US" sz="1900" spc="19" dirty="0">
              <a:solidFill>
                <a:srgbClr val="000000"/>
              </a:solidFill>
              <a:latin typeface="Lora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9753600" cy="7315200"/>
          </a:xfrm>
          <a:custGeom>
            <a:avLst/>
            <a:gdLst/>
            <a:ahLst/>
            <a:cxnLst/>
            <a:rect l="l" t="t" r="r" b="b"/>
            <a:pathLst>
              <a:path w="9753600" h="7315200">
                <a:moveTo>
                  <a:pt x="0" y="0"/>
                </a:moveTo>
                <a:lnTo>
                  <a:pt x="9753600" y="0"/>
                </a:lnTo>
                <a:lnTo>
                  <a:pt x="9753600" y="7315200"/>
                </a:lnTo>
                <a:lnTo>
                  <a:pt x="0" y="7315200"/>
                </a:lnTo>
                <a:lnTo>
                  <a:pt x="0" y="0"/>
                </a:lnTo>
                <a:close/>
              </a:path>
            </a:pathLst>
          </a:custGeom>
          <a:blipFill>
            <a:blip r:embed="rId2"/>
            <a:stretch>
              <a:fillRect t="-17425" b="-17425"/>
            </a:stretch>
          </a:blipFill>
        </p:spPr>
        <p:txBody>
          <a:bodyPr/>
          <a:lstStyle/>
          <a:p>
            <a:endParaRPr lang="en-IN"/>
          </a:p>
        </p:txBody>
      </p:sp>
      <p:sp>
        <p:nvSpPr>
          <p:cNvPr id="3" name="Freeform 3"/>
          <p:cNvSpPr/>
          <p:nvPr/>
        </p:nvSpPr>
        <p:spPr>
          <a:xfrm>
            <a:off x="731520" y="2934851"/>
            <a:ext cx="1460500" cy="1460500"/>
          </a:xfrm>
          <a:custGeom>
            <a:avLst/>
            <a:gdLst/>
            <a:ahLst/>
            <a:cxnLst/>
            <a:rect l="l" t="t" r="r" b="b"/>
            <a:pathLst>
              <a:path w="1460500" h="1460500">
                <a:moveTo>
                  <a:pt x="0" y="0"/>
                </a:moveTo>
                <a:lnTo>
                  <a:pt x="1460500" y="0"/>
                </a:lnTo>
                <a:lnTo>
                  <a:pt x="1460500" y="1460500"/>
                </a:lnTo>
                <a:lnTo>
                  <a:pt x="0" y="14605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p:cNvSpPr txBox="1"/>
          <p:nvPr/>
        </p:nvSpPr>
        <p:spPr>
          <a:xfrm>
            <a:off x="3024388" y="3348395"/>
            <a:ext cx="6134313" cy="623887"/>
          </a:xfrm>
          <a:prstGeom prst="rect">
            <a:avLst/>
          </a:prstGeom>
        </p:spPr>
        <p:txBody>
          <a:bodyPr lIns="0" tIns="0" rIns="0" bIns="0" rtlCol="0" anchor="t">
            <a:spAutoFit/>
          </a:bodyPr>
          <a:lstStyle/>
          <a:p>
            <a:pPr>
              <a:lnSpc>
                <a:spcPts val="4800"/>
              </a:lnSpc>
            </a:pPr>
            <a:r>
              <a:rPr lang="en-US" sz="4000" spc="40">
                <a:solidFill>
                  <a:srgbClr val="EFEFEF"/>
                </a:solidFill>
                <a:latin typeface="Lora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437</Words>
  <Application>Microsoft Office PowerPoint</Application>
  <PresentationFormat>Custom</PresentationFormat>
  <Paragraphs>39</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Lora Italics</vt:lpstr>
      <vt:lpstr>Calibri</vt:lpstr>
      <vt:lpstr>Lora Bold</vt:lpstr>
      <vt:lpstr>Canva Sans Bold</vt:lpstr>
      <vt:lpstr>Canva Sans</vt:lpstr>
      <vt:lpstr>Montserrat Classic Bold</vt:lpstr>
      <vt:lpstr>Lora</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Healthcare Medical Presentation</dc:title>
  <cp:lastModifiedBy>anil varikuppala</cp:lastModifiedBy>
  <cp:revision>7</cp:revision>
  <dcterms:created xsi:type="dcterms:W3CDTF">2006-08-16T00:00:00Z</dcterms:created>
  <dcterms:modified xsi:type="dcterms:W3CDTF">2023-09-14T01:19:53Z</dcterms:modified>
  <dc:identifier>DAFuVJMHLsk</dc:identifier>
</cp:coreProperties>
</file>