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6" r:id="rId7"/>
    <p:sldId id="268" r:id="rId8"/>
    <p:sldId id="261" r:id="rId9"/>
    <p:sldId id="262" r:id="rId10"/>
    <p:sldId id="267" r:id="rId11"/>
    <p:sldId id="263" r:id="rId12"/>
    <p:sldId id="264" r:id="rId13"/>
    <p:sldId id="269" r:id="rId14"/>
    <p:sldId id="270" r:id="rId15"/>
    <p:sldId id="265" r:id="rId16"/>
    <p:sldId id="271" r:id="rId17"/>
    <p:sldId id="272" r:id="rId18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68" d="100"/>
          <a:sy n="68" d="100"/>
        </p:scale>
        <p:origin x="71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dwika Poondla" userId="2ca1d25a558c851e" providerId="LiveId" clId="{F1DF4C8F-B0E3-4FFD-AC69-C61783CADA77}"/>
    <pc:docChg chg="modSld">
      <pc:chgData name="Sadwika Poondla" userId="2ca1d25a558c851e" providerId="LiveId" clId="{F1DF4C8F-B0E3-4FFD-AC69-C61783CADA77}" dt="2025-04-22T18:04:39.682" v="16" actId="20577"/>
      <pc:docMkLst>
        <pc:docMk/>
      </pc:docMkLst>
      <pc:sldChg chg="modSp mod">
        <pc:chgData name="Sadwika Poondla" userId="2ca1d25a558c851e" providerId="LiveId" clId="{F1DF4C8F-B0E3-4FFD-AC69-C61783CADA77}" dt="2025-04-22T18:04:39.682" v="16" actId="20577"/>
        <pc:sldMkLst>
          <pc:docMk/>
          <pc:sldMk cId="0" sldId="256"/>
        </pc:sldMkLst>
        <pc:spChg chg="mod">
          <ac:chgData name="Sadwika Poondla" userId="2ca1d25a558c851e" providerId="LiveId" clId="{F1DF4C8F-B0E3-4FFD-AC69-C61783CADA77}" dt="2025-04-22T18:04:39.682" v="16" actId="20577"/>
          <ac:spMkLst>
            <pc:docMk/>
            <pc:sldMk cId="0" sldId="256"/>
            <ac:spMk id="5" creationId="{0EAD7A3F-3F8D-54D7-7702-FACE3A6B093C}"/>
          </ac:spMkLst>
        </pc:spChg>
      </pc:sldChg>
    </pc:docChg>
  </pc:docChgLst>
  <pc:docChgLst>
    <pc:chgData name="Pranathi Chirumamilla" userId="c3b7c9e3f000b6c9" providerId="LiveId" clId="{7CE3B1F3-7673-4386-A0EF-A48E68CDFE11}"/>
    <pc:docChg chg="undo custSel modSld">
      <pc:chgData name="Pranathi Chirumamilla" userId="c3b7c9e3f000b6c9" providerId="LiveId" clId="{7CE3B1F3-7673-4386-A0EF-A48E68CDFE11}" dt="2024-12-04T23:05:48.221" v="2" actId="20577"/>
      <pc:docMkLst>
        <pc:docMk/>
      </pc:docMkLst>
      <pc:sldChg chg="modSp mod">
        <pc:chgData name="Pranathi Chirumamilla" userId="c3b7c9e3f000b6c9" providerId="LiveId" clId="{7CE3B1F3-7673-4386-A0EF-A48E68CDFE11}" dt="2024-12-04T23:05:48.221" v="2" actId="20577"/>
        <pc:sldMkLst>
          <pc:docMk/>
          <pc:sldMk cId="0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61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7AB1B-5D04-291A-9D36-1EEF8A84F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0C0AFB-148C-9D4D-764D-07B088D55F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5AA1E6-B17E-D4D1-1630-797F2D521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06591-27CA-AFA4-7628-73E762BBDF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9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FD7FA-A35C-0540-E832-8AA0F7E10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AF12B1-4152-F4AC-777F-5EEC101C22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4D672F-CB73-2D97-6E5A-1A62772E0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8A0CA-2512-62F5-D885-30C967C5CC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16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65153-D92B-0B69-A249-289B1D88B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8CAA73-AC1A-EBBD-9DC5-E355AAEED6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B9506C-3F03-E039-6A14-C32F06CAB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77E96-044E-64E8-FFB6-32CE6A4F46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37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6CCCB-82DC-FB17-529A-03744B773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42C72E-8B2C-4570-69CA-CF94C7ADA3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5EEB04-1378-2288-A64F-C382E23E0B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786DF-87BD-15ED-B1D7-99A18CF829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90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AD707-14C8-4658-F4FF-9055138E0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F2410B-EFDC-6BF7-2569-1791C24069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99A3E8-948F-3D3B-BE1F-64D26A104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94F7D-A8C2-3D7C-2B61-05FFF226CB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94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FBE25-B066-FB70-FA48-A5DA578CA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5F2A7C-EEA4-1196-16A2-85D8C21CA9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01FB8C-F393-3294-C423-F9D8A467F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D8B9F-5226-6FA6-B3E1-EEC46D5E8B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7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6570C-80D2-6405-EF04-E8CB92093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27CD4B-3DEE-842B-9BA1-D174C67318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EDE37B-072B-FA39-6005-BC780C76A4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81A63-8C35-C4BC-BB19-1A12684953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54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4677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181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334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5193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0932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7586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7489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3633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6632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7885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57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552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7917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530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3549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850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6918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6945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2389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210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13254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5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38188" y="873444"/>
            <a:ext cx="7948611" cy="2709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150"/>
              </a:lnSpc>
              <a:buNone/>
            </a:pPr>
            <a:r>
              <a:rPr lang="en-US" sz="4000" b="1" kern="0" spc="-172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Data-Driven Approach to Predicting Crash Severity Using Machine Learning Techniques</a:t>
            </a:r>
            <a:endParaRPr lang="en-US" sz="4000" dirty="0"/>
          </a:p>
        </p:txBody>
      </p:sp>
      <p:pic>
        <p:nvPicPr>
          <p:cNvPr id="8" name="Image 0" descr="preencoded.png">
            <a:extLst>
              <a:ext uri="{FF2B5EF4-FFF2-40B4-BE49-F238E27FC236}">
                <a16:creationId xmlns:a16="http://schemas.microsoft.com/office/drawing/2014/main" id="{60D1CA84-6A14-5706-5226-42CB84E10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AD7A3F-3F8D-54D7-7702-FACE3A6B093C}"/>
              </a:ext>
            </a:extLst>
          </p:cNvPr>
          <p:cNvSpPr txBox="1"/>
          <p:nvPr/>
        </p:nvSpPr>
        <p:spPr>
          <a:xfrm>
            <a:off x="1365337" y="3407079"/>
            <a:ext cx="6789108" cy="5200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6800"/>
              </a:lnSpc>
              <a:buNone/>
            </a:pPr>
            <a:r>
              <a:rPr lang="en-US" b="1" kern="0" spc="-172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</a:rPr>
              <a:t>By</a:t>
            </a:r>
          </a:p>
          <a:p>
            <a:pPr algn="ctr">
              <a:lnSpc>
                <a:spcPct val="150000"/>
              </a:lnSpc>
            </a:pPr>
            <a:r>
              <a:rPr lang="en-US" sz="2400" b="1" kern="0" spc="-172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</a:rPr>
              <a:t>Jahnavi Gandu</a:t>
            </a:r>
          </a:p>
          <a:p>
            <a:pPr algn="ctr">
              <a:lnSpc>
                <a:spcPct val="150000"/>
              </a:lnSpc>
            </a:pPr>
            <a:r>
              <a:rPr lang="en-US" sz="2400" b="1" kern="0" spc="-172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</a:rPr>
              <a:t>Pranathi </a:t>
            </a:r>
            <a:r>
              <a:rPr lang="en-US" sz="2400" b="1" kern="0" spc="-172" dirty="0" err="1">
                <a:solidFill>
                  <a:srgbClr val="FFFFFF"/>
                </a:solidFill>
                <a:latin typeface="Inter Bold" pitchFamily="34" charset="0"/>
                <a:ea typeface="Inter Bold" pitchFamily="34" charset="-122"/>
              </a:rPr>
              <a:t>Chirumamilla</a:t>
            </a:r>
            <a:endParaRPr lang="en-US" sz="2400" b="1" kern="0" spc="-172" dirty="0">
              <a:solidFill>
                <a:srgbClr val="FFFFFF"/>
              </a:solidFill>
              <a:latin typeface="Inter Bold" pitchFamily="34" charset="0"/>
              <a:ea typeface="Inter Bold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sz="2400" b="1" kern="0" spc="-172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</a:rPr>
              <a:t>Anil </a:t>
            </a:r>
            <a:r>
              <a:rPr lang="en-US" sz="2400" b="1" kern="0" spc="-172" dirty="0" err="1">
                <a:solidFill>
                  <a:srgbClr val="FFFFFF"/>
                </a:solidFill>
                <a:latin typeface="Inter Bold" pitchFamily="34" charset="0"/>
                <a:ea typeface="Inter Bold" pitchFamily="34" charset="-122"/>
              </a:rPr>
              <a:t>Varikuppala</a:t>
            </a:r>
            <a:endParaRPr lang="en-US" sz="2400" b="1" kern="0" spc="-172" dirty="0">
              <a:solidFill>
                <a:srgbClr val="FFFFFF"/>
              </a:solidFill>
              <a:latin typeface="Inter Bold" pitchFamily="34" charset="0"/>
              <a:ea typeface="Inter Bold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sz="2400" b="1" kern="0" spc="-172" dirty="0" err="1">
                <a:solidFill>
                  <a:srgbClr val="FFFFFF"/>
                </a:solidFill>
                <a:latin typeface="Inter Bold" pitchFamily="34" charset="0"/>
                <a:ea typeface="Inter Bold" pitchFamily="34" charset="-122"/>
              </a:rPr>
              <a:t>Sadwika</a:t>
            </a:r>
            <a:r>
              <a:rPr lang="en-US" sz="2400" b="1" kern="0" spc="-172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</a:rPr>
              <a:t> </a:t>
            </a:r>
            <a:r>
              <a:rPr lang="en-US" sz="2400" b="1" kern="0" spc="-172" dirty="0" err="1">
                <a:solidFill>
                  <a:srgbClr val="FFFFFF"/>
                </a:solidFill>
                <a:latin typeface="Inter Bold" pitchFamily="34" charset="0"/>
                <a:ea typeface="Inter Bold" pitchFamily="34" charset="-122"/>
              </a:rPr>
              <a:t>Poondla</a:t>
            </a:r>
            <a:endParaRPr lang="en-US" sz="2400" b="1" kern="0" spc="-172" dirty="0">
              <a:solidFill>
                <a:srgbClr val="FFFFFF"/>
              </a:solidFill>
              <a:latin typeface="Inter Bold" pitchFamily="34" charset="0"/>
              <a:ea typeface="Inter Bold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sz="2400" b="1" kern="0" spc="-172" dirty="0" err="1">
                <a:solidFill>
                  <a:srgbClr val="FFFFFF"/>
                </a:solidFill>
                <a:latin typeface="Inter Bold" pitchFamily="34" charset="0"/>
                <a:ea typeface="Inter Bold" pitchFamily="34" charset="-122"/>
              </a:rPr>
              <a:t>Sravanthi</a:t>
            </a:r>
            <a:r>
              <a:rPr lang="en-US" sz="2400" b="1" kern="0" spc="-172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</a:rPr>
              <a:t> </a:t>
            </a:r>
            <a:r>
              <a:rPr lang="en-US" sz="2400" b="1" kern="0" spc="-172" dirty="0" err="1">
                <a:solidFill>
                  <a:srgbClr val="FFFFFF"/>
                </a:solidFill>
                <a:latin typeface="Inter Bold" pitchFamily="34" charset="0"/>
                <a:ea typeface="Inter Bold" pitchFamily="34" charset="-122"/>
              </a:rPr>
              <a:t>Kasimsetty</a:t>
            </a:r>
            <a:endParaRPr lang="en-US" sz="2400" b="1" kern="0" spc="-172" dirty="0">
              <a:solidFill>
                <a:srgbClr val="FFFFFF"/>
              </a:solidFill>
              <a:latin typeface="Inter Bold" pitchFamily="34" charset="0"/>
              <a:ea typeface="Inter Bold" pitchFamily="3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kern="0" spc="-172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</a:rPr>
              <a:t>Under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b="1" kern="0" spc="-172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</a:rPr>
              <a:t>Dr. Coskun Cetinkaya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b="1" kern="0" spc="-172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</a:rPr>
              <a:t>Asst. Professor, Dept. of Computer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7ECE1C-4233-49F9-3679-161FC9634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776D384E-BC50-80F0-C2FF-6CAF1BB0C8FD}"/>
              </a:ext>
            </a:extLst>
          </p:cNvPr>
          <p:cNvSpPr/>
          <p:nvPr/>
        </p:nvSpPr>
        <p:spPr>
          <a:xfrm>
            <a:off x="766657" y="501091"/>
            <a:ext cx="13091568" cy="1499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900" b="1" kern="1200" spc="-134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CNN Architecture</a:t>
            </a:r>
            <a:endParaRPr lang="en-US" sz="7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9242" y="2080144"/>
            <a:ext cx="5486400" cy="21946"/>
          </a:xfrm>
          <a:custGeom>
            <a:avLst/>
            <a:gdLst>
              <a:gd name="connsiteX0" fmla="*/ 0 w 5486400"/>
              <a:gd name="connsiteY0" fmla="*/ 0 h 21946"/>
              <a:gd name="connsiteX1" fmla="*/ 521208 w 5486400"/>
              <a:gd name="connsiteY1" fmla="*/ 0 h 21946"/>
              <a:gd name="connsiteX2" fmla="*/ 1316736 w 5486400"/>
              <a:gd name="connsiteY2" fmla="*/ 0 h 21946"/>
              <a:gd name="connsiteX3" fmla="*/ 1892808 w 5486400"/>
              <a:gd name="connsiteY3" fmla="*/ 0 h 21946"/>
              <a:gd name="connsiteX4" fmla="*/ 2468880 w 5486400"/>
              <a:gd name="connsiteY4" fmla="*/ 0 h 21946"/>
              <a:gd name="connsiteX5" fmla="*/ 3209544 w 5486400"/>
              <a:gd name="connsiteY5" fmla="*/ 0 h 21946"/>
              <a:gd name="connsiteX6" fmla="*/ 3950208 w 5486400"/>
              <a:gd name="connsiteY6" fmla="*/ 0 h 21946"/>
              <a:gd name="connsiteX7" fmla="*/ 4581144 w 5486400"/>
              <a:gd name="connsiteY7" fmla="*/ 0 h 21946"/>
              <a:gd name="connsiteX8" fmla="*/ 5486400 w 5486400"/>
              <a:gd name="connsiteY8" fmla="*/ 0 h 21946"/>
              <a:gd name="connsiteX9" fmla="*/ 5486400 w 5486400"/>
              <a:gd name="connsiteY9" fmla="*/ 21946 h 21946"/>
              <a:gd name="connsiteX10" fmla="*/ 4800600 w 5486400"/>
              <a:gd name="connsiteY10" fmla="*/ 21946 h 21946"/>
              <a:gd name="connsiteX11" fmla="*/ 4005072 w 5486400"/>
              <a:gd name="connsiteY11" fmla="*/ 21946 h 21946"/>
              <a:gd name="connsiteX12" fmla="*/ 3483864 w 5486400"/>
              <a:gd name="connsiteY12" fmla="*/ 21946 h 21946"/>
              <a:gd name="connsiteX13" fmla="*/ 2743200 w 5486400"/>
              <a:gd name="connsiteY13" fmla="*/ 21946 h 21946"/>
              <a:gd name="connsiteX14" fmla="*/ 2112264 w 5486400"/>
              <a:gd name="connsiteY14" fmla="*/ 21946 h 21946"/>
              <a:gd name="connsiteX15" fmla="*/ 1481328 w 5486400"/>
              <a:gd name="connsiteY15" fmla="*/ 21946 h 21946"/>
              <a:gd name="connsiteX16" fmla="*/ 795528 w 5486400"/>
              <a:gd name="connsiteY16" fmla="*/ 21946 h 21946"/>
              <a:gd name="connsiteX17" fmla="*/ 0 w 5486400"/>
              <a:gd name="connsiteY17" fmla="*/ 21946 h 21946"/>
              <a:gd name="connsiteX18" fmla="*/ 0 w 5486400"/>
              <a:gd name="connsiteY18" fmla="*/ 0 h 2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86400" h="21946" fill="none" extrusionOk="0">
                <a:moveTo>
                  <a:pt x="0" y="0"/>
                </a:moveTo>
                <a:cubicBezTo>
                  <a:pt x="128422" y="-9892"/>
                  <a:pt x="385289" y="3605"/>
                  <a:pt x="521208" y="0"/>
                </a:cubicBezTo>
                <a:cubicBezTo>
                  <a:pt x="657127" y="-3605"/>
                  <a:pt x="1103214" y="-27835"/>
                  <a:pt x="1316736" y="0"/>
                </a:cubicBezTo>
                <a:cubicBezTo>
                  <a:pt x="1530258" y="27835"/>
                  <a:pt x="1614175" y="11778"/>
                  <a:pt x="1892808" y="0"/>
                </a:cubicBezTo>
                <a:cubicBezTo>
                  <a:pt x="2171441" y="-11778"/>
                  <a:pt x="2225063" y="440"/>
                  <a:pt x="2468880" y="0"/>
                </a:cubicBezTo>
                <a:cubicBezTo>
                  <a:pt x="2712697" y="-440"/>
                  <a:pt x="2841380" y="28031"/>
                  <a:pt x="3209544" y="0"/>
                </a:cubicBezTo>
                <a:cubicBezTo>
                  <a:pt x="3577708" y="-28031"/>
                  <a:pt x="3612143" y="26994"/>
                  <a:pt x="3950208" y="0"/>
                </a:cubicBezTo>
                <a:cubicBezTo>
                  <a:pt x="4288273" y="-26994"/>
                  <a:pt x="4313212" y="-20192"/>
                  <a:pt x="4581144" y="0"/>
                </a:cubicBezTo>
                <a:cubicBezTo>
                  <a:pt x="4849076" y="20192"/>
                  <a:pt x="5051950" y="-22832"/>
                  <a:pt x="5486400" y="0"/>
                </a:cubicBezTo>
                <a:cubicBezTo>
                  <a:pt x="5486679" y="4631"/>
                  <a:pt x="5486453" y="16862"/>
                  <a:pt x="5486400" y="21946"/>
                </a:cubicBezTo>
                <a:cubicBezTo>
                  <a:pt x="5170116" y="45756"/>
                  <a:pt x="4962744" y="50675"/>
                  <a:pt x="4800600" y="21946"/>
                </a:cubicBezTo>
                <a:cubicBezTo>
                  <a:pt x="4638456" y="-6783"/>
                  <a:pt x="4322324" y="33401"/>
                  <a:pt x="4005072" y="21946"/>
                </a:cubicBezTo>
                <a:cubicBezTo>
                  <a:pt x="3687820" y="10491"/>
                  <a:pt x="3591016" y="43190"/>
                  <a:pt x="3483864" y="21946"/>
                </a:cubicBezTo>
                <a:cubicBezTo>
                  <a:pt x="3376712" y="702"/>
                  <a:pt x="3055583" y="36536"/>
                  <a:pt x="2743200" y="21946"/>
                </a:cubicBezTo>
                <a:cubicBezTo>
                  <a:pt x="2430817" y="7356"/>
                  <a:pt x="2323693" y="-1142"/>
                  <a:pt x="2112264" y="21946"/>
                </a:cubicBezTo>
                <a:cubicBezTo>
                  <a:pt x="1900835" y="45034"/>
                  <a:pt x="1769795" y="42299"/>
                  <a:pt x="1481328" y="21946"/>
                </a:cubicBezTo>
                <a:cubicBezTo>
                  <a:pt x="1192861" y="1593"/>
                  <a:pt x="951949" y="4394"/>
                  <a:pt x="795528" y="21946"/>
                </a:cubicBezTo>
                <a:cubicBezTo>
                  <a:pt x="639107" y="39498"/>
                  <a:pt x="280064" y="54386"/>
                  <a:pt x="0" y="21946"/>
                </a:cubicBezTo>
                <a:cubicBezTo>
                  <a:pt x="287" y="12071"/>
                  <a:pt x="-113" y="6250"/>
                  <a:pt x="0" y="0"/>
                </a:cubicBezTo>
                <a:close/>
              </a:path>
              <a:path w="5486400" h="21946" stroke="0" extrusionOk="0">
                <a:moveTo>
                  <a:pt x="0" y="0"/>
                </a:moveTo>
                <a:cubicBezTo>
                  <a:pt x="140163" y="1528"/>
                  <a:pt x="359746" y="-20262"/>
                  <a:pt x="576072" y="0"/>
                </a:cubicBezTo>
                <a:cubicBezTo>
                  <a:pt x="792398" y="20262"/>
                  <a:pt x="960967" y="4679"/>
                  <a:pt x="1097280" y="0"/>
                </a:cubicBezTo>
                <a:cubicBezTo>
                  <a:pt x="1233593" y="-4679"/>
                  <a:pt x="1438942" y="21923"/>
                  <a:pt x="1673352" y="0"/>
                </a:cubicBezTo>
                <a:cubicBezTo>
                  <a:pt x="1907762" y="-21923"/>
                  <a:pt x="2077271" y="26161"/>
                  <a:pt x="2359152" y="0"/>
                </a:cubicBezTo>
                <a:cubicBezTo>
                  <a:pt x="2641033" y="-26161"/>
                  <a:pt x="2783448" y="-7114"/>
                  <a:pt x="3099816" y="0"/>
                </a:cubicBezTo>
                <a:cubicBezTo>
                  <a:pt x="3416184" y="7114"/>
                  <a:pt x="3702177" y="5366"/>
                  <a:pt x="3895344" y="0"/>
                </a:cubicBezTo>
                <a:cubicBezTo>
                  <a:pt x="4088511" y="-5366"/>
                  <a:pt x="4486351" y="-34388"/>
                  <a:pt x="4690872" y="0"/>
                </a:cubicBezTo>
                <a:cubicBezTo>
                  <a:pt x="4895393" y="34388"/>
                  <a:pt x="5247475" y="7313"/>
                  <a:pt x="5486400" y="0"/>
                </a:cubicBezTo>
                <a:cubicBezTo>
                  <a:pt x="5485667" y="4400"/>
                  <a:pt x="5486098" y="11744"/>
                  <a:pt x="5486400" y="21946"/>
                </a:cubicBezTo>
                <a:cubicBezTo>
                  <a:pt x="5357922" y="29491"/>
                  <a:pt x="5150069" y="41551"/>
                  <a:pt x="4910328" y="21946"/>
                </a:cubicBezTo>
                <a:cubicBezTo>
                  <a:pt x="4670587" y="2341"/>
                  <a:pt x="4394078" y="-6426"/>
                  <a:pt x="4114800" y="21946"/>
                </a:cubicBezTo>
                <a:cubicBezTo>
                  <a:pt x="3835522" y="50318"/>
                  <a:pt x="3784134" y="14344"/>
                  <a:pt x="3593592" y="21946"/>
                </a:cubicBezTo>
                <a:cubicBezTo>
                  <a:pt x="3403050" y="29548"/>
                  <a:pt x="3077657" y="57451"/>
                  <a:pt x="2852928" y="21946"/>
                </a:cubicBezTo>
                <a:cubicBezTo>
                  <a:pt x="2628199" y="-13559"/>
                  <a:pt x="2405317" y="4934"/>
                  <a:pt x="2221992" y="21946"/>
                </a:cubicBezTo>
                <a:cubicBezTo>
                  <a:pt x="2038667" y="38958"/>
                  <a:pt x="1893196" y="22793"/>
                  <a:pt x="1591056" y="21946"/>
                </a:cubicBezTo>
                <a:cubicBezTo>
                  <a:pt x="1288916" y="21099"/>
                  <a:pt x="1027804" y="30781"/>
                  <a:pt x="795528" y="21946"/>
                </a:cubicBezTo>
                <a:cubicBezTo>
                  <a:pt x="563252" y="13111"/>
                  <a:pt x="160838" y="32034"/>
                  <a:pt x="0" y="21946"/>
                </a:cubicBezTo>
                <a:cubicBezTo>
                  <a:pt x="-116" y="15135"/>
                  <a:pt x="-209" y="796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81E63D-F3CC-4B5F-269D-E8EDF615F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53658" y="3160166"/>
            <a:ext cx="8919426" cy="430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538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48784" y="758428"/>
            <a:ext cx="5348764" cy="668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b="1" kern="0" spc="-126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Experimental Results</a:t>
            </a:r>
            <a:endParaRPr lang="en-US" sz="4200" dirty="0"/>
          </a:p>
        </p:txBody>
      </p:sp>
      <p:sp>
        <p:nvSpPr>
          <p:cNvPr id="4" name="Text 1"/>
          <p:cNvSpPr/>
          <p:nvPr/>
        </p:nvSpPr>
        <p:spPr>
          <a:xfrm>
            <a:off x="748784" y="1747838"/>
            <a:ext cx="7646432" cy="10269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following results were obtained from the models: Linear Regression, Random Forest Regressor, Gradient Boosting Regressor, and Convolutional Neural Network (CNN).</a:t>
            </a:r>
            <a:endParaRPr lang="en-US" sz="1650" dirty="0"/>
          </a:p>
        </p:txBody>
      </p:sp>
      <p:sp>
        <p:nvSpPr>
          <p:cNvPr id="5" name="Shape 2"/>
          <p:cNvSpPr/>
          <p:nvPr/>
        </p:nvSpPr>
        <p:spPr>
          <a:xfrm>
            <a:off x="748784" y="3015377"/>
            <a:ext cx="7646432" cy="4455676"/>
          </a:xfrm>
          <a:prstGeom prst="roundRect">
            <a:avLst>
              <a:gd name="adj" fmla="val 2017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756404" y="3022997"/>
            <a:ext cx="7630358" cy="95654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Text 4"/>
          <p:cNvSpPr/>
          <p:nvPr/>
        </p:nvSpPr>
        <p:spPr>
          <a:xfrm>
            <a:off x="971074" y="3158966"/>
            <a:ext cx="2111693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</a:t>
            </a:r>
            <a:endParaRPr lang="en-US" sz="1650" dirty="0"/>
          </a:p>
        </p:txBody>
      </p:sp>
      <p:sp>
        <p:nvSpPr>
          <p:cNvPr id="8" name="Text 5"/>
          <p:cNvSpPr/>
          <p:nvPr/>
        </p:nvSpPr>
        <p:spPr>
          <a:xfrm>
            <a:off x="3518059" y="3158966"/>
            <a:ext cx="2107883" cy="6846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Mean Squared Error (MSE)</a:t>
            </a:r>
            <a:endParaRPr lang="en-US" sz="1650" dirty="0"/>
          </a:p>
        </p:txBody>
      </p:sp>
      <p:sp>
        <p:nvSpPr>
          <p:cNvPr id="9" name="Text 6"/>
          <p:cNvSpPr/>
          <p:nvPr/>
        </p:nvSpPr>
        <p:spPr>
          <a:xfrm>
            <a:off x="6061234" y="3158966"/>
            <a:ext cx="2111693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R-squared (R²) Score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756404" y="3979545"/>
            <a:ext cx="7630358" cy="61424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971074" y="4115514"/>
            <a:ext cx="2111693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Linear Regression</a:t>
            </a:r>
            <a:endParaRPr lang="en-US" sz="1650" dirty="0"/>
          </a:p>
        </p:txBody>
      </p:sp>
      <p:sp>
        <p:nvSpPr>
          <p:cNvPr id="12" name="Text 9"/>
          <p:cNvSpPr/>
          <p:nvPr/>
        </p:nvSpPr>
        <p:spPr>
          <a:xfrm>
            <a:off x="3518059" y="4115514"/>
            <a:ext cx="2107883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2.1862</a:t>
            </a:r>
            <a:endParaRPr lang="en-US" sz="1650" dirty="0"/>
          </a:p>
        </p:txBody>
      </p:sp>
      <p:sp>
        <p:nvSpPr>
          <p:cNvPr id="13" name="Text 10"/>
          <p:cNvSpPr/>
          <p:nvPr/>
        </p:nvSpPr>
        <p:spPr>
          <a:xfrm>
            <a:off x="6061234" y="4115514"/>
            <a:ext cx="2111693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0.8791</a:t>
            </a:r>
            <a:endParaRPr lang="en-US" sz="1650" dirty="0"/>
          </a:p>
        </p:txBody>
      </p:sp>
      <p:sp>
        <p:nvSpPr>
          <p:cNvPr id="14" name="Shape 11"/>
          <p:cNvSpPr/>
          <p:nvPr/>
        </p:nvSpPr>
        <p:spPr>
          <a:xfrm>
            <a:off x="756404" y="4593788"/>
            <a:ext cx="7630358" cy="95654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5" name="Text 12"/>
          <p:cNvSpPr/>
          <p:nvPr/>
        </p:nvSpPr>
        <p:spPr>
          <a:xfrm>
            <a:off x="971074" y="4729758"/>
            <a:ext cx="2111693" cy="6846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Random Forest Regressor</a:t>
            </a:r>
            <a:endParaRPr lang="en-US" sz="1650" dirty="0"/>
          </a:p>
        </p:txBody>
      </p:sp>
      <p:sp>
        <p:nvSpPr>
          <p:cNvPr id="16" name="Text 13"/>
          <p:cNvSpPr/>
          <p:nvPr/>
        </p:nvSpPr>
        <p:spPr>
          <a:xfrm>
            <a:off x="3518059" y="4729758"/>
            <a:ext cx="2107883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2.4369</a:t>
            </a:r>
            <a:endParaRPr lang="en-US" sz="1650" dirty="0"/>
          </a:p>
        </p:txBody>
      </p:sp>
      <p:sp>
        <p:nvSpPr>
          <p:cNvPr id="17" name="Text 14"/>
          <p:cNvSpPr/>
          <p:nvPr/>
        </p:nvSpPr>
        <p:spPr>
          <a:xfrm>
            <a:off x="6061234" y="4729758"/>
            <a:ext cx="2111693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0.8653</a:t>
            </a:r>
            <a:endParaRPr lang="en-US" sz="1650" dirty="0"/>
          </a:p>
        </p:txBody>
      </p:sp>
      <p:sp>
        <p:nvSpPr>
          <p:cNvPr id="18" name="Shape 15"/>
          <p:cNvSpPr/>
          <p:nvPr/>
        </p:nvSpPr>
        <p:spPr>
          <a:xfrm>
            <a:off x="756404" y="5550337"/>
            <a:ext cx="7630358" cy="95654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9" name="Text 16"/>
          <p:cNvSpPr/>
          <p:nvPr/>
        </p:nvSpPr>
        <p:spPr>
          <a:xfrm>
            <a:off x="971074" y="5686306"/>
            <a:ext cx="2111693" cy="6846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Gradient Boosting Regressor</a:t>
            </a:r>
            <a:endParaRPr lang="en-US" sz="1650" dirty="0"/>
          </a:p>
        </p:txBody>
      </p:sp>
      <p:sp>
        <p:nvSpPr>
          <p:cNvPr id="20" name="Text 17"/>
          <p:cNvSpPr/>
          <p:nvPr/>
        </p:nvSpPr>
        <p:spPr>
          <a:xfrm>
            <a:off x="3518059" y="5686306"/>
            <a:ext cx="2107883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2.6537</a:t>
            </a:r>
            <a:endParaRPr lang="en-US" sz="1650" dirty="0"/>
          </a:p>
        </p:txBody>
      </p:sp>
      <p:sp>
        <p:nvSpPr>
          <p:cNvPr id="21" name="Text 18"/>
          <p:cNvSpPr/>
          <p:nvPr/>
        </p:nvSpPr>
        <p:spPr>
          <a:xfrm>
            <a:off x="6061234" y="5686306"/>
            <a:ext cx="2111693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0.8533</a:t>
            </a:r>
            <a:endParaRPr lang="en-US" sz="1650" dirty="0"/>
          </a:p>
        </p:txBody>
      </p:sp>
      <p:sp>
        <p:nvSpPr>
          <p:cNvPr id="22" name="Shape 19"/>
          <p:cNvSpPr/>
          <p:nvPr/>
        </p:nvSpPr>
        <p:spPr>
          <a:xfrm>
            <a:off x="756404" y="6506885"/>
            <a:ext cx="7630358" cy="95654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3" name="Text 20"/>
          <p:cNvSpPr/>
          <p:nvPr/>
        </p:nvSpPr>
        <p:spPr>
          <a:xfrm>
            <a:off x="971074" y="6642854"/>
            <a:ext cx="2111693" cy="6846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Convolutional Neural Network (CNN)</a:t>
            </a:r>
            <a:endParaRPr lang="en-US" sz="1650" dirty="0"/>
          </a:p>
        </p:txBody>
      </p:sp>
      <p:sp>
        <p:nvSpPr>
          <p:cNvPr id="24" name="Text 21"/>
          <p:cNvSpPr/>
          <p:nvPr/>
        </p:nvSpPr>
        <p:spPr>
          <a:xfrm>
            <a:off x="3518059" y="6642854"/>
            <a:ext cx="2107883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5.4513</a:t>
            </a:r>
            <a:endParaRPr lang="en-US" sz="1650" dirty="0"/>
          </a:p>
        </p:txBody>
      </p:sp>
      <p:sp>
        <p:nvSpPr>
          <p:cNvPr id="25" name="Text 22"/>
          <p:cNvSpPr/>
          <p:nvPr/>
        </p:nvSpPr>
        <p:spPr>
          <a:xfrm>
            <a:off x="6061234" y="6642854"/>
            <a:ext cx="2111693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0.6986</a:t>
            </a:r>
            <a:endParaRPr lang="en-US" sz="1650" dirty="0"/>
          </a:p>
        </p:txBody>
      </p:sp>
      <p:pic>
        <p:nvPicPr>
          <p:cNvPr id="26" name="Image 0" descr="preencoded.png">
            <a:extLst>
              <a:ext uri="{FF2B5EF4-FFF2-40B4-BE49-F238E27FC236}">
                <a16:creationId xmlns:a16="http://schemas.microsoft.com/office/drawing/2014/main" id="{50C06972-7559-1631-DC16-06BB493F7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33644"/>
            <a:ext cx="73587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Advantages and Drawbacks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96051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study has several advantages, including a comprehensive comparison of algorithms, actionable insights, performance metrics, versatility of models, and scalability.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90382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Advantages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48496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Comprehensive Comparison of Algorithms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92716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Actionable Insights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693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Performance Metrics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81156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Versatility of Models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625375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Scalability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390382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Drawbacks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599521" y="448496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CNN Underperformance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492716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Computational Complexity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53693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 Interpretability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99521" y="581156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Quality Dependency</a:t>
            </a:r>
            <a:endParaRPr lang="en-US" sz="17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1DBA1D-1139-DAE4-8158-865D0805F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439280A6-F002-18B0-1C53-5DD7B31BDBD8}"/>
              </a:ext>
            </a:extLst>
          </p:cNvPr>
          <p:cNvSpPr/>
          <p:nvPr/>
        </p:nvSpPr>
        <p:spPr>
          <a:xfrm>
            <a:off x="766658" y="767031"/>
            <a:ext cx="4286172" cy="42882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900" b="1" kern="1200" spc="-134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</a:t>
            </a:r>
            <a:endParaRPr lang="en-US" sz="7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1933" y="5291120"/>
            <a:ext cx="3906114" cy="21946"/>
          </a:xfrm>
          <a:custGeom>
            <a:avLst/>
            <a:gdLst>
              <a:gd name="connsiteX0" fmla="*/ 0 w 3906114"/>
              <a:gd name="connsiteY0" fmla="*/ 0 h 21946"/>
              <a:gd name="connsiteX1" fmla="*/ 729141 w 3906114"/>
              <a:gd name="connsiteY1" fmla="*/ 0 h 21946"/>
              <a:gd name="connsiteX2" fmla="*/ 1419221 w 3906114"/>
              <a:gd name="connsiteY2" fmla="*/ 0 h 21946"/>
              <a:gd name="connsiteX3" fmla="*/ 2109302 w 3906114"/>
              <a:gd name="connsiteY3" fmla="*/ 0 h 21946"/>
              <a:gd name="connsiteX4" fmla="*/ 2643137 w 3906114"/>
              <a:gd name="connsiteY4" fmla="*/ 0 h 21946"/>
              <a:gd name="connsiteX5" fmla="*/ 3216034 w 3906114"/>
              <a:gd name="connsiteY5" fmla="*/ 0 h 21946"/>
              <a:gd name="connsiteX6" fmla="*/ 3906114 w 3906114"/>
              <a:gd name="connsiteY6" fmla="*/ 0 h 21946"/>
              <a:gd name="connsiteX7" fmla="*/ 3906114 w 3906114"/>
              <a:gd name="connsiteY7" fmla="*/ 21946 h 21946"/>
              <a:gd name="connsiteX8" fmla="*/ 3255095 w 3906114"/>
              <a:gd name="connsiteY8" fmla="*/ 21946 h 21946"/>
              <a:gd name="connsiteX9" fmla="*/ 2721259 w 3906114"/>
              <a:gd name="connsiteY9" fmla="*/ 21946 h 21946"/>
              <a:gd name="connsiteX10" fmla="*/ 2187424 w 3906114"/>
              <a:gd name="connsiteY10" fmla="*/ 21946 h 21946"/>
              <a:gd name="connsiteX11" fmla="*/ 1497344 w 3906114"/>
              <a:gd name="connsiteY11" fmla="*/ 21946 h 21946"/>
              <a:gd name="connsiteX12" fmla="*/ 924447 w 3906114"/>
              <a:gd name="connsiteY12" fmla="*/ 21946 h 21946"/>
              <a:gd name="connsiteX13" fmla="*/ 0 w 3906114"/>
              <a:gd name="connsiteY13" fmla="*/ 21946 h 21946"/>
              <a:gd name="connsiteX14" fmla="*/ 0 w 3906114"/>
              <a:gd name="connsiteY14" fmla="*/ 0 h 2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14" h="21946" fill="none" extrusionOk="0">
                <a:moveTo>
                  <a:pt x="0" y="0"/>
                </a:moveTo>
                <a:cubicBezTo>
                  <a:pt x="252156" y="-20460"/>
                  <a:pt x="476174" y="-27800"/>
                  <a:pt x="729141" y="0"/>
                </a:cubicBezTo>
                <a:cubicBezTo>
                  <a:pt x="982108" y="27800"/>
                  <a:pt x="1081401" y="-4067"/>
                  <a:pt x="1419221" y="0"/>
                </a:cubicBezTo>
                <a:cubicBezTo>
                  <a:pt x="1757041" y="4067"/>
                  <a:pt x="1835425" y="27359"/>
                  <a:pt x="2109302" y="0"/>
                </a:cubicBezTo>
                <a:cubicBezTo>
                  <a:pt x="2383179" y="-27359"/>
                  <a:pt x="2437492" y="-20254"/>
                  <a:pt x="2643137" y="0"/>
                </a:cubicBezTo>
                <a:cubicBezTo>
                  <a:pt x="2848783" y="20254"/>
                  <a:pt x="2986492" y="22460"/>
                  <a:pt x="3216034" y="0"/>
                </a:cubicBezTo>
                <a:cubicBezTo>
                  <a:pt x="3445576" y="-22460"/>
                  <a:pt x="3574572" y="-31501"/>
                  <a:pt x="3906114" y="0"/>
                </a:cubicBezTo>
                <a:cubicBezTo>
                  <a:pt x="3905647" y="10233"/>
                  <a:pt x="3905122" y="11611"/>
                  <a:pt x="3906114" y="21946"/>
                </a:cubicBezTo>
                <a:cubicBezTo>
                  <a:pt x="3684360" y="3697"/>
                  <a:pt x="3562432" y="-10333"/>
                  <a:pt x="3255095" y="21946"/>
                </a:cubicBezTo>
                <a:cubicBezTo>
                  <a:pt x="2947758" y="54225"/>
                  <a:pt x="2881475" y="33033"/>
                  <a:pt x="2721259" y="21946"/>
                </a:cubicBezTo>
                <a:cubicBezTo>
                  <a:pt x="2561043" y="10859"/>
                  <a:pt x="2330921" y="37540"/>
                  <a:pt x="2187424" y="21946"/>
                </a:cubicBezTo>
                <a:cubicBezTo>
                  <a:pt x="2043927" y="6352"/>
                  <a:pt x="1756372" y="33030"/>
                  <a:pt x="1497344" y="21946"/>
                </a:cubicBezTo>
                <a:cubicBezTo>
                  <a:pt x="1238316" y="10862"/>
                  <a:pt x="1125800" y="18078"/>
                  <a:pt x="924447" y="21946"/>
                </a:cubicBezTo>
                <a:cubicBezTo>
                  <a:pt x="723094" y="25814"/>
                  <a:pt x="399256" y="2502"/>
                  <a:pt x="0" y="21946"/>
                </a:cubicBezTo>
                <a:cubicBezTo>
                  <a:pt x="999" y="16912"/>
                  <a:pt x="-379" y="8769"/>
                  <a:pt x="0" y="0"/>
                </a:cubicBezTo>
                <a:close/>
              </a:path>
              <a:path w="3906114" h="21946" stroke="0" extrusionOk="0">
                <a:moveTo>
                  <a:pt x="0" y="0"/>
                </a:moveTo>
                <a:cubicBezTo>
                  <a:pt x="204270" y="-19114"/>
                  <a:pt x="320245" y="-8859"/>
                  <a:pt x="611958" y="0"/>
                </a:cubicBezTo>
                <a:cubicBezTo>
                  <a:pt x="903671" y="8859"/>
                  <a:pt x="954540" y="768"/>
                  <a:pt x="1145793" y="0"/>
                </a:cubicBezTo>
                <a:cubicBezTo>
                  <a:pt x="1337047" y="-768"/>
                  <a:pt x="1676795" y="-34102"/>
                  <a:pt x="1874935" y="0"/>
                </a:cubicBezTo>
                <a:cubicBezTo>
                  <a:pt x="2073075" y="34102"/>
                  <a:pt x="2202627" y="11146"/>
                  <a:pt x="2486893" y="0"/>
                </a:cubicBezTo>
                <a:cubicBezTo>
                  <a:pt x="2771159" y="-11146"/>
                  <a:pt x="2869791" y="-15785"/>
                  <a:pt x="3098850" y="0"/>
                </a:cubicBezTo>
                <a:cubicBezTo>
                  <a:pt x="3327909" y="15785"/>
                  <a:pt x="3739236" y="-28068"/>
                  <a:pt x="3906114" y="0"/>
                </a:cubicBezTo>
                <a:cubicBezTo>
                  <a:pt x="3905865" y="5270"/>
                  <a:pt x="3905823" y="17483"/>
                  <a:pt x="3906114" y="21946"/>
                </a:cubicBezTo>
                <a:cubicBezTo>
                  <a:pt x="3642508" y="23045"/>
                  <a:pt x="3480132" y="32863"/>
                  <a:pt x="3255095" y="21946"/>
                </a:cubicBezTo>
                <a:cubicBezTo>
                  <a:pt x="3030058" y="11029"/>
                  <a:pt x="2873451" y="7335"/>
                  <a:pt x="2721259" y="21946"/>
                </a:cubicBezTo>
                <a:cubicBezTo>
                  <a:pt x="2569067" y="36557"/>
                  <a:pt x="2382684" y="13320"/>
                  <a:pt x="2070240" y="21946"/>
                </a:cubicBezTo>
                <a:cubicBezTo>
                  <a:pt x="1757796" y="30572"/>
                  <a:pt x="1718913" y="11568"/>
                  <a:pt x="1419221" y="21946"/>
                </a:cubicBezTo>
                <a:cubicBezTo>
                  <a:pt x="1119529" y="32324"/>
                  <a:pt x="995238" y="9896"/>
                  <a:pt x="807264" y="21946"/>
                </a:cubicBezTo>
                <a:cubicBezTo>
                  <a:pt x="619290" y="33996"/>
                  <a:pt x="365530" y="18100"/>
                  <a:pt x="0" y="21946"/>
                </a:cubicBezTo>
                <a:cubicBezTo>
                  <a:pt x="428" y="16188"/>
                  <a:pt x="7" y="7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63B3EE6-F76F-50F7-A72C-058F524B4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85155" y="1219708"/>
            <a:ext cx="8657539" cy="575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804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874CAC-6349-9102-4224-6CC2A80B5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E2DE53F0-8A6B-2309-9EAF-EC402C8E2683}"/>
              </a:ext>
            </a:extLst>
          </p:cNvPr>
          <p:cNvSpPr/>
          <p:nvPr/>
        </p:nvSpPr>
        <p:spPr>
          <a:xfrm>
            <a:off x="766657" y="501091"/>
            <a:ext cx="13091568" cy="1499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900" b="1" kern="1200" spc="-134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</a:t>
            </a:r>
            <a:endParaRPr lang="en-US" sz="79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0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9242" y="2080144"/>
            <a:ext cx="5486400" cy="21946"/>
          </a:xfrm>
          <a:custGeom>
            <a:avLst/>
            <a:gdLst>
              <a:gd name="connsiteX0" fmla="*/ 0 w 5486400"/>
              <a:gd name="connsiteY0" fmla="*/ 0 h 21946"/>
              <a:gd name="connsiteX1" fmla="*/ 521208 w 5486400"/>
              <a:gd name="connsiteY1" fmla="*/ 0 h 21946"/>
              <a:gd name="connsiteX2" fmla="*/ 1316736 w 5486400"/>
              <a:gd name="connsiteY2" fmla="*/ 0 h 21946"/>
              <a:gd name="connsiteX3" fmla="*/ 1892808 w 5486400"/>
              <a:gd name="connsiteY3" fmla="*/ 0 h 21946"/>
              <a:gd name="connsiteX4" fmla="*/ 2468880 w 5486400"/>
              <a:gd name="connsiteY4" fmla="*/ 0 h 21946"/>
              <a:gd name="connsiteX5" fmla="*/ 3209544 w 5486400"/>
              <a:gd name="connsiteY5" fmla="*/ 0 h 21946"/>
              <a:gd name="connsiteX6" fmla="*/ 3950208 w 5486400"/>
              <a:gd name="connsiteY6" fmla="*/ 0 h 21946"/>
              <a:gd name="connsiteX7" fmla="*/ 4581144 w 5486400"/>
              <a:gd name="connsiteY7" fmla="*/ 0 h 21946"/>
              <a:gd name="connsiteX8" fmla="*/ 5486400 w 5486400"/>
              <a:gd name="connsiteY8" fmla="*/ 0 h 21946"/>
              <a:gd name="connsiteX9" fmla="*/ 5486400 w 5486400"/>
              <a:gd name="connsiteY9" fmla="*/ 21946 h 21946"/>
              <a:gd name="connsiteX10" fmla="*/ 4800600 w 5486400"/>
              <a:gd name="connsiteY10" fmla="*/ 21946 h 21946"/>
              <a:gd name="connsiteX11" fmla="*/ 4005072 w 5486400"/>
              <a:gd name="connsiteY11" fmla="*/ 21946 h 21946"/>
              <a:gd name="connsiteX12" fmla="*/ 3483864 w 5486400"/>
              <a:gd name="connsiteY12" fmla="*/ 21946 h 21946"/>
              <a:gd name="connsiteX13" fmla="*/ 2743200 w 5486400"/>
              <a:gd name="connsiteY13" fmla="*/ 21946 h 21946"/>
              <a:gd name="connsiteX14" fmla="*/ 2112264 w 5486400"/>
              <a:gd name="connsiteY14" fmla="*/ 21946 h 21946"/>
              <a:gd name="connsiteX15" fmla="*/ 1481328 w 5486400"/>
              <a:gd name="connsiteY15" fmla="*/ 21946 h 21946"/>
              <a:gd name="connsiteX16" fmla="*/ 795528 w 5486400"/>
              <a:gd name="connsiteY16" fmla="*/ 21946 h 21946"/>
              <a:gd name="connsiteX17" fmla="*/ 0 w 5486400"/>
              <a:gd name="connsiteY17" fmla="*/ 21946 h 21946"/>
              <a:gd name="connsiteX18" fmla="*/ 0 w 5486400"/>
              <a:gd name="connsiteY18" fmla="*/ 0 h 2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86400" h="21946" fill="none" extrusionOk="0">
                <a:moveTo>
                  <a:pt x="0" y="0"/>
                </a:moveTo>
                <a:cubicBezTo>
                  <a:pt x="128422" y="-9892"/>
                  <a:pt x="385289" y="3605"/>
                  <a:pt x="521208" y="0"/>
                </a:cubicBezTo>
                <a:cubicBezTo>
                  <a:pt x="657127" y="-3605"/>
                  <a:pt x="1103214" y="-27835"/>
                  <a:pt x="1316736" y="0"/>
                </a:cubicBezTo>
                <a:cubicBezTo>
                  <a:pt x="1530258" y="27835"/>
                  <a:pt x="1614175" y="11778"/>
                  <a:pt x="1892808" y="0"/>
                </a:cubicBezTo>
                <a:cubicBezTo>
                  <a:pt x="2171441" y="-11778"/>
                  <a:pt x="2225063" y="440"/>
                  <a:pt x="2468880" y="0"/>
                </a:cubicBezTo>
                <a:cubicBezTo>
                  <a:pt x="2712697" y="-440"/>
                  <a:pt x="2841380" y="28031"/>
                  <a:pt x="3209544" y="0"/>
                </a:cubicBezTo>
                <a:cubicBezTo>
                  <a:pt x="3577708" y="-28031"/>
                  <a:pt x="3612143" y="26994"/>
                  <a:pt x="3950208" y="0"/>
                </a:cubicBezTo>
                <a:cubicBezTo>
                  <a:pt x="4288273" y="-26994"/>
                  <a:pt x="4313212" y="-20192"/>
                  <a:pt x="4581144" y="0"/>
                </a:cubicBezTo>
                <a:cubicBezTo>
                  <a:pt x="4849076" y="20192"/>
                  <a:pt x="5051950" y="-22832"/>
                  <a:pt x="5486400" y="0"/>
                </a:cubicBezTo>
                <a:cubicBezTo>
                  <a:pt x="5486679" y="4631"/>
                  <a:pt x="5486453" y="16862"/>
                  <a:pt x="5486400" y="21946"/>
                </a:cubicBezTo>
                <a:cubicBezTo>
                  <a:pt x="5170116" y="45756"/>
                  <a:pt x="4962744" y="50675"/>
                  <a:pt x="4800600" y="21946"/>
                </a:cubicBezTo>
                <a:cubicBezTo>
                  <a:pt x="4638456" y="-6783"/>
                  <a:pt x="4322324" y="33401"/>
                  <a:pt x="4005072" y="21946"/>
                </a:cubicBezTo>
                <a:cubicBezTo>
                  <a:pt x="3687820" y="10491"/>
                  <a:pt x="3591016" y="43190"/>
                  <a:pt x="3483864" y="21946"/>
                </a:cubicBezTo>
                <a:cubicBezTo>
                  <a:pt x="3376712" y="702"/>
                  <a:pt x="3055583" y="36536"/>
                  <a:pt x="2743200" y="21946"/>
                </a:cubicBezTo>
                <a:cubicBezTo>
                  <a:pt x="2430817" y="7356"/>
                  <a:pt x="2323693" y="-1142"/>
                  <a:pt x="2112264" y="21946"/>
                </a:cubicBezTo>
                <a:cubicBezTo>
                  <a:pt x="1900835" y="45034"/>
                  <a:pt x="1769795" y="42299"/>
                  <a:pt x="1481328" y="21946"/>
                </a:cubicBezTo>
                <a:cubicBezTo>
                  <a:pt x="1192861" y="1593"/>
                  <a:pt x="951949" y="4394"/>
                  <a:pt x="795528" y="21946"/>
                </a:cubicBezTo>
                <a:cubicBezTo>
                  <a:pt x="639107" y="39498"/>
                  <a:pt x="280064" y="54386"/>
                  <a:pt x="0" y="21946"/>
                </a:cubicBezTo>
                <a:cubicBezTo>
                  <a:pt x="287" y="12071"/>
                  <a:pt x="-113" y="6250"/>
                  <a:pt x="0" y="0"/>
                </a:cubicBezTo>
                <a:close/>
              </a:path>
              <a:path w="5486400" h="21946" stroke="0" extrusionOk="0">
                <a:moveTo>
                  <a:pt x="0" y="0"/>
                </a:moveTo>
                <a:cubicBezTo>
                  <a:pt x="140163" y="1528"/>
                  <a:pt x="359746" y="-20262"/>
                  <a:pt x="576072" y="0"/>
                </a:cubicBezTo>
                <a:cubicBezTo>
                  <a:pt x="792398" y="20262"/>
                  <a:pt x="960967" y="4679"/>
                  <a:pt x="1097280" y="0"/>
                </a:cubicBezTo>
                <a:cubicBezTo>
                  <a:pt x="1233593" y="-4679"/>
                  <a:pt x="1438942" y="21923"/>
                  <a:pt x="1673352" y="0"/>
                </a:cubicBezTo>
                <a:cubicBezTo>
                  <a:pt x="1907762" y="-21923"/>
                  <a:pt x="2077271" y="26161"/>
                  <a:pt x="2359152" y="0"/>
                </a:cubicBezTo>
                <a:cubicBezTo>
                  <a:pt x="2641033" y="-26161"/>
                  <a:pt x="2783448" y="-7114"/>
                  <a:pt x="3099816" y="0"/>
                </a:cubicBezTo>
                <a:cubicBezTo>
                  <a:pt x="3416184" y="7114"/>
                  <a:pt x="3702177" y="5366"/>
                  <a:pt x="3895344" y="0"/>
                </a:cubicBezTo>
                <a:cubicBezTo>
                  <a:pt x="4088511" y="-5366"/>
                  <a:pt x="4486351" y="-34388"/>
                  <a:pt x="4690872" y="0"/>
                </a:cubicBezTo>
                <a:cubicBezTo>
                  <a:pt x="4895393" y="34388"/>
                  <a:pt x="5247475" y="7313"/>
                  <a:pt x="5486400" y="0"/>
                </a:cubicBezTo>
                <a:cubicBezTo>
                  <a:pt x="5485667" y="4400"/>
                  <a:pt x="5486098" y="11744"/>
                  <a:pt x="5486400" y="21946"/>
                </a:cubicBezTo>
                <a:cubicBezTo>
                  <a:pt x="5357922" y="29491"/>
                  <a:pt x="5150069" y="41551"/>
                  <a:pt x="4910328" y="21946"/>
                </a:cubicBezTo>
                <a:cubicBezTo>
                  <a:pt x="4670587" y="2341"/>
                  <a:pt x="4394078" y="-6426"/>
                  <a:pt x="4114800" y="21946"/>
                </a:cubicBezTo>
                <a:cubicBezTo>
                  <a:pt x="3835522" y="50318"/>
                  <a:pt x="3784134" y="14344"/>
                  <a:pt x="3593592" y="21946"/>
                </a:cubicBezTo>
                <a:cubicBezTo>
                  <a:pt x="3403050" y="29548"/>
                  <a:pt x="3077657" y="57451"/>
                  <a:pt x="2852928" y="21946"/>
                </a:cubicBezTo>
                <a:cubicBezTo>
                  <a:pt x="2628199" y="-13559"/>
                  <a:pt x="2405317" y="4934"/>
                  <a:pt x="2221992" y="21946"/>
                </a:cubicBezTo>
                <a:cubicBezTo>
                  <a:pt x="2038667" y="38958"/>
                  <a:pt x="1893196" y="22793"/>
                  <a:pt x="1591056" y="21946"/>
                </a:cubicBezTo>
                <a:cubicBezTo>
                  <a:pt x="1288916" y="21099"/>
                  <a:pt x="1027804" y="30781"/>
                  <a:pt x="795528" y="21946"/>
                </a:cubicBezTo>
                <a:cubicBezTo>
                  <a:pt x="563252" y="13111"/>
                  <a:pt x="160838" y="32034"/>
                  <a:pt x="0" y="21946"/>
                </a:cubicBezTo>
                <a:cubicBezTo>
                  <a:pt x="-116" y="15135"/>
                  <a:pt x="-209" y="796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E579107-3A55-072E-4005-21382FD28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0008" y="3160166"/>
            <a:ext cx="10826725" cy="430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91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52582" y="606266"/>
            <a:ext cx="5537478" cy="582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550"/>
              </a:lnSpc>
              <a:buNone/>
            </a:pPr>
            <a:r>
              <a:rPr lang="en-US" sz="3650" b="1" kern="0" spc="-110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Summary and Conclusion</a:t>
            </a:r>
            <a:endParaRPr lang="en-US" sz="3650" dirty="0"/>
          </a:p>
        </p:txBody>
      </p:sp>
      <p:sp>
        <p:nvSpPr>
          <p:cNvPr id="4" name="Text 1"/>
          <p:cNvSpPr/>
          <p:nvPr/>
        </p:nvSpPr>
        <p:spPr>
          <a:xfrm>
            <a:off x="652582" y="1468755"/>
            <a:ext cx="7838837" cy="8947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study explored machine learning techniques to predict car crash severity, comparing the performance of Linear Regression, Random Forest, Gradient Boosting, and Convolutional Neural Networks.</a:t>
            </a:r>
            <a:endParaRPr lang="en-US" sz="14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82" y="2573298"/>
            <a:ext cx="466130" cy="46613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52582" y="3225879"/>
            <a:ext cx="3481864" cy="2913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kern="0" spc="-55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Road Safety Policy Development</a:t>
            </a:r>
            <a:endParaRPr lang="en-US" sz="1800" dirty="0"/>
          </a:p>
        </p:txBody>
      </p:sp>
      <p:sp>
        <p:nvSpPr>
          <p:cNvPr id="7" name="Text 3"/>
          <p:cNvSpPr/>
          <p:nvPr/>
        </p:nvSpPr>
        <p:spPr>
          <a:xfrm>
            <a:off x="652582" y="3629025"/>
            <a:ext cx="3779520" cy="8947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Insights into key predictors, such as weather conditions and road design, allow authorities to implement targeted safety measures.</a:t>
            </a:r>
            <a:endParaRPr lang="en-US" sz="14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779" y="2573298"/>
            <a:ext cx="466130" cy="46613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711779" y="3225879"/>
            <a:ext cx="2965252" cy="2913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kern="0" spc="-55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Insurance Risk Assessment</a:t>
            </a:r>
            <a:endParaRPr lang="en-US" sz="1800" dirty="0"/>
          </a:p>
        </p:txBody>
      </p:sp>
      <p:sp>
        <p:nvSpPr>
          <p:cNvPr id="10" name="Text 5"/>
          <p:cNvSpPr/>
          <p:nvPr/>
        </p:nvSpPr>
        <p:spPr>
          <a:xfrm>
            <a:off x="4711779" y="3629025"/>
            <a:ext cx="3779639" cy="8947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Predictive models help insurers adjust premiums based on risk profiles, encouraging safer driving behavior.</a:t>
            </a:r>
            <a:endParaRPr lang="en-US" sz="14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582" y="5083135"/>
            <a:ext cx="466130" cy="46613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652582" y="5735717"/>
            <a:ext cx="3759518" cy="2913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kern="0" spc="-55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Emergency Response Optimization</a:t>
            </a:r>
            <a:endParaRPr lang="en-US" sz="1800" dirty="0"/>
          </a:p>
        </p:txBody>
      </p:sp>
      <p:sp>
        <p:nvSpPr>
          <p:cNvPr id="13" name="Text 7"/>
          <p:cNvSpPr/>
          <p:nvPr/>
        </p:nvSpPr>
        <p:spPr>
          <a:xfrm>
            <a:off x="652582" y="6138863"/>
            <a:ext cx="3779520" cy="8947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Severity predictions can guide resource allocation and response planning in high-risk areas.</a:t>
            </a:r>
            <a:endParaRPr lang="en-US" sz="14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1779" y="5083135"/>
            <a:ext cx="466130" cy="46613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4711779" y="5735717"/>
            <a:ext cx="3779639" cy="5826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kern="0" spc="-55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Advanced Analytics for Developing Countries</a:t>
            </a:r>
            <a:endParaRPr lang="en-US" sz="1800" dirty="0"/>
          </a:p>
        </p:txBody>
      </p:sp>
      <p:sp>
        <p:nvSpPr>
          <p:cNvPr id="16" name="Text 9"/>
          <p:cNvSpPr/>
          <p:nvPr/>
        </p:nvSpPr>
        <p:spPr>
          <a:xfrm>
            <a:off x="4711779" y="6430208"/>
            <a:ext cx="3779639" cy="11930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study highlights the potential of ML in regions with limited resources, aiding in the global effort to reduce crash-related fatalities.</a:t>
            </a:r>
            <a:endParaRPr lang="en-US" sz="14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2AC708-DDD2-4175-16ED-828D17EF7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0" name="Rectangle 410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26742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584893D7-4082-D613-272C-AA94CE93C2BB}"/>
              </a:ext>
            </a:extLst>
          </p:cNvPr>
          <p:cNvSpPr/>
          <p:nvPr/>
        </p:nvSpPr>
        <p:spPr>
          <a:xfrm>
            <a:off x="1005840" y="438150"/>
            <a:ext cx="12618720" cy="1590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500" b="1" kern="1200" spc="-134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</a:t>
            </a:r>
            <a:endParaRPr lang="en-US" sz="6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843" y="2012847"/>
            <a:ext cx="13024713" cy="21946"/>
          </a:xfrm>
          <a:custGeom>
            <a:avLst/>
            <a:gdLst>
              <a:gd name="connsiteX0" fmla="*/ 0 w 13024713"/>
              <a:gd name="connsiteY0" fmla="*/ 0 h 21946"/>
              <a:gd name="connsiteX1" fmla="*/ 685511 w 13024713"/>
              <a:gd name="connsiteY1" fmla="*/ 0 h 21946"/>
              <a:gd name="connsiteX2" fmla="*/ 1371022 w 13024713"/>
              <a:gd name="connsiteY2" fmla="*/ 0 h 21946"/>
              <a:gd name="connsiteX3" fmla="*/ 2317028 w 13024713"/>
              <a:gd name="connsiteY3" fmla="*/ 0 h 21946"/>
              <a:gd name="connsiteX4" fmla="*/ 2872292 w 13024713"/>
              <a:gd name="connsiteY4" fmla="*/ 0 h 21946"/>
              <a:gd name="connsiteX5" fmla="*/ 3427556 w 13024713"/>
              <a:gd name="connsiteY5" fmla="*/ 0 h 21946"/>
              <a:gd name="connsiteX6" fmla="*/ 4113067 w 13024713"/>
              <a:gd name="connsiteY6" fmla="*/ 0 h 21946"/>
              <a:gd name="connsiteX7" fmla="*/ 4928826 w 13024713"/>
              <a:gd name="connsiteY7" fmla="*/ 0 h 21946"/>
              <a:gd name="connsiteX8" fmla="*/ 5744584 w 13024713"/>
              <a:gd name="connsiteY8" fmla="*/ 0 h 21946"/>
              <a:gd name="connsiteX9" fmla="*/ 6560342 w 13024713"/>
              <a:gd name="connsiteY9" fmla="*/ 0 h 21946"/>
              <a:gd name="connsiteX10" fmla="*/ 7506348 w 13024713"/>
              <a:gd name="connsiteY10" fmla="*/ 0 h 21946"/>
              <a:gd name="connsiteX11" fmla="*/ 8191859 w 13024713"/>
              <a:gd name="connsiteY11" fmla="*/ 0 h 21946"/>
              <a:gd name="connsiteX12" fmla="*/ 9007617 w 13024713"/>
              <a:gd name="connsiteY12" fmla="*/ 0 h 21946"/>
              <a:gd name="connsiteX13" fmla="*/ 9693129 w 13024713"/>
              <a:gd name="connsiteY13" fmla="*/ 0 h 21946"/>
              <a:gd name="connsiteX14" fmla="*/ 10378640 w 13024713"/>
              <a:gd name="connsiteY14" fmla="*/ 0 h 21946"/>
              <a:gd name="connsiteX15" fmla="*/ 11064151 w 13024713"/>
              <a:gd name="connsiteY15" fmla="*/ 0 h 21946"/>
              <a:gd name="connsiteX16" fmla="*/ 11358921 w 13024713"/>
              <a:gd name="connsiteY16" fmla="*/ 0 h 21946"/>
              <a:gd name="connsiteX17" fmla="*/ 12174679 w 13024713"/>
              <a:gd name="connsiteY17" fmla="*/ 0 h 21946"/>
              <a:gd name="connsiteX18" fmla="*/ 13024713 w 13024713"/>
              <a:gd name="connsiteY18" fmla="*/ 0 h 21946"/>
              <a:gd name="connsiteX19" fmla="*/ 13024713 w 13024713"/>
              <a:gd name="connsiteY19" fmla="*/ 21946 h 21946"/>
              <a:gd name="connsiteX20" fmla="*/ 12469449 w 13024713"/>
              <a:gd name="connsiteY20" fmla="*/ 21946 h 21946"/>
              <a:gd name="connsiteX21" fmla="*/ 11783938 w 13024713"/>
              <a:gd name="connsiteY21" fmla="*/ 21946 h 21946"/>
              <a:gd name="connsiteX22" fmla="*/ 11489168 w 13024713"/>
              <a:gd name="connsiteY22" fmla="*/ 21946 h 21946"/>
              <a:gd name="connsiteX23" fmla="*/ 10933904 w 13024713"/>
              <a:gd name="connsiteY23" fmla="*/ 21946 h 21946"/>
              <a:gd name="connsiteX24" fmla="*/ 10118145 w 13024713"/>
              <a:gd name="connsiteY24" fmla="*/ 21946 h 21946"/>
              <a:gd name="connsiteX25" fmla="*/ 9693129 w 13024713"/>
              <a:gd name="connsiteY25" fmla="*/ 21946 h 21946"/>
              <a:gd name="connsiteX26" fmla="*/ 8747123 w 13024713"/>
              <a:gd name="connsiteY26" fmla="*/ 21946 h 21946"/>
              <a:gd name="connsiteX27" fmla="*/ 7801118 w 13024713"/>
              <a:gd name="connsiteY27" fmla="*/ 21946 h 21946"/>
              <a:gd name="connsiteX28" fmla="*/ 7115606 w 13024713"/>
              <a:gd name="connsiteY28" fmla="*/ 21946 h 21946"/>
              <a:gd name="connsiteX29" fmla="*/ 6169601 w 13024713"/>
              <a:gd name="connsiteY29" fmla="*/ 21946 h 21946"/>
              <a:gd name="connsiteX30" fmla="*/ 5484090 w 13024713"/>
              <a:gd name="connsiteY30" fmla="*/ 21946 h 21946"/>
              <a:gd name="connsiteX31" fmla="*/ 4668331 w 13024713"/>
              <a:gd name="connsiteY31" fmla="*/ 21946 h 21946"/>
              <a:gd name="connsiteX32" fmla="*/ 4373562 w 13024713"/>
              <a:gd name="connsiteY32" fmla="*/ 21946 h 21946"/>
              <a:gd name="connsiteX33" fmla="*/ 3427556 w 13024713"/>
              <a:gd name="connsiteY33" fmla="*/ 21946 h 21946"/>
              <a:gd name="connsiteX34" fmla="*/ 2872292 w 13024713"/>
              <a:gd name="connsiteY34" fmla="*/ 21946 h 21946"/>
              <a:gd name="connsiteX35" fmla="*/ 2056534 w 13024713"/>
              <a:gd name="connsiteY35" fmla="*/ 21946 h 21946"/>
              <a:gd name="connsiteX36" fmla="*/ 1761764 w 13024713"/>
              <a:gd name="connsiteY36" fmla="*/ 21946 h 21946"/>
              <a:gd name="connsiteX37" fmla="*/ 815758 w 13024713"/>
              <a:gd name="connsiteY37" fmla="*/ 21946 h 21946"/>
              <a:gd name="connsiteX38" fmla="*/ 0 w 13024713"/>
              <a:gd name="connsiteY38" fmla="*/ 21946 h 21946"/>
              <a:gd name="connsiteX39" fmla="*/ 0 w 13024713"/>
              <a:gd name="connsiteY39" fmla="*/ 0 h 2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024713" h="21946" fill="none" extrusionOk="0">
                <a:moveTo>
                  <a:pt x="0" y="0"/>
                </a:moveTo>
                <a:cubicBezTo>
                  <a:pt x="152281" y="-31067"/>
                  <a:pt x="486749" y="10902"/>
                  <a:pt x="685511" y="0"/>
                </a:cubicBezTo>
                <a:cubicBezTo>
                  <a:pt x="884273" y="-10902"/>
                  <a:pt x="1062186" y="15086"/>
                  <a:pt x="1371022" y="0"/>
                </a:cubicBezTo>
                <a:cubicBezTo>
                  <a:pt x="1679858" y="-15086"/>
                  <a:pt x="1899806" y="24968"/>
                  <a:pt x="2317028" y="0"/>
                </a:cubicBezTo>
                <a:cubicBezTo>
                  <a:pt x="2734250" y="-24968"/>
                  <a:pt x="2734875" y="-14625"/>
                  <a:pt x="2872292" y="0"/>
                </a:cubicBezTo>
                <a:cubicBezTo>
                  <a:pt x="3009709" y="14625"/>
                  <a:pt x="3213734" y="-7375"/>
                  <a:pt x="3427556" y="0"/>
                </a:cubicBezTo>
                <a:cubicBezTo>
                  <a:pt x="3641378" y="7375"/>
                  <a:pt x="3923864" y="-814"/>
                  <a:pt x="4113067" y="0"/>
                </a:cubicBezTo>
                <a:cubicBezTo>
                  <a:pt x="4302270" y="814"/>
                  <a:pt x="4578687" y="-39829"/>
                  <a:pt x="4928826" y="0"/>
                </a:cubicBezTo>
                <a:cubicBezTo>
                  <a:pt x="5278965" y="39829"/>
                  <a:pt x="5532760" y="-36008"/>
                  <a:pt x="5744584" y="0"/>
                </a:cubicBezTo>
                <a:cubicBezTo>
                  <a:pt x="5956408" y="36008"/>
                  <a:pt x="6381888" y="-35825"/>
                  <a:pt x="6560342" y="0"/>
                </a:cubicBezTo>
                <a:cubicBezTo>
                  <a:pt x="6738796" y="35825"/>
                  <a:pt x="7189357" y="-10608"/>
                  <a:pt x="7506348" y="0"/>
                </a:cubicBezTo>
                <a:cubicBezTo>
                  <a:pt x="7823339" y="10608"/>
                  <a:pt x="7939565" y="-7571"/>
                  <a:pt x="8191859" y="0"/>
                </a:cubicBezTo>
                <a:cubicBezTo>
                  <a:pt x="8444153" y="7571"/>
                  <a:pt x="8638460" y="-38679"/>
                  <a:pt x="9007617" y="0"/>
                </a:cubicBezTo>
                <a:cubicBezTo>
                  <a:pt x="9376774" y="38679"/>
                  <a:pt x="9377652" y="-29895"/>
                  <a:pt x="9693129" y="0"/>
                </a:cubicBezTo>
                <a:cubicBezTo>
                  <a:pt x="10008606" y="29895"/>
                  <a:pt x="10235825" y="328"/>
                  <a:pt x="10378640" y="0"/>
                </a:cubicBezTo>
                <a:cubicBezTo>
                  <a:pt x="10521455" y="-328"/>
                  <a:pt x="10868644" y="-23133"/>
                  <a:pt x="11064151" y="0"/>
                </a:cubicBezTo>
                <a:cubicBezTo>
                  <a:pt x="11259658" y="23133"/>
                  <a:pt x="11221813" y="14424"/>
                  <a:pt x="11358921" y="0"/>
                </a:cubicBezTo>
                <a:cubicBezTo>
                  <a:pt x="11496029" y="-14424"/>
                  <a:pt x="11965987" y="12857"/>
                  <a:pt x="12174679" y="0"/>
                </a:cubicBezTo>
                <a:cubicBezTo>
                  <a:pt x="12383371" y="-12857"/>
                  <a:pt x="12817774" y="29617"/>
                  <a:pt x="13024713" y="0"/>
                </a:cubicBezTo>
                <a:cubicBezTo>
                  <a:pt x="13024640" y="6940"/>
                  <a:pt x="13023888" y="16895"/>
                  <a:pt x="13024713" y="21946"/>
                </a:cubicBezTo>
                <a:cubicBezTo>
                  <a:pt x="12775679" y="19870"/>
                  <a:pt x="12720093" y="7930"/>
                  <a:pt x="12469449" y="21946"/>
                </a:cubicBezTo>
                <a:cubicBezTo>
                  <a:pt x="12218805" y="35962"/>
                  <a:pt x="11987749" y="26421"/>
                  <a:pt x="11783938" y="21946"/>
                </a:cubicBezTo>
                <a:cubicBezTo>
                  <a:pt x="11580127" y="17471"/>
                  <a:pt x="11626890" y="24678"/>
                  <a:pt x="11489168" y="21946"/>
                </a:cubicBezTo>
                <a:cubicBezTo>
                  <a:pt x="11351446" y="19215"/>
                  <a:pt x="11059046" y="38646"/>
                  <a:pt x="10933904" y="21946"/>
                </a:cubicBezTo>
                <a:cubicBezTo>
                  <a:pt x="10808762" y="5246"/>
                  <a:pt x="10419073" y="15408"/>
                  <a:pt x="10118145" y="21946"/>
                </a:cubicBezTo>
                <a:cubicBezTo>
                  <a:pt x="9817217" y="28484"/>
                  <a:pt x="9880110" y="41494"/>
                  <a:pt x="9693129" y="21946"/>
                </a:cubicBezTo>
                <a:cubicBezTo>
                  <a:pt x="9506148" y="2398"/>
                  <a:pt x="9112156" y="3120"/>
                  <a:pt x="8747123" y="21946"/>
                </a:cubicBezTo>
                <a:cubicBezTo>
                  <a:pt x="8382090" y="40772"/>
                  <a:pt x="8230522" y="1595"/>
                  <a:pt x="7801118" y="21946"/>
                </a:cubicBezTo>
                <a:cubicBezTo>
                  <a:pt x="7371715" y="42297"/>
                  <a:pt x="7384683" y="5977"/>
                  <a:pt x="7115606" y="21946"/>
                </a:cubicBezTo>
                <a:cubicBezTo>
                  <a:pt x="6846529" y="37915"/>
                  <a:pt x="6363099" y="-24159"/>
                  <a:pt x="6169601" y="21946"/>
                </a:cubicBezTo>
                <a:cubicBezTo>
                  <a:pt x="5976103" y="68051"/>
                  <a:pt x="5729383" y="44242"/>
                  <a:pt x="5484090" y="21946"/>
                </a:cubicBezTo>
                <a:cubicBezTo>
                  <a:pt x="5238797" y="-350"/>
                  <a:pt x="5022151" y="46650"/>
                  <a:pt x="4668331" y="21946"/>
                </a:cubicBezTo>
                <a:cubicBezTo>
                  <a:pt x="4314511" y="-2758"/>
                  <a:pt x="4513269" y="20751"/>
                  <a:pt x="4373562" y="21946"/>
                </a:cubicBezTo>
                <a:cubicBezTo>
                  <a:pt x="4233855" y="23141"/>
                  <a:pt x="3759313" y="4720"/>
                  <a:pt x="3427556" y="21946"/>
                </a:cubicBezTo>
                <a:cubicBezTo>
                  <a:pt x="3095799" y="39172"/>
                  <a:pt x="3004542" y="4363"/>
                  <a:pt x="2872292" y="21946"/>
                </a:cubicBezTo>
                <a:cubicBezTo>
                  <a:pt x="2740042" y="39529"/>
                  <a:pt x="2392282" y="30352"/>
                  <a:pt x="2056534" y="21946"/>
                </a:cubicBezTo>
                <a:cubicBezTo>
                  <a:pt x="1720786" y="13540"/>
                  <a:pt x="1862447" y="12082"/>
                  <a:pt x="1761764" y="21946"/>
                </a:cubicBezTo>
                <a:cubicBezTo>
                  <a:pt x="1661081" y="31811"/>
                  <a:pt x="1108082" y="16882"/>
                  <a:pt x="815758" y="21946"/>
                </a:cubicBezTo>
                <a:cubicBezTo>
                  <a:pt x="523434" y="27010"/>
                  <a:pt x="235085" y="8649"/>
                  <a:pt x="0" y="21946"/>
                </a:cubicBezTo>
                <a:cubicBezTo>
                  <a:pt x="96" y="12078"/>
                  <a:pt x="905" y="5768"/>
                  <a:pt x="0" y="0"/>
                </a:cubicBezTo>
                <a:close/>
              </a:path>
              <a:path w="13024713" h="21946" stroke="0" extrusionOk="0">
                <a:moveTo>
                  <a:pt x="0" y="0"/>
                </a:moveTo>
                <a:cubicBezTo>
                  <a:pt x="174000" y="6813"/>
                  <a:pt x="297001" y="23805"/>
                  <a:pt x="555264" y="0"/>
                </a:cubicBezTo>
                <a:cubicBezTo>
                  <a:pt x="813527" y="-23805"/>
                  <a:pt x="769952" y="1312"/>
                  <a:pt x="850034" y="0"/>
                </a:cubicBezTo>
                <a:cubicBezTo>
                  <a:pt x="930116" y="-1312"/>
                  <a:pt x="1491554" y="-15023"/>
                  <a:pt x="1796039" y="0"/>
                </a:cubicBezTo>
                <a:cubicBezTo>
                  <a:pt x="2100524" y="15023"/>
                  <a:pt x="2168508" y="981"/>
                  <a:pt x="2351303" y="0"/>
                </a:cubicBezTo>
                <a:cubicBezTo>
                  <a:pt x="2534098" y="-981"/>
                  <a:pt x="2701410" y="20438"/>
                  <a:pt x="2906568" y="0"/>
                </a:cubicBezTo>
                <a:cubicBezTo>
                  <a:pt x="3111726" y="-20438"/>
                  <a:pt x="3379694" y="818"/>
                  <a:pt x="3852573" y="0"/>
                </a:cubicBezTo>
                <a:cubicBezTo>
                  <a:pt x="4325453" y="-818"/>
                  <a:pt x="4071412" y="6498"/>
                  <a:pt x="4277590" y="0"/>
                </a:cubicBezTo>
                <a:cubicBezTo>
                  <a:pt x="4483768" y="-6498"/>
                  <a:pt x="4790594" y="-41666"/>
                  <a:pt x="5223595" y="0"/>
                </a:cubicBezTo>
                <a:cubicBezTo>
                  <a:pt x="5656596" y="41666"/>
                  <a:pt x="5816165" y="-38109"/>
                  <a:pt x="6169601" y="0"/>
                </a:cubicBezTo>
                <a:cubicBezTo>
                  <a:pt x="6523037" y="38109"/>
                  <a:pt x="6666048" y="31776"/>
                  <a:pt x="6855112" y="0"/>
                </a:cubicBezTo>
                <a:cubicBezTo>
                  <a:pt x="7044176" y="-31776"/>
                  <a:pt x="7564381" y="39887"/>
                  <a:pt x="7801118" y="0"/>
                </a:cubicBezTo>
                <a:cubicBezTo>
                  <a:pt x="8037855" y="-39887"/>
                  <a:pt x="8171178" y="4704"/>
                  <a:pt x="8356382" y="0"/>
                </a:cubicBezTo>
                <a:cubicBezTo>
                  <a:pt x="8541586" y="-4704"/>
                  <a:pt x="8709469" y="-25916"/>
                  <a:pt x="8911646" y="0"/>
                </a:cubicBezTo>
                <a:cubicBezTo>
                  <a:pt x="9113823" y="25916"/>
                  <a:pt x="9544154" y="-32712"/>
                  <a:pt x="9727404" y="0"/>
                </a:cubicBezTo>
                <a:cubicBezTo>
                  <a:pt x="9910654" y="32712"/>
                  <a:pt x="10120754" y="-9487"/>
                  <a:pt x="10282668" y="0"/>
                </a:cubicBezTo>
                <a:cubicBezTo>
                  <a:pt x="10444582" y="9487"/>
                  <a:pt x="10998615" y="-16142"/>
                  <a:pt x="11228674" y="0"/>
                </a:cubicBezTo>
                <a:cubicBezTo>
                  <a:pt x="11458733" y="16142"/>
                  <a:pt x="11706256" y="18878"/>
                  <a:pt x="12174679" y="0"/>
                </a:cubicBezTo>
                <a:cubicBezTo>
                  <a:pt x="12643103" y="-18878"/>
                  <a:pt x="12759081" y="2371"/>
                  <a:pt x="13024713" y="0"/>
                </a:cubicBezTo>
                <a:cubicBezTo>
                  <a:pt x="13023900" y="6053"/>
                  <a:pt x="13025504" y="12797"/>
                  <a:pt x="13024713" y="21946"/>
                </a:cubicBezTo>
                <a:cubicBezTo>
                  <a:pt x="12943964" y="16522"/>
                  <a:pt x="12860847" y="32846"/>
                  <a:pt x="12729943" y="21946"/>
                </a:cubicBezTo>
                <a:cubicBezTo>
                  <a:pt x="12599039" y="11047"/>
                  <a:pt x="12082300" y="547"/>
                  <a:pt x="11783938" y="21946"/>
                </a:cubicBezTo>
                <a:cubicBezTo>
                  <a:pt x="11485577" y="43345"/>
                  <a:pt x="11336827" y="7061"/>
                  <a:pt x="11098426" y="21946"/>
                </a:cubicBezTo>
                <a:cubicBezTo>
                  <a:pt x="10860025" y="36831"/>
                  <a:pt x="10786191" y="19920"/>
                  <a:pt x="10673410" y="21946"/>
                </a:cubicBezTo>
                <a:cubicBezTo>
                  <a:pt x="10560629" y="23972"/>
                  <a:pt x="10140214" y="4970"/>
                  <a:pt x="9987898" y="21946"/>
                </a:cubicBezTo>
                <a:cubicBezTo>
                  <a:pt x="9835582" y="38922"/>
                  <a:pt x="9813444" y="24986"/>
                  <a:pt x="9693129" y="21946"/>
                </a:cubicBezTo>
                <a:cubicBezTo>
                  <a:pt x="9572814" y="18906"/>
                  <a:pt x="9463575" y="12345"/>
                  <a:pt x="9398359" y="21946"/>
                </a:cubicBezTo>
                <a:cubicBezTo>
                  <a:pt x="9333143" y="31548"/>
                  <a:pt x="8974212" y="9233"/>
                  <a:pt x="8712847" y="21946"/>
                </a:cubicBezTo>
                <a:cubicBezTo>
                  <a:pt x="8451482" y="34659"/>
                  <a:pt x="8461225" y="12855"/>
                  <a:pt x="8287831" y="21946"/>
                </a:cubicBezTo>
                <a:cubicBezTo>
                  <a:pt x="8114437" y="31037"/>
                  <a:pt x="7836612" y="42743"/>
                  <a:pt x="7472072" y="21946"/>
                </a:cubicBezTo>
                <a:cubicBezTo>
                  <a:pt x="7107532" y="1149"/>
                  <a:pt x="7134995" y="26035"/>
                  <a:pt x="7047055" y="21946"/>
                </a:cubicBezTo>
                <a:cubicBezTo>
                  <a:pt x="6959115" y="17857"/>
                  <a:pt x="6577731" y="34439"/>
                  <a:pt x="6231297" y="21946"/>
                </a:cubicBezTo>
                <a:cubicBezTo>
                  <a:pt x="5884863" y="9453"/>
                  <a:pt x="6062259" y="9879"/>
                  <a:pt x="5936527" y="21946"/>
                </a:cubicBezTo>
                <a:cubicBezTo>
                  <a:pt x="5810795" y="34014"/>
                  <a:pt x="5410761" y="50728"/>
                  <a:pt x="5120769" y="21946"/>
                </a:cubicBezTo>
                <a:cubicBezTo>
                  <a:pt x="4830777" y="-6836"/>
                  <a:pt x="4866873" y="34132"/>
                  <a:pt x="4695752" y="21946"/>
                </a:cubicBezTo>
                <a:cubicBezTo>
                  <a:pt x="4524631" y="9760"/>
                  <a:pt x="4471458" y="21086"/>
                  <a:pt x="4400982" y="21946"/>
                </a:cubicBezTo>
                <a:cubicBezTo>
                  <a:pt x="4330506" y="22807"/>
                  <a:pt x="4151907" y="35822"/>
                  <a:pt x="3975965" y="21946"/>
                </a:cubicBezTo>
                <a:cubicBezTo>
                  <a:pt x="3800023" y="8070"/>
                  <a:pt x="3383688" y="48206"/>
                  <a:pt x="3160207" y="21946"/>
                </a:cubicBezTo>
                <a:cubicBezTo>
                  <a:pt x="2936726" y="-4314"/>
                  <a:pt x="2926118" y="7352"/>
                  <a:pt x="2735190" y="21946"/>
                </a:cubicBezTo>
                <a:cubicBezTo>
                  <a:pt x="2544262" y="36540"/>
                  <a:pt x="2551504" y="10651"/>
                  <a:pt x="2440420" y="21946"/>
                </a:cubicBezTo>
                <a:cubicBezTo>
                  <a:pt x="2329336" y="33242"/>
                  <a:pt x="2224641" y="42269"/>
                  <a:pt x="2015403" y="21946"/>
                </a:cubicBezTo>
                <a:cubicBezTo>
                  <a:pt x="1806165" y="1623"/>
                  <a:pt x="1736836" y="-5616"/>
                  <a:pt x="1460139" y="21946"/>
                </a:cubicBezTo>
                <a:cubicBezTo>
                  <a:pt x="1183442" y="49508"/>
                  <a:pt x="929191" y="4288"/>
                  <a:pt x="774628" y="21946"/>
                </a:cubicBezTo>
                <a:cubicBezTo>
                  <a:pt x="620065" y="39604"/>
                  <a:pt x="233428" y="-11606"/>
                  <a:pt x="0" y="21946"/>
                </a:cubicBezTo>
                <a:cubicBezTo>
                  <a:pt x="-481" y="12556"/>
                  <a:pt x="67" y="775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4C3484-FFE9-1A5D-631D-BFB923CB65EF}"/>
              </a:ext>
            </a:extLst>
          </p:cNvPr>
          <p:cNvSpPr txBox="1"/>
          <p:nvPr/>
        </p:nvSpPr>
        <p:spPr>
          <a:xfrm>
            <a:off x="1005840" y="2315260"/>
            <a:ext cx="12618720" cy="51023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685800" lvl="1" indent="-457200" algn="just" defTabSz="914400" fontAlgn="base">
              <a:lnSpc>
                <a:spcPct val="9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000" b="0" i="0" u="none" strike="noStrike" dirty="0">
                <a:effectLst/>
              </a:rPr>
              <a:t>Sattar, K., </a:t>
            </a:r>
            <a:r>
              <a:rPr lang="en-US" sz="2000" b="0" i="0" u="none" strike="noStrike" dirty="0" err="1">
                <a:effectLst/>
              </a:rPr>
              <a:t>Chikh</a:t>
            </a:r>
            <a:r>
              <a:rPr lang="en-US" sz="2000" b="0" i="0" u="none" strike="noStrike" dirty="0">
                <a:effectLst/>
              </a:rPr>
              <a:t> </a:t>
            </a:r>
            <a:r>
              <a:rPr lang="en-US" sz="2000" b="0" i="0" u="none" strike="noStrike" dirty="0" err="1">
                <a:effectLst/>
              </a:rPr>
              <a:t>Oughali</a:t>
            </a:r>
            <a:r>
              <a:rPr lang="en-US" sz="2000" b="0" i="0" u="none" strike="noStrike" dirty="0">
                <a:effectLst/>
              </a:rPr>
              <a:t>, F., Assi, K., </a:t>
            </a:r>
            <a:r>
              <a:rPr lang="en-US" sz="2000" b="0" i="0" u="none" strike="noStrike" dirty="0" err="1">
                <a:effectLst/>
              </a:rPr>
              <a:t>Ratrout</a:t>
            </a:r>
            <a:r>
              <a:rPr lang="en-US" sz="2000" b="0" i="0" u="none" strike="noStrike" dirty="0">
                <a:effectLst/>
              </a:rPr>
              <a:t>, N., Jamal, A., &amp; </a:t>
            </a:r>
            <a:r>
              <a:rPr lang="en-US" sz="2000" b="0" i="0" u="none" strike="noStrike" dirty="0" err="1">
                <a:effectLst/>
              </a:rPr>
              <a:t>Masiur</a:t>
            </a:r>
            <a:r>
              <a:rPr lang="en-US" sz="2000" b="0" i="0" u="none" strike="noStrike" dirty="0">
                <a:effectLst/>
              </a:rPr>
              <a:t> Rahman, S. (2023). Transparent deep machine learning framework for predicting traffic crash severity. </a:t>
            </a:r>
            <a:r>
              <a:rPr lang="en-US" sz="2000" b="0" i="1" u="none" strike="noStrike" dirty="0">
                <a:effectLst/>
              </a:rPr>
              <a:t>Neural Computing and Applications, 35</a:t>
            </a:r>
            <a:r>
              <a:rPr lang="en-US" sz="2000" b="0" i="0" u="none" strike="noStrike" dirty="0">
                <a:effectLst/>
              </a:rPr>
              <a:t>(2), 1535-1547.</a:t>
            </a:r>
          </a:p>
          <a:p>
            <a:pPr marL="685800" lvl="1" indent="-457200" algn="just" defTabSz="914400" fontAlgn="base">
              <a:lnSpc>
                <a:spcPct val="90000"/>
              </a:lnSpc>
              <a:buFont typeface="+mj-lt"/>
              <a:buAutoNum type="arabicPeriod"/>
            </a:pPr>
            <a:r>
              <a:rPr lang="en-US" sz="2000" b="0" i="0" u="none" strike="noStrike" dirty="0">
                <a:effectLst/>
              </a:rPr>
              <a:t>Ma, Z., Mei, G., &amp; Cuomo, S. (2021). An analytic framework using deep learning for prediction of traffic accident injury severity based on contributing factors. </a:t>
            </a:r>
            <a:r>
              <a:rPr lang="en-US" sz="2000" b="0" i="1" u="none" strike="noStrike" dirty="0">
                <a:effectLst/>
              </a:rPr>
              <a:t>Accident Analysis &amp; Prevention, 160</a:t>
            </a:r>
            <a:r>
              <a:rPr lang="en-US" sz="2000" b="0" i="0" u="none" strike="noStrike" dirty="0">
                <a:effectLst/>
              </a:rPr>
              <a:t>, 106322.</a:t>
            </a:r>
          </a:p>
          <a:p>
            <a:pPr marL="685800" lvl="1" indent="-457200" algn="just" defTabSz="914400" fontAlgn="base">
              <a:lnSpc>
                <a:spcPct val="90000"/>
              </a:lnSpc>
              <a:buFont typeface="+mj-lt"/>
              <a:buAutoNum type="arabicPeriod"/>
            </a:pPr>
            <a:r>
              <a:rPr lang="en-US" sz="2000" b="0" i="0" u="none" strike="noStrike" dirty="0">
                <a:effectLst/>
              </a:rPr>
              <a:t>Ahmadi, A., Jahangiri, A., Berardi, V., &amp; </a:t>
            </a:r>
            <a:r>
              <a:rPr lang="en-US" sz="2000" b="0" i="0" u="none" strike="noStrike" dirty="0" err="1">
                <a:effectLst/>
              </a:rPr>
              <a:t>Machiani</a:t>
            </a:r>
            <a:r>
              <a:rPr lang="en-US" sz="2000" b="0" i="0" u="none" strike="noStrike" dirty="0">
                <a:effectLst/>
              </a:rPr>
              <a:t>, S. G. (2020). Crash severity analysis of rear-end crashes in California using statistical and machine learning classification methods. </a:t>
            </a:r>
            <a:r>
              <a:rPr lang="en-US" sz="2000" b="0" i="1" u="none" strike="noStrike" dirty="0">
                <a:effectLst/>
              </a:rPr>
              <a:t>Journal of Transportation Safety &amp; Security, 12</a:t>
            </a:r>
            <a:r>
              <a:rPr lang="en-US" sz="2000" b="0" i="0" u="none" strike="noStrike" dirty="0">
                <a:effectLst/>
              </a:rPr>
              <a:t>(4), 522-546.</a:t>
            </a:r>
          </a:p>
          <a:p>
            <a:pPr marL="685800" lvl="1" indent="-457200" algn="just" defTabSz="914400" fontAlgn="base">
              <a:lnSpc>
                <a:spcPct val="90000"/>
              </a:lnSpc>
              <a:buFont typeface="+mj-lt"/>
              <a:buAutoNum type="arabicPeriod"/>
            </a:pPr>
            <a:r>
              <a:rPr lang="en-US" sz="2000" b="0" i="0" u="none" strike="noStrike" dirty="0" err="1">
                <a:effectLst/>
              </a:rPr>
              <a:t>Ghasedi</a:t>
            </a:r>
            <a:r>
              <a:rPr lang="en-US" sz="2000" b="0" i="0" u="none" strike="noStrike" dirty="0">
                <a:effectLst/>
              </a:rPr>
              <a:t>, M., </a:t>
            </a:r>
            <a:r>
              <a:rPr lang="en-US" sz="2000" b="0" i="0" u="none" strike="noStrike" dirty="0" err="1">
                <a:effectLst/>
              </a:rPr>
              <a:t>Sarfjoo</a:t>
            </a:r>
            <a:r>
              <a:rPr lang="en-US" sz="2000" b="0" i="0" u="none" strike="noStrike" dirty="0">
                <a:effectLst/>
              </a:rPr>
              <a:t>, M., &amp; </a:t>
            </a:r>
            <a:r>
              <a:rPr lang="en-US" sz="2000" b="0" i="0" u="none" strike="noStrike" dirty="0" err="1">
                <a:effectLst/>
              </a:rPr>
              <a:t>Bargegol</a:t>
            </a:r>
            <a:r>
              <a:rPr lang="en-US" sz="2000" b="0" i="0" u="none" strike="noStrike" dirty="0">
                <a:effectLst/>
              </a:rPr>
              <a:t>, I. (2021). Prediction and analysis of the severity and number of suburban accidents using logit model, factor analysis, and machine learning: A case study in a developing country. </a:t>
            </a:r>
            <a:r>
              <a:rPr lang="en-US" sz="2000" b="0" i="1" u="none" strike="noStrike" dirty="0">
                <a:effectLst/>
              </a:rPr>
              <a:t>SN Applied Sciences, 3</a:t>
            </a:r>
            <a:r>
              <a:rPr lang="en-US" sz="2000" b="0" i="0" u="none" strike="noStrike" dirty="0">
                <a:effectLst/>
              </a:rPr>
              <a:t>(1), 13.</a:t>
            </a:r>
          </a:p>
          <a:p>
            <a:pPr marL="685800" lvl="1" indent="-457200" algn="just" defTabSz="914400" fontAlgn="base">
              <a:lnSpc>
                <a:spcPct val="90000"/>
              </a:lnSpc>
              <a:buFont typeface="+mj-lt"/>
              <a:buAutoNum type="arabicPeriod"/>
            </a:pPr>
            <a:r>
              <a:rPr lang="en-US" sz="2000" b="0" i="0" u="none" strike="noStrike" dirty="0">
                <a:effectLst/>
              </a:rPr>
              <a:t>Assi, K., Rahman, S. M., Mansoor, U., &amp; </a:t>
            </a:r>
            <a:r>
              <a:rPr lang="en-US" sz="2000" b="0" i="0" u="none" strike="noStrike" dirty="0" err="1">
                <a:effectLst/>
              </a:rPr>
              <a:t>Ratrout</a:t>
            </a:r>
            <a:r>
              <a:rPr lang="en-US" sz="2000" b="0" i="0" u="none" strike="noStrike" dirty="0">
                <a:effectLst/>
              </a:rPr>
              <a:t>, N. (2020). Predicting crash injury severity with machine learning algorithm synergized with clustering technique: A promising protocol. </a:t>
            </a:r>
            <a:r>
              <a:rPr lang="en-US" sz="2000" b="0" i="1" u="none" strike="noStrike" dirty="0">
                <a:effectLst/>
              </a:rPr>
              <a:t>International Journal of Environmental Research and Public Health, 17</a:t>
            </a:r>
            <a:r>
              <a:rPr lang="en-US" sz="2000" b="0" i="0" u="none" strike="noStrike" dirty="0">
                <a:effectLst/>
              </a:rPr>
              <a:t>(15), 5497.</a:t>
            </a:r>
          </a:p>
          <a:p>
            <a:pPr marL="685800" lvl="1" indent="-457200" algn="just" defTabSz="914400" fontAlgn="base">
              <a:lnSpc>
                <a:spcPct val="9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000" b="0" i="0" u="none" strike="noStrike" dirty="0">
                <a:effectLst/>
              </a:rPr>
              <a:t>Al-</a:t>
            </a:r>
            <a:r>
              <a:rPr lang="en-US" sz="2000" b="0" i="0" u="none" strike="noStrike" dirty="0" err="1">
                <a:effectLst/>
              </a:rPr>
              <a:t>Moqri</a:t>
            </a:r>
            <a:r>
              <a:rPr lang="en-US" sz="2000" b="0" i="0" u="none" strike="noStrike" dirty="0">
                <a:effectLst/>
              </a:rPr>
              <a:t>, T., </a:t>
            </a:r>
            <a:r>
              <a:rPr lang="en-US" sz="2000" b="0" i="0" u="none" strike="noStrike" dirty="0" err="1">
                <a:effectLst/>
              </a:rPr>
              <a:t>Haijun</a:t>
            </a:r>
            <a:r>
              <a:rPr lang="en-US" sz="2000" b="0" i="0" u="none" strike="noStrike" dirty="0">
                <a:effectLst/>
              </a:rPr>
              <a:t>, X., </a:t>
            </a:r>
            <a:r>
              <a:rPr lang="en-US" sz="2000" b="0" i="0" u="none" strike="noStrike" dirty="0" err="1">
                <a:effectLst/>
              </a:rPr>
              <a:t>Namahoro</a:t>
            </a:r>
            <a:r>
              <a:rPr lang="en-US" sz="2000" b="0" i="0" u="none" strike="noStrike" dirty="0">
                <a:effectLst/>
              </a:rPr>
              <a:t>, J. P., </a:t>
            </a:r>
            <a:r>
              <a:rPr lang="en-US" sz="2000" b="0" i="0" u="none" strike="noStrike" dirty="0" err="1">
                <a:effectLst/>
              </a:rPr>
              <a:t>Alfalahi</a:t>
            </a:r>
            <a:r>
              <a:rPr lang="en-US" sz="2000" b="0" i="0" u="none" strike="noStrike" dirty="0">
                <a:effectLst/>
              </a:rPr>
              <a:t>, E. N., &amp; </a:t>
            </a:r>
            <a:r>
              <a:rPr lang="en-US" sz="2000" b="0" i="0" u="none" strike="noStrike" dirty="0" err="1">
                <a:effectLst/>
              </a:rPr>
              <a:t>Alwesabi</a:t>
            </a:r>
            <a:r>
              <a:rPr lang="en-US" sz="2000" b="0" i="0" u="none" strike="noStrike" dirty="0">
                <a:effectLst/>
              </a:rPr>
              <a:t>, I. (2020). Exploiting machine learning algorithms for predicting crash injury severity in Yemen: hospital case study. </a:t>
            </a:r>
            <a:r>
              <a:rPr lang="en-US" sz="2000" b="0" i="1" u="none" strike="noStrike" dirty="0">
                <a:effectLst/>
              </a:rPr>
              <a:t>Applied Computational Mathematics, 9(5), 155-164.</a:t>
            </a:r>
          </a:p>
          <a:p>
            <a:pPr marL="228600" lvl="1" algn="just" defTabSz="914400" fontAlgn="base">
              <a:lnSpc>
                <a:spcPct val="90000"/>
              </a:lnSpc>
              <a:spcAft>
                <a:spcPts val="1200"/>
              </a:spcAft>
            </a:pPr>
            <a:br>
              <a:rPr lang="en-US" sz="2000" b="0" dirty="0">
                <a:effectLst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1390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DD39EB-4415-AC5E-D51F-7856AA639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7" name="Rectangle 411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26742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7E84C10E-C1F6-2C19-58B2-FDC3609F363E}"/>
              </a:ext>
            </a:extLst>
          </p:cNvPr>
          <p:cNvSpPr/>
          <p:nvPr/>
        </p:nvSpPr>
        <p:spPr>
          <a:xfrm>
            <a:off x="1005840" y="541657"/>
            <a:ext cx="12615062" cy="48798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900" b="1" kern="1200" spc="-134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79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1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5840" y="5662314"/>
            <a:ext cx="6492240" cy="21945"/>
          </a:xfrm>
          <a:custGeom>
            <a:avLst/>
            <a:gdLst>
              <a:gd name="connsiteX0" fmla="*/ 0 w 6492240"/>
              <a:gd name="connsiteY0" fmla="*/ 0 h 21945"/>
              <a:gd name="connsiteX1" fmla="*/ 649224 w 6492240"/>
              <a:gd name="connsiteY1" fmla="*/ 0 h 21945"/>
              <a:gd name="connsiteX2" fmla="*/ 1298448 w 6492240"/>
              <a:gd name="connsiteY2" fmla="*/ 0 h 21945"/>
              <a:gd name="connsiteX3" fmla="*/ 1947672 w 6492240"/>
              <a:gd name="connsiteY3" fmla="*/ 0 h 21945"/>
              <a:gd name="connsiteX4" fmla="*/ 2726741 w 6492240"/>
              <a:gd name="connsiteY4" fmla="*/ 0 h 21945"/>
              <a:gd name="connsiteX5" fmla="*/ 3440887 w 6492240"/>
              <a:gd name="connsiteY5" fmla="*/ 0 h 21945"/>
              <a:gd name="connsiteX6" fmla="*/ 3895344 w 6492240"/>
              <a:gd name="connsiteY6" fmla="*/ 0 h 21945"/>
              <a:gd name="connsiteX7" fmla="*/ 4479646 w 6492240"/>
              <a:gd name="connsiteY7" fmla="*/ 0 h 21945"/>
              <a:gd name="connsiteX8" fmla="*/ 5258714 w 6492240"/>
              <a:gd name="connsiteY8" fmla="*/ 0 h 21945"/>
              <a:gd name="connsiteX9" fmla="*/ 5907938 w 6492240"/>
              <a:gd name="connsiteY9" fmla="*/ 0 h 21945"/>
              <a:gd name="connsiteX10" fmla="*/ 6492240 w 6492240"/>
              <a:gd name="connsiteY10" fmla="*/ 0 h 21945"/>
              <a:gd name="connsiteX11" fmla="*/ 6492240 w 6492240"/>
              <a:gd name="connsiteY11" fmla="*/ 21945 h 21945"/>
              <a:gd name="connsiteX12" fmla="*/ 5972861 w 6492240"/>
              <a:gd name="connsiteY12" fmla="*/ 21945 h 21945"/>
              <a:gd name="connsiteX13" fmla="*/ 5193792 w 6492240"/>
              <a:gd name="connsiteY13" fmla="*/ 21945 h 21945"/>
              <a:gd name="connsiteX14" fmla="*/ 4674413 w 6492240"/>
              <a:gd name="connsiteY14" fmla="*/ 21945 h 21945"/>
              <a:gd name="connsiteX15" fmla="*/ 4219956 w 6492240"/>
              <a:gd name="connsiteY15" fmla="*/ 21945 h 21945"/>
              <a:gd name="connsiteX16" fmla="*/ 3765499 w 6492240"/>
              <a:gd name="connsiteY16" fmla="*/ 21945 h 21945"/>
              <a:gd name="connsiteX17" fmla="*/ 3051353 w 6492240"/>
              <a:gd name="connsiteY17" fmla="*/ 21945 h 21945"/>
              <a:gd name="connsiteX18" fmla="*/ 2596896 w 6492240"/>
              <a:gd name="connsiteY18" fmla="*/ 21945 h 21945"/>
              <a:gd name="connsiteX19" fmla="*/ 1947672 w 6492240"/>
              <a:gd name="connsiteY19" fmla="*/ 21945 h 21945"/>
              <a:gd name="connsiteX20" fmla="*/ 1428293 w 6492240"/>
              <a:gd name="connsiteY20" fmla="*/ 21945 h 21945"/>
              <a:gd name="connsiteX21" fmla="*/ 779069 w 6492240"/>
              <a:gd name="connsiteY21" fmla="*/ 21945 h 21945"/>
              <a:gd name="connsiteX22" fmla="*/ 0 w 6492240"/>
              <a:gd name="connsiteY22" fmla="*/ 21945 h 21945"/>
              <a:gd name="connsiteX23" fmla="*/ 0 w 6492240"/>
              <a:gd name="connsiteY23" fmla="*/ 0 h 2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492240" h="21945" fill="none" extrusionOk="0">
                <a:moveTo>
                  <a:pt x="0" y="0"/>
                </a:moveTo>
                <a:cubicBezTo>
                  <a:pt x="143222" y="12425"/>
                  <a:pt x="517767" y="26238"/>
                  <a:pt x="649224" y="0"/>
                </a:cubicBezTo>
                <a:cubicBezTo>
                  <a:pt x="780681" y="-26238"/>
                  <a:pt x="1121411" y="6460"/>
                  <a:pt x="1298448" y="0"/>
                </a:cubicBezTo>
                <a:cubicBezTo>
                  <a:pt x="1475485" y="-6460"/>
                  <a:pt x="1718316" y="-31750"/>
                  <a:pt x="1947672" y="0"/>
                </a:cubicBezTo>
                <a:cubicBezTo>
                  <a:pt x="2177028" y="31750"/>
                  <a:pt x="2528541" y="-1386"/>
                  <a:pt x="2726741" y="0"/>
                </a:cubicBezTo>
                <a:cubicBezTo>
                  <a:pt x="2924941" y="1386"/>
                  <a:pt x="3275670" y="17884"/>
                  <a:pt x="3440887" y="0"/>
                </a:cubicBezTo>
                <a:cubicBezTo>
                  <a:pt x="3606104" y="-17884"/>
                  <a:pt x="3793804" y="-3474"/>
                  <a:pt x="3895344" y="0"/>
                </a:cubicBezTo>
                <a:cubicBezTo>
                  <a:pt x="3996884" y="3474"/>
                  <a:pt x="4280949" y="18900"/>
                  <a:pt x="4479646" y="0"/>
                </a:cubicBezTo>
                <a:cubicBezTo>
                  <a:pt x="4678343" y="-18900"/>
                  <a:pt x="4976345" y="-14700"/>
                  <a:pt x="5258714" y="0"/>
                </a:cubicBezTo>
                <a:cubicBezTo>
                  <a:pt x="5541083" y="14700"/>
                  <a:pt x="5626590" y="-30840"/>
                  <a:pt x="5907938" y="0"/>
                </a:cubicBezTo>
                <a:cubicBezTo>
                  <a:pt x="6189286" y="30840"/>
                  <a:pt x="6252359" y="-7817"/>
                  <a:pt x="6492240" y="0"/>
                </a:cubicBezTo>
                <a:cubicBezTo>
                  <a:pt x="6493165" y="9334"/>
                  <a:pt x="6491924" y="11698"/>
                  <a:pt x="6492240" y="21945"/>
                </a:cubicBezTo>
                <a:cubicBezTo>
                  <a:pt x="6293014" y="47641"/>
                  <a:pt x="6096055" y="2855"/>
                  <a:pt x="5972861" y="21945"/>
                </a:cubicBezTo>
                <a:cubicBezTo>
                  <a:pt x="5849667" y="41035"/>
                  <a:pt x="5450902" y="5216"/>
                  <a:pt x="5193792" y="21945"/>
                </a:cubicBezTo>
                <a:cubicBezTo>
                  <a:pt x="4936682" y="38674"/>
                  <a:pt x="4887670" y="42322"/>
                  <a:pt x="4674413" y="21945"/>
                </a:cubicBezTo>
                <a:cubicBezTo>
                  <a:pt x="4461156" y="1568"/>
                  <a:pt x="4327331" y="29692"/>
                  <a:pt x="4219956" y="21945"/>
                </a:cubicBezTo>
                <a:cubicBezTo>
                  <a:pt x="4112581" y="14198"/>
                  <a:pt x="3869503" y="1938"/>
                  <a:pt x="3765499" y="21945"/>
                </a:cubicBezTo>
                <a:cubicBezTo>
                  <a:pt x="3661495" y="41952"/>
                  <a:pt x="3226159" y="41581"/>
                  <a:pt x="3051353" y="21945"/>
                </a:cubicBezTo>
                <a:cubicBezTo>
                  <a:pt x="2876547" y="2309"/>
                  <a:pt x="2732025" y="29627"/>
                  <a:pt x="2596896" y="21945"/>
                </a:cubicBezTo>
                <a:cubicBezTo>
                  <a:pt x="2461767" y="14263"/>
                  <a:pt x="2206318" y="-4676"/>
                  <a:pt x="1947672" y="21945"/>
                </a:cubicBezTo>
                <a:cubicBezTo>
                  <a:pt x="1689026" y="48566"/>
                  <a:pt x="1662778" y="41418"/>
                  <a:pt x="1428293" y="21945"/>
                </a:cubicBezTo>
                <a:cubicBezTo>
                  <a:pt x="1193808" y="2472"/>
                  <a:pt x="1082378" y="1904"/>
                  <a:pt x="779069" y="21945"/>
                </a:cubicBezTo>
                <a:cubicBezTo>
                  <a:pt x="475760" y="41986"/>
                  <a:pt x="270605" y="49078"/>
                  <a:pt x="0" y="21945"/>
                </a:cubicBezTo>
                <a:cubicBezTo>
                  <a:pt x="358" y="14503"/>
                  <a:pt x="45" y="9248"/>
                  <a:pt x="0" y="0"/>
                </a:cubicBezTo>
                <a:close/>
              </a:path>
              <a:path w="6492240" h="21945" stroke="0" extrusionOk="0">
                <a:moveTo>
                  <a:pt x="0" y="0"/>
                </a:moveTo>
                <a:cubicBezTo>
                  <a:pt x="139897" y="-28390"/>
                  <a:pt x="346112" y="-26897"/>
                  <a:pt x="584302" y="0"/>
                </a:cubicBezTo>
                <a:cubicBezTo>
                  <a:pt x="822492" y="26897"/>
                  <a:pt x="872542" y="-22011"/>
                  <a:pt x="1038758" y="0"/>
                </a:cubicBezTo>
                <a:cubicBezTo>
                  <a:pt x="1204974" y="22011"/>
                  <a:pt x="1500279" y="-27514"/>
                  <a:pt x="1817827" y="0"/>
                </a:cubicBezTo>
                <a:cubicBezTo>
                  <a:pt x="2135375" y="27514"/>
                  <a:pt x="2154775" y="26301"/>
                  <a:pt x="2402129" y="0"/>
                </a:cubicBezTo>
                <a:cubicBezTo>
                  <a:pt x="2649483" y="-26301"/>
                  <a:pt x="2824686" y="-26268"/>
                  <a:pt x="2986430" y="0"/>
                </a:cubicBezTo>
                <a:cubicBezTo>
                  <a:pt x="3148174" y="26268"/>
                  <a:pt x="3548172" y="8656"/>
                  <a:pt x="3765499" y="0"/>
                </a:cubicBezTo>
                <a:cubicBezTo>
                  <a:pt x="3982826" y="-8656"/>
                  <a:pt x="4113424" y="15072"/>
                  <a:pt x="4284878" y="0"/>
                </a:cubicBezTo>
                <a:cubicBezTo>
                  <a:pt x="4456332" y="-15072"/>
                  <a:pt x="4706926" y="-221"/>
                  <a:pt x="5063947" y="0"/>
                </a:cubicBezTo>
                <a:cubicBezTo>
                  <a:pt x="5420968" y="221"/>
                  <a:pt x="5613299" y="37047"/>
                  <a:pt x="5843016" y="0"/>
                </a:cubicBezTo>
                <a:cubicBezTo>
                  <a:pt x="6072733" y="-37047"/>
                  <a:pt x="6169194" y="14748"/>
                  <a:pt x="6492240" y="0"/>
                </a:cubicBezTo>
                <a:cubicBezTo>
                  <a:pt x="6492944" y="8953"/>
                  <a:pt x="6491896" y="15004"/>
                  <a:pt x="6492240" y="21945"/>
                </a:cubicBezTo>
                <a:cubicBezTo>
                  <a:pt x="6183772" y="-1946"/>
                  <a:pt x="5985090" y="9379"/>
                  <a:pt x="5778094" y="21945"/>
                </a:cubicBezTo>
                <a:cubicBezTo>
                  <a:pt x="5571098" y="34511"/>
                  <a:pt x="5184846" y="-856"/>
                  <a:pt x="4999025" y="21945"/>
                </a:cubicBezTo>
                <a:cubicBezTo>
                  <a:pt x="4813204" y="44746"/>
                  <a:pt x="4391031" y="59927"/>
                  <a:pt x="4219956" y="21945"/>
                </a:cubicBezTo>
                <a:cubicBezTo>
                  <a:pt x="4048881" y="-16037"/>
                  <a:pt x="3857612" y="42297"/>
                  <a:pt x="3700577" y="21945"/>
                </a:cubicBezTo>
                <a:cubicBezTo>
                  <a:pt x="3543542" y="1593"/>
                  <a:pt x="3256505" y="18991"/>
                  <a:pt x="3051353" y="21945"/>
                </a:cubicBezTo>
                <a:cubicBezTo>
                  <a:pt x="2846201" y="24899"/>
                  <a:pt x="2618485" y="11170"/>
                  <a:pt x="2272284" y="21945"/>
                </a:cubicBezTo>
                <a:cubicBezTo>
                  <a:pt x="1926083" y="32720"/>
                  <a:pt x="1856431" y="8992"/>
                  <a:pt x="1623060" y="21945"/>
                </a:cubicBezTo>
                <a:cubicBezTo>
                  <a:pt x="1389689" y="34898"/>
                  <a:pt x="1343468" y="16311"/>
                  <a:pt x="1168603" y="21945"/>
                </a:cubicBezTo>
                <a:cubicBezTo>
                  <a:pt x="993738" y="27579"/>
                  <a:pt x="828078" y="17170"/>
                  <a:pt x="649224" y="21945"/>
                </a:cubicBezTo>
                <a:cubicBezTo>
                  <a:pt x="470370" y="26720"/>
                  <a:pt x="271570" y="-9802"/>
                  <a:pt x="0" y="21945"/>
                </a:cubicBezTo>
                <a:cubicBezTo>
                  <a:pt x="1008" y="12341"/>
                  <a:pt x="18" y="55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31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74330" y="25600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The Global Challenge of Road Safety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586043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Car crashes are a major global concern, leading to nearly 1.3 million deaths annually and tens of millions of injuries.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482215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6466999" y="4907161"/>
            <a:ext cx="13656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7017306" y="48221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Human Cost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7017306" y="5312569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Road traffic accidents are a leading cause of global mortality.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10171867" y="482215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7"/>
          <p:cNvSpPr/>
          <p:nvPr/>
        </p:nvSpPr>
        <p:spPr>
          <a:xfrm>
            <a:off x="10324981" y="4907161"/>
            <a:ext cx="2040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8"/>
          <p:cNvSpPr/>
          <p:nvPr/>
        </p:nvSpPr>
        <p:spPr>
          <a:xfrm>
            <a:off x="10908983" y="48221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Economic Burden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908983" y="5312569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Road traffic crashes account for up to 3% of a country's GDP.</a:t>
            </a:r>
            <a:endParaRPr lang="en-US" sz="1750" dirty="0"/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C811E3EC-4500-E195-3402-EA7329B9B428}"/>
              </a:ext>
            </a:extLst>
          </p:cNvPr>
          <p:cNvSpPr/>
          <p:nvPr/>
        </p:nvSpPr>
        <p:spPr>
          <a:xfrm>
            <a:off x="6280190" y="2489121"/>
            <a:ext cx="7667625" cy="10119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3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study explores the use of machine learning to predict car crash severity, leveraging a rich dataset of crash incidents and exploring the impact of multiple factors.</a:t>
            </a:r>
            <a:endParaRPr lang="en-US" sz="1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92749"/>
            <a:ext cx="1153441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The Complexity of Crash Severity Prediction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5515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Crash severity is influenced by a wide array of factors, including driver behavior, environmental conditions, vehicle features, and road infrastructure.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3629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Driver Behavior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944070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Speeding, alcohol impairment, and distraction can significantly impact crash severity.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32928" y="4362926"/>
            <a:ext cx="336696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Environmental Conditions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5332928" y="4944070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Weather conditions, such as rain or snow, can affect road friction and visibility.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9872067" y="43629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Vehicle Features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9872067" y="4944070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Safety features, such as airbags and anti-lock brakes, can mitigate crash severity.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8422" y="933331"/>
            <a:ext cx="6908006" cy="6324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b="1" kern="0" spc="-120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The Role of Machine Learning</a:t>
            </a:r>
            <a:endParaRPr lang="en-US" sz="3950" dirty="0"/>
          </a:p>
        </p:txBody>
      </p:sp>
      <p:sp>
        <p:nvSpPr>
          <p:cNvPr id="4" name="Text 1"/>
          <p:cNvSpPr/>
          <p:nvPr/>
        </p:nvSpPr>
        <p:spPr>
          <a:xfrm>
            <a:off x="708422" y="1869400"/>
            <a:ext cx="7727156" cy="323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550" kern="0" spc="-32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Machine learning provides a promising solution for addressing these challenges.</a:t>
            </a:r>
            <a:endParaRPr lang="en-US" sz="1550" dirty="0"/>
          </a:p>
        </p:txBody>
      </p:sp>
      <p:sp>
        <p:nvSpPr>
          <p:cNvPr id="5" name="Shape 2"/>
          <p:cNvSpPr/>
          <p:nvPr/>
        </p:nvSpPr>
        <p:spPr>
          <a:xfrm>
            <a:off x="1000601" y="2420898"/>
            <a:ext cx="22860" cy="4875371"/>
          </a:xfrm>
          <a:prstGeom prst="roundRect">
            <a:avLst>
              <a:gd name="adj" fmla="val 371877"/>
            </a:avLst>
          </a:prstGeom>
          <a:solidFill>
            <a:srgbClr val="2A199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1216878" y="2864763"/>
            <a:ext cx="708422" cy="22860"/>
          </a:xfrm>
          <a:prstGeom prst="roundRect">
            <a:avLst>
              <a:gd name="adj" fmla="val 371877"/>
            </a:avLst>
          </a:prstGeom>
          <a:solidFill>
            <a:srgbClr val="2A199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4"/>
          <p:cNvSpPr/>
          <p:nvPr/>
        </p:nvSpPr>
        <p:spPr>
          <a:xfrm>
            <a:off x="784324" y="2648545"/>
            <a:ext cx="455414" cy="455414"/>
          </a:xfrm>
          <a:prstGeom prst="roundRect">
            <a:avLst>
              <a:gd name="adj" fmla="val 18667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951131" y="2724388"/>
            <a:ext cx="121801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kern="0" spc="-72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350" dirty="0"/>
          </a:p>
        </p:txBody>
      </p:sp>
      <p:sp>
        <p:nvSpPr>
          <p:cNvPr id="9" name="Text 6"/>
          <p:cNvSpPr/>
          <p:nvPr/>
        </p:nvSpPr>
        <p:spPr>
          <a:xfrm>
            <a:off x="2125266" y="2623304"/>
            <a:ext cx="3414832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kern="0" spc="-6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Enhance Predictive Accuracy</a:t>
            </a:r>
            <a:endParaRPr lang="en-US" sz="1950" dirty="0"/>
          </a:p>
        </p:txBody>
      </p:sp>
      <p:sp>
        <p:nvSpPr>
          <p:cNvPr id="10" name="Text 7"/>
          <p:cNvSpPr/>
          <p:nvPr/>
        </p:nvSpPr>
        <p:spPr>
          <a:xfrm>
            <a:off x="2125266" y="3060978"/>
            <a:ext cx="6310312" cy="647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kern="0" spc="-32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comparing multiple machine learning models, the study identifies the most effective approaches for predicting crash severity.</a:t>
            </a:r>
            <a:endParaRPr lang="en-US" sz="1550" dirty="0"/>
          </a:p>
        </p:txBody>
      </p:sp>
      <p:sp>
        <p:nvSpPr>
          <p:cNvPr id="11" name="Shape 8"/>
          <p:cNvSpPr/>
          <p:nvPr/>
        </p:nvSpPr>
        <p:spPr>
          <a:xfrm>
            <a:off x="1216878" y="4557355"/>
            <a:ext cx="708422" cy="22860"/>
          </a:xfrm>
          <a:prstGeom prst="roundRect">
            <a:avLst>
              <a:gd name="adj" fmla="val 371877"/>
            </a:avLst>
          </a:prstGeom>
          <a:solidFill>
            <a:srgbClr val="2A199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9"/>
          <p:cNvSpPr/>
          <p:nvPr/>
        </p:nvSpPr>
        <p:spPr>
          <a:xfrm>
            <a:off x="784324" y="4341138"/>
            <a:ext cx="455414" cy="455414"/>
          </a:xfrm>
          <a:prstGeom prst="roundRect">
            <a:avLst>
              <a:gd name="adj" fmla="val 18667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920889" y="4416981"/>
            <a:ext cx="182166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kern="0" spc="-72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350" dirty="0"/>
          </a:p>
        </p:txBody>
      </p:sp>
      <p:sp>
        <p:nvSpPr>
          <p:cNvPr id="14" name="Text 11"/>
          <p:cNvSpPr/>
          <p:nvPr/>
        </p:nvSpPr>
        <p:spPr>
          <a:xfrm>
            <a:off x="2125266" y="4315897"/>
            <a:ext cx="4239578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kern="0" spc="-6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Support Policy and Decision-Making</a:t>
            </a:r>
            <a:endParaRPr lang="en-US" sz="1950" dirty="0"/>
          </a:p>
        </p:txBody>
      </p:sp>
      <p:sp>
        <p:nvSpPr>
          <p:cNvPr id="15" name="Text 12"/>
          <p:cNvSpPr/>
          <p:nvPr/>
        </p:nvSpPr>
        <p:spPr>
          <a:xfrm>
            <a:off x="2125266" y="4753570"/>
            <a:ext cx="6310312" cy="647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kern="0" spc="-32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Data-driven insights enable policymakers and insurance providers to develop targeted interventions.</a:t>
            </a:r>
            <a:endParaRPr lang="en-US" sz="1550" dirty="0"/>
          </a:p>
        </p:txBody>
      </p:sp>
      <p:sp>
        <p:nvSpPr>
          <p:cNvPr id="16" name="Shape 13"/>
          <p:cNvSpPr/>
          <p:nvPr/>
        </p:nvSpPr>
        <p:spPr>
          <a:xfrm>
            <a:off x="1216878" y="6249948"/>
            <a:ext cx="708422" cy="22860"/>
          </a:xfrm>
          <a:prstGeom prst="roundRect">
            <a:avLst>
              <a:gd name="adj" fmla="val 371877"/>
            </a:avLst>
          </a:prstGeom>
          <a:solidFill>
            <a:srgbClr val="2A199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4"/>
          <p:cNvSpPr/>
          <p:nvPr/>
        </p:nvSpPr>
        <p:spPr>
          <a:xfrm>
            <a:off x="784324" y="6033730"/>
            <a:ext cx="455414" cy="455414"/>
          </a:xfrm>
          <a:prstGeom prst="roundRect">
            <a:avLst>
              <a:gd name="adj" fmla="val 18667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5"/>
          <p:cNvSpPr/>
          <p:nvPr/>
        </p:nvSpPr>
        <p:spPr>
          <a:xfrm>
            <a:off x="918627" y="6109573"/>
            <a:ext cx="186809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kern="0" spc="-72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350" dirty="0"/>
          </a:p>
        </p:txBody>
      </p:sp>
      <p:sp>
        <p:nvSpPr>
          <p:cNvPr id="19" name="Text 16"/>
          <p:cNvSpPr/>
          <p:nvPr/>
        </p:nvSpPr>
        <p:spPr>
          <a:xfrm>
            <a:off x="2125266" y="6008489"/>
            <a:ext cx="3422809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kern="0" spc="-6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Prevent and Mitigate Crashes</a:t>
            </a:r>
            <a:endParaRPr lang="en-US" sz="1950" dirty="0"/>
          </a:p>
        </p:txBody>
      </p:sp>
      <p:sp>
        <p:nvSpPr>
          <p:cNvPr id="20" name="Text 17"/>
          <p:cNvSpPr/>
          <p:nvPr/>
        </p:nvSpPr>
        <p:spPr>
          <a:xfrm>
            <a:off x="2125266" y="6446163"/>
            <a:ext cx="6310312" cy="647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kern="0" spc="-32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Predicting crash severity in advance can inform the design of preventive measures.</a:t>
            </a:r>
            <a:endParaRPr lang="en-US" sz="15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9351" y="9296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6000" b="1" kern="0" spc="-67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Dataset Description</a:t>
            </a:r>
            <a:endParaRPr lang="en-US" sz="6000" dirty="0"/>
          </a:p>
        </p:txBody>
      </p:sp>
      <p:sp>
        <p:nvSpPr>
          <p:cNvPr id="4" name="Text 1"/>
          <p:cNvSpPr/>
          <p:nvPr/>
        </p:nvSpPr>
        <p:spPr>
          <a:xfrm>
            <a:off x="519351" y="1681400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kern="0" spc="-1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dataset contains crash-related data for 51 entries, likely corresponding to U.S. states, with various features capturing factors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kern="0" spc="-1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influencing car crash severity and associated insurance details.</a:t>
            </a:r>
            <a:endParaRPr lang="en-US" sz="2000" dirty="0"/>
          </a:p>
        </p:txBody>
      </p:sp>
      <p:sp>
        <p:nvSpPr>
          <p:cNvPr id="5" name="Shape 2"/>
          <p:cNvSpPr/>
          <p:nvPr/>
        </p:nvSpPr>
        <p:spPr>
          <a:xfrm>
            <a:off x="641746" y="3376612"/>
            <a:ext cx="13836729" cy="3009186"/>
          </a:xfrm>
          <a:prstGeom prst="roundRect">
            <a:avLst>
              <a:gd name="adj" fmla="val 1583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IN" sz="3600"/>
          </a:p>
        </p:txBody>
      </p:sp>
      <p:sp>
        <p:nvSpPr>
          <p:cNvPr id="6" name="Shape 3"/>
          <p:cNvSpPr/>
          <p:nvPr/>
        </p:nvSpPr>
        <p:spPr>
          <a:xfrm>
            <a:off x="649366" y="3384232"/>
            <a:ext cx="13820061" cy="33266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 sz="3600"/>
          </a:p>
        </p:txBody>
      </p:sp>
      <p:sp>
        <p:nvSpPr>
          <p:cNvPr id="7" name="Text 4"/>
          <p:cNvSpPr/>
          <p:nvPr/>
        </p:nvSpPr>
        <p:spPr>
          <a:xfrm>
            <a:off x="764262" y="3459837"/>
            <a:ext cx="437566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r>
              <a:rPr lang="en-US" sz="1200" kern="0" spc="-1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Column Name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5374243" y="3459837"/>
            <a:ext cx="437185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r>
              <a:rPr lang="en-US" sz="1200" kern="0" spc="-1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Description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9980414" y="3459837"/>
            <a:ext cx="437566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r>
              <a:rPr lang="en-US" sz="1200" kern="0" spc="-1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Type</a:t>
            </a:r>
            <a:endParaRPr lang="en-US" sz="1200" dirty="0"/>
          </a:p>
        </p:txBody>
      </p:sp>
      <p:sp>
        <p:nvSpPr>
          <p:cNvPr id="10" name="Shape 7"/>
          <p:cNvSpPr/>
          <p:nvPr/>
        </p:nvSpPr>
        <p:spPr>
          <a:xfrm>
            <a:off x="649366" y="3716893"/>
            <a:ext cx="13820061" cy="33266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 sz="3600"/>
          </a:p>
        </p:txBody>
      </p:sp>
      <p:sp>
        <p:nvSpPr>
          <p:cNvPr id="11" name="Text 8"/>
          <p:cNvSpPr/>
          <p:nvPr/>
        </p:nvSpPr>
        <p:spPr>
          <a:xfrm>
            <a:off x="764262" y="3792497"/>
            <a:ext cx="437566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r>
              <a:rPr lang="en-US" sz="1200" kern="0" spc="-1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total</a:t>
            </a:r>
            <a:endParaRPr lang="en-US" sz="1200" dirty="0"/>
          </a:p>
        </p:txBody>
      </p:sp>
      <p:sp>
        <p:nvSpPr>
          <p:cNvPr id="12" name="Text 9"/>
          <p:cNvSpPr/>
          <p:nvPr/>
        </p:nvSpPr>
        <p:spPr>
          <a:xfrm>
            <a:off x="5374243" y="3792497"/>
            <a:ext cx="437185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r>
              <a:rPr lang="en-US" sz="1200" kern="0" spc="-1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Total number of car crash incidents reported in the respective region.</a:t>
            </a:r>
            <a:endParaRPr lang="en-US" sz="1200" dirty="0"/>
          </a:p>
        </p:txBody>
      </p:sp>
      <p:sp>
        <p:nvSpPr>
          <p:cNvPr id="13" name="Text 10"/>
          <p:cNvSpPr/>
          <p:nvPr/>
        </p:nvSpPr>
        <p:spPr>
          <a:xfrm>
            <a:off x="9980414" y="3792497"/>
            <a:ext cx="437566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r>
              <a:rPr lang="en-US" sz="1200" kern="0" spc="-1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float64</a:t>
            </a:r>
            <a:endParaRPr lang="en-US" sz="1200" dirty="0"/>
          </a:p>
        </p:txBody>
      </p:sp>
      <p:sp>
        <p:nvSpPr>
          <p:cNvPr id="14" name="Shape 11"/>
          <p:cNvSpPr/>
          <p:nvPr/>
        </p:nvSpPr>
        <p:spPr>
          <a:xfrm>
            <a:off x="649366" y="4049553"/>
            <a:ext cx="13820061" cy="33266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 sz="3600"/>
          </a:p>
        </p:txBody>
      </p:sp>
      <p:sp>
        <p:nvSpPr>
          <p:cNvPr id="15" name="Text 12"/>
          <p:cNvSpPr/>
          <p:nvPr/>
        </p:nvSpPr>
        <p:spPr>
          <a:xfrm>
            <a:off x="764262" y="4125158"/>
            <a:ext cx="437566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r>
              <a:rPr lang="en-US" sz="1200" kern="0" spc="-1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speeding</a:t>
            </a:r>
            <a:endParaRPr lang="en-US" sz="1200" dirty="0"/>
          </a:p>
        </p:txBody>
      </p:sp>
      <p:sp>
        <p:nvSpPr>
          <p:cNvPr id="16" name="Text 13"/>
          <p:cNvSpPr/>
          <p:nvPr/>
        </p:nvSpPr>
        <p:spPr>
          <a:xfrm>
            <a:off x="5374243" y="4125158"/>
            <a:ext cx="437185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r>
              <a:rPr lang="en-US" sz="1200" kern="0" spc="-1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Proportion of crashes attributed to speeding as a contributing factor.</a:t>
            </a:r>
            <a:endParaRPr lang="en-US" sz="1200" dirty="0"/>
          </a:p>
        </p:txBody>
      </p:sp>
      <p:sp>
        <p:nvSpPr>
          <p:cNvPr id="17" name="Text 14"/>
          <p:cNvSpPr/>
          <p:nvPr/>
        </p:nvSpPr>
        <p:spPr>
          <a:xfrm>
            <a:off x="9980414" y="4125158"/>
            <a:ext cx="437566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r>
              <a:rPr lang="en-US" sz="1200" kern="0" spc="-1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float64</a:t>
            </a:r>
            <a:endParaRPr lang="en-US" sz="1200" dirty="0"/>
          </a:p>
        </p:txBody>
      </p:sp>
      <p:sp>
        <p:nvSpPr>
          <p:cNvPr id="18" name="Shape 15"/>
          <p:cNvSpPr/>
          <p:nvPr/>
        </p:nvSpPr>
        <p:spPr>
          <a:xfrm>
            <a:off x="649366" y="4382214"/>
            <a:ext cx="13820061" cy="33266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 sz="3600"/>
          </a:p>
        </p:txBody>
      </p:sp>
      <p:sp>
        <p:nvSpPr>
          <p:cNvPr id="19" name="Text 16"/>
          <p:cNvSpPr/>
          <p:nvPr/>
        </p:nvSpPr>
        <p:spPr>
          <a:xfrm>
            <a:off x="764262" y="4457818"/>
            <a:ext cx="437566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r>
              <a:rPr lang="en-US" sz="1200" kern="0" spc="-1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alcohol</a:t>
            </a:r>
            <a:endParaRPr lang="en-US" sz="1200" dirty="0"/>
          </a:p>
        </p:txBody>
      </p:sp>
      <p:sp>
        <p:nvSpPr>
          <p:cNvPr id="20" name="Text 17"/>
          <p:cNvSpPr/>
          <p:nvPr/>
        </p:nvSpPr>
        <p:spPr>
          <a:xfrm>
            <a:off x="5374243" y="4457818"/>
            <a:ext cx="437185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r>
              <a:rPr lang="en-US" sz="1200" kern="0" spc="-1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Proportion of crashes caused by alcohol impairment.</a:t>
            </a:r>
            <a:endParaRPr lang="en-US" sz="1200" dirty="0"/>
          </a:p>
        </p:txBody>
      </p:sp>
      <p:sp>
        <p:nvSpPr>
          <p:cNvPr id="21" name="Text 18"/>
          <p:cNvSpPr/>
          <p:nvPr/>
        </p:nvSpPr>
        <p:spPr>
          <a:xfrm>
            <a:off x="9980414" y="4457818"/>
            <a:ext cx="437566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r>
              <a:rPr lang="en-US" sz="1200" kern="0" spc="-1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float64</a:t>
            </a:r>
            <a:endParaRPr lang="en-US" sz="1200" dirty="0"/>
          </a:p>
        </p:txBody>
      </p:sp>
      <p:sp>
        <p:nvSpPr>
          <p:cNvPr id="22" name="Shape 19"/>
          <p:cNvSpPr/>
          <p:nvPr/>
        </p:nvSpPr>
        <p:spPr>
          <a:xfrm>
            <a:off x="649366" y="4714874"/>
            <a:ext cx="13820061" cy="33266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 sz="3600"/>
          </a:p>
        </p:txBody>
      </p:sp>
      <p:sp>
        <p:nvSpPr>
          <p:cNvPr id="23" name="Text 20"/>
          <p:cNvSpPr/>
          <p:nvPr/>
        </p:nvSpPr>
        <p:spPr>
          <a:xfrm>
            <a:off x="764262" y="4790479"/>
            <a:ext cx="437566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r>
              <a:rPr lang="en-US" sz="1200" kern="0" spc="-1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not_distracted</a:t>
            </a:r>
            <a:endParaRPr lang="en-US" sz="1200" dirty="0"/>
          </a:p>
        </p:txBody>
      </p:sp>
      <p:sp>
        <p:nvSpPr>
          <p:cNvPr id="24" name="Text 21"/>
          <p:cNvSpPr/>
          <p:nvPr/>
        </p:nvSpPr>
        <p:spPr>
          <a:xfrm>
            <a:off x="5374243" y="4790479"/>
            <a:ext cx="437185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r>
              <a:rPr lang="en-US" sz="1200" kern="0" spc="-1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Proportion of crashes where the driver was not distracted.</a:t>
            </a:r>
            <a:endParaRPr lang="en-US" sz="1200" dirty="0"/>
          </a:p>
        </p:txBody>
      </p:sp>
      <p:sp>
        <p:nvSpPr>
          <p:cNvPr id="25" name="Text 22"/>
          <p:cNvSpPr/>
          <p:nvPr/>
        </p:nvSpPr>
        <p:spPr>
          <a:xfrm>
            <a:off x="9980414" y="4790479"/>
            <a:ext cx="437566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r>
              <a:rPr lang="en-US" sz="1200" kern="0" spc="-1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float64</a:t>
            </a:r>
            <a:endParaRPr lang="en-US" sz="1200" dirty="0"/>
          </a:p>
        </p:txBody>
      </p:sp>
      <p:sp>
        <p:nvSpPr>
          <p:cNvPr id="26" name="Shape 23"/>
          <p:cNvSpPr/>
          <p:nvPr/>
        </p:nvSpPr>
        <p:spPr>
          <a:xfrm>
            <a:off x="649366" y="5047535"/>
            <a:ext cx="13820061" cy="33266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 sz="3600"/>
          </a:p>
        </p:txBody>
      </p:sp>
      <p:sp>
        <p:nvSpPr>
          <p:cNvPr id="27" name="Text 24"/>
          <p:cNvSpPr/>
          <p:nvPr/>
        </p:nvSpPr>
        <p:spPr>
          <a:xfrm>
            <a:off x="764262" y="5123140"/>
            <a:ext cx="437566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r>
              <a:rPr lang="en-US" sz="1200" kern="0" spc="-1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no_previous</a:t>
            </a:r>
            <a:endParaRPr lang="en-US" sz="1200" dirty="0"/>
          </a:p>
        </p:txBody>
      </p:sp>
      <p:sp>
        <p:nvSpPr>
          <p:cNvPr id="28" name="Text 25"/>
          <p:cNvSpPr/>
          <p:nvPr/>
        </p:nvSpPr>
        <p:spPr>
          <a:xfrm>
            <a:off x="5374243" y="5123140"/>
            <a:ext cx="437185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r>
              <a:rPr lang="en-US" sz="1200" kern="0" spc="-1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Proportion of crashes involving drivers with no prior crash records.</a:t>
            </a:r>
            <a:endParaRPr lang="en-US" sz="1200" dirty="0"/>
          </a:p>
        </p:txBody>
      </p:sp>
      <p:sp>
        <p:nvSpPr>
          <p:cNvPr id="29" name="Text 26"/>
          <p:cNvSpPr/>
          <p:nvPr/>
        </p:nvSpPr>
        <p:spPr>
          <a:xfrm>
            <a:off x="9980414" y="5123140"/>
            <a:ext cx="437566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r>
              <a:rPr lang="en-US" sz="1200" kern="0" spc="-1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float64</a:t>
            </a:r>
            <a:endParaRPr lang="en-US" sz="1200" dirty="0"/>
          </a:p>
        </p:txBody>
      </p:sp>
      <p:sp>
        <p:nvSpPr>
          <p:cNvPr id="30" name="Shape 27"/>
          <p:cNvSpPr/>
          <p:nvPr/>
        </p:nvSpPr>
        <p:spPr>
          <a:xfrm>
            <a:off x="649366" y="5380196"/>
            <a:ext cx="13820061" cy="33266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 sz="3600"/>
          </a:p>
        </p:txBody>
      </p:sp>
      <p:sp>
        <p:nvSpPr>
          <p:cNvPr id="31" name="Text 28"/>
          <p:cNvSpPr/>
          <p:nvPr/>
        </p:nvSpPr>
        <p:spPr>
          <a:xfrm>
            <a:off x="764262" y="5455800"/>
            <a:ext cx="437566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r>
              <a:rPr lang="en-US" sz="1200" kern="0" spc="-1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ins_premium</a:t>
            </a:r>
            <a:endParaRPr lang="en-US" sz="1200" dirty="0"/>
          </a:p>
        </p:txBody>
      </p:sp>
      <p:sp>
        <p:nvSpPr>
          <p:cNvPr id="32" name="Text 29"/>
          <p:cNvSpPr/>
          <p:nvPr/>
        </p:nvSpPr>
        <p:spPr>
          <a:xfrm>
            <a:off x="5374243" y="5455800"/>
            <a:ext cx="437185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r>
              <a:rPr lang="en-US" sz="1200" kern="0" spc="-1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Average annual insurance premium (in dollars) for the respective region.</a:t>
            </a:r>
            <a:endParaRPr lang="en-US" sz="1200" dirty="0"/>
          </a:p>
        </p:txBody>
      </p:sp>
      <p:sp>
        <p:nvSpPr>
          <p:cNvPr id="33" name="Text 30"/>
          <p:cNvSpPr/>
          <p:nvPr/>
        </p:nvSpPr>
        <p:spPr>
          <a:xfrm>
            <a:off x="9980414" y="5455800"/>
            <a:ext cx="437566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r>
              <a:rPr lang="en-US" sz="1200" kern="0" spc="-1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float64</a:t>
            </a:r>
            <a:endParaRPr lang="en-US" sz="1200" dirty="0"/>
          </a:p>
        </p:txBody>
      </p:sp>
      <p:sp>
        <p:nvSpPr>
          <p:cNvPr id="34" name="Shape 31"/>
          <p:cNvSpPr/>
          <p:nvPr/>
        </p:nvSpPr>
        <p:spPr>
          <a:xfrm>
            <a:off x="649366" y="5712856"/>
            <a:ext cx="13820061" cy="33266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 sz="3600"/>
          </a:p>
        </p:txBody>
      </p:sp>
      <p:sp>
        <p:nvSpPr>
          <p:cNvPr id="35" name="Text 32"/>
          <p:cNvSpPr/>
          <p:nvPr/>
        </p:nvSpPr>
        <p:spPr>
          <a:xfrm>
            <a:off x="764262" y="5788461"/>
            <a:ext cx="437566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r>
              <a:rPr lang="en-US" sz="1200" kern="0" spc="-1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ins_losses</a:t>
            </a:r>
            <a:endParaRPr lang="en-US" sz="1200" dirty="0"/>
          </a:p>
        </p:txBody>
      </p:sp>
      <p:sp>
        <p:nvSpPr>
          <p:cNvPr id="36" name="Text 33"/>
          <p:cNvSpPr/>
          <p:nvPr/>
        </p:nvSpPr>
        <p:spPr>
          <a:xfrm>
            <a:off x="5374243" y="5788461"/>
            <a:ext cx="437185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r>
              <a:rPr lang="en-US" sz="1200" kern="0" spc="-1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Average insurance losses (in dollars) related to crashes in the respective region.</a:t>
            </a:r>
            <a:endParaRPr lang="en-US" sz="1200" dirty="0"/>
          </a:p>
        </p:txBody>
      </p:sp>
      <p:sp>
        <p:nvSpPr>
          <p:cNvPr id="37" name="Text 34"/>
          <p:cNvSpPr/>
          <p:nvPr/>
        </p:nvSpPr>
        <p:spPr>
          <a:xfrm>
            <a:off x="9980414" y="5788461"/>
            <a:ext cx="437566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r>
              <a:rPr lang="en-US" sz="1200" kern="0" spc="-1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float64</a:t>
            </a:r>
            <a:endParaRPr lang="en-US" sz="1200" dirty="0"/>
          </a:p>
        </p:txBody>
      </p:sp>
      <p:sp>
        <p:nvSpPr>
          <p:cNvPr id="38" name="Shape 35"/>
          <p:cNvSpPr/>
          <p:nvPr/>
        </p:nvSpPr>
        <p:spPr>
          <a:xfrm>
            <a:off x="649366" y="6045517"/>
            <a:ext cx="13820061" cy="33266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 sz="3600"/>
          </a:p>
        </p:txBody>
      </p:sp>
      <p:sp>
        <p:nvSpPr>
          <p:cNvPr id="39" name="Text 36"/>
          <p:cNvSpPr/>
          <p:nvPr/>
        </p:nvSpPr>
        <p:spPr>
          <a:xfrm>
            <a:off x="764262" y="6121122"/>
            <a:ext cx="437566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r>
              <a:rPr lang="en-US" sz="1200" kern="0" spc="-1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abbrev</a:t>
            </a:r>
            <a:endParaRPr lang="en-US" sz="1200" dirty="0"/>
          </a:p>
        </p:txBody>
      </p:sp>
      <p:sp>
        <p:nvSpPr>
          <p:cNvPr id="40" name="Text 37"/>
          <p:cNvSpPr/>
          <p:nvPr/>
        </p:nvSpPr>
        <p:spPr>
          <a:xfrm>
            <a:off x="5374243" y="6121122"/>
            <a:ext cx="437185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r>
              <a:rPr lang="en-US" sz="1200" kern="0" spc="-1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State abbreviation for the corresponding entry.</a:t>
            </a:r>
            <a:endParaRPr lang="en-US" sz="1200" dirty="0"/>
          </a:p>
        </p:txBody>
      </p:sp>
      <p:sp>
        <p:nvSpPr>
          <p:cNvPr id="41" name="Text 38"/>
          <p:cNvSpPr/>
          <p:nvPr/>
        </p:nvSpPr>
        <p:spPr>
          <a:xfrm>
            <a:off x="9980414" y="6121122"/>
            <a:ext cx="437566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r>
              <a:rPr lang="en-US" sz="1200" kern="0" spc="-1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object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9C59C2-C20A-5E7F-99A9-C96E90C36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60120" y="1789612"/>
            <a:ext cx="4000499" cy="4198924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F20A9293-3F04-F0B6-12D3-8D45D89C3DA9}"/>
              </a:ext>
            </a:extLst>
          </p:cNvPr>
          <p:cNvSpPr/>
          <p:nvPr/>
        </p:nvSpPr>
        <p:spPr>
          <a:xfrm>
            <a:off x="1234440" y="2360719"/>
            <a:ext cx="3154680" cy="30567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300" b="1" kern="1200" spc="-134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 Analysis</a:t>
            </a:r>
            <a:endParaRPr lang="en-US" sz="43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704A383-0D31-7C3F-557F-600128104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2779" y="1143456"/>
            <a:ext cx="8136840" cy="593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0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400A6D-32D5-3937-9048-A9D14CD28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4626742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1AB2448D-9997-28C4-AE2E-77246044EC79}"/>
              </a:ext>
            </a:extLst>
          </p:cNvPr>
          <p:cNvSpPr/>
          <p:nvPr/>
        </p:nvSpPr>
        <p:spPr>
          <a:xfrm>
            <a:off x="1202020" y="204494"/>
            <a:ext cx="12214721" cy="15944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200" b="1" kern="1200" spc="-134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 Analysis</a:t>
            </a:r>
            <a:endParaRPr lang="en-US" sz="6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FA6F8F-B30C-6993-DCCE-0D22D0211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24" b="16240"/>
          <a:stretch/>
        </p:blipFill>
        <p:spPr bwMode="auto">
          <a:xfrm>
            <a:off x="238489" y="2892537"/>
            <a:ext cx="6963987" cy="466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D4A19FF-417F-4606-9F6C-E53B11433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" r="-2" b="-2"/>
          <a:stretch/>
        </p:blipFill>
        <p:spPr bwMode="auto">
          <a:xfrm>
            <a:off x="7427920" y="2892537"/>
            <a:ext cx="6963988" cy="466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8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11518" y="627340"/>
            <a:ext cx="7720965" cy="12706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b="1" kern="0" spc="-120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Proposed Algorithms and Applications</a:t>
            </a:r>
            <a:endParaRPr lang="en-US" sz="4000" dirty="0"/>
          </a:p>
        </p:txBody>
      </p:sp>
      <p:sp>
        <p:nvSpPr>
          <p:cNvPr id="4" name="Text 1"/>
          <p:cNvSpPr/>
          <p:nvPr/>
        </p:nvSpPr>
        <p:spPr>
          <a:xfrm>
            <a:off x="711518" y="2202894"/>
            <a:ext cx="7720965" cy="650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kern="0" spc="-32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study evaluates and compares four machine learning models for predicting car crash severity.</a:t>
            </a:r>
            <a:endParaRPr lang="en-US" sz="1600" dirty="0"/>
          </a:p>
        </p:txBody>
      </p:sp>
      <p:sp>
        <p:nvSpPr>
          <p:cNvPr id="5" name="Shape 2"/>
          <p:cNvSpPr/>
          <p:nvPr/>
        </p:nvSpPr>
        <p:spPr>
          <a:xfrm>
            <a:off x="711518" y="3082052"/>
            <a:ext cx="3758922" cy="2162294"/>
          </a:xfrm>
          <a:prstGeom prst="roundRect">
            <a:avLst>
              <a:gd name="adj" fmla="val 394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922377" y="3292912"/>
            <a:ext cx="254115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kern="0" spc="-6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Linear Regression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922377" y="3732371"/>
            <a:ext cx="3337203" cy="13011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kern="0" spc="-32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baseline model to establish fundamental relationships between crash severity and contributing factors.</a:t>
            </a:r>
            <a:endParaRPr lang="en-US" sz="1600" dirty="0"/>
          </a:p>
        </p:txBody>
      </p:sp>
      <p:sp>
        <p:nvSpPr>
          <p:cNvPr id="8" name="Shape 5"/>
          <p:cNvSpPr/>
          <p:nvPr/>
        </p:nvSpPr>
        <p:spPr>
          <a:xfrm>
            <a:off x="4673679" y="3082052"/>
            <a:ext cx="3758922" cy="2162294"/>
          </a:xfrm>
          <a:prstGeom prst="roundRect">
            <a:avLst>
              <a:gd name="adj" fmla="val 394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4884539" y="3292912"/>
            <a:ext cx="3012519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kern="0" spc="-6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Random Forest Regressor</a:t>
            </a:r>
            <a:endParaRPr lang="en-US" sz="2000" dirty="0"/>
          </a:p>
        </p:txBody>
      </p:sp>
      <p:sp>
        <p:nvSpPr>
          <p:cNvPr id="10" name="Text 7"/>
          <p:cNvSpPr/>
          <p:nvPr/>
        </p:nvSpPr>
        <p:spPr>
          <a:xfrm>
            <a:off x="4884539" y="3732371"/>
            <a:ext cx="3337203" cy="13011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kern="0" spc="-32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 ensemble learning technique that builds multiple decision trees and aggregates their outputs for prediction.</a:t>
            </a:r>
            <a:endParaRPr lang="en-US" sz="1600" dirty="0"/>
          </a:p>
        </p:txBody>
      </p:sp>
      <p:sp>
        <p:nvSpPr>
          <p:cNvPr id="11" name="Shape 8"/>
          <p:cNvSpPr/>
          <p:nvPr/>
        </p:nvSpPr>
        <p:spPr>
          <a:xfrm>
            <a:off x="711518" y="5447586"/>
            <a:ext cx="3758922" cy="2154555"/>
          </a:xfrm>
          <a:prstGeom prst="roundRect">
            <a:avLst>
              <a:gd name="adj" fmla="val 3963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922377" y="5658445"/>
            <a:ext cx="3337203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kern="0" spc="-6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Gradient Boosting Regressor</a:t>
            </a:r>
            <a:endParaRPr lang="en-US" sz="2000" dirty="0"/>
          </a:p>
        </p:txBody>
      </p:sp>
      <p:sp>
        <p:nvSpPr>
          <p:cNvPr id="13" name="Text 10"/>
          <p:cNvSpPr/>
          <p:nvPr/>
        </p:nvSpPr>
        <p:spPr>
          <a:xfrm>
            <a:off x="922377" y="6415445"/>
            <a:ext cx="3337203" cy="9758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kern="0" spc="-32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 advanced ensemble method that builds trees sequentially to minimize errors from prior trees.</a:t>
            </a:r>
            <a:endParaRPr lang="en-US" sz="1600" dirty="0"/>
          </a:p>
        </p:txBody>
      </p:sp>
      <p:sp>
        <p:nvSpPr>
          <p:cNvPr id="14" name="Shape 11"/>
          <p:cNvSpPr/>
          <p:nvPr/>
        </p:nvSpPr>
        <p:spPr>
          <a:xfrm>
            <a:off x="4673679" y="5447586"/>
            <a:ext cx="3758922" cy="2154555"/>
          </a:xfrm>
          <a:prstGeom prst="roundRect">
            <a:avLst>
              <a:gd name="adj" fmla="val 3963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5" name="Text 12"/>
          <p:cNvSpPr/>
          <p:nvPr/>
        </p:nvSpPr>
        <p:spPr>
          <a:xfrm>
            <a:off x="4884539" y="5658445"/>
            <a:ext cx="3337203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kern="0" spc="-6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Convolutional Neural Networks (CNN)</a:t>
            </a:r>
            <a:endParaRPr lang="en-US" sz="2000" dirty="0"/>
          </a:p>
        </p:txBody>
      </p:sp>
      <p:sp>
        <p:nvSpPr>
          <p:cNvPr id="16" name="Text 13"/>
          <p:cNvSpPr/>
          <p:nvPr/>
        </p:nvSpPr>
        <p:spPr>
          <a:xfrm>
            <a:off x="4884539" y="6415445"/>
            <a:ext cx="3337203" cy="9758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kern="0" spc="-32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Adapted for tabular data by reshaping inputs into formats suitable for convolutional layers.</a:t>
            </a:r>
            <a:endParaRPr lang="en-US" sz="1600" dirty="0"/>
          </a:p>
        </p:txBody>
      </p:sp>
      <p:pic>
        <p:nvPicPr>
          <p:cNvPr id="17" name="Image 0" descr="preencoded.png">
            <a:extLst>
              <a:ext uri="{FF2B5EF4-FFF2-40B4-BE49-F238E27FC236}">
                <a16:creationId xmlns:a16="http://schemas.microsoft.com/office/drawing/2014/main" id="{849D5F53-1A52-19DF-DAC2-10CB8BD8B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4111" y="958571"/>
            <a:ext cx="541139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4000" b="1" kern="0" spc="-67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Implementation and Experimental Results</a:t>
            </a:r>
            <a:endParaRPr lang="en-US" sz="40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05" y="1997035"/>
            <a:ext cx="566976" cy="90725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316712" y="2024062"/>
            <a:ext cx="1903095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2000" b="1" kern="0" spc="-33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Loading and Exploration</a:t>
            </a:r>
            <a:endParaRPr lang="en-US" sz="2000" dirty="0"/>
          </a:p>
        </p:txBody>
      </p:sp>
      <p:sp>
        <p:nvSpPr>
          <p:cNvPr id="7" name="Text 3"/>
          <p:cNvSpPr/>
          <p:nvPr/>
        </p:nvSpPr>
        <p:spPr>
          <a:xfrm>
            <a:off x="1316712" y="2269212"/>
            <a:ext cx="13099733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1200" kern="0" spc="-1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dataset was loaded using the seaborn library for initial inspection.</a:t>
            </a:r>
            <a:endParaRPr lang="en-US" sz="12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05" y="2904291"/>
            <a:ext cx="566976" cy="90725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316712" y="2931319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2000" b="1" kern="0" spc="-33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Feature Selection</a:t>
            </a:r>
            <a:endParaRPr lang="en-US" sz="2000" dirty="0"/>
          </a:p>
        </p:txBody>
      </p:sp>
      <p:sp>
        <p:nvSpPr>
          <p:cNvPr id="10" name="Text 5"/>
          <p:cNvSpPr/>
          <p:nvPr/>
        </p:nvSpPr>
        <p:spPr>
          <a:xfrm>
            <a:off x="1316712" y="3176468"/>
            <a:ext cx="13099733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1200" kern="0" spc="-1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Features were selected based on exploratory analysis and domain knowledge.</a:t>
            </a:r>
            <a:endParaRPr lang="en-US" sz="12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705" y="3811547"/>
            <a:ext cx="566976" cy="907256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316712" y="3838575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2000" b="1" kern="0" spc="-33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Preprocessing</a:t>
            </a:r>
            <a:endParaRPr lang="en-US" sz="2000" dirty="0"/>
          </a:p>
        </p:txBody>
      </p:sp>
      <p:sp>
        <p:nvSpPr>
          <p:cNvPr id="13" name="Text 7"/>
          <p:cNvSpPr/>
          <p:nvPr/>
        </p:nvSpPr>
        <p:spPr>
          <a:xfrm>
            <a:off x="1316712" y="4083725"/>
            <a:ext cx="13099733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1200" kern="0" spc="-1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Standardization ensured all features were on the same scale.</a:t>
            </a:r>
            <a:endParaRPr lang="en-US" sz="120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705" y="4718804"/>
            <a:ext cx="566976" cy="907256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316712" y="4745831"/>
            <a:ext cx="1462921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2000" b="1" kern="0" spc="-33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Model Implementation</a:t>
            </a:r>
            <a:endParaRPr lang="en-US" sz="2000" dirty="0"/>
          </a:p>
        </p:txBody>
      </p:sp>
      <p:sp>
        <p:nvSpPr>
          <p:cNvPr id="16" name="Text 9"/>
          <p:cNvSpPr/>
          <p:nvPr/>
        </p:nvSpPr>
        <p:spPr>
          <a:xfrm>
            <a:off x="1316712" y="4990981"/>
            <a:ext cx="13099733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1200" kern="0" spc="-1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Each algorithm was implemented using Python libraries such as scikit-learn for regression models and TensorFlow/Keras for CNN.</a:t>
            </a:r>
            <a:endParaRPr lang="en-US" sz="1200" dirty="0"/>
          </a:p>
        </p:txBody>
      </p:sp>
      <p:pic>
        <p:nvPicPr>
          <p:cNvPr id="17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705" y="5626060"/>
            <a:ext cx="566976" cy="907256"/>
          </a:xfrm>
          <a:prstGeom prst="rect">
            <a:avLst/>
          </a:prstGeom>
        </p:spPr>
      </p:pic>
      <p:sp>
        <p:nvSpPr>
          <p:cNvPr id="18" name="Text 10"/>
          <p:cNvSpPr/>
          <p:nvPr/>
        </p:nvSpPr>
        <p:spPr>
          <a:xfrm>
            <a:off x="1316712" y="5653087"/>
            <a:ext cx="1568053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2000" b="1" kern="0" spc="-33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Performance Evaluation</a:t>
            </a:r>
            <a:endParaRPr lang="en-US" sz="2000" dirty="0"/>
          </a:p>
        </p:txBody>
      </p:sp>
      <p:sp>
        <p:nvSpPr>
          <p:cNvPr id="19" name="Text 11"/>
          <p:cNvSpPr/>
          <p:nvPr/>
        </p:nvSpPr>
        <p:spPr>
          <a:xfrm>
            <a:off x="1316712" y="5898237"/>
            <a:ext cx="13099733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1200" kern="0" spc="-1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Models were evaluated using Mean Squared Error (MSE) and R-squared (R²) Score.</a:t>
            </a:r>
            <a:endParaRPr lang="en-US" sz="1200" dirty="0"/>
          </a:p>
        </p:txBody>
      </p:sp>
      <p:pic>
        <p:nvPicPr>
          <p:cNvPr id="20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705" y="6533316"/>
            <a:ext cx="566976" cy="907256"/>
          </a:xfrm>
          <a:prstGeom prst="rect">
            <a:avLst/>
          </a:prstGeom>
        </p:spPr>
      </p:pic>
      <p:sp>
        <p:nvSpPr>
          <p:cNvPr id="21" name="Text 12"/>
          <p:cNvSpPr/>
          <p:nvPr/>
        </p:nvSpPr>
        <p:spPr>
          <a:xfrm>
            <a:off x="1316712" y="6560344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2000" b="1" kern="0" spc="-33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Visualization</a:t>
            </a:r>
            <a:endParaRPr lang="en-US" sz="2000" dirty="0"/>
          </a:p>
        </p:txBody>
      </p:sp>
      <p:sp>
        <p:nvSpPr>
          <p:cNvPr id="22" name="Text 13"/>
          <p:cNvSpPr/>
          <p:nvPr/>
        </p:nvSpPr>
        <p:spPr>
          <a:xfrm>
            <a:off x="1316712" y="6805493"/>
            <a:ext cx="13099733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1200" kern="0" spc="-1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Scatter plots of actual vs. predicted values and comparative bar plots for MSE and R² scores.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</TotalTime>
  <Words>1190</Words>
  <Application>Microsoft Office PowerPoint</Application>
  <PresentationFormat>Custom</PresentationFormat>
  <Paragraphs>162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Inter</vt:lpstr>
      <vt:lpstr>Inter Bold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Sadwika Poondla</cp:lastModifiedBy>
  <cp:revision>4</cp:revision>
  <dcterms:created xsi:type="dcterms:W3CDTF">2024-11-22T08:00:17Z</dcterms:created>
  <dcterms:modified xsi:type="dcterms:W3CDTF">2025-04-22T18:04:47Z</dcterms:modified>
</cp:coreProperties>
</file>