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Roboto"/>
      <p:regular r:id="rId28"/>
      <p:bold r:id="rId29"/>
      <p:italic r:id="rId30"/>
      <p:boldItalic r:id="rId31"/>
    </p:embeddedFont>
    <p:embeddedFont>
      <p:font typeface="EB Garamond"/>
      <p:regular r:id="rId32"/>
      <p:bold r:id="rId33"/>
      <p:italic r:id="rId34"/>
      <p:boldItalic r:id="rId35"/>
    </p:embeddedFont>
    <p:embeddedFont>
      <p:font typeface="Merriweather"/>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Roboto-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6.xml"/><Relationship Id="rId33" Type="http://schemas.openxmlformats.org/officeDocument/2006/relationships/font" Target="fonts/EBGaramond-bold.fntdata"/><Relationship Id="rId10" Type="http://schemas.openxmlformats.org/officeDocument/2006/relationships/slide" Target="slides/slide5.xml"/><Relationship Id="rId32" Type="http://schemas.openxmlformats.org/officeDocument/2006/relationships/font" Target="fonts/EBGaramond-regular.fntdata"/><Relationship Id="rId13" Type="http://schemas.openxmlformats.org/officeDocument/2006/relationships/slide" Target="slides/slide8.xml"/><Relationship Id="rId35" Type="http://schemas.openxmlformats.org/officeDocument/2006/relationships/font" Target="fonts/EBGaramond-boldItalic.fntdata"/><Relationship Id="rId12" Type="http://schemas.openxmlformats.org/officeDocument/2006/relationships/slide" Target="slides/slide7.xml"/><Relationship Id="rId34" Type="http://schemas.openxmlformats.org/officeDocument/2006/relationships/font" Target="fonts/EBGaramond-italic.fntdata"/><Relationship Id="rId15" Type="http://schemas.openxmlformats.org/officeDocument/2006/relationships/slide" Target="slides/slide10.xml"/><Relationship Id="rId37" Type="http://schemas.openxmlformats.org/officeDocument/2006/relationships/font" Target="fonts/Merriweather-bold.fntdata"/><Relationship Id="rId14" Type="http://schemas.openxmlformats.org/officeDocument/2006/relationships/slide" Target="slides/slide9.xml"/><Relationship Id="rId36" Type="http://schemas.openxmlformats.org/officeDocument/2006/relationships/font" Target="fonts/Merriweather-regular.fntdata"/><Relationship Id="rId17" Type="http://schemas.openxmlformats.org/officeDocument/2006/relationships/slide" Target="slides/slide12.xml"/><Relationship Id="rId39" Type="http://schemas.openxmlformats.org/officeDocument/2006/relationships/font" Target="fonts/Merriweather-boldItalic.fntdata"/><Relationship Id="rId16" Type="http://schemas.openxmlformats.org/officeDocument/2006/relationships/slide" Target="slides/slide11.xml"/><Relationship Id="rId38" Type="http://schemas.openxmlformats.org/officeDocument/2006/relationships/font" Target="fonts/Merriweather-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2cfa07584e0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2cfa07584e0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6f7a19c5f5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6f7a19c5f5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6f7a19c5f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6f7a19c5f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6f7a19c5f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6f7a19c5f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6f7a19c5f5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6f7a19c5f5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6f7a19c5f5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6f7a19c5f5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cfa07584e0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cfa07584e0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6f7a19c5f5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6f7a19c5f5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cfa07584e0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cfa07584e0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6f12b520ab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6f12b520ab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6f0f5ad772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6f0f5ad772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cfa07584e0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cfa07584e0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cecc944fb4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cecc944fb4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cdca65f373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cdca65f373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cf6d395c0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cf6d395c0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6f4971e5db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6f4971e5db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f0f5ad772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f0f5ad772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cf6d395c0d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cf6d395c0d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2cf6d395c0d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2cf6d395c0d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cfa07584e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cfa07584e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f7a19c5f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f7a19c5f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2" name="Shape 52"/>
        <p:cNvGrpSpPr/>
        <p:nvPr/>
      </p:nvGrpSpPr>
      <p:grpSpPr>
        <a:xfrm>
          <a:off x="0" y="0"/>
          <a:ext cx="0" cy="0"/>
          <a:chOff x="0" y="0"/>
          <a:chExt cx="0" cy="0"/>
        </a:xfrm>
      </p:grpSpPr>
      <p:sp>
        <p:nvSpPr>
          <p:cNvPr id="53" name="Google Shape;53;p11"/>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6" name="Shape 56"/>
        <p:cNvGrpSpPr/>
        <p:nvPr/>
      </p:nvGrpSpPr>
      <p:grpSpPr>
        <a:xfrm>
          <a:off x="0" y="0"/>
          <a:ext cx="0" cy="0"/>
          <a:chOff x="0" y="0"/>
          <a:chExt cx="0" cy="0"/>
        </a:xfrm>
      </p:grpSpPr>
      <p:sp>
        <p:nvSpPr>
          <p:cNvPr id="57" name="Google Shape;57;p12"/>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8" name="Google Shape;58;p12"/>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1">
  <p:cSld name="CUSTOM">
    <p:spTree>
      <p:nvGrpSpPr>
        <p:cNvPr id="32" name="Shape 32"/>
        <p:cNvGrpSpPr/>
        <p:nvPr/>
      </p:nvGrpSpPr>
      <p:grpSpPr>
        <a:xfrm>
          <a:off x="0" y="0"/>
          <a:ext cx="0" cy="0"/>
          <a:chOff x="0" y="0"/>
          <a:chExt cx="0" cy="0"/>
        </a:xfrm>
      </p:grpSpPr>
      <p:sp>
        <p:nvSpPr>
          <p:cNvPr id="33" name="Google Shape;33;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4" name="Shape 34"/>
        <p:cNvGrpSpPr/>
        <p:nvPr/>
      </p:nvGrpSpPr>
      <p:grpSpPr>
        <a:xfrm>
          <a:off x="0" y="0"/>
          <a:ext cx="0" cy="0"/>
          <a:chOff x="0" y="0"/>
          <a:chExt cx="0" cy="0"/>
        </a:xfrm>
      </p:grpSpPr>
      <p:sp>
        <p:nvSpPr>
          <p:cNvPr id="35" name="Google Shape;35;p7"/>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8" name="Shape 38"/>
        <p:cNvGrpSpPr/>
        <p:nvPr/>
      </p:nvGrpSpPr>
      <p:grpSpPr>
        <a:xfrm>
          <a:off x="0" y="0"/>
          <a:ext cx="0" cy="0"/>
          <a:chOff x="0" y="0"/>
          <a:chExt cx="0" cy="0"/>
        </a:xfrm>
      </p:grpSpPr>
      <p:sp>
        <p:nvSpPr>
          <p:cNvPr id="39" name="Google Shape;39;p8"/>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8"/>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1" name="Google Shape;41;p8"/>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2" name="Google Shape;42;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3" name="Shape 43"/>
        <p:cNvGrpSpPr/>
        <p:nvPr/>
      </p:nvGrpSpPr>
      <p:grpSpPr>
        <a:xfrm>
          <a:off x="0" y="0"/>
          <a:ext cx="0" cy="0"/>
          <a:chOff x="0" y="0"/>
          <a:chExt cx="0" cy="0"/>
        </a:xfrm>
      </p:grpSpPr>
      <p:sp>
        <p:nvSpPr>
          <p:cNvPr id="44" name="Google Shape;44;p9"/>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6" name="Shape 46"/>
        <p:cNvGrpSpPr/>
        <p:nvPr/>
      </p:nvGrpSpPr>
      <p:grpSpPr>
        <a:xfrm>
          <a:off x="0" y="0"/>
          <a:ext cx="0" cy="0"/>
          <a:chOff x="0" y="0"/>
          <a:chExt cx="0" cy="0"/>
        </a:xfrm>
      </p:grpSpPr>
      <p:sp>
        <p:nvSpPr>
          <p:cNvPr id="47" name="Google Shape;47;p10"/>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0"/>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9" name="Google Shape;49;p10"/>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50" name="Google Shape;50;p10"/>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 Id="rId3" Type="http://schemas.openxmlformats.org/officeDocument/2006/relationships/image" Target="../media/image5.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6.xml"/><Relationship Id="rId3" Type="http://schemas.openxmlformats.org/officeDocument/2006/relationships/image" Target="../media/image10.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 Id="rId3" Type="http://schemas.openxmlformats.org/officeDocument/2006/relationships/image" Target="../media/image7.png"/><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9.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 Id="rId3" Type="http://schemas.openxmlformats.org/officeDocument/2006/relationships/hyperlink" Target="https://www.kaggle.com/datasets/uom190346a/sleep-health-and-lifestyle-datase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hyperlink" Target="https://www.kaggle.com/datasets/uom190346a/sleep-health-and-lifestyle-datase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ctrTitle"/>
          </p:nvPr>
        </p:nvSpPr>
        <p:spPr>
          <a:xfrm>
            <a:off x="311700" y="539725"/>
            <a:ext cx="8520600" cy="29949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en-GB" sz="2340">
                <a:solidFill>
                  <a:srgbClr val="000000"/>
                </a:solidFill>
              </a:rPr>
              <a:t>Healthcare Informatics</a:t>
            </a:r>
            <a:endParaRPr b="1" sz="2340">
              <a:solidFill>
                <a:srgbClr val="000000"/>
              </a:solidFill>
            </a:endParaRPr>
          </a:p>
          <a:p>
            <a:pPr indent="0" lvl="0" marL="0" rtl="0" algn="l">
              <a:lnSpc>
                <a:spcPct val="150000"/>
              </a:lnSpc>
              <a:spcBef>
                <a:spcPts val="0"/>
              </a:spcBef>
              <a:spcAft>
                <a:spcPts val="0"/>
              </a:spcAft>
              <a:buNone/>
            </a:pPr>
            <a:r>
              <a:rPr b="1" lang="en-GB" sz="1840">
                <a:solidFill>
                  <a:schemeClr val="dk1"/>
                </a:solidFill>
              </a:rPr>
              <a:t>Symptom-Based Disease Prediction System Using Machine Learning</a:t>
            </a:r>
            <a:endParaRPr b="1" sz="1840">
              <a:solidFill>
                <a:schemeClr val="dk1"/>
              </a:solidFill>
            </a:endParaRPr>
          </a:p>
          <a:p>
            <a:pPr indent="0" lvl="0" marL="0" rtl="0" algn="l">
              <a:lnSpc>
                <a:spcPct val="150000"/>
              </a:lnSpc>
              <a:spcBef>
                <a:spcPts val="0"/>
              </a:spcBef>
              <a:spcAft>
                <a:spcPts val="0"/>
              </a:spcAft>
              <a:buNone/>
            </a:pPr>
            <a:r>
              <a:t/>
            </a:r>
            <a:endParaRPr b="1" sz="2340">
              <a:solidFill>
                <a:schemeClr val="dk1"/>
              </a:solidFill>
            </a:endParaRPr>
          </a:p>
          <a:p>
            <a:pPr indent="0" lvl="0" marL="0" rtl="0" algn="l">
              <a:lnSpc>
                <a:spcPct val="150000"/>
              </a:lnSpc>
              <a:spcBef>
                <a:spcPts val="0"/>
              </a:spcBef>
              <a:spcAft>
                <a:spcPts val="0"/>
              </a:spcAft>
              <a:buSzPts val="990"/>
              <a:buNone/>
            </a:pPr>
            <a:r>
              <a:t/>
            </a:r>
            <a:endParaRPr b="1" sz="2340">
              <a:solidFill>
                <a:schemeClr val="dk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3"/>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Dataset Analysis</a:t>
            </a:r>
            <a:endParaRPr b="1"/>
          </a:p>
        </p:txBody>
      </p:sp>
      <p:pic>
        <p:nvPicPr>
          <p:cNvPr id="123" name="Google Shape;123;p23"/>
          <p:cNvPicPr preferRelativeResize="0"/>
          <p:nvPr/>
        </p:nvPicPr>
        <p:blipFill>
          <a:blip r:embed="rId3">
            <a:alphaModFix/>
          </a:blip>
          <a:stretch>
            <a:fillRect/>
          </a:stretch>
        </p:blipFill>
        <p:spPr>
          <a:xfrm>
            <a:off x="25" y="1538213"/>
            <a:ext cx="9144000" cy="29822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Dataset Analysis</a:t>
            </a:r>
            <a:endParaRPr b="1"/>
          </a:p>
        </p:txBody>
      </p:sp>
      <p:pic>
        <p:nvPicPr>
          <p:cNvPr id="129" name="Google Shape;129;p24"/>
          <p:cNvPicPr preferRelativeResize="0"/>
          <p:nvPr/>
        </p:nvPicPr>
        <p:blipFill>
          <a:blip r:embed="rId3">
            <a:alphaModFix/>
          </a:blip>
          <a:stretch>
            <a:fillRect/>
          </a:stretch>
        </p:blipFill>
        <p:spPr>
          <a:xfrm>
            <a:off x="0" y="1682122"/>
            <a:ext cx="9144000" cy="282260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Dataset Analysis</a:t>
            </a:r>
            <a:endParaRPr b="1"/>
          </a:p>
        </p:txBody>
      </p:sp>
      <p:pic>
        <p:nvPicPr>
          <p:cNvPr id="135" name="Google Shape;135;p25"/>
          <p:cNvPicPr preferRelativeResize="0"/>
          <p:nvPr/>
        </p:nvPicPr>
        <p:blipFill>
          <a:blip r:embed="rId3">
            <a:alphaModFix/>
          </a:blip>
          <a:stretch>
            <a:fillRect/>
          </a:stretch>
        </p:blipFill>
        <p:spPr>
          <a:xfrm>
            <a:off x="642100" y="1424100"/>
            <a:ext cx="3719400" cy="3719400"/>
          </a:xfrm>
          <a:prstGeom prst="rect">
            <a:avLst/>
          </a:prstGeom>
          <a:noFill/>
          <a:ln>
            <a:noFill/>
          </a:ln>
        </p:spPr>
      </p:pic>
      <p:pic>
        <p:nvPicPr>
          <p:cNvPr id="136" name="Google Shape;136;p25"/>
          <p:cNvPicPr preferRelativeResize="0"/>
          <p:nvPr/>
        </p:nvPicPr>
        <p:blipFill>
          <a:blip r:embed="rId4">
            <a:alphaModFix/>
          </a:blip>
          <a:stretch>
            <a:fillRect/>
          </a:stretch>
        </p:blipFill>
        <p:spPr>
          <a:xfrm>
            <a:off x="5063025" y="1341100"/>
            <a:ext cx="3714073" cy="3714073"/>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Dataset Analysis</a:t>
            </a:r>
            <a:endParaRPr b="1"/>
          </a:p>
        </p:txBody>
      </p:sp>
      <p:pic>
        <p:nvPicPr>
          <p:cNvPr id="142" name="Google Shape;142;p26"/>
          <p:cNvPicPr preferRelativeResize="0"/>
          <p:nvPr/>
        </p:nvPicPr>
        <p:blipFill>
          <a:blip r:embed="rId3">
            <a:alphaModFix/>
          </a:blip>
          <a:stretch>
            <a:fillRect/>
          </a:stretch>
        </p:blipFill>
        <p:spPr>
          <a:xfrm>
            <a:off x="1891300" y="1322800"/>
            <a:ext cx="4221846" cy="3714073"/>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Algorithm Design</a:t>
            </a:r>
            <a:endParaRPr b="1"/>
          </a:p>
        </p:txBody>
      </p:sp>
      <p:sp>
        <p:nvSpPr>
          <p:cNvPr id="148" name="Google Shape;148;p27"/>
          <p:cNvSpPr txBox="1"/>
          <p:nvPr/>
        </p:nvSpPr>
        <p:spPr>
          <a:xfrm>
            <a:off x="494225" y="1383800"/>
            <a:ext cx="8392500" cy="3719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600">
              <a:solidFill>
                <a:srgbClr val="434343"/>
              </a:solidFill>
              <a:latin typeface="EB Garamond"/>
              <a:ea typeface="EB Garamond"/>
              <a:cs typeface="EB Garamond"/>
              <a:sym typeface="EB Garamond"/>
            </a:endParaRPr>
          </a:p>
        </p:txBody>
      </p:sp>
      <p:sp>
        <p:nvSpPr>
          <p:cNvPr id="149" name="Google Shape;149;p27"/>
          <p:cNvSpPr txBox="1"/>
          <p:nvPr/>
        </p:nvSpPr>
        <p:spPr>
          <a:xfrm>
            <a:off x="494225" y="1383800"/>
            <a:ext cx="8392500" cy="37194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Data Loading and Exploration: Load the dataset and examine its structure and initial rows.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Data Preprocessing: Identify and address any issues with object-type columns, such as checking unique values and dropping irrelevant columns.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Split Blood Pressure Column: Separate the 'Blood Pressure' column into systolic and diastolic pressure columns for analysis.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Clean BMI Category: Standardize the 'BMI Category' values, e.g., replacing 'Normal Weight' with 'Normal'.</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Exploratory Data Analysis (EDA): Visualize distributions and relationships between variables and the target ('Sleep Disorder') using various plots like bar plots, histograms, and pie charts.</a:t>
            </a:r>
            <a:endParaRPr sz="1600">
              <a:solidFill>
                <a:srgbClr val="434343"/>
              </a:solidFill>
              <a:latin typeface="EB Garamond"/>
              <a:ea typeface="EB Garamond"/>
              <a:cs typeface="EB Garamond"/>
              <a:sym typeface="EB Garamond"/>
            </a:endParaRPr>
          </a:p>
          <a:p>
            <a:pPr indent="0" lvl="0" marL="0" rtl="0" algn="just">
              <a:lnSpc>
                <a:spcPct val="150000"/>
              </a:lnSpc>
              <a:spcBef>
                <a:spcPts val="0"/>
              </a:spcBef>
              <a:spcAft>
                <a:spcPts val="0"/>
              </a:spcAft>
              <a:buNone/>
            </a:pPr>
            <a:r>
              <a:t/>
            </a:r>
            <a:endParaRPr sz="1600">
              <a:solidFill>
                <a:srgbClr val="434343"/>
              </a:solidFill>
              <a:latin typeface="EB Garamond"/>
              <a:ea typeface="EB Garamond"/>
              <a:cs typeface="EB Garamond"/>
              <a:sym typeface="EB Garamon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Algorithm Design</a:t>
            </a:r>
            <a:endParaRPr b="1"/>
          </a:p>
        </p:txBody>
      </p:sp>
      <p:sp>
        <p:nvSpPr>
          <p:cNvPr id="155" name="Google Shape;155;p28"/>
          <p:cNvSpPr txBox="1"/>
          <p:nvPr/>
        </p:nvSpPr>
        <p:spPr>
          <a:xfrm>
            <a:off x="494225" y="1383800"/>
            <a:ext cx="8392500" cy="3719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600">
              <a:solidFill>
                <a:srgbClr val="434343"/>
              </a:solidFill>
              <a:latin typeface="EB Garamond"/>
              <a:ea typeface="EB Garamond"/>
              <a:cs typeface="EB Garamond"/>
              <a:sym typeface="EB Garamond"/>
            </a:endParaRPr>
          </a:p>
        </p:txBody>
      </p:sp>
      <p:sp>
        <p:nvSpPr>
          <p:cNvPr id="156" name="Google Shape;156;p28"/>
          <p:cNvSpPr txBox="1"/>
          <p:nvPr/>
        </p:nvSpPr>
        <p:spPr>
          <a:xfrm>
            <a:off x="494225" y="1383800"/>
            <a:ext cx="8392500" cy="37194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Data </a:t>
            </a:r>
            <a:r>
              <a:rPr lang="en-GB" sz="1600">
                <a:solidFill>
                  <a:srgbClr val="434343"/>
                </a:solidFill>
                <a:latin typeface="EB Garamond"/>
                <a:ea typeface="EB Garamond"/>
                <a:cs typeface="EB Garamond"/>
                <a:sym typeface="EB Garamond"/>
              </a:rPr>
              <a:t>Post Processing</a:t>
            </a:r>
            <a:r>
              <a:rPr lang="en-GB" sz="1600">
                <a:solidFill>
                  <a:srgbClr val="434343"/>
                </a:solidFill>
                <a:latin typeface="EB Garamond"/>
                <a:ea typeface="EB Garamond"/>
                <a:cs typeface="EB Garamond"/>
                <a:sym typeface="EB Garamond"/>
              </a:rPr>
              <a:t>: Handle missing values and perform label encoding for object-type columns.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Correlation Heatmap: Examine the correlation between numerical variables through a heatmap.</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Model Training and Evaluation:</a:t>
            </a:r>
            <a:endParaRPr sz="1600">
              <a:solidFill>
                <a:srgbClr val="434343"/>
              </a:solidFill>
              <a:latin typeface="EB Garamond"/>
              <a:ea typeface="EB Garamond"/>
              <a:cs typeface="EB Garamond"/>
              <a:sym typeface="EB Garamond"/>
            </a:endParaRPr>
          </a:p>
          <a:p>
            <a:pPr indent="-330200" lvl="1" marL="9144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Train Decision Tree and Random Forest classifiers with hyperparameter tuning.</a:t>
            </a:r>
            <a:endParaRPr sz="1600">
              <a:solidFill>
                <a:srgbClr val="434343"/>
              </a:solidFill>
              <a:latin typeface="EB Garamond"/>
              <a:ea typeface="EB Garamond"/>
              <a:cs typeface="EB Garamond"/>
              <a:sym typeface="EB Garamond"/>
            </a:endParaRPr>
          </a:p>
          <a:p>
            <a:pPr indent="-330200" lvl="1" marL="9144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Assess model performance using metrics like accuracy, F1 score, precision, recall, Jaccard score, and confusion matrix.</a:t>
            </a:r>
            <a:endParaRPr sz="1600">
              <a:solidFill>
                <a:srgbClr val="434343"/>
              </a:solidFill>
              <a:latin typeface="EB Garamond"/>
              <a:ea typeface="EB Garamond"/>
              <a:cs typeface="EB Garamond"/>
              <a:sym typeface="EB Garamond"/>
            </a:endParaRPr>
          </a:p>
          <a:p>
            <a:pPr indent="-330200" lvl="1" marL="9144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Visualize feature importance using bar plots and SHAP summary plots for both models.</a:t>
            </a:r>
            <a:endParaRPr sz="1600">
              <a:solidFill>
                <a:srgbClr val="434343"/>
              </a:solidFill>
              <a:latin typeface="EB Garamond"/>
              <a:ea typeface="EB Garamond"/>
              <a:cs typeface="EB Garamond"/>
              <a:sym typeface="EB Garamond"/>
            </a:endParaRPr>
          </a:p>
          <a:p>
            <a:pPr indent="0" lvl="0" marL="0" rtl="0" algn="just">
              <a:lnSpc>
                <a:spcPct val="150000"/>
              </a:lnSpc>
              <a:spcBef>
                <a:spcPts val="0"/>
              </a:spcBef>
              <a:spcAft>
                <a:spcPts val="0"/>
              </a:spcAft>
              <a:buNone/>
            </a:pPr>
            <a:r>
              <a:t/>
            </a:r>
            <a:endParaRPr sz="1600">
              <a:solidFill>
                <a:srgbClr val="434343"/>
              </a:solidFill>
              <a:latin typeface="EB Garamond"/>
              <a:ea typeface="EB Garamond"/>
              <a:cs typeface="EB Garamond"/>
              <a:sym typeface="EB Garamon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Model Evaluation</a:t>
            </a:r>
            <a:endParaRPr b="1"/>
          </a:p>
        </p:txBody>
      </p:sp>
      <p:pic>
        <p:nvPicPr>
          <p:cNvPr id="162" name="Google Shape;162;p29"/>
          <p:cNvPicPr preferRelativeResize="0"/>
          <p:nvPr/>
        </p:nvPicPr>
        <p:blipFill>
          <a:blip r:embed="rId3">
            <a:alphaModFix/>
          </a:blip>
          <a:stretch>
            <a:fillRect/>
          </a:stretch>
        </p:blipFill>
        <p:spPr>
          <a:xfrm>
            <a:off x="393575" y="1585225"/>
            <a:ext cx="4585174" cy="3335100"/>
          </a:xfrm>
          <a:prstGeom prst="rect">
            <a:avLst/>
          </a:prstGeom>
          <a:noFill/>
          <a:ln>
            <a:noFill/>
          </a:ln>
        </p:spPr>
      </p:pic>
      <p:pic>
        <p:nvPicPr>
          <p:cNvPr id="163" name="Google Shape;163;p29"/>
          <p:cNvPicPr preferRelativeResize="0"/>
          <p:nvPr/>
        </p:nvPicPr>
        <p:blipFill>
          <a:blip r:embed="rId4">
            <a:alphaModFix/>
          </a:blip>
          <a:stretch>
            <a:fillRect/>
          </a:stretch>
        </p:blipFill>
        <p:spPr>
          <a:xfrm>
            <a:off x="5239902" y="1729338"/>
            <a:ext cx="3715072" cy="2909508"/>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Model Evaluation</a:t>
            </a:r>
            <a:endParaRPr b="1"/>
          </a:p>
        </p:txBody>
      </p:sp>
      <p:pic>
        <p:nvPicPr>
          <p:cNvPr id="169" name="Google Shape;169;p30"/>
          <p:cNvPicPr preferRelativeResize="0"/>
          <p:nvPr/>
        </p:nvPicPr>
        <p:blipFill>
          <a:blip r:embed="rId3">
            <a:alphaModFix/>
          </a:blip>
          <a:stretch>
            <a:fillRect/>
          </a:stretch>
        </p:blipFill>
        <p:spPr>
          <a:xfrm>
            <a:off x="152400" y="1277025"/>
            <a:ext cx="4585129" cy="3714075"/>
          </a:xfrm>
          <a:prstGeom prst="rect">
            <a:avLst/>
          </a:prstGeom>
          <a:noFill/>
          <a:ln>
            <a:noFill/>
          </a:ln>
        </p:spPr>
      </p:pic>
      <p:pic>
        <p:nvPicPr>
          <p:cNvPr id="170" name="Google Shape;170;p30"/>
          <p:cNvPicPr preferRelativeResize="0"/>
          <p:nvPr/>
        </p:nvPicPr>
        <p:blipFill>
          <a:blip r:embed="rId4">
            <a:alphaModFix/>
          </a:blip>
          <a:stretch>
            <a:fillRect/>
          </a:stretch>
        </p:blipFill>
        <p:spPr>
          <a:xfrm>
            <a:off x="4889929" y="1277025"/>
            <a:ext cx="4101671" cy="332246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Result</a:t>
            </a:r>
            <a:endParaRPr b="1"/>
          </a:p>
        </p:txBody>
      </p:sp>
      <p:sp>
        <p:nvSpPr>
          <p:cNvPr id="176" name="Google Shape;176;p31"/>
          <p:cNvSpPr txBox="1"/>
          <p:nvPr/>
        </p:nvSpPr>
        <p:spPr>
          <a:xfrm>
            <a:off x="494225" y="1383800"/>
            <a:ext cx="8392500" cy="37194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The Random Forest Classifier achieved an F-1 Score of 0.88, indicating a strong balance between precision and recall.</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The Precision Score and Recall Score are also 0.88, demonstrating the model's ability to correctly identify positive instances while minimizing false positives.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The Jaccard Score, a measure of similarity between predicted and true labels, is 0.79 indicates  a good level of agreement between the predicted and actual outcomes.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The Accuracy Score of 88.0% further confirms the model's effectiveness in classifying sleep disorder cases.</a:t>
            </a:r>
            <a:endParaRPr sz="1600">
              <a:solidFill>
                <a:srgbClr val="434343"/>
              </a:solidFill>
              <a:latin typeface="EB Garamond"/>
              <a:ea typeface="EB Garamond"/>
              <a:cs typeface="EB Garamond"/>
              <a:sym typeface="EB 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2"/>
          <p:cNvSpPr txBox="1"/>
          <p:nvPr>
            <p:ph type="title"/>
          </p:nvPr>
        </p:nvSpPr>
        <p:spPr>
          <a:xfrm>
            <a:off x="311725" y="500925"/>
            <a:ext cx="88323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Conclusion</a:t>
            </a:r>
            <a:endParaRPr b="1"/>
          </a:p>
        </p:txBody>
      </p:sp>
      <p:sp>
        <p:nvSpPr>
          <p:cNvPr id="182" name="Google Shape;182;p32"/>
          <p:cNvSpPr txBox="1"/>
          <p:nvPr/>
        </p:nvSpPr>
        <p:spPr>
          <a:xfrm>
            <a:off x="485075" y="1511925"/>
            <a:ext cx="8392500" cy="3631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600">
                <a:solidFill>
                  <a:srgbClr val="434343"/>
                </a:solidFill>
                <a:latin typeface="EB Garamond"/>
                <a:ea typeface="EB Garamond"/>
                <a:cs typeface="EB Garamond"/>
                <a:sym typeface="EB Garamond"/>
              </a:rPr>
              <a:t>this project successfully developed and evaluated a Random Forest Classifier for predicting sleep disorders based on a comprehensive dataset encompassing various health and lifestyle attributes. The model exhibited strong performance metrics including an F-1 Score, Precision, Recall, Jaccard Score and accuracy Score indicates robust predictive capabilities.</a:t>
            </a:r>
            <a:endParaRPr sz="1600">
              <a:solidFill>
                <a:srgbClr val="434343"/>
              </a:solidFill>
              <a:latin typeface="EB Garamond"/>
              <a:ea typeface="EB Garamond"/>
              <a:cs typeface="EB Garamond"/>
              <a:sym typeface="EB Garamond"/>
            </a:endParaRPr>
          </a:p>
        </p:txBody>
      </p:sp>
      <p:pic>
        <p:nvPicPr>
          <p:cNvPr id="183" name="Google Shape;183;p32"/>
          <p:cNvPicPr preferRelativeResize="0"/>
          <p:nvPr/>
        </p:nvPicPr>
        <p:blipFill>
          <a:blip r:embed="rId3">
            <a:alphaModFix/>
          </a:blip>
          <a:stretch>
            <a:fillRect/>
          </a:stretch>
        </p:blipFill>
        <p:spPr>
          <a:xfrm>
            <a:off x="4411325" y="2896500"/>
            <a:ext cx="1982725" cy="21161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 Introduction </a:t>
            </a:r>
            <a:endParaRPr b="1"/>
          </a:p>
        </p:txBody>
      </p:sp>
      <p:sp>
        <p:nvSpPr>
          <p:cNvPr id="72" name="Google Shape;72;p15"/>
          <p:cNvSpPr txBox="1"/>
          <p:nvPr/>
        </p:nvSpPr>
        <p:spPr>
          <a:xfrm>
            <a:off x="485075" y="1392950"/>
            <a:ext cx="8392500" cy="37926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Traditional manual diagnosis in healthcare is time-consuming, error-prone and can lead to delayed treatment.</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There's a important need for a more efficient and reliable technique for disease prediction using machine learning and healthcare informatics to enhance diagnostic accuracy and efficiency.</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The symptom-based disease prediction system using machine learning aims to address these challenges by developing a novel solution that predicts disease based on patient-reported symptoms.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The project seeks to reduce the workload on medical professionals, streamline diagnostic workflows and facilitate timely treatment interventions.</a:t>
            </a:r>
            <a:endParaRPr sz="1600">
              <a:solidFill>
                <a:srgbClr val="434343"/>
              </a:solidFill>
              <a:latin typeface="EB Garamond"/>
              <a:ea typeface="EB Garamond"/>
              <a:cs typeface="EB Garamond"/>
              <a:sym typeface="EB Garamon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3"/>
          <p:cNvSpPr txBox="1"/>
          <p:nvPr>
            <p:ph type="title"/>
          </p:nvPr>
        </p:nvSpPr>
        <p:spPr>
          <a:xfrm>
            <a:off x="311725" y="500925"/>
            <a:ext cx="88323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Future Work</a:t>
            </a:r>
            <a:endParaRPr b="1"/>
          </a:p>
        </p:txBody>
      </p:sp>
      <p:sp>
        <p:nvSpPr>
          <p:cNvPr id="189" name="Google Shape;189;p33"/>
          <p:cNvSpPr txBox="1"/>
          <p:nvPr/>
        </p:nvSpPr>
        <p:spPr>
          <a:xfrm>
            <a:off x="485075" y="1511925"/>
            <a:ext cx="8392500" cy="36315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Model Refinement: Further fine-tuning of hyperparameters and exploration of different machine learning algorithms could potentially improve predictive performance.</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Integration of Additional Data: Incorporating additional datasets or features, such as genetic data or environmental factors, may enhance the model's predictive capabilities and provide a more comprehensive understanding of sleep disorders.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Longitudinal Analysis: Conducting longitudinal studies to analyze changes in health and lifestyle factors over time and their impact on sleep disorders could provide deeper insights into disease progressi</a:t>
            </a:r>
            <a:r>
              <a:rPr lang="en-GB" sz="1600">
                <a:solidFill>
                  <a:srgbClr val="434343"/>
                </a:solidFill>
                <a:latin typeface="EB Garamond"/>
                <a:ea typeface="EB Garamond"/>
                <a:cs typeface="EB Garamond"/>
                <a:sym typeface="EB Garamond"/>
              </a:rPr>
              <a:t>on and risk factors.</a:t>
            </a:r>
            <a:endParaRPr sz="1600">
              <a:solidFill>
                <a:srgbClr val="434343"/>
              </a:solidFill>
              <a:latin typeface="EB Garamond"/>
              <a:ea typeface="EB Garamond"/>
              <a:cs typeface="EB Garamond"/>
              <a:sym typeface="EB Garamon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4"/>
          <p:cNvSpPr txBox="1"/>
          <p:nvPr>
            <p:ph type="title"/>
          </p:nvPr>
        </p:nvSpPr>
        <p:spPr>
          <a:xfrm>
            <a:off x="311725" y="500925"/>
            <a:ext cx="88323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References</a:t>
            </a:r>
            <a:endParaRPr b="1"/>
          </a:p>
        </p:txBody>
      </p:sp>
      <p:sp>
        <p:nvSpPr>
          <p:cNvPr id="195" name="Google Shape;195;p34"/>
          <p:cNvSpPr txBox="1"/>
          <p:nvPr/>
        </p:nvSpPr>
        <p:spPr>
          <a:xfrm>
            <a:off x="485075" y="1511925"/>
            <a:ext cx="8392500" cy="36315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500">
                <a:solidFill>
                  <a:srgbClr val="434343"/>
                </a:solidFill>
                <a:latin typeface="EB Garamond"/>
                <a:ea typeface="EB Garamond"/>
                <a:cs typeface="EB Garamond"/>
                <a:sym typeface="EB Garamond"/>
              </a:rPr>
              <a:t>[1] Maniruzzaman, M., Rahman, M. J., Ahammed, B., &amp; Abedin, M. M. (2020). Classification and prediction of diabetes disease using machine learning paradigm. Health information science and systems, 8, 1-14.</a:t>
            </a:r>
            <a:endParaRPr sz="1500">
              <a:solidFill>
                <a:srgbClr val="434343"/>
              </a:solidFill>
              <a:latin typeface="EB Garamond"/>
              <a:ea typeface="EB Garamond"/>
              <a:cs typeface="EB Garamond"/>
              <a:sym typeface="EB Garamond"/>
            </a:endParaRPr>
          </a:p>
          <a:p>
            <a:pPr indent="0" lvl="0" marL="0" rtl="0" algn="just">
              <a:lnSpc>
                <a:spcPct val="150000"/>
              </a:lnSpc>
              <a:spcBef>
                <a:spcPts val="0"/>
              </a:spcBef>
              <a:spcAft>
                <a:spcPts val="0"/>
              </a:spcAft>
              <a:buNone/>
            </a:pPr>
            <a:r>
              <a:rPr lang="en-GB" sz="1500">
                <a:solidFill>
                  <a:srgbClr val="434343"/>
                </a:solidFill>
                <a:latin typeface="EB Garamond"/>
                <a:ea typeface="EB Garamond"/>
                <a:cs typeface="EB Garamond"/>
                <a:sym typeface="EB Garamond"/>
              </a:rPr>
              <a:t>[2] Ali, M. M., Paul, B. K., Ahmed, K., Bui, F. M., Quinn, J. M., &amp; Moni, M. A. (2021). Heart disease prediction using supervised machine learning algorithms: Performance analysis and comparison. Computers in Biology and Medicine, 136, 104672.</a:t>
            </a:r>
            <a:endParaRPr sz="1500">
              <a:solidFill>
                <a:srgbClr val="434343"/>
              </a:solidFill>
              <a:latin typeface="EB Garamond"/>
              <a:ea typeface="EB Garamond"/>
              <a:cs typeface="EB Garamond"/>
              <a:sym typeface="EB Garamond"/>
            </a:endParaRPr>
          </a:p>
          <a:p>
            <a:pPr indent="0" lvl="0" marL="0" rtl="0" algn="just">
              <a:lnSpc>
                <a:spcPct val="150000"/>
              </a:lnSpc>
              <a:spcBef>
                <a:spcPts val="0"/>
              </a:spcBef>
              <a:spcAft>
                <a:spcPts val="0"/>
              </a:spcAft>
              <a:buNone/>
            </a:pPr>
            <a:r>
              <a:rPr lang="en-GB" sz="1500">
                <a:solidFill>
                  <a:srgbClr val="434343"/>
                </a:solidFill>
                <a:latin typeface="EB Garamond"/>
                <a:ea typeface="EB Garamond"/>
                <a:cs typeface="EB Garamond"/>
                <a:sym typeface="EB Garamond"/>
              </a:rPr>
              <a:t>[3] Ali, F., El-Sappagh, S., Islam, S. R., Kwak, D., Ali, A., Imran, M., &amp; Kwak, K. S. (2020). A smart healthcare monitoring system for heart disease prediction based on ensemble deep learning and feature fusion. Information Fusion, 63, 208-222.</a:t>
            </a:r>
            <a:endParaRPr sz="1500">
              <a:solidFill>
                <a:srgbClr val="434343"/>
              </a:solidFill>
              <a:latin typeface="EB Garamond"/>
              <a:ea typeface="EB Garamond"/>
              <a:cs typeface="EB Garamond"/>
              <a:sym typeface="EB Garamond"/>
            </a:endParaRPr>
          </a:p>
          <a:p>
            <a:pPr indent="0" lvl="0" marL="0" rtl="0" algn="just">
              <a:lnSpc>
                <a:spcPct val="150000"/>
              </a:lnSpc>
              <a:spcBef>
                <a:spcPts val="0"/>
              </a:spcBef>
              <a:spcAft>
                <a:spcPts val="0"/>
              </a:spcAft>
              <a:buNone/>
            </a:pPr>
            <a:r>
              <a:t/>
            </a:r>
            <a:endParaRPr sz="1500">
              <a:solidFill>
                <a:srgbClr val="434343"/>
              </a:solidFill>
              <a:latin typeface="EB Garamond"/>
              <a:ea typeface="EB Garamond"/>
              <a:cs typeface="EB Garamond"/>
              <a:sym typeface="EB Garamond"/>
            </a:endParaRPr>
          </a:p>
          <a:p>
            <a:pPr indent="0" lvl="0" marL="0" rtl="0" algn="just">
              <a:lnSpc>
                <a:spcPct val="150000"/>
              </a:lnSpc>
              <a:spcBef>
                <a:spcPts val="0"/>
              </a:spcBef>
              <a:spcAft>
                <a:spcPts val="0"/>
              </a:spcAft>
              <a:buNone/>
            </a:pPr>
            <a:r>
              <a:t/>
            </a:r>
            <a:endParaRPr sz="1500">
              <a:solidFill>
                <a:srgbClr val="434343"/>
              </a:solidFill>
              <a:latin typeface="EB Garamond"/>
              <a:ea typeface="EB Garamond"/>
              <a:cs typeface="EB Garamond"/>
              <a:sym typeface="EB Garamon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nvSpPr>
        <p:spPr>
          <a:xfrm>
            <a:off x="485075" y="2637650"/>
            <a:ext cx="8392500" cy="2505900"/>
          </a:xfrm>
          <a:prstGeom prst="rect">
            <a:avLst/>
          </a:prstGeom>
          <a:noFill/>
          <a:ln>
            <a:noFill/>
          </a:ln>
        </p:spPr>
        <p:txBody>
          <a:bodyPr anchorCtr="0" anchor="t" bIns="91425" lIns="91425" spcFirstLastPara="1" rIns="91425" wrap="square" tIns="91425">
            <a:noAutofit/>
          </a:bodyPr>
          <a:lstStyle/>
          <a:p>
            <a:pPr indent="0" lvl="0" marL="0" rtl="0" algn="ctr">
              <a:lnSpc>
                <a:spcPct val="150000"/>
              </a:lnSpc>
              <a:spcBef>
                <a:spcPts val="0"/>
              </a:spcBef>
              <a:spcAft>
                <a:spcPts val="0"/>
              </a:spcAft>
              <a:buNone/>
            </a:pPr>
            <a:r>
              <a:rPr b="1" lang="en-GB" sz="2900">
                <a:solidFill>
                  <a:srgbClr val="434343"/>
                </a:solidFill>
                <a:latin typeface="EB Garamond"/>
                <a:ea typeface="EB Garamond"/>
                <a:cs typeface="EB Garamond"/>
                <a:sym typeface="EB Garamond"/>
              </a:rPr>
              <a:t>Thank You</a:t>
            </a:r>
            <a:endParaRPr b="1" sz="2900">
              <a:solidFill>
                <a:srgbClr val="434343"/>
              </a:solidFill>
              <a:latin typeface="EB Garamond"/>
              <a:ea typeface="EB Garamond"/>
              <a:cs typeface="EB Garamond"/>
              <a:sym typeface="EB Garamon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Problem Statement</a:t>
            </a:r>
            <a:endParaRPr b="1"/>
          </a:p>
        </p:txBody>
      </p:sp>
      <p:sp>
        <p:nvSpPr>
          <p:cNvPr id="78" name="Google Shape;78;p16"/>
          <p:cNvSpPr txBox="1"/>
          <p:nvPr/>
        </p:nvSpPr>
        <p:spPr>
          <a:xfrm>
            <a:off x="485075" y="1511925"/>
            <a:ext cx="8392500" cy="3358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600">
                <a:solidFill>
                  <a:srgbClr val="434343"/>
                </a:solidFill>
                <a:latin typeface="EB Garamond"/>
                <a:ea typeface="EB Garamond"/>
                <a:cs typeface="EB Garamond"/>
                <a:sym typeface="EB Garamond"/>
              </a:rPr>
              <a:t>The existing healthcare system heavily relies on manual diagnosis that is time-consuming, error-prone and can result in delayed treatment. This manual procedure also places a considerable load on medical professionals. There is a critical requirement for a more efficient and reliable technique for illness prediction based on symptoms that uses machine learning and healthcare informatics. The aim of this research is to create a machine learning-based system that can reliably forecast illnesses using symptoms supplied by patients. This method intends to increase the efficiency and accuracy of illness diagnosis.</a:t>
            </a:r>
            <a:endParaRPr sz="1600">
              <a:solidFill>
                <a:srgbClr val="434343"/>
              </a:solidFill>
              <a:latin typeface="EB Garamond"/>
              <a:ea typeface="EB Garamond"/>
              <a:cs typeface="EB Garamond"/>
              <a:sym typeface="EB 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Motivation</a:t>
            </a:r>
            <a:endParaRPr b="1"/>
          </a:p>
        </p:txBody>
      </p:sp>
      <p:sp>
        <p:nvSpPr>
          <p:cNvPr id="84" name="Google Shape;84;p17"/>
          <p:cNvSpPr txBox="1"/>
          <p:nvPr/>
        </p:nvSpPr>
        <p:spPr>
          <a:xfrm>
            <a:off x="485075" y="1511925"/>
            <a:ext cx="8392500" cy="33588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600">
                <a:solidFill>
                  <a:srgbClr val="434343"/>
                </a:solidFill>
                <a:latin typeface="EB Garamond"/>
                <a:ea typeface="EB Garamond"/>
                <a:cs typeface="EB Garamond"/>
                <a:sym typeface="EB Garamond"/>
              </a:rPr>
              <a:t>The motivation behind this project stems from the inefficiencies and challenges present in the current manual diagnostic process in healthcare. We seek to enhance diagnostic accuracy and improve patient outcomes and healthcare efficiency </a:t>
            </a:r>
            <a:r>
              <a:rPr lang="en-GB" sz="1600">
                <a:solidFill>
                  <a:srgbClr val="434343"/>
                </a:solidFill>
                <a:latin typeface="EB Garamond"/>
                <a:ea typeface="EB Garamond"/>
                <a:cs typeface="EB Garamond"/>
                <a:sym typeface="EB Garamond"/>
              </a:rPr>
              <a:t>using machine learning and healthcare informatics, </a:t>
            </a:r>
            <a:r>
              <a:rPr lang="en-GB" sz="1600">
                <a:solidFill>
                  <a:srgbClr val="434343"/>
                </a:solidFill>
                <a:latin typeface="EB Garamond"/>
                <a:ea typeface="EB Garamond"/>
                <a:cs typeface="EB Garamond"/>
                <a:sym typeface="EB Garamond"/>
              </a:rPr>
              <a:t>.</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Develop a machine learning model that can accurately predict diseases based on symptoms provided by patients.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Integrate the prediction system into existing healthcare systems to assist healthcare providers in making faster and more accurate diagnoses.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Improve patient outcomes using early detection and treatment of diseases.</a:t>
            </a:r>
            <a:endParaRPr sz="1600">
              <a:solidFill>
                <a:srgbClr val="434343"/>
              </a:solidFill>
              <a:latin typeface="EB Garamond"/>
              <a:ea typeface="EB Garamond"/>
              <a:cs typeface="EB Garamond"/>
              <a:sym typeface="EB Garamond"/>
            </a:endParaRPr>
          </a:p>
          <a:p>
            <a:pPr indent="0" lvl="0" marL="0" rtl="0" algn="just">
              <a:lnSpc>
                <a:spcPct val="150000"/>
              </a:lnSpc>
              <a:spcBef>
                <a:spcPts val="0"/>
              </a:spcBef>
              <a:spcAft>
                <a:spcPts val="0"/>
              </a:spcAft>
              <a:buNone/>
            </a:pPr>
            <a:r>
              <a:t/>
            </a:r>
            <a:endParaRPr sz="1600">
              <a:solidFill>
                <a:srgbClr val="434343"/>
              </a:solidFill>
              <a:latin typeface="EB Garamond"/>
              <a:ea typeface="EB Garamond"/>
              <a:cs typeface="EB Garamond"/>
              <a:sym typeface="EB Garamond"/>
            </a:endParaRPr>
          </a:p>
          <a:p>
            <a:pPr indent="0" lvl="0" marL="0" rtl="0" algn="just">
              <a:lnSpc>
                <a:spcPct val="150000"/>
              </a:lnSpc>
              <a:spcBef>
                <a:spcPts val="0"/>
              </a:spcBef>
              <a:spcAft>
                <a:spcPts val="0"/>
              </a:spcAft>
              <a:buNone/>
            </a:pPr>
            <a:r>
              <a:t/>
            </a:r>
            <a:endParaRPr sz="1600">
              <a:solidFill>
                <a:srgbClr val="434343"/>
              </a:solidFill>
              <a:latin typeface="EB Garamond"/>
              <a:ea typeface="EB Garamond"/>
              <a:cs typeface="EB Garamond"/>
              <a:sym typeface="EB 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Literature Survey</a:t>
            </a:r>
            <a:endParaRPr b="1"/>
          </a:p>
        </p:txBody>
      </p:sp>
      <p:sp>
        <p:nvSpPr>
          <p:cNvPr id="90" name="Google Shape;90;p18"/>
          <p:cNvSpPr txBox="1"/>
          <p:nvPr/>
        </p:nvSpPr>
        <p:spPr>
          <a:xfrm>
            <a:off x="521675" y="1347200"/>
            <a:ext cx="8392500" cy="37194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Maniruzzaman et al. conducted a study on the classification and prediction of diabetes disease using machine learning techniques. The research explored various algorithms for diabetes prediction</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Ali et al. focused on heart disease prediction using supervised machine learning algorithms. The study analyzed and compared the performance of different algorithms in predicting heart disease.</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Ali et al. proposed a smart healthcare monitoring system for heart disease prediction using ensemble deep learning and feature fusion techniques. Their research demonstrated the effectiveness of integrating advanced machine learning models with healthcare data for accurate prediction of heart disease.</a:t>
            </a:r>
            <a:endParaRPr sz="1600">
              <a:solidFill>
                <a:srgbClr val="434343"/>
              </a:solidFill>
              <a:latin typeface="EB Garamond"/>
              <a:ea typeface="EB Garamond"/>
              <a:cs typeface="EB Garamond"/>
              <a:sym typeface="EB Garamon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Traditional</a:t>
            </a:r>
            <a:r>
              <a:rPr b="1" lang="en-GB"/>
              <a:t> Approach</a:t>
            </a:r>
            <a:endParaRPr b="1"/>
          </a:p>
        </p:txBody>
      </p:sp>
      <p:sp>
        <p:nvSpPr>
          <p:cNvPr id="96" name="Google Shape;96;p19"/>
          <p:cNvSpPr txBox="1"/>
          <p:nvPr/>
        </p:nvSpPr>
        <p:spPr>
          <a:xfrm>
            <a:off x="494225" y="1383800"/>
            <a:ext cx="8392500" cy="3719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600">
                <a:solidFill>
                  <a:srgbClr val="434343"/>
                </a:solidFill>
                <a:latin typeface="EB Garamond"/>
                <a:ea typeface="EB Garamond"/>
                <a:cs typeface="EB Garamond"/>
                <a:sym typeface="EB Garamond"/>
              </a:rPr>
              <a:t>In the traditional healthcare approach diagnosis relies on manual processes conducted by healthcare providers. They gather information through patient history, physical examination and diagnostic tests. Diagnosis is based on the provider's expertise and subjective interpretation of symptoms and clinical findings. This approach is prone to human error, variability and can be time-consuming. There is need to augment traditional methods with technological advancements like machine learning to improve diagnostic accuracy and efficiency.</a:t>
            </a:r>
            <a:endParaRPr sz="1600">
              <a:solidFill>
                <a:srgbClr val="434343"/>
              </a:solidFill>
              <a:latin typeface="EB Garamond"/>
              <a:ea typeface="EB Garamond"/>
              <a:cs typeface="EB Garamond"/>
              <a:sym typeface="EB Garamon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Proposed </a:t>
            </a:r>
            <a:r>
              <a:rPr b="1" lang="en-GB"/>
              <a:t>Challenges</a:t>
            </a:r>
            <a:endParaRPr b="1"/>
          </a:p>
        </p:txBody>
      </p:sp>
      <p:sp>
        <p:nvSpPr>
          <p:cNvPr id="102" name="Google Shape;102;p20"/>
          <p:cNvSpPr txBox="1"/>
          <p:nvPr/>
        </p:nvSpPr>
        <p:spPr>
          <a:xfrm>
            <a:off x="494225" y="1383800"/>
            <a:ext cx="8392500" cy="3719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600">
              <a:solidFill>
                <a:srgbClr val="434343"/>
              </a:solidFill>
              <a:latin typeface="EB Garamond"/>
              <a:ea typeface="EB Garamond"/>
              <a:cs typeface="EB Garamond"/>
              <a:sym typeface="EB Garamond"/>
            </a:endParaRPr>
          </a:p>
        </p:txBody>
      </p:sp>
      <p:sp>
        <p:nvSpPr>
          <p:cNvPr id="103" name="Google Shape;103;p20"/>
          <p:cNvSpPr txBox="1"/>
          <p:nvPr/>
        </p:nvSpPr>
        <p:spPr>
          <a:xfrm>
            <a:off x="494225" y="1383800"/>
            <a:ext cx="8392500" cy="3719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rPr lang="en-GB" sz="1600">
                <a:solidFill>
                  <a:srgbClr val="434343"/>
                </a:solidFill>
                <a:latin typeface="EB Garamond"/>
                <a:ea typeface="EB Garamond"/>
                <a:cs typeface="EB Garamond"/>
                <a:sym typeface="EB Garamond"/>
              </a:rPr>
              <a:t>The proposed approach using machine learning and healthcare informatics to revolutionize disease prediction. Patient-reported symptoms are inputted into a machine learning system trained on vast datasets. This system uses advanced algorithms to analyze and interpret symptoms, identifying patterns and associations indicative of various illnesses. The proposed approach aims to provide accurate and timely predictions of diseases. This data-driven approach offers the potential to enhance diagnostic accuracy compared to traditional manual methods.</a:t>
            </a:r>
            <a:endParaRPr sz="1600">
              <a:solidFill>
                <a:srgbClr val="434343"/>
              </a:solidFill>
              <a:latin typeface="EB Garamond"/>
              <a:ea typeface="EB Garamond"/>
              <a:cs typeface="EB Garamond"/>
              <a:sym typeface="EB Garamon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Dataset</a:t>
            </a:r>
            <a:endParaRPr b="1"/>
          </a:p>
        </p:txBody>
      </p:sp>
      <p:sp>
        <p:nvSpPr>
          <p:cNvPr id="109" name="Google Shape;109;p21"/>
          <p:cNvSpPr txBox="1"/>
          <p:nvPr/>
        </p:nvSpPr>
        <p:spPr>
          <a:xfrm>
            <a:off x="494225" y="1383800"/>
            <a:ext cx="8392500" cy="3719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600">
              <a:solidFill>
                <a:srgbClr val="434343"/>
              </a:solidFill>
              <a:latin typeface="EB Garamond"/>
              <a:ea typeface="EB Garamond"/>
              <a:cs typeface="EB Garamond"/>
              <a:sym typeface="EB Garamond"/>
            </a:endParaRPr>
          </a:p>
        </p:txBody>
      </p:sp>
      <p:sp>
        <p:nvSpPr>
          <p:cNvPr id="110" name="Google Shape;110;p21"/>
          <p:cNvSpPr txBox="1"/>
          <p:nvPr/>
        </p:nvSpPr>
        <p:spPr>
          <a:xfrm>
            <a:off x="494225" y="1383800"/>
            <a:ext cx="8392500" cy="37194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The dataset comprises 375 rows with each row representing an individual's health profile and has attributes such as gender, age, occupation and various health-related metrics.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Key variables like sleep duration, quality, physical activity level, stress level, and BMI category offer insights into lifestyle choices and potential risk factors for health issues.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Vital health indicators like blood pressure and heart rate are included with daily step count, providing a comprehensive overview of an individual's physical health.</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The dataset enables detailed analysis to uncover correlations between different factors and health outcomes</a:t>
            </a:r>
            <a:endParaRPr sz="1600">
              <a:solidFill>
                <a:srgbClr val="434343"/>
              </a:solidFill>
              <a:latin typeface="EB Garamond"/>
              <a:ea typeface="EB Garamond"/>
              <a:cs typeface="EB Garamond"/>
              <a:sym typeface="EB Garamond"/>
            </a:endParaRPr>
          </a:p>
          <a:p>
            <a:pPr indent="0" lvl="0" marL="0" rtl="0" algn="just">
              <a:lnSpc>
                <a:spcPct val="150000"/>
              </a:lnSpc>
              <a:spcBef>
                <a:spcPts val="0"/>
              </a:spcBef>
              <a:spcAft>
                <a:spcPts val="0"/>
              </a:spcAft>
              <a:buNone/>
            </a:pPr>
            <a:r>
              <a:rPr lang="en-GB" sz="1600">
                <a:solidFill>
                  <a:srgbClr val="434343"/>
                </a:solidFill>
                <a:latin typeface="EB Garamond"/>
                <a:ea typeface="EB Garamond"/>
                <a:cs typeface="EB Garamond"/>
                <a:sym typeface="EB Garamond"/>
              </a:rPr>
              <a:t>URL: </a:t>
            </a:r>
            <a:r>
              <a:rPr lang="en-GB" sz="1600" u="sng">
                <a:solidFill>
                  <a:schemeClr val="hlink"/>
                </a:solidFill>
                <a:latin typeface="EB Garamond"/>
                <a:ea typeface="EB Garamond"/>
                <a:cs typeface="EB Garamond"/>
                <a:sym typeface="EB Garamond"/>
                <a:hlinkClick r:id="rId3"/>
              </a:rPr>
              <a:t>https://www.kaggle.com/datasets/uom190346a/sleep-health-and-lifestyle-dataset</a:t>
            </a:r>
            <a:endParaRPr sz="1600">
              <a:solidFill>
                <a:srgbClr val="434343"/>
              </a:solidFill>
              <a:latin typeface="EB Garamond"/>
              <a:ea typeface="EB Garamond"/>
              <a:cs typeface="EB Garamond"/>
              <a:sym typeface="EB Garamond"/>
            </a:endParaRPr>
          </a:p>
          <a:p>
            <a:pPr indent="0" lvl="0" marL="0" rtl="0" algn="just">
              <a:lnSpc>
                <a:spcPct val="150000"/>
              </a:lnSpc>
              <a:spcBef>
                <a:spcPts val="0"/>
              </a:spcBef>
              <a:spcAft>
                <a:spcPts val="0"/>
              </a:spcAft>
              <a:buNone/>
            </a:pPr>
            <a:r>
              <a:t/>
            </a:r>
            <a:endParaRPr sz="1600">
              <a:solidFill>
                <a:srgbClr val="434343"/>
              </a:solidFill>
              <a:latin typeface="EB Garamond"/>
              <a:ea typeface="EB Garamond"/>
              <a:cs typeface="EB Garamond"/>
              <a:sym typeface="EB Garamon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GB"/>
              <a:t>Dataset</a:t>
            </a:r>
            <a:endParaRPr b="1"/>
          </a:p>
        </p:txBody>
      </p:sp>
      <p:sp>
        <p:nvSpPr>
          <p:cNvPr id="116" name="Google Shape;116;p22"/>
          <p:cNvSpPr txBox="1"/>
          <p:nvPr/>
        </p:nvSpPr>
        <p:spPr>
          <a:xfrm>
            <a:off x="494225" y="1383800"/>
            <a:ext cx="8392500" cy="3719400"/>
          </a:xfrm>
          <a:prstGeom prst="rect">
            <a:avLst/>
          </a:prstGeom>
          <a:noFill/>
          <a:ln>
            <a:noFill/>
          </a:ln>
        </p:spPr>
        <p:txBody>
          <a:bodyPr anchorCtr="0" anchor="t" bIns="91425" lIns="91425" spcFirstLastPara="1" rIns="91425" wrap="square" tIns="91425">
            <a:noAutofit/>
          </a:bodyPr>
          <a:lstStyle/>
          <a:p>
            <a:pPr indent="0" lvl="0" marL="0" rtl="0" algn="just">
              <a:lnSpc>
                <a:spcPct val="150000"/>
              </a:lnSpc>
              <a:spcBef>
                <a:spcPts val="0"/>
              </a:spcBef>
              <a:spcAft>
                <a:spcPts val="0"/>
              </a:spcAft>
              <a:buNone/>
            </a:pPr>
            <a:r>
              <a:t/>
            </a:r>
            <a:endParaRPr sz="1600">
              <a:solidFill>
                <a:srgbClr val="434343"/>
              </a:solidFill>
              <a:latin typeface="EB Garamond"/>
              <a:ea typeface="EB Garamond"/>
              <a:cs typeface="EB Garamond"/>
              <a:sym typeface="EB Garamond"/>
            </a:endParaRPr>
          </a:p>
        </p:txBody>
      </p:sp>
      <p:sp>
        <p:nvSpPr>
          <p:cNvPr id="117" name="Google Shape;117;p22"/>
          <p:cNvSpPr txBox="1"/>
          <p:nvPr/>
        </p:nvSpPr>
        <p:spPr>
          <a:xfrm>
            <a:off x="494225" y="1383800"/>
            <a:ext cx="8392500" cy="3719400"/>
          </a:xfrm>
          <a:prstGeom prst="rect">
            <a:avLst/>
          </a:prstGeom>
          <a:noFill/>
          <a:ln>
            <a:noFill/>
          </a:ln>
        </p:spPr>
        <p:txBody>
          <a:bodyPr anchorCtr="0" anchor="t" bIns="91425" lIns="91425" spcFirstLastPara="1" rIns="91425" wrap="square" tIns="91425">
            <a:noAutofit/>
          </a:bodyPr>
          <a:lstStyle/>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The dataset comprises 375 rows with each row representing an individual's health profile and has attributes such as gender, age, occupation and various health-related metrics.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Key variables like sleep duration, quality, physical activity level, stress level, and BMI category offer insights into lifestyle choices and potential risk factors for health issues.</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Vital health indicators like blood pressure and heart rate are included with daily step count, providing a comprehensive overview of an individual's physical health.</a:t>
            </a:r>
            <a:endParaRPr sz="1600">
              <a:solidFill>
                <a:srgbClr val="434343"/>
              </a:solidFill>
              <a:latin typeface="EB Garamond"/>
              <a:ea typeface="EB Garamond"/>
              <a:cs typeface="EB Garamond"/>
              <a:sym typeface="EB Garamond"/>
            </a:endParaRPr>
          </a:p>
          <a:p>
            <a:pPr indent="-330200" lvl="0" marL="457200" rtl="0" algn="just">
              <a:lnSpc>
                <a:spcPct val="150000"/>
              </a:lnSpc>
              <a:spcBef>
                <a:spcPts val="0"/>
              </a:spcBef>
              <a:spcAft>
                <a:spcPts val="0"/>
              </a:spcAft>
              <a:buClr>
                <a:srgbClr val="434343"/>
              </a:buClr>
              <a:buSzPts val="1600"/>
              <a:buFont typeface="EB Garamond"/>
              <a:buChar char="●"/>
            </a:pPr>
            <a:r>
              <a:rPr lang="en-GB" sz="1600">
                <a:solidFill>
                  <a:srgbClr val="434343"/>
                </a:solidFill>
                <a:latin typeface="EB Garamond"/>
                <a:ea typeface="EB Garamond"/>
                <a:cs typeface="EB Garamond"/>
                <a:sym typeface="EB Garamond"/>
              </a:rPr>
              <a:t>The dataset enables detailed analysis to uncover correlations between different factors and health outcomes</a:t>
            </a:r>
            <a:endParaRPr sz="1600">
              <a:solidFill>
                <a:srgbClr val="434343"/>
              </a:solidFill>
              <a:latin typeface="EB Garamond"/>
              <a:ea typeface="EB Garamond"/>
              <a:cs typeface="EB Garamond"/>
              <a:sym typeface="EB Garamond"/>
            </a:endParaRPr>
          </a:p>
          <a:p>
            <a:pPr indent="0" lvl="0" marL="0" rtl="0" algn="just">
              <a:lnSpc>
                <a:spcPct val="150000"/>
              </a:lnSpc>
              <a:spcBef>
                <a:spcPts val="0"/>
              </a:spcBef>
              <a:spcAft>
                <a:spcPts val="0"/>
              </a:spcAft>
              <a:buNone/>
            </a:pPr>
            <a:r>
              <a:rPr lang="en-GB" sz="1600">
                <a:solidFill>
                  <a:srgbClr val="434343"/>
                </a:solidFill>
                <a:latin typeface="EB Garamond"/>
                <a:ea typeface="EB Garamond"/>
                <a:cs typeface="EB Garamond"/>
                <a:sym typeface="EB Garamond"/>
              </a:rPr>
              <a:t>URL: </a:t>
            </a:r>
            <a:r>
              <a:rPr lang="en-GB" sz="1600" u="sng">
                <a:solidFill>
                  <a:schemeClr val="hlink"/>
                </a:solidFill>
                <a:latin typeface="EB Garamond"/>
                <a:ea typeface="EB Garamond"/>
                <a:cs typeface="EB Garamond"/>
                <a:sym typeface="EB Garamond"/>
                <a:hlinkClick r:id="rId3"/>
              </a:rPr>
              <a:t>https://www.kaggle.com/datasets/uom190346a/sleep-health-and-lifestyle-dataset</a:t>
            </a:r>
            <a:endParaRPr sz="1600">
              <a:solidFill>
                <a:srgbClr val="434343"/>
              </a:solidFill>
              <a:latin typeface="EB Garamond"/>
              <a:ea typeface="EB Garamond"/>
              <a:cs typeface="EB Garamond"/>
              <a:sym typeface="EB Garamond"/>
            </a:endParaRPr>
          </a:p>
          <a:p>
            <a:pPr indent="0" lvl="0" marL="0" rtl="0" algn="just">
              <a:lnSpc>
                <a:spcPct val="150000"/>
              </a:lnSpc>
              <a:spcBef>
                <a:spcPts val="0"/>
              </a:spcBef>
              <a:spcAft>
                <a:spcPts val="0"/>
              </a:spcAft>
              <a:buNone/>
            </a:pPr>
            <a:r>
              <a:t/>
            </a:r>
            <a:endParaRPr sz="1600">
              <a:solidFill>
                <a:srgbClr val="434343"/>
              </a:solidFill>
              <a:latin typeface="EB Garamond"/>
              <a:ea typeface="EB Garamond"/>
              <a:cs typeface="EB Garamond"/>
              <a:sym typeface="EB Garamond"/>
            </a:endParaRPr>
          </a:p>
        </p:txBody>
      </p:sp>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073763"/>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