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3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F0EF7-EB2D-444B-BF41-100AE057AC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2A9000-799A-4634-984B-D5F54D83FB56}">
      <dgm:prSet/>
      <dgm:spPr/>
      <dgm:t>
        <a:bodyPr/>
        <a:lstStyle/>
        <a:p>
          <a:r>
            <a:rPr lang="en-US" b="1"/>
            <a:t>Financial Trends Dashboard—Interactivity</a:t>
          </a:r>
          <a:endParaRPr lang="en-US"/>
        </a:p>
      </dgm:t>
    </dgm:pt>
    <dgm:pt modelId="{0F359754-781A-4EFB-9642-65F9ED930BDF}" type="parTrans" cxnId="{06DB9A10-4D0D-4C89-83EE-4E12D3271D30}">
      <dgm:prSet/>
      <dgm:spPr/>
      <dgm:t>
        <a:bodyPr/>
        <a:lstStyle/>
        <a:p>
          <a:endParaRPr lang="en-US"/>
        </a:p>
      </dgm:t>
    </dgm:pt>
    <dgm:pt modelId="{E538BF7E-C5EC-4D87-B670-4363F5A356DE}" type="sibTrans" cxnId="{06DB9A10-4D0D-4C89-83EE-4E12D3271D30}">
      <dgm:prSet/>
      <dgm:spPr/>
      <dgm:t>
        <a:bodyPr/>
        <a:lstStyle/>
        <a:p>
          <a:endParaRPr lang="en-US"/>
        </a:p>
      </dgm:t>
    </dgm:pt>
    <dgm:pt modelId="{FF3ACA3A-6573-482D-A574-4C39279DA6B4}">
      <dgm:prSet/>
      <dgm:spPr/>
      <dgm:t>
        <a:bodyPr/>
        <a:lstStyle/>
        <a:p>
          <a:r>
            <a:rPr lang="en-US" b="1"/>
            <a:t>Filters</a:t>
          </a:r>
          <a:r>
            <a:rPr lang="en-US"/>
            <a:t>: Explore data dynamically by adjusting year and bank parameters.</a:t>
          </a:r>
        </a:p>
      </dgm:t>
    </dgm:pt>
    <dgm:pt modelId="{5B3C5AC4-9F68-4A61-AFB6-1B2683A3EAFF}" type="parTrans" cxnId="{1E4367B4-1B55-4636-B3AE-177D31BC091D}">
      <dgm:prSet/>
      <dgm:spPr/>
      <dgm:t>
        <a:bodyPr/>
        <a:lstStyle/>
        <a:p>
          <a:endParaRPr lang="en-US"/>
        </a:p>
      </dgm:t>
    </dgm:pt>
    <dgm:pt modelId="{FEEBFB83-0F6C-4AC3-AD96-66BD512C41A3}" type="sibTrans" cxnId="{1E4367B4-1B55-4636-B3AE-177D31BC091D}">
      <dgm:prSet/>
      <dgm:spPr/>
      <dgm:t>
        <a:bodyPr/>
        <a:lstStyle/>
        <a:p>
          <a:endParaRPr lang="en-US"/>
        </a:p>
      </dgm:t>
    </dgm:pt>
    <dgm:pt modelId="{D7B8FF14-6CF6-4605-B678-02F132BA4B01}">
      <dgm:prSet/>
      <dgm:spPr/>
      <dgm:t>
        <a:bodyPr/>
        <a:lstStyle/>
        <a:p>
          <a:r>
            <a:rPr lang="en-US" b="1"/>
            <a:t>Tooltips</a:t>
          </a:r>
          <a:r>
            <a:rPr lang="en-US"/>
            <a:t>: Access specific data points by hovering over visuals.</a:t>
          </a:r>
        </a:p>
      </dgm:t>
    </dgm:pt>
    <dgm:pt modelId="{504A41A3-EC05-4538-BBCE-045313D72430}" type="parTrans" cxnId="{864CAB3F-805E-40C5-B4B2-C975B554DF4E}">
      <dgm:prSet/>
      <dgm:spPr/>
      <dgm:t>
        <a:bodyPr/>
        <a:lstStyle/>
        <a:p>
          <a:endParaRPr lang="en-US"/>
        </a:p>
      </dgm:t>
    </dgm:pt>
    <dgm:pt modelId="{CF29E539-6DC6-453D-915C-D0466161D52A}" type="sibTrans" cxnId="{864CAB3F-805E-40C5-B4B2-C975B554DF4E}">
      <dgm:prSet/>
      <dgm:spPr/>
      <dgm:t>
        <a:bodyPr/>
        <a:lstStyle/>
        <a:p>
          <a:endParaRPr lang="en-US"/>
        </a:p>
      </dgm:t>
    </dgm:pt>
    <dgm:pt modelId="{C3F0F872-2D64-4904-B3BD-4FF3C1EF56C0}">
      <dgm:prSet/>
      <dgm:spPr/>
      <dgm:t>
        <a:bodyPr/>
        <a:lstStyle/>
        <a:p>
          <a:r>
            <a:rPr lang="en-US" b="1"/>
            <a:t>Drill-Down</a:t>
          </a:r>
          <a:r>
            <a:rPr lang="en-US"/>
            <a:t>: Click on data points for a detailed breakdown of metrics.</a:t>
          </a:r>
        </a:p>
      </dgm:t>
    </dgm:pt>
    <dgm:pt modelId="{1B0B22C7-E606-48FE-AA6F-4EE1559D87A9}" type="parTrans" cxnId="{39B937E1-F9E7-4739-9274-C357C4082F6E}">
      <dgm:prSet/>
      <dgm:spPr/>
      <dgm:t>
        <a:bodyPr/>
        <a:lstStyle/>
        <a:p>
          <a:endParaRPr lang="en-US"/>
        </a:p>
      </dgm:t>
    </dgm:pt>
    <dgm:pt modelId="{498D0862-0C31-46AC-9AE2-48E07D5B4DEA}" type="sibTrans" cxnId="{39B937E1-F9E7-4739-9274-C357C4082F6E}">
      <dgm:prSet/>
      <dgm:spPr/>
      <dgm:t>
        <a:bodyPr/>
        <a:lstStyle/>
        <a:p>
          <a:endParaRPr lang="en-US"/>
        </a:p>
      </dgm:t>
    </dgm:pt>
    <dgm:pt modelId="{AF452EB1-F01A-4827-A5D2-C89CBF1EC069}" type="pres">
      <dgm:prSet presAssocID="{90EF0EF7-EB2D-444B-BF41-100AE057AC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17C619-A7D2-47F3-91B3-0E39012D231A}" type="pres">
      <dgm:prSet presAssocID="{A82A9000-799A-4634-984B-D5F54D83FB56}" presName="hierRoot1" presStyleCnt="0"/>
      <dgm:spPr/>
    </dgm:pt>
    <dgm:pt modelId="{171D1621-C946-4E89-8FB1-99D85CA4F04A}" type="pres">
      <dgm:prSet presAssocID="{A82A9000-799A-4634-984B-D5F54D83FB56}" presName="composite" presStyleCnt="0"/>
      <dgm:spPr/>
    </dgm:pt>
    <dgm:pt modelId="{8CCF8D17-3A25-44BF-BBF2-EB13F6BC5AB9}" type="pres">
      <dgm:prSet presAssocID="{A82A9000-799A-4634-984B-D5F54D83FB56}" presName="background" presStyleLbl="node0" presStyleIdx="0" presStyleCnt="4"/>
      <dgm:spPr/>
    </dgm:pt>
    <dgm:pt modelId="{C919A524-7466-4C67-BE13-36C877A5A5B7}" type="pres">
      <dgm:prSet presAssocID="{A82A9000-799A-4634-984B-D5F54D83FB56}" presName="text" presStyleLbl="fgAcc0" presStyleIdx="0" presStyleCnt="4">
        <dgm:presLayoutVars>
          <dgm:chPref val="3"/>
        </dgm:presLayoutVars>
      </dgm:prSet>
      <dgm:spPr/>
    </dgm:pt>
    <dgm:pt modelId="{B6524B88-DBE3-4C19-A334-8F0B1685303A}" type="pres">
      <dgm:prSet presAssocID="{A82A9000-799A-4634-984B-D5F54D83FB56}" presName="hierChild2" presStyleCnt="0"/>
      <dgm:spPr/>
    </dgm:pt>
    <dgm:pt modelId="{4EF65F1B-1601-4AC0-A38F-9AF75A826EEF}" type="pres">
      <dgm:prSet presAssocID="{FF3ACA3A-6573-482D-A574-4C39279DA6B4}" presName="hierRoot1" presStyleCnt="0"/>
      <dgm:spPr/>
    </dgm:pt>
    <dgm:pt modelId="{ABFAA972-E15B-497B-B935-B001A3B29B78}" type="pres">
      <dgm:prSet presAssocID="{FF3ACA3A-6573-482D-A574-4C39279DA6B4}" presName="composite" presStyleCnt="0"/>
      <dgm:spPr/>
    </dgm:pt>
    <dgm:pt modelId="{9C7F03EF-53DF-4520-9ADC-0F508CA9B946}" type="pres">
      <dgm:prSet presAssocID="{FF3ACA3A-6573-482D-A574-4C39279DA6B4}" presName="background" presStyleLbl="node0" presStyleIdx="1" presStyleCnt="4"/>
      <dgm:spPr/>
    </dgm:pt>
    <dgm:pt modelId="{07C244DA-21ED-44A1-A0A5-A34F311C6122}" type="pres">
      <dgm:prSet presAssocID="{FF3ACA3A-6573-482D-A574-4C39279DA6B4}" presName="text" presStyleLbl="fgAcc0" presStyleIdx="1" presStyleCnt="4">
        <dgm:presLayoutVars>
          <dgm:chPref val="3"/>
        </dgm:presLayoutVars>
      </dgm:prSet>
      <dgm:spPr/>
    </dgm:pt>
    <dgm:pt modelId="{88872A9C-F6DB-4AD6-8FBD-DE608C2E9120}" type="pres">
      <dgm:prSet presAssocID="{FF3ACA3A-6573-482D-A574-4C39279DA6B4}" presName="hierChild2" presStyleCnt="0"/>
      <dgm:spPr/>
    </dgm:pt>
    <dgm:pt modelId="{FB4C2A76-5637-4CD1-AEA8-6A5D8106C478}" type="pres">
      <dgm:prSet presAssocID="{D7B8FF14-6CF6-4605-B678-02F132BA4B01}" presName="hierRoot1" presStyleCnt="0"/>
      <dgm:spPr/>
    </dgm:pt>
    <dgm:pt modelId="{530B6640-44F7-4C7F-8DFA-9DCC0F3348AE}" type="pres">
      <dgm:prSet presAssocID="{D7B8FF14-6CF6-4605-B678-02F132BA4B01}" presName="composite" presStyleCnt="0"/>
      <dgm:spPr/>
    </dgm:pt>
    <dgm:pt modelId="{FDEE5B69-8DD3-481C-9AA7-9D67CA2E8F6E}" type="pres">
      <dgm:prSet presAssocID="{D7B8FF14-6CF6-4605-B678-02F132BA4B01}" presName="background" presStyleLbl="node0" presStyleIdx="2" presStyleCnt="4"/>
      <dgm:spPr/>
    </dgm:pt>
    <dgm:pt modelId="{25FA64CD-C3E2-498F-987C-B3E648888F1B}" type="pres">
      <dgm:prSet presAssocID="{D7B8FF14-6CF6-4605-B678-02F132BA4B01}" presName="text" presStyleLbl="fgAcc0" presStyleIdx="2" presStyleCnt="4">
        <dgm:presLayoutVars>
          <dgm:chPref val="3"/>
        </dgm:presLayoutVars>
      </dgm:prSet>
      <dgm:spPr/>
    </dgm:pt>
    <dgm:pt modelId="{7B9887C7-D406-47F9-88F2-D8B57E1E09AC}" type="pres">
      <dgm:prSet presAssocID="{D7B8FF14-6CF6-4605-B678-02F132BA4B01}" presName="hierChild2" presStyleCnt="0"/>
      <dgm:spPr/>
    </dgm:pt>
    <dgm:pt modelId="{CDBDA783-7FD0-4C40-AF62-A46B55811FA1}" type="pres">
      <dgm:prSet presAssocID="{C3F0F872-2D64-4904-B3BD-4FF3C1EF56C0}" presName="hierRoot1" presStyleCnt="0"/>
      <dgm:spPr/>
    </dgm:pt>
    <dgm:pt modelId="{641105F0-10BF-4904-968C-533E3810E5A6}" type="pres">
      <dgm:prSet presAssocID="{C3F0F872-2D64-4904-B3BD-4FF3C1EF56C0}" presName="composite" presStyleCnt="0"/>
      <dgm:spPr/>
    </dgm:pt>
    <dgm:pt modelId="{6DD92CA0-1298-4315-AC29-4474519AA62C}" type="pres">
      <dgm:prSet presAssocID="{C3F0F872-2D64-4904-B3BD-4FF3C1EF56C0}" presName="background" presStyleLbl="node0" presStyleIdx="3" presStyleCnt="4"/>
      <dgm:spPr/>
    </dgm:pt>
    <dgm:pt modelId="{7F21CF4D-BB2E-482D-8B9B-F84A4F698E1B}" type="pres">
      <dgm:prSet presAssocID="{C3F0F872-2D64-4904-B3BD-4FF3C1EF56C0}" presName="text" presStyleLbl="fgAcc0" presStyleIdx="3" presStyleCnt="4">
        <dgm:presLayoutVars>
          <dgm:chPref val="3"/>
        </dgm:presLayoutVars>
      </dgm:prSet>
      <dgm:spPr/>
    </dgm:pt>
    <dgm:pt modelId="{B109BF6E-5B8C-47F2-A75C-CCFF3BBCCB55}" type="pres">
      <dgm:prSet presAssocID="{C3F0F872-2D64-4904-B3BD-4FF3C1EF56C0}" presName="hierChild2" presStyleCnt="0"/>
      <dgm:spPr/>
    </dgm:pt>
  </dgm:ptLst>
  <dgm:cxnLst>
    <dgm:cxn modelId="{06DB9A10-4D0D-4C89-83EE-4E12D3271D30}" srcId="{90EF0EF7-EB2D-444B-BF41-100AE057ACC3}" destId="{A82A9000-799A-4634-984B-D5F54D83FB56}" srcOrd="0" destOrd="0" parTransId="{0F359754-781A-4EFB-9642-65F9ED930BDF}" sibTransId="{E538BF7E-C5EC-4D87-B670-4363F5A356DE}"/>
    <dgm:cxn modelId="{864CAB3F-805E-40C5-B4B2-C975B554DF4E}" srcId="{90EF0EF7-EB2D-444B-BF41-100AE057ACC3}" destId="{D7B8FF14-6CF6-4605-B678-02F132BA4B01}" srcOrd="2" destOrd="0" parTransId="{504A41A3-EC05-4538-BBCE-045313D72430}" sibTransId="{CF29E539-6DC6-453D-915C-D0466161D52A}"/>
    <dgm:cxn modelId="{F6703E80-5CEF-44DD-880F-62CE7FA0D377}" type="presOf" srcId="{C3F0F872-2D64-4904-B3BD-4FF3C1EF56C0}" destId="{7F21CF4D-BB2E-482D-8B9B-F84A4F698E1B}" srcOrd="0" destOrd="0" presId="urn:microsoft.com/office/officeart/2005/8/layout/hierarchy1"/>
    <dgm:cxn modelId="{4905A593-BC07-46F9-A760-12D20BC5F806}" type="presOf" srcId="{FF3ACA3A-6573-482D-A574-4C39279DA6B4}" destId="{07C244DA-21ED-44A1-A0A5-A34F311C6122}" srcOrd="0" destOrd="0" presId="urn:microsoft.com/office/officeart/2005/8/layout/hierarchy1"/>
    <dgm:cxn modelId="{3907A2B3-931B-439D-9C98-D25AE1CF856F}" type="presOf" srcId="{D7B8FF14-6CF6-4605-B678-02F132BA4B01}" destId="{25FA64CD-C3E2-498F-987C-B3E648888F1B}" srcOrd="0" destOrd="0" presId="urn:microsoft.com/office/officeart/2005/8/layout/hierarchy1"/>
    <dgm:cxn modelId="{1E4367B4-1B55-4636-B3AE-177D31BC091D}" srcId="{90EF0EF7-EB2D-444B-BF41-100AE057ACC3}" destId="{FF3ACA3A-6573-482D-A574-4C39279DA6B4}" srcOrd="1" destOrd="0" parTransId="{5B3C5AC4-9F68-4A61-AFB6-1B2683A3EAFF}" sibTransId="{FEEBFB83-0F6C-4AC3-AD96-66BD512C41A3}"/>
    <dgm:cxn modelId="{B0E167B9-4C13-4C99-BCAD-808CA4F28980}" type="presOf" srcId="{A82A9000-799A-4634-984B-D5F54D83FB56}" destId="{C919A524-7466-4C67-BE13-36C877A5A5B7}" srcOrd="0" destOrd="0" presId="urn:microsoft.com/office/officeart/2005/8/layout/hierarchy1"/>
    <dgm:cxn modelId="{81AAAFC8-938A-4898-8179-3E6B52F63D08}" type="presOf" srcId="{90EF0EF7-EB2D-444B-BF41-100AE057ACC3}" destId="{AF452EB1-F01A-4827-A5D2-C89CBF1EC069}" srcOrd="0" destOrd="0" presId="urn:microsoft.com/office/officeart/2005/8/layout/hierarchy1"/>
    <dgm:cxn modelId="{39B937E1-F9E7-4739-9274-C357C4082F6E}" srcId="{90EF0EF7-EB2D-444B-BF41-100AE057ACC3}" destId="{C3F0F872-2D64-4904-B3BD-4FF3C1EF56C0}" srcOrd="3" destOrd="0" parTransId="{1B0B22C7-E606-48FE-AA6F-4EE1559D87A9}" sibTransId="{498D0862-0C31-46AC-9AE2-48E07D5B4DEA}"/>
    <dgm:cxn modelId="{0F29F12A-5DB9-4BC5-8DB1-BBF6477DC7AB}" type="presParOf" srcId="{AF452EB1-F01A-4827-A5D2-C89CBF1EC069}" destId="{3C17C619-A7D2-47F3-91B3-0E39012D231A}" srcOrd="0" destOrd="0" presId="urn:microsoft.com/office/officeart/2005/8/layout/hierarchy1"/>
    <dgm:cxn modelId="{58585221-A1B6-4DF1-8647-2F31D8D33FDC}" type="presParOf" srcId="{3C17C619-A7D2-47F3-91B3-0E39012D231A}" destId="{171D1621-C946-4E89-8FB1-99D85CA4F04A}" srcOrd="0" destOrd="0" presId="urn:microsoft.com/office/officeart/2005/8/layout/hierarchy1"/>
    <dgm:cxn modelId="{8563120A-4E2A-4392-A222-B572F3D7F312}" type="presParOf" srcId="{171D1621-C946-4E89-8FB1-99D85CA4F04A}" destId="{8CCF8D17-3A25-44BF-BBF2-EB13F6BC5AB9}" srcOrd="0" destOrd="0" presId="urn:microsoft.com/office/officeart/2005/8/layout/hierarchy1"/>
    <dgm:cxn modelId="{DA2D6628-E0FB-4DF8-BBF5-00A1DDF338A8}" type="presParOf" srcId="{171D1621-C946-4E89-8FB1-99D85CA4F04A}" destId="{C919A524-7466-4C67-BE13-36C877A5A5B7}" srcOrd="1" destOrd="0" presId="urn:microsoft.com/office/officeart/2005/8/layout/hierarchy1"/>
    <dgm:cxn modelId="{0DEA24AE-5963-4FBA-967B-A2AF36E8AAE9}" type="presParOf" srcId="{3C17C619-A7D2-47F3-91B3-0E39012D231A}" destId="{B6524B88-DBE3-4C19-A334-8F0B1685303A}" srcOrd="1" destOrd="0" presId="urn:microsoft.com/office/officeart/2005/8/layout/hierarchy1"/>
    <dgm:cxn modelId="{8517F03E-1D77-4D23-9BC4-CA92055899DB}" type="presParOf" srcId="{AF452EB1-F01A-4827-A5D2-C89CBF1EC069}" destId="{4EF65F1B-1601-4AC0-A38F-9AF75A826EEF}" srcOrd="1" destOrd="0" presId="urn:microsoft.com/office/officeart/2005/8/layout/hierarchy1"/>
    <dgm:cxn modelId="{4E0E2A40-FE20-4CC8-BF98-DAE20A6D3CCC}" type="presParOf" srcId="{4EF65F1B-1601-4AC0-A38F-9AF75A826EEF}" destId="{ABFAA972-E15B-497B-B935-B001A3B29B78}" srcOrd="0" destOrd="0" presId="urn:microsoft.com/office/officeart/2005/8/layout/hierarchy1"/>
    <dgm:cxn modelId="{B5D657E4-8692-409F-BE43-C1C305F38A65}" type="presParOf" srcId="{ABFAA972-E15B-497B-B935-B001A3B29B78}" destId="{9C7F03EF-53DF-4520-9ADC-0F508CA9B946}" srcOrd="0" destOrd="0" presId="urn:microsoft.com/office/officeart/2005/8/layout/hierarchy1"/>
    <dgm:cxn modelId="{0CC290BE-A60B-4C14-8FDB-1120A588A1AC}" type="presParOf" srcId="{ABFAA972-E15B-497B-B935-B001A3B29B78}" destId="{07C244DA-21ED-44A1-A0A5-A34F311C6122}" srcOrd="1" destOrd="0" presId="urn:microsoft.com/office/officeart/2005/8/layout/hierarchy1"/>
    <dgm:cxn modelId="{A5C083E8-12CE-410B-ABFC-C5F9E8537E3C}" type="presParOf" srcId="{4EF65F1B-1601-4AC0-A38F-9AF75A826EEF}" destId="{88872A9C-F6DB-4AD6-8FBD-DE608C2E9120}" srcOrd="1" destOrd="0" presId="urn:microsoft.com/office/officeart/2005/8/layout/hierarchy1"/>
    <dgm:cxn modelId="{C5DAF8BC-F4CB-4D80-9CD3-CA3A013C9E95}" type="presParOf" srcId="{AF452EB1-F01A-4827-A5D2-C89CBF1EC069}" destId="{FB4C2A76-5637-4CD1-AEA8-6A5D8106C478}" srcOrd="2" destOrd="0" presId="urn:microsoft.com/office/officeart/2005/8/layout/hierarchy1"/>
    <dgm:cxn modelId="{5C58FF7E-FF2B-4C44-9F70-41E49A8EEBB2}" type="presParOf" srcId="{FB4C2A76-5637-4CD1-AEA8-6A5D8106C478}" destId="{530B6640-44F7-4C7F-8DFA-9DCC0F3348AE}" srcOrd="0" destOrd="0" presId="urn:microsoft.com/office/officeart/2005/8/layout/hierarchy1"/>
    <dgm:cxn modelId="{F1E1E212-2CAA-46AF-B6E0-C38231931590}" type="presParOf" srcId="{530B6640-44F7-4C7F-8DFA-9DCC0F3348AE}" destId="{FDEE5B69-8DD3-481C-9AA7-9D67CA2E8F6E}" srcOrd="0" destOrd="0" presId="urn:microsoft.com/office/officeart/2005/8/layout/hierarchy1"/>
    <dgm:cxn modelId="{BF84376C-689D-436E-AA37-74A659F54D01}" type="presParOf" srcId="{530B6640-44F7-4C7F-8DFA-9DCC0F3348AE}" destId="{25FA64CD-C3E2-498F-987C-B3E648888F1B}" srcOrd="1" destOrd="0" presId="urn:microsoft.com/office/officeart/2005/8/layout/hierarchy1"/>
    <dgm:cxn modelId="{ECAD4B4F-FF41-482B-89D1-DD68088849EB}" type="presParOf" srcId="{FB4C2A76-5637-4CD1-AEA8-6A5D8106C478}" destId="{7B9887C7-D406-47F9-88F2-D8B57E1E09AC}" srcOrd="1" destOrd="0" presId="urn:microsoft.com/office/officeart/2005/8/layout/hierarchy1"/>
    <dgm:cxn modelId="{43377873-165B-4EE3-A596-C5913569E491}" type="presParOf" srcId="{AF452EB1-F01A-4827-A5D2-C89CBF1EC069}" destId="{CDBDA783-7FD0-4C40-AF62-A46B55811FA1}" srcOrd="3" destOrd="0" presId="urn:microsoft.com/office/officeart/2005/8/layout/hierarchy1"/>
    <dgm:cxn modelId="{DFB26DD9-A150-425E-87FB-9E5C4FB2E942}" type="presParOf" srcId="{CDBDA783-7FD0-4C40-AF62-A46B55811FA1}" destId="{641105F0-10BF-4904-968C-533E3810E5A6}" srcOrd="0" destOrd="0" presId="urn:microsoft.com/office/officeart/2005/8/layout/hierarchy1"/>
    <dgm:cxn modelId="{58BC2028-1049-4629-AB55-D81AF5334167}" type="presParOf" srcId="{641105F0-10BF-4904-968C-533E3810E5A6}" destId="{6DD92CA0-1298-4315-AC29-4474519AA62C}" srcOrd="0" destOrd="0" presId="urn:microsoft.com/office/officeart/2005/8/layout/hierarchy1"/>
    <dgm:cxn modelId="{1F0FF90C-8F40-4885-8915-4F6876662274}" type="presParOf" srcId="{641105F0-10BF-4904-968C-533E3810E5A6}" destId="{7F21CF4D-BB2E-482D-8B9B-F84A4F698E1B}" srcOrd="1" destOrd="0" presId="urn:microsoft.com/office/officeart/2005/8/layout/hierarchy1"/>
    <dgm:cxn modelId="{57631C9B-9C99-45BE-8D24-F04963A06B64}" type="presParOf" srcId="{CDBDA783-7FD0-4C40-AF62-A46B55811FA1}" destId="{B109BF6E-5B8C-47F2-A75C-CCFF3BBCCB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797486-8A70-469C-B116-6D40F200F9F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A23D29-02F0-4222-BF9F-EDBBBA65F026}">
      <dgm:prSet/>
      <dgm:spPr/>
      <dgm:t>
        <a:bodyPr/>
        <a:lstStyle/>
        <a:p>
          <a:r>
            <a:rPr lang="en-US" b="1"/>
            <a:t>Risk Analysis Dashboard—Objective</a:t>
          </a:r>
          <a:endParaRPr lang="en-US"/>
        </a:p>
      </dgm:t>
    </dgm:pt>
    <dgm:pt modelId="{1283EFAD-1DB6-46D8-B030-FB4BE855CD59}" type="parTrans" cxnId="{4D37B53F-B153-4D43-9C6E-921437E329CF}">
      <dgm:prSet/>
      <dgm:spPr/>
      <dgm:t>
        <a:bodyPr/>
        <a:lstStyle/>
        <a:p>
          <a:endParaRPr lang="en-US"/>
        </a:p>
      </dgm:t>
    </dgm:pt>
    <dgm:pt modelId="{CE1924E0-5416-406C-B320-2B622EFBA9B1}" type="sibTrans" cxnId="{4D37B53F-B153-4D43-9C6E-921437E329CF}">
      <dgm:prSet/>
      <dgm:spPr/>
      <dgm:t>
        <a:bodyPr/>
        <a:lstStyle/>
        <a:p>
          <a:endParaRPr lang="en-US"/>
        </a:p>
      </dgm:t>
    </dgm:pt>
    <dgm:pt modelId="{D8E3714F-A311-4DB1-94C7-B395CF1236A6}">
      <dgm:prSet/>
      <dgm:spPr/>
      <dgm:t>
        <a:bodyPr/>
        <a:lstStyle/>
        <a:p>
          <a:r>
            <a:rPr lang="en-US" b="1"/>
            <a:t>Risk Mitigation</a:t>
          </a:r>
          <a:r>
            <a:rPr lang="en-US"/>
            <a:t>: Highlight branch and asset risks for better management.</a:t>
          </a:r>
        </a:p>
      </dgm:t>
    </dgm:pt>
    <dgm:pt modelId="{9FBFD0BE-83D7-47AC-B6DB-85CF9F28B4B7}" type="parTrans" cxnId="{960AF16F-90BF-4745-AB6F-0DB05FDD34FB}">
      <dgm:prSet/>
      <dgm:spPr/>
      <dgm:t>
        <a:bodyPr/>
        <a:lstStyle/>
        <a:p>
          <a:endParaRPr lang="en-US"/>
        </a:p>
      </dgm:t>
    </dgm:pt>
    <dgm:pt modelId="{CFC4CE16-25E8-44CD-ADC9-2BDEC7BA6537}" type="sibTrans" cxnId="{960AF16F-90BF-4745-AB6F-0DB05FDD34FB}">
      <dgm:prSet/>
      <dgm:spPr/>
      <dgm:t>
        <a:bodyPr/>
        <a:lstStyle/>
        <a:p>
          <a:endParaRPr lang="en-US"/>
        </a:p>
      </dgm:t>
    </dgm:pt>
    <dgm:pt modelId="{B2AE1233-B3D5-4C33-B2D7-358157DEB716}">
      <dgm:prSet/>
      <dgm:spPr/>
      <dgm:t>
        <a:bodyPr/>
        <a:lstStyle/>
        <a:p>
          <a:r>
            <a:rPr lang="en-US" b="1"/>
            <a:t>Early Warnings</a:t>
          </a:r>
          <a:r>
            <a:rPr lang="en-US"/>
            <a:t>: Identify vulnerabilities in bank operations promptly.</a:t>
          </a:r>
        </a:p>
      </dgm:t>
    </dgm:pt>
    <dgm:pt modelId="{768CB24F-325C-4769-AB43-CDB7DA3BEB82}" type="parTrans" cxnId="{30737004-C848-4F40-897A-6AC164D1D853}">
      <dgm:prSet/>
      <dgm:spPr/>
      <dgm:t>
        <a:bodyPr/>
        <a:lstStyle/>
        <a:p>
          <a:endParaRPr lang="en-US"/>
        </a:p>
      </dgm:t>
    </dgm:pt>
    <dgm:pt modelId="{355A4370-9122-4B59-B6BD-A2A4B605E6B5}" type="sibTrans" cxnId="{30737004-C848-4F40-897A-6AC164D1D853}">
      <dgm:prSet/>
      <dgm:spPr/>
      <dgm:t>
        <a:bodyPr/>
        <a:lstStyle/>
        <a:p>
          <a:endParaRPr lang="en-US"/>
        </a:p>
      </dgm:t>
    </dgm:pt>
    <dgm:pt modelId="{2F186B52-BD9D-4ABA-84D8-CD2A879F00EC}">
      <dgm:prSet/>
      <dgm:spPr/>
      <dgm:t>
        <a:bodyPr/>
        <a:lstStyle/>
        <a:p>
          <a:r>
            <a:rPr lang="en-US" b="1"/>
            <a:t>Focus</a:t>
          </a:r>
          <a:r>
            <a:rPr lang="en-US"/>
            <a:t>: Serve stakeholders like regulators, analysts, and executives.</a:t>
          </a:r>
        </a:p>
      </dgm:t>
    </dgm:pt>
    <dgm:pt modelId="{6AC4AC83-DB63-4EAA-94FD-CCD613952B93}" type="parTrans" cxnId="{1539A8A6-9513-40FB-BAE6-04FDC5FB475A}">
      <dgm:prSet/>
      <dgm:spPr/>
      <dgm:t>
        <a:bodyPr/>
        <a:lstStyle/>
        <a:p>
          <a:endParaRPr lang="en-US"/>
        </a:p>
      </dgm:t>
    </dgm:pt>
    <dgm:pt modelId="{1B521ABA-ED4D-452F-8D99-5138B7601082}" type="sibTrans" cxnId="{1539A8A6-9513-40FB-BAE6-04FDC5FB475A}">
      <dgm:prSet/>
      <dgm:spPr/>
      <dgm:t>
        <a:bodyPr/>
        <a:lstStyle/>
        <a:p>
          <a:endParaRPr lang="en-US"/>
        </a:p>
      </dgm:t>
    </dgm:pt>
    <dgm:pt modelId="{538EFA74-FA05-4F10-B14A-22971D3D03F2}" type="pres">
      <dgm:prSet presAssocID="{B0797486-8A70-469C-B116-6D40F200F9F2}" presName="outerComposite" presStyleCnt="0">
        <dgm:presLayoutVars>
          <dgm:chMax val="5"/>
          <dgm:dir/>
          <dgm:resizeHandles val="exact"/>
        </dgm:presLayoutVars>
      </dgm:prSet>
      <dgm:spPr/>
    </dgm:pt>
    <dgm:pt modelId="{C70ED499-54C6-4926-863B-88D65135CC81}" type="pres">
      <dgm:prSet presAssocID="{B0797486-8A70-469C-B116-6D40F200F9F2}" presName="dummyMaxCanvas" presStyleCnt="0">
        <dgm:presLayoutVars/>
      </dgm:prSet>
      <dgm:spPr/>
    </dgm:pt>
    <dgm:pt modelId="{30F55C24-3903-4B47-8E36-CCE0E0DF8D15}" type="pres">
      <dgm:prSet presAssocID="{B0797486-8A70-469C-B116-6D40F200F9F2}" presName="FourNodes_1" presStyleLbl="node1" presStyleIdx="0" presStyleCnt="4">
        <dgm:presLayoutVars>
          <dgm:bulletEnabled val="1"/>
        </dgm:presLayoutVars>
      </dgm:prSet>
      <dgm:spPr/>
    </dgm:pt>
    <dgm:pt modelId="{6FE3E55A-EA59-4329-B29D-128510945632}" type="pres">
      <dgm:prSet presAssocID="{B0797486-8A70-469C-B116-6D40F200F9F2}" presName="FourNodes_2" presStyleLbl="node1" presStyleIdx="1" presStyleCnt="4">
        <dgm:presLayoutVars>
          <dgm:bulletEnabled val="1"/>
        </dgm:presLayoutVars>
      </dgm:prSet>
      <dgm:spPr/>
    </dgm:pt>
    <dgm:pt modelId="{BC4DA7D9-3BAB-4E7A-AB4E-EF40DB4B8795}" type="pres">
      <dgm:prSet presAssocID="{B0797486-8A70-469C-B116-6D40F200F9F2}" presName="FourNodes_3" presStyleLbl="node1" presStyleIdx="2" presStyleCnt="4">
        <dgm:presLayoutVars>
          <dgm:bulletEnabled val="1"/>
        </dgm:presLayoutVars>
      </dgm:prSet>
      <dgm:spPr/>
    </dgm:pt>
    <dgm:pt modelId="{8D63F054-F06F-46A7-97AF-256B17D343F9}" type="pres">
      <dgm:prSet presAssocID="{B0797486-8A70-469C-B116-6D40F200F9F2}" presName="FourNodes_4" presStyleLbl="node1" presStyleIdx="3" presStyleCnt="4">
        <dgm:presLayoutVars>
          <dgm:bulletEnabled val="1"/>
        </dgm:presLayoutVars>
      </dgm:prSet>
      <dgm:spPr/>
    </dgm:pt>
    <dgm:pt modelId="{8D0843AF-40FB-4D38-987F-72DF101615F4}" type="pres">
      <dgm:prSet presAssocID="{B0797486-8A70-469C-B116-6D40F200F9F2}" presName="FourConn_1-2" presStyleLbl="fgAccFollowNode1" presStyleIdx="0" presStyleCnt="3">
        <dgm:presLayoutVars>
          <dgm:bulletEnabled val="1"/>
        </dgm:presLayoutVars>
      </dgm:prSet>
      <dgm:spPr/>
    </dgm:pt>
    <dgm:pt modelId="{E8B27E23-B838-4089-9C09-4B41F555FF1E}" type="pres">
      <dgm:prSet presAssocID="{B0797486-8A70-469C-B116-6D40F200F9F2}" presName="FourConn_2-3" presStyleLbl="fgAccFollowNode1" presStyleIdx="1" presStyleCnt="3">
        <dgm:presLayoutVars>
          <dgm:bulletEnabled val="1"/>
        </dgm:presLayoutVars>
      </dgm:prSet>
      <dgm:spPr/>
    </dgm:pt>
    <dgm:pt modelId="{26716AAF-C73F-47C1-8AF1-DE09BA53CFF0}" type="pres">
      <dgm:prSet presAssocID="{B0797486-8A70-469C-B116-6D40F200F9F2}" presName="FourConn_3-4" presStyleLbl="fgAccFollowNode1" presStyleIdx="2" presStyleCnt="3">
        <dgm:presLayoutVars>
          <dgm:bulletEnabled val="1"/>
        </dgm:presLayoutVars>
      </dgm:prSet>
      <dgm:spPr/>
    </dgm:pt>
    <dgm:pt modelId="{E9589783-8690-48ED-8C64-BDD8B4F6B9EB}" type="pres">
      <dgm:prSet presAssocID="{B0797486-8A70-469C-B116-6D40F200F9F2}" presName="FourNodes_1_text" presStyleLbl="node1" presStyleIdx="3" presStyleCnt="4">
        <dgm:presLayoutVars>
          <dgm:bulletEnabled val="1"/>
        </dgm:presLayoutVars>
      </dgm:prSet>
      <dgm:spPr/>
    </dgm:pt>
    <dgm:pt modelId="{221D810B-704E-444F-B907-04CC209F0770}" type="pres">
      <dgm:prSet presAssocID="{B0797486-8A70-469C-B116-6D40F200F9F2}" presName="FourNodes_2_text" presStyleLbl="node1" presStyleIdx="3" presStyleCnt="4">
        <dgm:presLayoutVars>
          <dgm:bulletEnabled val="1"/>
        </dgm:presLayoutVars>
      </dgm:prSet>
      <dgm:spPr/>
    </dgm:pt>
    <dgm:pt modelId="{EBCC0860-B8BF-4579-80D2-555BFB1AA589}" type="pres">
      <dgm:prSet presAssocID="{B0797486-8A70-469C-B116-6D40F200F9F2}" presName="FourNodes_3_text" presStyleLbl="node1" presStyleIdx="3" presStyleCnt="4">
        <dgm:presLayoutVars>
          <dgm:bulletEnabled val="1"/>
        </dgm:presLayoutVars>
      </dgm:prSet>
      <dgm:spPr/>
    </dgm:pt>
    <dgm:pt modelId="{78C26BD0-4079-43D6-A9CE-EA12EE0A6666}" type="pres">
      <dgm:prSet presAssocID="{B0797486-8A70-469C-B116-6D40F200F9F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39A4103-9639-44A5-935C-B89F9DC91994}" type="presOf" srcId="{CE1924E0-5416-406C-B320-2B622EFBA9B1}" destId="{8D0843AF-40FB-4D38-987F-72DF101615F4}" srcOrd="0" destOrd="0" presId="urn:microsoft.com/office/officeart/2005/8/layout/vProcess5"/>
    <dgm:cxn modelId="{30737004-C848-4F40-897A-6AC164D1D853}" srcId="{B0797486-8A70-469C-B116-6D40F200F9F2}" destId="{B2AE1233-B3D5-4C33-B2D7-358157DEB716}" srcOrd="2" destOrd="0" parTransId="{768CB24F-325C-4769-AB43-CDB7DA3BEB82}" sibTransId="{355A4370-9122-4B59-B6BD-A2A4B605E6B5}"/>
    <dgm:cxn modelId="{EA9F8306-8ACF-4914-80E9-9402FD708687}" type="presOf" srcId="{D8E3714F-A311-4DB1-94C7-B395CF1236A6}" destId="{6FE3E55A-EA59-4329-B29D-128510945632}" srcOrd="0" destOrd="0" presId="urn:microsoft.com/office/officeart/2005/8/layout/vProcess5"/>
    <dgm:cxn modelId="{ACCEC116-0785-4775-BB49-4E0DA4FC8C2C}" type="presOf" srcId="{B2AE1233-B3D5-4C33-B2D7-358157DEB716}" destId="{BC4DA7D9-3BAB-4E7A-AB4E-EF40DB4B8795}" srcOrd="0" destOrd="0" presId="urn:microsoft.com/office/officeart/2005/8/layout/vProcess5"/>
    <dgm:cxn modelId="{7204B519-9F46-4387-BEE0-744C38719CE4}" type="presOf" srcId="{15A23D29-02F0-4222-BF9F-EDBBBA65F026}" destId="{E9589783-8690-48ED-8C64-BDD8B4F6B9EB}" srcOrd="1" destOrd="0" presId="urn:microsoft.com/office/officeart/2005/8/layout/vProcess5"/>
    <dgm:cxn modelId="{120CAD2C-CCF5-4B79-9E8E-D4D1E0CFCD2A}" type="presOf" srcId="{B2AE1233-B3D5-4C33-B2D7-358157DEB716}" destId="{EBCC0860-B8BF-4579-80D2-555BFB1AA589}" srcOrd="1" destOrd="0" presId="urn:microsoft.com/office/officeart/2005/8/layout/vProcess5"/>
    <dgm:cxn modelId="{0781773B-9BC5-45B2-AA8D-048AC9189681}" type="presOf" srcId="{CFC4CE16-25E8-44CD-ADC9-2BDEC7BA6537}" destId="{E8B27E23-B838-4089-9C09-4B41F555FF1E}" srcOrd="0" destOrd="0" presId="urn:microsoft.com/office/officeart/2005/8/layout/vProcess5"/>
    <dgm:cxn modelId="{4D37B53F-B153-4D43-9C6E-921437E329CF}" srcId="{B0797486-8A70-469C-B116-6D40F200F9F2}" destId="{15A23D29-02F0-4222-BF9F-EDBBBA65F026}" srcOrd="0" destOrd="0" parTransId="{1283EFAD-1DB6-46D8-B030-FB4BE855CD59}" sibTransId="{CE1924E0-5416-406C-B320-2B622EFBA9B1}"/>
    <dgm:cxn modelId="{73107F47-ED2A-468A-A156-5573489464E0}" type="presOf" srcId="{B0797486-8A70-469C-B116-6D40F200F9F2}" destId="{538EFA74-FA05-4F10-B14A-22971D3D03F2}" srcOrd="0" destOrd="0" presId="urn:microsoft.com/office/officeart/2005/8/layout/vProcess5"/>
    <dgm:cxn modelId="{E24CD26D-7EA8-498F-9E82-6BBF506BDBC8}" type="presOf" srcId="{D8E3714F-A311-4DB1-94C7-B395CF1236A6}" destId="{221D810B-704E-444F-B907-04CC209F0770}" srcOrd="1" destOrd="0" presId="urn:microsoft.com/office/officeart/2005/8/layout/vProcess5"/>
    <dgm:cxn modelId="{960AF16F-90BF-4745-AB6F-0DB05FDD34FB}" srcId="{B0797486-8A70-469C-B116-6D40F200F9F2}" destId="{D8E3714F-A311-4DB1-94C7-B395CF1236A6}" srcOrd="1" destOrd="0" parTransId="{9FBFD0BE-83D7-47AC-B6DB-85CF9F28B4B7}" sibTransId="{CFC4CE16-25E8-44CD-ADC9-2BDEC7BA6537}"/>
    <dgm:cxn modelId="{1539A8A6-9513-40FB-BAE6-04FDC5FB475A}" srcId="{B0797486-8A70-469C-B116-6D40F200F9F2}" destId="{2F186B52-BD9D-4ABA-84D8-CD2A879F00EC}" srcOrd="3" destOrd="0" parTransId="{6AC4AC83-DB63-4EAA-94FD-CCD613952B93}" sibTransId="{1B521ABA-ED4D-452F-8D99-5138B7601082}"/>
    <dgm:cxn modelId="{0EC995AD-EA62-4689-99BF-995F44494BB8}" type="presOf" srcId="{355A4370-9122-4B59-B6BD-A2A4B605E6B5}" destId="{26716AAF-C73F-47C1-8AF1-DE09BA53CFF0}" srcOrd="0" destOrd="0" presId="urn:microsoft.com/office/officeart/2005/8/layout/vProcess5"/>
    <dgm:cxn modelId="{A6CFBAD1-9513-4FAB-9E02-DC937F12260E}" type="presOf" srcId="{2F186B52-BD9D-4ABA-84D8-CD2A879F00EC}" destId="{8D63F054-F06F-46A7-97AF-256B17D343F9}" srcOrd="0" destOrd="0" presId="urn:microsoft.com/office/officeart/2005/8/layout/vProcess5"/>
    <dgm:cxn modelId="{6CBCBCE9-A742-4884-B477-F2A145C76967}" type="presOf" srcId="{15A23D29-02F0-4222-BF9F-EDBBBA65F026}" destId="{30F55C24-3903-4B47-8E36-CCE0E0DF8D15}" srcOrd="0" destOrd="0" presId="urn:microsoft.com/office/officeart/2005/8/layout/vProcess5"/>
    <dgm:cxn modelId="{9FA6C5F7-FF59-4354-B2BA-DE119736D748}" type="presOf" srcId="{2F186B52-BD9D-4ABA-84D8-CD2A879F00EC}" destId="{78C26BD0-4079-43D6-A9CE-EA12EE0A6666}" srcOrd="1" destOrd="0" presId="urn:microsoft.com/office/officeart/2005/8/layout/vProcess5"/>
    <dgm:cxn modelId="{1CA926FA-917B-4F34-8D45-1289DF03B4F3}" type="presParOf" srcId="{538EFA74-FA05-4F10-B14A-22971D3D03F2}" destId="{C70ED499-54C6-4926-863B-88D65135CC81}" srcOrd="0" destOrd="0" presId="urn:microsoft.com/office/officeart/2005/8/layout/vProcess5"/>
    <dgm:cxn modelId="{5C129AE8-AD4D-4895-86FE-F6C97F43B953}" type="presParOf" srcId="{538EFA74-FA05-4F10-B14A-22971D3D03F2}" destId="{30F55C24-3903-4B47-8E36-CCE0E0DF8D15}" srcOrd="1" destOrd="0" presId="urn:microsoft.com/office/officeart/2005/8/layout/vProcess5"/>
    <dgm:cxn modelId="{DFBA38DE-BD1D-4E8F-8279-C8C32FC6D90B}" type="presParOf" srcId="{538EFA74-FA05-4F10-B14A-22971D3D03F2}" destId="{6FE3E55A-EA59-4329-B29D-128510945632}" srcOrd="2" destOrd="0" presId="urn:microsoft.com/office/officeart/2005/8/layout/vProcess5"/>
    <dgm:cxn modelId="{574FA7C6-A03E-44EE-A92B-FDE990B58881}" type="presParOf" srcId="{538EFA74-FA05-4F10-B14A-22971D3D03F2}" destId="{BC4DA7D9-3BAB-4E7A-AB4E-EF40DB4B8795}" srcOrd="3" destOrd="0" presId="urn:microsoft.com/office/officeart/2005/8/layout/vProcess5"/>
    <dgm:cxn modelId="{A99E8778-0C82-4139-98E0-24B5CF9C428D}" type="presParOf" srcId="{538EFA74-FA05-4F10-B14A-22971D3D03F2}" destId="{8D63F054-F06F-46A7-97AF-256B17D343F9}" srcOrd="4" destOrd="0" presId="urn:microsoft.com/office/officeart/2005/8/layout/vProcess5"/>
    <dgm:cxn modelId="{646B7976-6BD9-42CD-AEF1-4296EF065343}" type="presParOf" srcId="{538EFA74-FA05-4F10-B14A-22971D3D03F2}" destId="{8D0843AF-40FB-4D38-987F-72DF101615F4}" srcOrd="5" destOrd="0" presId="urn:microsoft.com/office/officeart/2005/8/layout/vProcess5"/>
    <dgm:cxn modelId="{F85AB717-6A9F-40F3-9375-4C7003FBB4A6}" type="presParOf" srcId="{538EFA74-FA05-4F10-B14A-22971D3D03F2}" destId="{E8B27E23-B838-4089-9C09-4B41F555FF1E}" srcOrd="6" destOrd="0" presId="urn:microsoft.com/office/officeart/2005/8/layout/vProcess5"/>
    <dgm:cxn modelId="{2E5DF040-7B5E-41D8-8420-BB897F5EA192}" type="presParOf" srcId="{538EFA74-FA05-4F10-B14A-22971D3D03F2}" destId="{26716AAF-C73F-47C1-8AF1-DE09BA53CFF0}" srcOrd="7" destOrd="0" presId="urn:microsoft.com/office/officeart/2005/8/layout/vProcess5"/>
    <dgm:cxn modelId="{4A56AE62-2F32-4B97-B6CC-52E9C63AF2F2}" type="presParOf" srcId="{538EFA74-FA05-4F10-B14A-22971D3D03F2}" destId="{E9589783-8690-48ED-8C64-BDD8B4F6B9EB}" srcOrd="8" destOrd="0" presId="urn:microsoft.com/office/officeart/2005/8/layout/vProcess5"/>
    <dgm:cxn modelId="{11E2A493-96D4-4910-820A-973824CFF130}" type="presParOf" srcId="{538EFA74-FA05-4F10-B14A-22971D3D03F2}" destId="{221D810B-704E-444F-B907-04CC209F0770}" srcOrd="9" destOrd="0" presId="urn:microsoft.com/office/officeart/2005/8/layout/vProcess5"/>
    <dgm:cxn modelId="{B0F142B2-F9E5-4444-A80B-72B89E95531F}" type="presParOf" srcId="{538EFA74-FA05-4F10-B14A-22971D3D03F2}" destId="{EBCC0860-B8BF-4579-80D2-555BFB1AA589}" srcOrd="10" destOrd="0" presId="urn:microsoft.com/office/officeart/2005/8/layout/vProcess5"/>
    <dgm:cxn modelId="{2F5A8DF7-59BE-4BA2-B966-7579C0C3D9D3}" type="presParOf" srcId="{538EFA74-FA05-4F10-B14A-22971D3D03F2}" destId="{78C26BD0-4079-43D6-A9CE-EA12EE0A666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AC24DC-20C4-49DD-94F5-A16AD8DF64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6FDE40-9321-4F19-9540-B460504EBFDC}">
      <dgm:prSet/>
      <dgm:spPr/>
      <dgm:t>
        <a:bodyPr/>
        <a:lstStyle/>
        <a:p>
          <a:r>
            <a:rPr lang="en-US" b="1"/>
            <a:t>Risk Analysis Dashboard—Features</a:t>
          </a:r>
          <a:endParaRPr lang="en-US"/>
        </a:p>
      </dgm:t>
    </dgm:pt>
    <dgm:pt modelId="{C3F5849E-DD54-4339-9527-326484DC2D27}" type="parTrans" cxnId="{BB93284E-ED4C-41A3-A89A-8925C9AFDD5C}">
      <dgm:prSet/>
      <dgm:spPr/>
      <dgm:t>
        <a:bodyPr/>
        <a:lstStyle/>
        <a:p>
          <a:endParaRPr lang="en-US"/>
        </a:p>
      </dgm:t>
    </dgm:pt>
    <dgm:pt modelId="{61826DDC-DCC9-443C-8F01-ABBE5B16304B}" type="sibTrans" cxnId="{BB93284E-ED4C-41A3-A89A-8925C9AFDD5C}">
      <dgm:prSet/>
      <dgm:spPr/>
      <dgm:t>
        <a:bodyPr/>
        <a:lstStyle/>
        <a:p>
          <a:endParaRPr lang="en-US"/>
        </a:p>
      </dgm:t>
    </dgm:pt>
    <dgm:pt modelId="{379167A7-9CAE-4B5C-9615-CD767A0FE73D}">
      <dgm:prSet/>
      <dgm:spPr/>
      <dgm:t>
        <a:bodyPr/>
        <a:lstStyle/>
        <a:p>
          <a:r>
            <a:rPr lang="en-US" b="1"/>
            <a:t>Branch Risks</a:t>
          </a:r>
          <a:r>
            <a:rPr lang="en-US"/>
            <a:t>: Bar charts visualize domestic and foreign branch vulnerabilities.</a:t>
          </a:r>
        </a:p>
      </dgm:t>
    </dgm:pt>
    <dgm:pt modelId="{0ABF9AF8-C1A1-4F1A-900C-6C90EB9EA9CC}" type="parTrans" cxnId="{2DAE1B51-2A2A-48EC-9628-1D4645342DF3}">
      <dgm:prSet/>
      <dgm:spPr/>
      <dgm:t>
        <a:bodyPr/>
        <a:lstStyle/>
        <a:p>
          <a:endParaRPr lang="en-US"/>
        </a:p>
      </dgm:t>
    </dgm:pt>
    <dgm:pt modelId="{FB4A77F4-0E1D-4B0C-85D1-08AB6ED69AE5}" type="sibTrans" cxnId="{2DAE1B51-2A2A-48EC-9628-1D4645342DF3}">
      <dgm:prSet/>
      <dgm:spPr/>
      <dgm:t>
        <a:bodyPr/>
        <a:lstStyle/>
        <a:p>
          <a:endParaRPr lang="en-US"/>
        </a:p>
      </dgm:t>
    </dgm:pt>
    <dgm:pt modelId="{94946CE9-9626-4665-A0F9-B18D4C5C1365}">
      <dgm:prSet/>
      <dgm:spPr/>
      <dgm:t>
        <a:bodyPr/>
        <a:lstStyle/>
        <a:p>
          <a:r>
            <a:rPr lang="en-US" b="1"/>
            <a:t>Asset Risks</a:t>
          </a:r>
          <a:r>
            <a:rPr lang="en-US"/>
            <a:t>: Dot plots categorize consolidated assets by risk levels.</a:t>
          </a:r>
        </a:p>
      </dgm:t>
    </dgm:pt>
    <dgm:pt modelId="{1EA1B471-C898-42F7-BC08-928958DA5981}" type="parTrans" cxnId="{C2C4134A-6BFE-49EC-A796-5CD69B7832E0}">
      <dgm:prSet/>
      <dgm:spPr/>
      <dgm:t>
        <a:bodyPr/>
        <a:lstStyle/>
        <a:p>
          <a:endParaRPr lang="en-US"/>
        </a:p>
      </dgm:t>
    </dgm:pt>
    <dgm:pt modelId="{4DEB0397-828B-4A65-BE6F-C757333978F8}" type="sibTrans" cxnId="{C2C4134A-6BFE-49EC-A796-5CD69B7832E0}">
      <dgm:prSet/>
      <dgm:spPr/>
      <dgm:t>
        <a:bodyPr/>
        <a:lstStyle/>
        <a:p>
          <a:endParaRPr lang="en-US"/>
        </a:p>
      </dgm:t>
    </dgm:pt>
    <dgm:pt modelId="{8E3C2031-707C-48E7-B5ED-99CAB6027DDE}">
      <dgm:prSet/>
      <dgm:spPr/>
      <dgm:t>
        <a:bodyPr/>
        <a:lstStyle/>
        <a:p>
          <a:r>
            <a:rPr lang="en-US" b="1"/>
            <a:t>Color Coding</a:t>
          </a:r>
          <a:r>
            <a:rPr lang="en-US"/>
            <a:t>: Conditional formatting highlights high, moderate, and low risks.</a:t>
          </a:r>
        </a:p>
      </dgm:t>
    </dgm:pt>
    <dgm:pt modelId="{3F0133A4-F838-4439-B776-A4D7B1F9233E}" type="parTrans" cxnId="{1D8A1994-874D-46BD-824C-A73AD0EA0D97}">
      <dgm:prSet/>
      <dgm:spPr/>
      <dgm:t>
        <a:bodyPr/>
        <a:lstStyle/>
        <a:p>
          <a:endParaRPr lang="en-US"/>
        </a:p>
      </dgm:t>
    </dgm:pt>
    <dgm:pt modelId="{201A3B2C-0A10-416A-9987-9F22BB747EBC}" type="sibTrans" cxnId="{1D8A1994-874D-46BD-824C-A73AD0EA0D97}">
      <dgm:prSet/>
      <dgm:spPr/>
      <dgm:t>
        <a:bodyPr/>
        <a:lstStyle/>
        <a:p>
          <a:endParaRPr lang="en-US"/>
        </a:p>
      </dgm:t>
    </dgm:pt>
    <dgm:pt modelId="{3B326737-A4D2-4200-906B-CD97D0B0ED86}" type="pres">
      <dgm:prSet presAssocID="{E6AC24DC-20C4-49DD-94F5-A16AD8DF646C}" presName="linear" presStyleCnt="0">
        <dgm:presLayoutVars>
          <dgm:animLvl val="lvl"/>
          <dgm:resizeHandles val="exact"/>
        </dgm:presLayoutVars>
      </dgm:prSet>
      <dgm:spPr/>
    </dgm:pt>
    <dgm:pt modelId="{108C292C-8466-4D28-B44C-0F58C2259FAC}" type="pres">
      <dgm:prSet presAssocID="{F56FDE40-9321-4F19-9540-B460504EBF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6BF7C78-6FFA-4335-9E47-87D86E8108B1}" type="pres">
      <dgm:prSet presAssocID="{61826DDC-DCC9-443C-8F01-ABBE5B16304B}" presName="spacer" presStyleCnt="0"/>
      <dgm:spPr/>
    </dgm:pt>
    <dgm:pt modelId="{BFBA1DF2-4180-4ED9-A722-E457560B5521}" type="pres">
      <dgm:prSet presAssocID="{379167A7-9CAE-4B5C-9615-CD767A0FE7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DF95DD-E632-496F-9D9F-0E8947927D02}" type="pres">
      <dgm:prSet presAssocID="{FB4A77F4-0E1D-4B0C-85D1-08AB6ED69AE5}" presName="spacer" presStyleCnt="0"/>
      <dgm:spPr/>
    </dgm:pt>
    <dgm:pt modelId="{E69A927E-4D8D-43F5-81C4-5C69B4BB2301}" type="pres">
      <dgm:prSet presAssocID="{94946CE9-9626-4665-A0F9-B18D4C5C13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C57DC8-EA6A-4718-8A0C-16CF88D5F194}" type="pres">
      <dgm:prSet presAssocID="{4DEB0397-828B-4A65-BE6F-C757333978F8}" presName="spacer" presStyleCnt="0"/>
      <dgm:spPr/>
    </dgm:pt>
    <dgm:pt modelId="{2BA53C2B-542D-4A38-AEC8-4DA095DD7803}" type="pres">
      <dgm:prSet presAssocID="{8E3C2031-707C-48E7-B5ED-99CAB6027DD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3DCE2C-C215-43B1-9EC8-BE071671DBC2}" type="presOf" srcId="{8E3C2031-707C-48E7-B5ED-99CAB6027DDE}" destId="{2BA53C2B-542D-4A38-AEC8-4DA095DD7803}" srcOrd="0" destOrd="0" presId="urn:microsoft.com/office/officeart/2005/8/layout/vList2"/>
    <dgm:cxn modelId="{53145A42-E044-4C8D-8BB7-82C2905C70BF}" type="presOf" srcId="{379167A7-9CAE-4B5C-9615-CD767A0FE73D}" destId="{BFBA1DF2-4180-4ED9-A722-E457560B5521}" srcOrd="0" destOrd="0" presId="urn:microsoft.com/office/officeart/2005/8/layout/vList2"/>
    <dgm:cxn modelId="{C2C4134A-6BFE-49EC-A796-5CD69B7832E0}" srcId="{E6AC24DC-20C4-49DD-94F5-A16AD8DF646C}" destId="{94946CE9-9626-4665-A0F9-B18D4C5C1365}" srcOrd="2" destOrd="0" parTransId="{1EA1B471-C898-42F7-BC08-928958DA5981}" sibTransId="{4DEB0397-828B-4A65-BE6F-C757333978F8}"/>
    <dgm:cxn modelId="{BB93284E-ED4C-41A3-A89A-8925C9AFDD5C}" srcId="{E6AC24DC-20C4-49DD-94F5-A16AD8DF646C}" destId="{F56FDE40-9321-4F19-9540-B460504EBFDC}" srcOrd="0" destOrd="0" parTransId="{C3F5849E-DD54-4339-9527-326484DC2D27}" sibTransId="{61826DDC-DCC9-443C-8F01-ABBE5B16304B}"/>
    <dgm:cxn modelId="{2DAE1B51-2A2A-48EC-9628-1D4645342DF3}" srcId="{E6AC24DC-20C4-49DD-94F5-A16AD8DF646C}" destId="{379167A7-9CAE-4B5C-9615-CD767A0FE73D}" srcOrd="1" destOrd="0" parTransId="{0ABF9AF8-C1A1-4F1A-900C-6C90EB9EA9CC}" sibTransId="{FB4A77F4-0E1D-4B0C-85D1-08AB6ED69AE5}"/>
    <dgm:cxn modelId="{6D93A874-F367-410E-A709-71E2211B8B82}" type="presOf" srcId="{F56FDE40-9321-4F19-9540-B460504EBFDC}" destId="{108C292C-8466-4D28-B44C-0F58C2259FAC}" srcOrd="0" destOrd="0" presId="urn:microsoft.com/office/officeart/2005/8/layout/vList2"/>
    <dgm:cxn modelId="{1D8A1994-874D-46BD-824C-A73AD0EA0D97}" srcId="{E6AC24DC-20C4-49DD-94F5-A16AD8DF646C}" destId="{8E3C2031-707C-48E7-B5ED-99CAB6027DDE}" srcOrd="3" destOrd="0" parTransId="{3F0133A4-F838-4439-B776-A4D7B1F9233E}" sibTransId="{201A3B2C-0A10-416A-9987-9F22BB747EBC}"/>
    <dgm:cxn modelId="{70928DA5-6E11-4E41-8527-AA521348C024}" type="presOf" srcId="{94946CE9-9626-4665-A0F9-B18D4C5C1365}" destId="{E69A927E-4D8D-43F5-81C4-5C69B4BB2301}" srcOrd="0" destOrd="0" presId="urn:microsoft.com/office/officeart/2005/8/layout/vList2"/>
    <dgm:cxn modelId="{2C50F5BE-F8CA-4F2B-B240-287DF6F4E396}" type="presOf" srcId="{E6AC24DC-20C4-49DD-94F5-A16AD8DF646C}" destId="{3B326737-A4D2-4200-906B-CD97D0B0ED86}" srcOrd="0" destOrd="0" presId="urn:microsoft.com/office/officeart/2005/8/layout/vList2"/>
    <dgm:cxn modelId="{F42B38B1-2FBE-492A-B257-FAADF700AAEA}" type="presParOf" srcId="{3B326737-A4D2-4200-906B-CD97D0B0ED86}" destId="{108C292C-8466-4D28-B44C-0F58C2259FAC}" srcOrd="0" destOrd="0" presId="urn:microsoft.com/office/officeart/2005/8/layout/vList2"/>
    <dgm:cxn modelId="{6753718E-3C83-4A79-9C37-60AB59AE41B5}" type="presParOf" srcId="{3B326737-A4D2-4200-906B-CD97D0B0ED86}" destId="{96BF7C78-6FFA-4335-9E47-87D86E8108B1}" srcOrd="1" destOrd="0" presId="urn:microsoft.com/office/officeart/2005/8/layout/vList2"/>
    <dgm:cxn modelId="{19601A3A-8CED-4518-9734-DD4E95CD2B3E}" type="presParOf" srcId="{3B326737-A4D2-4200-906B-CD97D0B0ED86}" destId="{BFBA1DF2-4180-4ED9-A722-E457560B5521}" srcOrd="2" destOrd="0" presId="urn:microsoft.com/office/officeart/2005/8/layout/vList2"/>
    <dgm:cxn modelId="{7263358D-29F8-46E6-A4E3-F65C338B5BDD}" type="presParOf" srcId="{3B326737-A4D2-4200-906B-CD97D0B0ED86}" destId="{39DF95DD-E632-496F-9D9F-0E8947927D02}" srcOrd="3" destOrd="0" presId="urn:microsoft.com/office/officeart/2005/8/layout/vList2"/>
    <dgm:cxn modelId="{2E75AB1A-ADE7-4C41-B73D-65BDF32102D7}" type="presParOf" srcId="{3B326737-A4D2-4200-906B-CD97D0B0ED86}" destId="{E69A927E-4D8D-43F5-81C4-5C69B4BB2301}" srcOrd="4" destOrd="0" presId="urn:microsoft.com/office/officeart/2005/8/layout/vList2"/>
    <dgm:cxn modelId="{D330B7EA-864C-4F72-B8CC-15581EA9C84D}" type="presParOf" srcId="{3B326737-A4D2-4200-906B-CD97D0B0ED86}" destId="{BBC57DC8-EA6A-4718-8A0C-16CF88D5F194}" srcOrd="5" destOrd="0" presId="urn:microsoft.com/office/officeart/2005/8/layout/vList2"/>
    <dgm:cxn modelId="{5FDB12E5-001A-43E5-BD77-AAE881432437}" type="presParOf" srcId="{3B326737-A4D2-4200-906B-CD97D0B0ED86}" destId="{2BA53C2B-542D-4A38-AEC8-4DA095DD780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0B97A4-1AD9-48D9-BC34-89B38C06CECB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D28FF1-B850-44B7-BEA0-13810A96C168}">
      <dgm:prSet/>
      <dgm:spPr/>
      <dgm:t>
        <a:bodyPr/>
        <a:lstStyle/>
        <a:p>
          <a:r>
            <a:rPr lang="en-IN" b="1"/>
            <a:t>Risk Analysis Dashboard—Visualizations</a:t>
          </a:r>
          <a:endParaRPr lang="en-US"/>
        </a:p>
      </dgm:t>
    </dgm:pt>
    <dgm:pt modelId="{21133328-8A4A-4A4D-A3B0-7EB9190690E9}" type="parTrans" cxnId="{962D218E-EB10-4591-A305-01B3E7746E38}">
      <dgm:prSet/>
      <dgm:spPr/>
      <dgm:t>
        <a:bodyPr/>
        <a:lstStyle/>
        <a:p>
          <a:endParaRPr lang="en-US"/>
        </a:p>
      </dgm:t>
    </dgm:pt>
    <dgm:pt modelId="{58D77147-A372-41F9-AF29-D2EF4E15B6C7}" type="sibTrans" cxnId="{962D218E-EB10-4591-A305-01B3E7746E38}">
      <dgm:prSet/>
      <dgm:spPr/>
      <dgm:t>
        <a:bodyPr/>
        <a:lstStyle/>
        <a:p>
          <a:endParaRPr lang="en-US"/>
        </a:p>
      </dgm:t>
    </dgm:pt>
    <dgm:pt modelId="{70C30387-EC64-440D-851E-018683AF5CBA}">
      <dgm:prSet/>
      <dgm:spPr/>
      <dgm:t>
        <a:bodyPr/>
        <a:lstStyle/>
        <a:p>
          <a:r>
            <a:rPr lang="en-IN" b="1"/>
            <a:t>Branch Risks</a:t>
          </a:r>
          <a:r>
            <a:rPr lang="en-IN"/>
            <a:t>: Stacked bar chart separates domestic and foreign branch risks.</a:t>
          </a:r>
          <a:endParaRPr lang="en-US"/>
        </a:p>
      </dgm:t>
    </dgm:pt>
    <dgm:pt modelId="{E2387128-5439-4841-AD78-24E55828E658}" type="parTrans" cxnId="{24E0B666-7B09-40FE-878C-780DC81FB154}">
      <dgm:prSet/>
      <dgm:spPr/>
      <dgm:t>
        <a:bodyPr/>
        <a:lstStyle/>
        <a:p>
          <a:endParaRPr lang="en-US"/>
        </a:p>
      </dgm:t>
    </dgm:pt>
    <dgm:pt modelId="{5F65B8AF-1D52-4A7C-A9DB-F47C608A69AA}" type="sibTrans" cxnId="{24E0B666-7B09-40FE-878C-780DC81FB154}">
      <dgm:prSet/>
      <dgm:spPr/>
      <dgm:t>
        <a:bodyPr/>
        <a:lstStyle/>
        <a:p>
          <a:endParaRPr lang="en-US"/>
        </a:p>
      </dgm:t>
    </dgm:pt>
    <dgm:pt modelId="{A8BA2498-7866-4D78-A3FE-8B15EC0D909B}">
      <dgm:prSet/>
      <dgm:spPr/>
      <dgm:t>
        <a:bodyPr/>
        <a:lstStyle/>
        <a:p>
          <a:r>
            <a:rPr lang="en-IN" b="1"/>
            <a:t>Asset Risks</a:t>
          </a:r>
          <a:r>
            <a:rPr lang="en-IN"/>
            <a:t>: Dot plots compare consolidated assets across banks.</a:t>
          </a:r>
          <a:endParaRPr lang="en-US"/>
        </a:p>
      </dgm:t>
    </dgm:pt>
    <dgm:pt modelId="{78D4E64F-F077-4F9C-B6D8-F4F7D26E7CE1}" type="parTrans" cxnId="{DAD4081C-CA88-4862-B536-E730FE63BF75}">
      <dgm:prSet/>
      <dgm:spPr/>
      <dgm:t>
        <a:bodyPr/>
        <a:lstStyle/>
        <a:p>
          <a:endParaRPr lang="en-US"/>
        </a:p>
      </dgm:t>
    </dgm:pt>
    <dgm:pt modelId="{DDF16B75-7920-4423-BF1B-B97D7B7026BC}" type="sibTrans" cxnId="{DAD4081C-CA88-4862-B536-E730FE63BF75}">
      <dgm:prSet/>
      <dgm:spPr/>
      <dgm:t>
        <a:bodyPr/>
        <a:lstStyle/>
        <a:p>
          <a:endParaRPr lang="en-US"/>
        </a:p>
      </dgm:t>
    </dgm:pt>
    <dgm:pt modelId="{99D3161F-664B-455F-9621-87D87923EBC6}">
      <dgm:prSet/>
      <dgm:spPr/>
      <dgm:t>
        <a:bodyPr/>
        <a:lstStyle/>
        <a:p>
          <a:r>
            <a:rPr lang="en-IN" b="1"/>
            <a:t>Interactive Filters</a:t>
          </a:r>
          <a:r>
            <a:rPr lang="en-IN"/>
            <a:t>: Year and bank name filters tailor the risk analysis.</a:t>
          </a:r>
          <a:endParaRPr lang="en-US"/>
        </a:p>
      </dgm:t>
    </dgm:pt>
    <dgm:pt modelId="{8AC09AA1-45BB-4D13-A6E5-C1D917FA00FD}" type="parTrans" cxnId="{05243AA4-90EE-4BF6-B3E1-1509511BC8C3}">
      <dgm:prSet/>
      <dgm:spPr/>
      <dgm:t>
        <a:bodyPr/>
        <a:lstStyle/>
        <a:p>
          <a:endParaRPr lang="en-US"/>
        </a:p>
      </dgm:t>
    </dgm:pt>
    <dgm:pt modelId="{6C4BD9FB-DE7B-447E-84B6-16722ADDF0D6}" type="sibTrans" cxnId="{05243AA4-90EE-4BF6-B3E1-1509511BC8C3}">
      <dgm:prSet/>
      <dgm:spPr/>
      <dgm:t>
        <a:bodyPr/>
        <a:lstStyle/>
        <a:p>
          <a:endParaRPr lang="en-US"/>
        </a:p>
      </dgm:t>
    </dgm:pt>
    <dgm:pt modelId="{636DC6AF-7C98-47E3-AED0-12CDAA0EDE60}" type="pres">
      <dgm:prSet presAssocID="{A70B97A4-1AD9-48D9-BC34-89B38C06CECB}" presName="matrix" presStyleCnt="0">
        <dgm:presLayoutVars>
          <dgm:chMax val="1"/>
          <dgm:dir/>
          <dgm:resizeHandles val="exact"/>
        </dgm:presLayoutVars>
      </dgm:prSet>
      <dgm:spPr/>
    </dgm:pt>
    <dgm:pt modelId="{F878BD94-116D-4098-B356-B2A4082CE889}" type="pres">
      <dgm:prSet presAssocID="{A70B97A4-1AD9-48D9-BC34-89B38C06CECB}" presName="diamond" presStyleLbl="bgShp" presStyleIdx="0" presStyleCnt="1"/>
      <dgm:spPr/>
    </dgm:pt>
    <dgm:pt modelId="{D223165F-3900-441D-BD2B-52472439C796}" type="pres">
      <dgm:prSet presAssocID="{A70B97A4-1AD9-48D9-BC34-89B38C06CEC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EA7FC6-8722-4488-95A1-6C7508484B6C}" type="pres">
      <dgm:prSet presAssocID="{A70B97A4-1AD9-48D9-BC34-89B38C06CEC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46C753-FEEA-4350-8DAA-1D9183296D99}" type="pres">
      <dgm:prSet presAssocID="{A70B97A4-1AD9-48D9-BC34-89B38C06CEC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BBEC851-58FA-41CD-9029-B86FF036AE5F}" type="pres">
      <dgm:prSet presAssocID="{A70B97A4-1AD9-48D9-BC34-89B38C06CEC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2A6E0A-77DE-42F6-A9E3-8EDB4941F62E}" type="presOf" srcId="{A70B97A4-1AD9-48D9-BC34-89B38C06CECB}" destId="{636DC6AF-7C98-47E3-AED0-12CDAA0EDE60}" srcOrd="0" destOrd="0" presId="urn:microsoft.com/office/officeart/2005/8/layout/matrix3"/>
    <dgm:cxn modelId="{1BDC250D-4AB4-48A1-9157-CE92B07FFF06}" type="presOf" srcId="{70C30387-EC64-440D-851E-018683AF5CBA}" destId="{17EA7FC6-8722-4488-95A1-6C7508484B6C}" srcOrd="0" destOrd="0" presId="urn:microsoft.com/office/officeart/2005/8/layout/matrix3"/>
    <dgm:cxn modelId="{4AD40E1A-BA02-46B4-9938-FDBD159EA535}" type="presOf" srcId="{99D3161F-664B-455F-9621-87D87923EBC6}" destId="{ABBEC851-58FA-41CD-9029-B86FF036AE5F}" srcOrd="0" destOrd="0" presId="urn:microsoft.com/office/officeart/2005/8/layout/matrix3"/>
    <dgm:cxn modelId="{DAD4081C-CA88-4862-B536-E730FE63BF75}" srcId="{A70B97A4-1AD9-48D9-BC34-89B38C06CECB}" destId="{A8BA2498-7866-4D78-A3FE-8B15EC0D909B}" srcOrd="2" destOrd="0" parTransId="{78D4E64F-F077-4F9C-B6D8-F4F7D26E7CE1}" sibTransId="{DDF16B75-7920-4423-BF1B-B97D7B7026BC}"/>
    <dgm:cxn modelId="{24E0B666-7B09-40FE-878C-780DC81FB154}" srcId="{A70B97A4-1AD9-48D9-BC34-89B38C06CECB}" destId="{70C30387-EC64-440D-851E-018683AF5CBA}" srcOrd="1" destOrd="0" parTransId="{E2387128-5439-4841-AD78-24E55828E658}" sibTransId="{5F65B8AF-1D52-4A7C-A9DB-F47C608A69AA}"/>
    <dgm:cxn modelId="{C2570D70-D013-4E50-A711-C81D79058A12}" type="presOf" srcId="{A8BA2498-7866-4D78-A3FE-8B15EC0D909B}" destId="{B846C753-FEEA-4350-8DAA-1D9183296D99}" srcOrd="0" destOrd="0" presId="urn:microsoft.com/office/officeart/2005/8/layout/matrix3"/>
    <dgm:cxn modelId="{962D218E-EB10-4591-A305-01B3E7746E38}" srcId="{A70B97A4-1AD9-48D9-BC34-89B38C06CECB}" destId="{A5D28FF1-B850-44B7-BEA0-13810A96C168}" srcOrd="0" destOrd="0" parTransId="{21133328-8A4A-4A4D-A3B0-7EB9190690E9}" sibTransId="{58D77147-A372-41F9-AF29-D2EF4E15B6C7}"/>
    <dgm:cxn modelId="{B08C1398-0710-48AA-95D6-57EEB22F791F}" type="presOf" srcId="{A5D28FF1-B850-44B7-BEA0-13810A96C168}" destId="{D223165F-3900-441D-BD2B-52472439C796}" srcOrd="0" destOrd="0" presId="urn:microsoft.com/office/officeart/2005/8/layout/matrix3"/>
    <dgm:cxn modelId="{05243AA4-90EE-4BF6-B3E1-1509511BC8C3}" srcId="{A70B97A4-1AD9-48D9-BC34-89B38C06CECB}" destId="{99D3161F-664B-455F-9621-87D87923EBC6}" srcOrd="3" destOrd="0" parTransId="{8AC09AA1-45BB-4D13-A6E5-C1D917FA00FD}" sibTransId="{6C4BD9FB-DE7B-447E-84B6-16722ADDF0D6}"/>
    <dgm:cxn modelId="{35FB0AD2-B487-4B04-B5F8-36382AEF8901}" type="presParOf" srcId="{636DC6AF-7C98-47E3-AED0-12CDAA0EDE60}" destId="{F878BD94-116D-4098-B356-B2A4082CE889}" srcOrd="0" destOrd="0" presId="urn:microsoft.com/office/officeart/2005/8/layout/matrix3"/>
    <dgm:cxn modelId="{E129092D-4402-4F32-87BF-570C32323C2D}" type="presParOf" srcId="{636DC6AF-7C98-47E3-AED0-12CDAA0EDE60}" destId="{D223165F-3900-441D-BD2B-52472439C796}" srcOrd="1" destOrd="0" presId="urn:microsoft.com/office/officeart/2005/8/layout/matrix3"/>
    <dgm:cxn modelId="{CB5FB6BD-1D99-499B-9DBC-E9AD15B3E635}" type="presParOf" srcId="{636DC6AF-7C98-47E3-AED0-12CDAA0EDE60}" destId="{17EA7FC6-8722-4488-95A1-6C7508484B6C}" srcOrd="2" destOrd="0" presId="urn:microsoft.com/office/officeart/2005/8/layout/matrix3"/>
    <dgm:cxn modelId="{0DF72553-8211-4332-9916-0824F039FF97}" type="presParOf" srcId="{636DC6AF-7C98-47E3-AED0-12CDAA0EDE60}" destId="{B846C753-FEEA-4350-8DAA-1D9183296D99}" srcOrd="3" destOrd="0" presId="urn:microsoft.com/office/officeart/2005/8/layout/matrix3"/>
    <dgm:cxn modelId="{5998680F-0DBB-4FDD-BCD7-843DC85DDF6D}" type="presParOf" srcId="{636DC6AF-7C98-47E3-AED0-12CDAA0EDE60}" destId="{ABBEC851-58FA-41CD-9029-B86FF036AE5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340F49-433B-492B-9710-2E6B7235E01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29D3FF-5D99-43D9-8E59-F029B464ADDD}">
      <dgm:prSet/>
      <dgm:spPr/>
      <dgm:t>
        <a:bodyPr/>
        <a:lstStyle/>
        <a:p>
          <a:r>
            <a:rPr lang="en-IN" b="1"/>
            <a:t>Geographical Insights Dashboard—Objective</a:t>
          </a:r>
          <a:endParaRPr lang="en-US"/>
        </a:p>
      </dgm:t>
    </dgm:pt>
    <dgm:pt modelId="{73CE7078-834B-4584-8D13-E71D93557157}" type="parTrans" cxnId="{2634B8E2-C547-4F83-B85A-D09A208FADCD}">
      <dgm:prSet/>
      <dgm:spPr/>
      <dgm:t>
        <a:bodyPr/>
        <a:lstStyle/>
        <a:p>
          <a:endParaRPr lang="en-US"/>
        </a:p>
      </dgm:t>
    </dgm:pt>
    <dgm:pt modelId="{292DA4C3-FCA1-4485-B58C-05EA3788038C}" type="sibTrans" cxnId="{2634B8E2-C547-4F83-B85A-D09A208FADC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C1E6364-30BD-4A8C-B7B0-3292F1275971}">
      <dgm:prSet/>
      <dgm:spPr/>
      <dgm:t>
        <a:bodyPr/>
        <a:lstStyle/>
        <a:p>
          <a:r>
            <a:rPr lang="en-IN" b="1"/>
            <a:t>Regional Analysis</a:t>
          </a:r>
          <a:r>
            <a:rPr lang="en-IN"/>
            <a:t>: Examine branch distribution across U.S. regions.</a:t>
          </a:r>
          <a:endParaRPr lang="en-US"/>
        </a:p>
      </dgm:t>
    </dgm:pt>
    <dgm:pt modelId="{7216E64A-1A06-4D2B-87E5-C681F68F3781}" type="parTrans" cxnId="{46DFF7B2-ABF7-4153-B15C-E0C8E22CC56C}">
      <dgm:prSet/>
      <dgm:spPr/>
      <dgm:t>
        <a:bodyPr/>
        <a:lstStyle/>
        <a:p>
          <a:endParaRPr lang="en-US"/>
        </a:p>
      </dgm:t>
    </dgm:pt>
    <dgm:pt modelId="{69F93907-61E2-4667-97FB-54BA71026EA8}" type="sibTrans" cxnId="{46DFF7B2-ABF7-4153-B15C-E0C8E22CC56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15FBC74-10DE-4B5D-AF4C-63703F4D30B7}">
      <dgm:prSet/>
      <dgm:spPr/>
      <dgm:t>
        <a:bodyPr/>
        <a:lstStyle/>
        <a:p>
          <a:r>
            <a:rPr lang="en-IN" b="1"/>
            <a:t>Asset Trends</a:t>
          </a:r>
          <a:r>
            <a:rPr lang="en-IN"/>
            <a:t>: Understand how regional asset growth impacts performance.</a:t>
          </a:r>
          <a:endParaRPr lang="en-US"/>
        </a:p>
      </dgm:t>
    </dgm:pt>
    <dgm:pt modelId="{B62DAA0D-AAAB-4BE0-861A-E1CA0D6EE724}" type="parTrans" cxnId="{140DBE2E-A7A0-4BFA-987D-352142FE2FEE}">
      <dgm:prSet/>
      <dgm:spPr/>
      <dgm:t>
        <a:bodyPr/>
        <a:lstStyle/>
        <a:p>
          <a:endParaRPr lang="en-US"/>
        </a:p>
      </dgm:t>
    </dgm:pt>
    <dgm:pt modelId="{5E18583F-71EB-4501-820B-17B288C37432}" type="sibTrans" cxnId="{140DBE2E-A7A0-4BFA-987D-352142FE2FE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96B597E-DAF0-4A13-8B2F-AAD81909666D}">
      <dgm:prSet/>
      <dgm:spPr/>
      <dgm:t>
        <a:bodyPr/>
        <a:lstStyle/>
        <a:p>
          <a:r>
            <a:rPr lang="en-IN" b="1"/>
            <a:t>Market Reach</a:t>
          </a:r>
          <a:r>
            <a:rPr lang="en-IN"/>
            <a:t>: Identify areas for expansion or improvement.</a:t>
          </a:r>
          <a:endParaRPr lang="en-US"/>
        </a:p>
      </dgm:t>
    </dgm:pt>
    <dgm:pt modelId="{49AF9879-9391-4715-AF07-7BBF4AB59067}" type="parTrans" cxnId="{12F840EC-CCAF-4F46-AB42-A082A4C1827F}">
      <dgm:prSet/>
      <dgm:spPr/>
      <dgm:t>
        <a:bodyPr/>
        <a:lstStyle/>
        <a:p>
          <a:endParaRPr lang="en-US"/>
        </a:p>
      </dgm:t>
    </dgm:pt>
    <dgm:pt modelId="{B1A89A48-6C0B-4690-903E-97C48101A99A}" type="sibTrans" cxnId="{12F840EC-CCAF-4F46-AB42-A082A4C1827F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84921FC-387A-4C94-803D-05A27092A180}" type="pres">
      <dgm:prSet presAssocID="{07340F49-433B-492B-9710-2E6B7235E01E}" presName="Name0" presStyleCnt="0">
        <dgm:presLayoutVars>
          <dgm:animLvl val="lvl"/>
          <dgm:resizeHandles val="exact"/>
        </dgm:presLayoutVars>
      </dgm:prSet>
      <dgm:spPr/>
    </dgm:pt>
    <dgm:pt modelId="{867032FD-7DAA-46FD-89C1-AE2528407CD1}" type="pres">
      <dgm:prSet presAssocID="{1E29D3FF-5D99-43D9-8E59-F029B464ADDD}" presName="compositeNode" presStyleCnt="0">
        <dgm:presLayoutVars>
          <dgm:bulletEnabled val="1"/>
        </dgm:presLayoutVars>
      </dgm:prSet>
      <dgm:spPr/>
    </dgm:pt>
    <dgm:pt modelId="{F9FA28F8-BF42-421B-AFAA-B6EC8B7E6243}" type="pres">
      <dgm:prSet presAssocID="{1E29D3FF-5D99-43D9-8E59-F029B464ADDD}" presName="bgRect" presStyleLbl="alignNode1" presStyleIdx="0" presStyleCnt="4"/>
      <dgm:spPr/>
    </dgm:pt>
    <dgm:pt modelId="{CAF213C7-D947-405C-9BDA-FCAAA3502154}" type="pres">
      <dgm:prSet presAssocID="{292DA4C3-FCA1-4485-B58C-05EA3788038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EA9831E1-0174-4909-BBB6-4A7319C4B20C}" type="pres">
      <dgm:prSet presAssocID="{1E29D3FF-5D99-43D9-8E59-F029B464ADDD}" presName="nodeRect" presStyleLbl="alignNode1" presStyleIdx="0" presStyleCnt="4">
        <dgm:presLayoutVars>
          <dgm:bulletEnabled val="1"/>
        </dgm:presLayoutVars>
      </dgm:prSet>
      <dgm:spPr/>
    </dgm:pt>
    <dgm:pt modelId="{653CAB45-F13D-4C6F-97A2-28B5F7965BA3}" type="pres">
      <dgm:prSet presAssocID="{292DA4C3-FCA1-4485-B58C-05EA3788038C}" presName="sibTrans" presStyleCnt="0"/>
      <dgm:spPr/>
    </dgm:pt>
    <dgm:pt modelId="{37ADCD31-06A1-47C7-9A94-DAA85079DA4B}" type="pres">
      <dgm:prSet presAssocID="{AC1E6364-30BD-4A8C-B7B0-3292F1275971}" presName="compositeNode" presStyleCnt="0">
        <dgm:presLayoutVars>
          <dgm:bulletEnabled val="1"/>
        </dgm:presLayoutVars>
      </dgm:prSet>
      <dgm:spPr/>
    </dgm:pt>
    <dgm:pt modelId="{B13406C9-327D-4F5E-9E19-BE7673E270BB}" type="pres">
      <dgm:prSet presAssocID="{AC1E6364-30BD-4A8C-B7B0-3292F1275971}" presName="bgRect" presStyleLbl="alignNode1" presStyleIdx="1" presStyleCnt="4"/>
      <dgm:spPr/>
    </dgm:pt>
    <dgm:pt modelId="{ECCCCC55-6903-417A-AEC8-B5CAA335A427}" type="pres">
      <dgm:prSet presAssocID="{69F93907-61E2-4667-97FB-54BA71026EA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E95297A-C3D4-4F82-8248-EE5293829FE1}" type="pres">
      <dgm:prSet presAssocID="{AC1E6364-30BD-4A8C-B7B0-3292F1275971}" presName="nodeRect" presStyleLbl="alignNode1" presStyleIdx="1" presStyleCnt="4">
        <dgm:presLayoutVars>
          <dgm:bulletEnabled val="1"/>
        </dgm:presLayoutVars>
      </dgm:prSet>
      <dgm:spPr/>
    </dgm:pt>
    <dgm:pt modelId="{8A5D8981-2073-41D2-B797-886DFB77FF1E}" type="pres">
      <dgm:prSet presAssocID="{69F93907-61E2-4667-97FB-54BA71026EA8}" presName="sibTrans" presStyleCnt="0"/>
      <dgm:spPr/>
    </dgm:pt>
    <dgm:pt modelId="{D7C93EA3-98D5-408A-8FB3-60EC38747437}" type="pres">
      <dgm:prSet presAssocID="{615FBC74-10DE-4B5D-AF4C-63703F4D30B7}" presName="compositeNode" presStyleCnt="0">
        <dgm:presLayoutVars>
          <dgm:bulletEnabled val="1"/>
        </dgm:presLayoutVars>
      </dgm:prSet>
      <dgm:spPr/>
    </dgm:pt>
    <dgm:pt modelId="{74FAFFEE-8028-42D7-8998-BC95B5790E97}" type="pres">
      <dgm:prSet presAssocID="{615FBC74-10DE-4B5D-AF4C-63703F4D30B7}" presName="bgRect" presStyleLbl="alignNode1" presStyleIdx="2" presStyleCnt="4"/>
      <dgm:spPr/>
    </dgm:pt>
    <dgm:pt modelId="{95160056-9CB0-4CAF-8CD4-7E1B55F711B7}" type="pres">
      <dgm:prSet presAssocID="{5E18583F-71EB-4501-820B-17B288C3743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BBDF600-9AA5-44AB-A6C4-5FC0F58E4457}" type="pres">
      <dgm:prSet presAssocID="{615FBC74-10DE-4B5D-AF4C-63703F4D30B7}" presName="nodeRect" presStyleLbl="alignNode1" presStyleIdx="2" presStyleCnt="4">
        <dgm:presLayoutVars>
          <dgm:bulletEnabled val="1"/>
        </dgm:presLayoutVars>
      </dgm:prSet>
      <dgm:spPr/>
    </dgm:pt>
    <dgm:pt modelId="{3BF43FEF-764E-4571-8AA6-13D318330A32}" type="pres">
      <dgm:prSet presAssocID="{5E18583F-71EB-4501-820B-17B288C37432}" presName="sibTrans" presStyleCnt="0"/>
      <dgm:spPr/>
    </dgm:pt>
    <dgm:pt modelId="{574CAC16-5177-4849-B322-976C5C2AF2B7}" type="pres">
      <dgm:prSet presAssocID="{C96B597E-DAF0-4A13-8B2F-AAD81909666D}" presName="compositeNode" presStyleCnt="0">
        <dgm:presLayoutVars>
          <dgm:bulletEnabled val="1"/>
        </dgm:presLayoutVars>
      </dgm:prSet>
      <dgm:spPr/>
    </dgm:pt>
    <dgm:pt modelId="{DE126BF8-6EBE-4A37-81C6-84DC5BCA2D96}" type="pres">
      <dgm:prSet presAssocID="{C96B597E-DAF0-4A13-8B2F-AAD81909666D}" presName="bgRect" presStyleLbl="alignNode1" presStyleIdx="3" presStyleCnt="4"/>
      <dgm:spPr/>
    </dgm:pt>
    <dgm:pt modelId="{ABA03CAF-8ACA-4162-BCC0-5B8AAC64ADD8}" type="pres">
      <dgm:prSet presAssocID="{B1A89A48-6C0B-4690-903E-97C48101A99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3F44A20-6DA1-4279-A830-DBA21C307311}" type="pres">
      <dgm:prSet presAssocID="{C96B597E-DAF0-4A13-8B2F-AAD81909666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1D05908-9FE1-4FBB-AF8A-4A3D0292DA8E}" type="presOf" srcId="{AC1E6364-30BD-4A8C-B7B0-3292F1275971}" destId="{B13406C9-327D-4F5E-9E19-BE7673E270BB}" srcOrd="0" destOrd="0" presId="urn:microsoft.com/office/officeart/2016/7/layout/LinearBlockProcessNumbered"/>
    <dgm:cxn modelId="{22882920-9E42-4735-98A0-D8568DA3B9BA}" type="presOf" srcId="{1E29D3FF-5D99-43D9-8E59-F029B464ADDD}" destId="{F9FA28F8-BF42-421B-AFAA-B6EC8B7E6243}" srcOrd="0" destOrd="0" presId="urn:microsoft.com/office/officeart/2016/7/layout/LinearBlockProcessNumbered"/>
    <dgm:cxn modelId="{1B811D29-0A21-4A58-BAFB-6A18BEB7E776}" type="presOf" srcId="{292DA4C3-FCA1-4485-B58C-05EA3788038C}" destId="{CAF213C7-D947-405C-9BDA-FCAAA3502154}" srcOrd="0" destOrd="0" presId="urn:microsoft.com/office/officeart/2016/7/layout/LinearBlockProcessNumbered"/>
    <dgm:cxn modelId="{140DBE2E-A7A0-4BFA-987D-352142FE2FEE}" srcId="{07340F49-433B-492B-9710-2E6B7235E01E}" destId="{615FBC74-10DE-4B5D-AF4C-63703F4D30B7}" srcOrd="2" destOrd="0" parTransId="{B62DAA0D-AAAB-4BE0-861A-E1CA0D6EE724}" sibTransId="{5E18583F-71EB-4501-820B-17B288C37432}"/>
    <dgm:cxn modelId="{699AAE34-45E4-40FA-A8B3-D9BAF8EC1A56}" type="presOf" srcId="{C96B597E-DAF0-4A13-8B2F-AAD81909666D}" destId="{E3F44A20-6DA1-4279-A830-DBA21C307311}" srcOrd="1" destOrd="0" presId="urn:microsoft.com/office/officeart/2016/7/layout/LinearBlockProcessNumbered"/>
    <dgm:cxn modelId="{6EF6685E-EFF5-4B00-B057-640CB6A19404}" type="presOf" srcId="{1E29D3FF-5D99-43D9-8E59-F029B464ADDD}" destId="{EA9831E1-0174-4909-BBB6-4A7319C4B20C}" srcOrd="1" destOrd="0" presId="urn:microsoft.com/office/officeart/2016/7/layout/LinearBlockProcessNumbered"/>
    <dgm:cxn modelId="{8A87F965-65E0-40BC-AFF4-0F055A9D74FE}" type="presOf" srcId="{69F93907-61E2-4667-97FB-54BA71026EA8}" destId="{ECCCCC55-6903-417A-AEC8-B5CAA335A427}" srcOrd="0" destOrd="0" presId="urn:microsoft.com/office/officeart/2016/7/layout/LinearBlockProcessNumbered"/>
    <dgm:cxn modelId="{0AA3FA4F-E1C0-406C-A074-E9C9A940813C}" type="presOf" srcId="{B1A89A48-6C0B-4690-903E-97C48101A99A}" destId="{ABA03CAF-8ACA-4162-BCC0-5B8AAC64ADD8}" srcOrd="0" destOrd="0" presId="urn:microsoft.com/office/officeart/2016/7/layout/LinearBlockProcessNumbered"/>
    <dgm:cxn modelId="{B8F26876-EA46-4D66-958A-2F58C696EEB2}" type="presOf" srcId="{5E18583F-71EB-4501-820B-17B288C37432}" destId="{95160056-9CB0-4CAF-8CD4-7E1B55F711B7}" srcOrd="0" destOrd="0" presId="urn:microsoft.com/office/officeart/2016/7/layout/LinearBlockProcessNumbered"/>
    <dgm:cxn modelId="{6189118D-3E7A-4CDE-82A1-D906704A8BCF}" type="presOf" srcId="{AC1E6364-30BD-4A8C-B7B0-3292F1275971}" destId="{CE95297A-C3D4-4F82-8248-EE5293829FE1}" srcOrd="1" destOrd="0" presId="urn:microsoft.com/office/officeart/2016/7/layout/LinearBlockProcessNumbered"/>
    <dgm:cxn modelId="{46DFF7B2-ABF7-4153-B15C-E0C8E22CC56C}" srcId="{07340F49-433B-492B-9710-2E6B7235E01E}" destId="{AC1E6364-30BD-4A8C-B7B0-3292F1275971}" srcOrd="1" destOrd="0" parTransId="{7216E64A-1A06-4D2B-87E5-C681F68F3781}" sibTransId="{69F93907-61E2-4667-97FB-54BA71026EA8}"/>
    <dgm:cxn modelId="{C70EA0BB-1134-4F3D-BD3F-02365763C4A1}" type="presOf" srcId="{615FBC74-10DE-4B5D-AF4C-63703F4D30B7}" destId="{74FAFFEE-8028-42D7-8998-BC95B5790E97}" srcOrd="0" destOrd="0" presId="urn:microsoft.com/office/officeart/2016/7/layout/LinearBlockProcessNumbered"/>
    <dgm:cxn modelId="{04D2BDC5-2D9F-4009-9EAD-099BAE8B1D09}" type="presOf" srcId="{07340F49-433B-492B-9710-2E6B7235E01E}" destId="{084921FC-387A-4C94-803D-05A27092A180}" srcOrd="0" destOrd="0" presId="urn:microsoft.com/office/officeart/2016/7/layout/LinearBlockProcessNumbered"/>
    <dgm:cxn modelId="{5C52FAD2-0359-47D4-99AD-9D91C3C51C54}" type="presOf" srcId="{C96B597E-DAF0-4A13-8B2F-AAD81909666D}" destId="{DE126BF8-6EBE-4A37-81C6-84DC5BCA2D96}" srcOrd="0" destOrd="0" presId="urn:microsoft.com/office/officeart/2016/7/layout/LinearBlockProcessNumbered"/>
    <dgm:cxn modelId="{2634B8E2-C547-4F83-B85A-D09A208FADCD}" srcId="{07340F49-433B-492B-9710-2E6B7235E01E}" destId="{1E29D3FF-5D99-43D9-8E59-F029B464ADDD}" srcOrd="0" destOrd="0" parTransId="{73CE7078-834B-4584-8D13-E71D93557157}" sibTransId="{292DA4C3-FCA1-4485-B58C-05EA3788038C}"/>
    <dgm:cxn modelId="{12F840EC-CCAF-4F46-AB42-A082A4C1827F}" srcId="{07340F49-433B-492B-9710-2E6B7235E01E}" destId="{C96B597E-DAF0-4A13-8B2F-AAD81909666D}" srcOrd="3" destOrd="0" parTransId="{49AF9879-9391-4715-AF07-7BBF4AB59067}" sibTransId="{B1A89A48-6C0B-4690-903E-97C48101A99A}"/>
    <dgm:cxn modelId="{F66114F0-F21B-4726-8D34-AC9019A92CB1}" type="presOf" srcId="{615FBC74-10DE-4B5D-AF4C-63703F4D30B7}" destId="{9BBDF600-9AA5-44AB-A6C4-5FC0F58E4457}" srcOrd="1" destOrd="0" presId="urn:microsoft.com/office/officeart/2016/7/layout/LinearBlockProcessNumbered"/>
    <dgm:cxn modelId="{0643ABC8-96E4-4F65-9626-2823BED1E4CB}" type="presParOf" srcId="{084921FC-387A-4C94-803D-05A27092A180}" destId="{867032FD-7DAA-46FD-89C1-AE2528407CD1}" srcOrd="0" destOrd="0" presId="urn:microsoft.com/office/officeart/2016/7/layout/LinearBlockProcessNumbered"/>
    <dgm:cxn modelId="{DCD2DA62-9C45-43DB-BE23-55E65BB35404}" type="presParOf" srcId="{867032FD-7DAA-46FD-89C1-AE2528407CD1}" destId="{F9FA28F8-BF42-421B-AFAA-B6EC8B7E6243}" srcOrd="0" destOrd="0" presId="urn:microsoft.com/office/officeart/2016/7/layout/LinearBlockProcessNumbered"/>
    <dgm:cxn modelId="{36BA1FEA-766F-4870-89B0-3625D4F67916}" type="presParOf" srcId="{867032FD-7DAA-46FD-89C1-AE2528407CD1}" destId="{CAF213C7-D947-405C-9BDA-FCAAA3502154}" srcOrd="1" destOrd="0" presId="urn:microsoft.com/office/officeart/2016/7/layout/LinearBlockProcessNumbered"/>
    <dgm:cxn modelId="{B634432D-C1F2-49C8-BEEE-D9B404DC8BC4}" type="presParOf" srcId="{867032FD-7DAA-46FD-89C1-AE2528407CD1}" destId="{EA9831E1-0174-4909-BBB6-4A7319C4B20C}" srcOrd="2" destOrd="0" presId="urn:microsoft.com/office/officeart/2016/7/layout/LinearBlockProcessNumbered"/>
    <dgm:cxn modelId="{4B50FE07-CEC0-4738-B69B-8837B314D1EC}" type="presParOf" srcId="{084921FC-387A-4C94-803D-05A27092A180}" destId="{653CAB45-F13D-4C6F-97A2-28B5F7965BA3}" srcOrd="1" destOrd="0" presId="urn:microsoft.com/office/officeart/2016/7/layout/LinearBlockProcessNumbered"/>
    <dgm:cxn modelId="{33826D02-08AD-40D0-9FEA-655BB2D214CF}" type="presParOf" srcId="{084921FC-387A-4C94-803D-05A27092A180}" destId="{37ADCD31-06A1-47C7-9A94-DAA85079DA4B}" srcOrd="2" destOrd="0" presId="urn:microsoft.com/office/officeart/2016/7/layout/LinearBlockProcessNumbered"/>
    <dgm:cxn modelId="{624263B7-178A-4C50-9525-DB7D26C28C02}" type="presParOf" srcId="{37ADCD31-06A1-47C7-9A94-DAA85079DA4B}" destId="{B13406C9-327D-4F5E-9E19-BE7673E270BB}" srcOrd="0" destOrd="0" presId="urn:microsoft.com/office/officeart/2016/7/layout/LinearBlockProcessNumbered"/>
    <dgm:cxn modelId="{BCABEB5B-E1A6-4561-94D3-F624E0FD296D}" type="presParOf" srcId="{37ADCD31-06A1-47C7-9A94-DAA85079DA4B}" destId="{ECCCCC55-6903-417A-AEC8-B5CAA335A427}" srcOrd="1" destOrd="0" presId="urn:microsoft.com/office/officeart/2016/7/layout/LinearBlockProcessNumbered"/>
    <dgm:cxn modelId="{0DAF24A4-DE87-4974-AC09-02DD5A10620B}" type="presParOf" srcId="{37ADCD31-06A1-47C7-9A94-DAA85079DA4B}" destId="{CE95297A-C3D4-4F82-8248-EE5293829FE1}" srcOrd="2" destOrd="0" presId="urn:microsoft.com/office/officeart/2016/7/layout/LinearBlockProcessNumbered"/>
    <dgm:cxn modelId="{B10C9658-4C7C-4BB5-8926-63C87F474E8B}" type="presParOf" srcId="{084921FC-387A-4C94-803D-05A27092A180}" destId="{8A5D8981-2073-41D2-B797-886DFB77FF1E}" srcOrd="3" destOrd="0" presId="urn:microsoft.com/office/officeart/2016/7/layout/LinearBlockProcessNumbered"/>
    <dgm:cxn modelId="{FEB7DA76-3CA6-41FA-965E-A20AAB5E48FC}" type="presParOf" srcId="{084921FC-387A-4C94-803D-05A27092A180}" destId="{D7C93EA3-98D5-408A-8FB3-60EC38747437}" srcOrd="4" destOrd="0" presId="urn:microsoft.com/office/officeart/2016/7/layout/LinearBlockProcessNumbered"/>
    <dgm:cxn modelId="{670090A5-506E-4260-856B-AF33FDB96AD1}" type="presParOf" srcId="{D7C93EA3-98D5-408A-8FB3-60EC38747437}" destId="{74FAFFEE-8028-42D7-8998-BC95B5790E97}" srcOrd="0" destOrd="0" presId="urn:microsoft.com/office/officeart/2016/7/layout/LinearBlockProcessNumbered"/>
    <dgm:cxn modelId="{4F85661A-BD2D-4CC0-B75E-CF9D8B509E7E}" type="presParOf" srcId="{D7C93EA3-98D5-408A-8FB3-60EC38747437}" destId="{95160056-9CB0-4CAF-8CD4-7E1B55F711B7}" srcOrd="1" destOrd="0" presId="urn:microsoft.com/office/officeart/2016/7/layout/LinearBlockProcessNumbered"/>
    <dgm:cxn modelId="{3AF52D95-9430-48E8-B363-0A16ECBE8A09}" type="presParOf" srcId="{D7C93EA3-98D5-408A-8FB3-60EC38747437}" destId="{9BBDF600-9AA5-44AB-A6C4-5FC0F58E4457}" srcOrd="2" destOrd="0" presId="urn:microsoft.com/office/officeart/2016/7/layout/LinearBlockProcessNumbered"/>
    <dgm:cxn modelId="{C1A05745-8779-491E-80DD-4FC4CAF26CC1}" type="presParOf" srcId="{084921FC-387A-4C94-803D-05A27092A180}" destId="{3BF43FEF-764E-4571-8AA6-13D318330A32}" srcOrd="5" destOrd="0" presId="urn:microsoft.com/office/officeart/2016/7/layout/LinearBlockProcessNumbered"/>
    <dgm:cxn modelId="{7A0851D0-ACC2-420B-92BD-F8AF7374A7C8}" type="presParOf" srcId="{084921FC-387A-4C94-803D-05A27092A180}" destId="{574CAC16-5177-4849-B322-976C5C2AF2B7}" srcOrd="6" destOrd="0" presId="urn:microsoft.com/office/officeart/2016/7/layout/LinearBlockProcessNumbered"/>
    <dgm:cxn modelId="{1F4B1C30-3455-4C3B-B652-AD5A41C88345}" type="presParOf" srcId="{574CAC16-5177-4849-B322-976C5C2AF2B7}" destId="{DE126BF8-6EBE-4A37-81C6-84DC5BCA2D96}" srcOrd="0" destOrd="0" presId="urn:microsoft.com/office/officeart/2016/7/layout/LinearBlockProcessNumbered"/>
    <dgm:cxn modelId="{E2086125-032E-4E39-A903-F1E41754CAA9}" type="presParOf" srcId="{574CAC16-5177-4849-B322-976C5C2AF2B7}" destId="{ABA03CAF-8ACA-4162-BCC0-5B8AAC64ADD8}" srcOrd="1" destOrd="0" presId="urn:microsoft.com/office/officeart/2016/7/layout/LinearBlockProcessNumbered"/>
    <dgm:cxn modelId="{A000F233-3510-40C0-947C-296B9E4C4152}" type="presParOf" srcId="{574CAC16-5177-4849-B322-976C5C2AF2B7}" destId="{E3F44A20-6DA1-4279-A830-DBA21C30731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5911636-BF2A-40D5-8D76-861B9A11C5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60E37F-D64A-4313-B42D-FC1F13BFBEB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References and Appendix</a:t>
          </a:r>
          <a:endParaRPr lang="en-US"/>
        </a:p>
      </dgm:t>
    </dgm:pt>
    <dgm:pt modelId="{DAEB7D8E-B242-4A7A-AFB1-69780A4316F9}" type="parTrans" cxnId="{E76B38B8-021B-4656-ACD2-FB7C4EA016EA}">
      <dgm:prSet/>
      <dgm:spPr/>
      <dgm:t>
        <a:bodyPr/>
        <a:lstStyle/>
        <a:p>
          <a:endParaRPr lang="en-US"/>
        </a:p>
      </dgm:t>
    </dgm:pt>
    <dgm:pt modelId="{A2C30C2C-9265-4591-B2FB-52C4152D3791}" type="sibTrans" cxnId="{E76B38B8-021B-4656-ACD2-FB7C4EA016EA}">
      <dgm:prSet/>
      <dgm:spPr/>
      <dgm:t>
        <a:bodyPr/>
        <a:lstStyle/>
        <a:p>
          <a:endParaRPr lang="en-US"/>
        </a:p>
      </dgm:t>
    </dgm:pt>
    <dgm:pt modelId="{25E1780F-97CA-490E-A9B0-75F25EACA0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Federal Reserve Dataset</a:t>
          </a:r>
          <a:r>
            <a:rPr lang="en-US"/>
            <a:t>: Comprehensive banking metrics data.</a:t>
          </a:r>
        </a:p>
      </dgm:t>
    </dgm:pt>
    <dgm:pt modelId="{1924F90D-45DE-4156-A46B-9152AEFE9AAC}" type="parTrans" cxnId="{458D31EB-446A-4ECB-8FA8-63C64FC894E9}">
      <dgm:prSet/>
      <dgm:spPr/>
      <dgm:t>
        <a:bodyPr/>
        <a:lstStyle/>
        <a:p>
          <a:endParaRPr lang="en-US"/>
        </a:p>
      </dgm:t>
    </dgm:pt>
    <dgm:pt modelId="{CBAE1275-1BAF-42BB-A37D-88A24C8E8266}" type="sibTrans" cxnId="{458D31EB-446A-4ECB-8FA8-63C64FC894E9}">
      <dgm:prSet/>
      <dgm:spPr/>
      <dgm:t>
        <a:bodyPr/>
        <a:lstStyle/>
        <a:p>
          <a:endParaRPr lang="en-US"/>
        </a:p>
      </dgm:t>
    </dgm:pt>
    <dgm:pt modelId="{82A6AE8F-C1BB-4A5F-B3CE-1863FAFA1E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Tableau Public</a:t>
          </a:r>
          <a:r>
            <a:rPr lang="en-US"/>
            <a:t>: Used for publishing dashboards.</a:t>
          </a:r>
        </a:p>
      </dgm:t>
    </dgm:pt>
    <dgm:pt modelId="{F58ED431-AA07-42A0-A1D9-28C27717BA58}" type="parTrans" cxnId="{6B630359-3356-4C81-8B62-263F48D3FDD6}">
      <dgm:prSet/>
      <dgm:spPr/>
      <dgm:t>
        <a:bodyPr/>
        <a:lstStyle/>
        <a:p>
          <a:endParaRPr lang="en-US"/>
        </a:p>
      </dgm:t>
    </dgm:pt>
    <dgm:pt modelId="{1872E419-6446-4398-8209-E0BD95E94D3C}" type="sibTrans" cxnId="{6B630359-3356-4C81-8B62-263F48D3FDD6}">
      <dgm:prSet/>
      <dgm:spPr/>
      <dgm:t>
        <a:bodyPr/>
        <a:lstStyle/>
        <a:p>
          <a:endParaRPr lang="en-US"/>
        </a:p>
      </dgm:t>
    </dgm:pt>
    <dgm:pt modelId="{B3E1A3A7-C95C-4A60-BF01-4852B7A7A5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Tools Used</a:t>
          </a:r>
          <a:r>
            <a:rPr lang="en-US"/>
            <a:t>: Tableau, Excel, and Figma for end-to-end project execution.</a:t>
          </a:r>
        </a:p>
      </dgm:t>
    </dgm:pt>
    <dgm:pt modelId="{A8E1F9DD-790C-4D79-9045-5A4BA2613B8D}" type="parTrans" cxnId="{29027A79-2E9E-4C59-9251-BFAB17992119}">
      <dgm:prSet/>
      <dgm:spPr/>
      <dgm:t>
        <a:bodyPr/>
        <a:lstStyle/>
        <a:p>
          <a:endParaRPr lang="en-US"/>
        </a:p>
      </dgm:t>
    </dgm:pt>
    <dgm:pt modelId="{C7C272E2-408D-4002-9D11-D5797EF2C7BF}" type="sibTrans" cxnId="{29027A79-2E9E-4C59-9251-BFAB17992119}">
      <dgm:prSet/>
      <dgm:spPr/>
      <dgm:t>
        <a:bodyPr/>
        <a:lstStyle/>
        <a:p>
          <a:endParaRPr lang="en-US"/>
        </a:p>
      </dgm:t>
    </dgm:pt>
    <dgm:pt modelId="{2B4669FD-29D4-4479-8A7B-8E3819EC5908}" type="pres">
      <dgm:prSet presAssocID="{C5911636-BF2A-40D5-8D76-861B9A11C5B9}" presName="root" presStyleCnt="0">
        <dgm:presLayoutVars>
          <dgm:dir/>
          <dgm:resizeHandles val="exact"/>
        </dgm:presLayoutVars>
      </dgm:prSet>
      <dgm:spPr/>
    </dgm:pt>
    <dgm:pt modelId="{A9634910-CF93-4924-8472-7EBE7A4A5AD0}" type="pres">
      <dgm:prSet presAssocID="{BF60E37F-D64A-4313-B42D-FC1F13BFBEBE}" presName="compNode" presStyleCnt="0"/>
      <dgm:spPr/>
    </dgm:pt>
    <dgm:pt modelId="{35E159B2-8193-45B8-A703-1E2CCFBAA645}" type="pres">
      <dgm:prSet presAssocID="{BF60E37F-D64A-4313-B42D-FC1F13BFBEBE}" presName="iconBgRect" presStyleLbl="bgShp" presStyleIdx="0" presStyleCnt="4"/>
      <dgm:spPr/>
    </dgm:pt>
    <dgm:pt modelId="{9A3D7797-3863-430F-BCFE-8917F4D72269}" type="pres">
      <dgm:prSet presAssocID="{BF60E37F-D64A-4313-B42D-FC1F13BFBE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EE61FC-0774-4AF6-A414-2124A3DE44B6}" type="pres">
      <dgm:prSet presAssocID="{BF60E37F-D64A-4313-B42D-FC1F13BFBEBE}" presName="spaceRect" presStyleCnt="0"/>
      <dgm:spPr/>
    </dgm:pt>
    <dgm:pt modelId="{6DCDE4DF-F405-42A3-B50E-B09D1C2DA66E}" type="pres">
      <dgm:prSet presAssocID="{BF60E37F-D64A-4313-B42D-FC1F13BFBEBE}" presName="textRect" presStyleLbl="revTx" presStyleIdx="0" presStyleCnt="4">
        <dgm:presLayoutVars>
          <dgm:chMax val="1"/>
          <dgm:chPref val="1"/>
        </dgm:presLayoutVars>
      </dgm:prSet>
      <dgm:spPr/>
    </dgm:pt>
    <dgm:pt modelId="{A6F619F5-E44E-418D-A70C-908DAC1006F9}" type="pres">
      <dgm:prSet presAssocID="{A2C30C2C-9265-4591-B2FB-52C4152D3791}" presName="sibTrans" presStyleCnt="0"/>
      <dgm:spPr/>
    </dgm:pt>
    <dgm:pt modelId="{E1F8CEE3-30DC-41A8-A740-B7B50F7BF2A3}" type="pres">
      <dgm:prSet presAssocID="{25E1780F-97CA-490E-A9B0-75F25EACA00C}" presName="compNode" presStyleCnt="0"/>
      <dgm:spPr/>
    </dgm:pt>
    <dgm:pt modelId="{2EB7F2BB-C741-431E-8C7B-A5800C2DF650}" type="pres">
      <dgm:prSet presAssocID="{25E1780F-97CA-490E-A9B0-75F25EACA00C}" presName="iconBgRect" presStyleLbl="bgShp" presStyleIdx="1" presStyleCnt="4"/>
      <dgm:spPr/>
    </dgm:pt>
    <dgm:pt modelId="{0C3A9E48-3D0F-48EB-A590-8101A7BAA5C7}" type="pres">
      <dgm:prSet presAssocID="{25E1780F-97CA-490E-A9B0-75F25EACA0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41974C2-0E87-4AC9-A634-4BF70EA263C2}" type="pres">
      <dgm:prSet presAssocID="{25E1780F-97CA-490E-A9B0-75F25EACA00C}" presName="spaceRect" presStyleCnt="0"/>
      <dgm:spPr/>
    </dgm:pt>
    <dgm:pt modelId="{06858C99-DBE5-4F7C-98E3-0A30FCEE26F1}" type="pres">
      <dgm:prSet presAssocID="{25E1780F-97CA-490E-A9B0-75F25EACA00C}" presName="textRect" presStyleLbl="revTx" presStyleIdx="1" presStyleCnt="4">
        <dgm:presLayoutVars>
          <dgm:chMax val="1"/>
          <dgm:chPref val="1"/>
        </dgm:presLayoutVars>
      </dgm:prSet>
      <dgm:spPr/>
    </dgm:pt>
    <dgm:pt modelId="{62D40BEC-C845-4428-A9AF-EAE7E9450813}" type="pres">
      <dgm:prSet presAssocID="{CBAE1275-1BAF-42BB-A37D-88A24C8E8266}" presName="sibTrans" presStyleCnt="0"/>
      <dgm:spPr/>
    </dgm:pt>
    <dgm:pt modelId="{3E506BAF-F28E-4476-8C58-92B244C5CC29}" type="pres">
      <dgm:prSet presAssocID="{82A6AE8F-C1BB-4A5F-B3CE-1863FAFA1EC8}" presName="compNode" presStyleCnt="0"/>
      <dgm:spPr/>
    </dgm:pt>
    <dgm:pt modelId="{A5DA9514-6AAA-4A90-9374-1C35537F6F61}" type="pres">
      <dgm:prSet presAssocID="{82A6AE8F-C1BB-4A5F-B3CE-1863FAFA1EC8}" presName="iconBgRect" presStyleLbl="bgShp" presStyleIdx="2" presStyleCnt="4"/>
      <dgm:spPr/>
    </dgm:pt>
    <dgm:pt modelId="{ED903144-5A72-49CE-8726-396F26356A85}" type="pres">
      <dgm:prSet presAssocID="{82A6AE8F-C1BB-4A5F-B3CE-1863FAFA1E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07D24A5F-D5A5-48CE-8451-BFF554F154E5}" type="pres">
      <dgm:prSet presAssocID="{82A6AE8F-C1BB-4A5F-B3CE-1863FAFA1EC8}" presName="spaceRect" presStyleCnt="0"/>
      <dgm:spPr/>
    </dgm:pt>
    <dgm:pt modelId="{2880C47B-5A31-4FE6-AAA3-1C850EB950A1}" type="pres">
      <dgm:prSet presAssocID="{82A6AE8F-C1BB-4A5F-B3CE-1863FAFA1EC8}" presName="textRect" presStyleLbl="revTx" presStyleIdx="2" presStyleCnt="4">
        <dgm:presLayoutVars>
          <dgm:chMax val="1"/>
          <dgm:chPref val="1"/>
        </dgm:presLayoutVars>
      </dgm:prSet>
      <dgm:spPr/>
    </dgm:pt>
    <dgm:pt modelId="{D2ACE1DD-166F-4DCA-B4D0-77FD5B083C8F}" type="pres">
      <dgm:prSet presAssocID="{1872E419-6446-4398-8209-E0BD95E94D3C}" presName="sibTrans" presStyleCnt="0"/>
      <dgm:spPr/>
    </dgm:pt>
    <dgm:pt modelId="{06E0081D-0E60-4018-B5BE-8D4B79A28B4D}" type="pres">
      <dgm:prSet presAssocID="{B3E1A3A7-C95C-4A60-BF01-4852B7A7A536}" presName="compNode" presStyleCnt="0"/>
      <dgm:spPr/>
    </dgm:pt>
    <dgm:pt modelId="{1603E89C-3CC5-4A91-9A03-A9CD181B27A1}" type="pres">
      <dgm:prSet presAssocID="{B3E1A3A7-C95C-4A60-BF01-4852B7A7A536}" presName="iconBgRect" presStyleLbl="bgShp" presStyleIdx="3" presStyleCnt="4"/>
      <dgm:spPr/>
    </dgm:pt>
    <dgm:pt modelId="{EEFF3CDA-D964-4352-A652-1163FEC47D1E}" type="pres">
      <dgm:prSet presAssocID="{B3E1A3A7-C95C-4A60-BF01-4852B7A7A5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03C50DF-4936-4CC8-A04B-E6F9A71B11F6}" type="pres">
      <dgm:prSet presAssocID="{B3E1A3A7-C95C-4A60-BF01-4852B7A7A536}" presName="spaceRect" presStyleCnt="0"/>
      <dgm:spPr/>
    </dgm:pt>
    <dgm:pt modelId="{56ACCA98-6010-408C-9118-FDEBB30E5C2F}" type="pres">
      <dgm:prSet presAssocID="{B3E1A3A7-C95C-4A60-BF01-4852B7A7A5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31C902B-9163-4C49-A589-F61C51BA689F}" type="presOf" srcId="{BF60E37F-D64A-4313-B42D-FC1F13BFBEBE}" destId="{6DCDE4DF-F405-42A3-B50E-B09D1C2DA66E}" srcOrd="0" destOrd="0" presId="urn:microsoft.com/office/officeart/2018/5/layout/IconCircleLabelList"/>
    <dgm:cxn modelId="{DED19A2B-3076-4177-AF79-F44567E967A9}" type="presOf" srcId="{82A6AE8F-C1BB-4A5F-B3CE-1863FAFA1EC8}" destId="{2880C47B-5A31-4FE6-AAA3-1C850EB950A1}" srcOrd="0" destOrd="0" presId="urn:microsoft.com/office/officeart/2018/5/layout/IconCircleLabelList"/>
    <dgm:cxn modelId="{6B630359-3356-4C81-8B62-263F48D3FDD6}" srcId="{C5911636-BF2A-40D5-8D76-861B9A11C5B9}" destId="{82A6AE8F-C1BB-4A5F-B3CE-1863FAFA1EC8}" srcOrd="2" destOrd="0" parTransId="{F58ED431-AA07-42A0-A1D9-28C27717BA58}" sibTransId="{1872E419-6446-4398-8209-E0BD95E94D3C}"/>
    <dgm:cxn modelId="{29027A79-2E9E-4C59-9251-BFAB17992119}" srcId="{C5911636-BF2A-40D5-8D76-861B9A11C5B9}" destId="{B3E1A3A7-C95C-4A60-BF01-4852B7A7A536}" srcOrd="3" destOrd="0" parTransId="{A8E1F9DD-790C-4D79-9045-5A4BA2613B8D}" sibTransId="{C7C272E2-408D-4002-9D11-D5797EF2C7BF}"/>
    <dgm:cxn modelId="{BEC7559C-8248-43B6-B654-469F0A3AD926}" type="presOf" srcId="{C5911636-BF2A-40D5-8D76-861B9A11C5B9}" destId="{2B4669FD-29D4-4479-8A7B-8E3819EC5908}" srcOrd="0" destOrd="0" presId="urn:microsoft.com/office/officeart/2018/5/layout/IconCircleLabelList"/>
    <dgm:cxn modelId="{E76B38B8-021B-4656-ACD2-FB7C4EA016EA}" srcId="{C5911636-BF2A-40D5-8D76-861B9A11C5B9}" destId="{BF60E37F-D64A-4313-B42D-FC1F13BFBEBE}" srcOrd="0" destOrd="0" parTransId="{DAEB7D8E-B242-4A7A-AFB1-69780A4316F9}" sibTransId="{A2C30C2C-9265-4591-B2FB-52C4152D3791}"/>
    <dgm:cxn modelId="{A89BDAD6-3E6F-4C3C-98E9-1E0C61CD44B8}" type="presOf" srcId="{B3E1A3A7-C95C-4A60-BF01-4852B7A7A536}" destId="{56ACCA98-6010-408C-9118-FDEBB30E5C2F}" srcOrd="0" destOrd="0" presId="urn:microsoft.com/office/officeart/2018/5/layout/IconCircleLabelList"/>
    <dgm:cxn modelId="{458D31EB-446A-4ECB-8FA8-63C64FC894E9}" srcId="{C5911636-BF2A-40D5-8D76-861B9A11C5B9}" destId="{25E1780F-97CA-490E-A9B0-75F25EACA00C}" srcOrd="1" destOrd="0" parTransId="{1924F90D-45DE-4156-A46B-9152AEFE9AAC}" sibTransId="{CBAE1275-1BAF-42BB-A37D-88A24C8E8266}"/>
    <dgm:cxn modelId="{400FB2F1-DC3B-4A31-89E2-859A85CAE865}" type="presOf" srcId="{25E1780F-97CA-490E-A9B0-75F25EACA00C}" destId="{06858C99-DBE5-4F7C-98E3-0A30FCEE26F1}" srcOrd="0" destOrd="0" presId="urn:microsoft.com/office/officeart/2018/5/layout/IconCircleLabelList"/>
    <dgm:cxn modelId="{B949D993-CFEE-4234-B342-879B075D2C4C}" type="presParOf" srcId="{2B4669FD-29D4-4479-8A7B-8E3819EC5908}" destId="{A9634910-CF93-4924-8472-7EBE7A4A5AD0}" srcOrd="0" destOrd="0" presId="urn:microsoft.com/office/officeart/2018/5/layout/IconCircleLabelList"/>
    <dgm:cxn modelId="{899DB904-27EF-4901-A1FC-ACEEFBF22C21}" type="presParOf" srcId="{A9634910-CF93-4924-8472-7EBE7A4A5AD0}" destId="{35E159B2-8193-45B8-A703-1E2CCFBAA645}" srcOrd="0" destOrd="0" presId="urn:microsoft.com/office/officeart/2018/5/layout/IconCircleLabelList"/>
    <dgm:cxn modelId="{EABDF2C6-9F04-4FC1-8A02-4A712BC997B0}" type="presParOf" srcId="{A9634910-CF93-4924-8472-7EBE7A4A5AD0}" destId="{9A3D7797-3863-430F-BCFE-8917F4D72269}" srcOrd="1" destOrd="0" presId="urn:microsoft.com/office/officeart/2018/5/layout/IconCircleLabelList"/>
    <dgm:cxn modelId="{F0AD2305-9D6A-4318-BFAF-39BF58471E1C}" type="presParOf" srcId="{A9634910-CF93-4924-8472-7EBE7A4A5AD0}" destId="{83EE61FC-0774-4AF6-A414-2124A3DE44B6}" srcOrd="2" destOrd="0" presId="urn:microsoft.com/office/officeart/2018/5/layout/IconCircleLabelList"/>
    <dgm:cxn modelId="{3F910911-82A8-4DD4-AD21-8B1CC37CD378}" type="presParOf" srcId="{A9634910-CF93-4924-8472-7EBE7A4A5AD0}" destId="{6DCDE4DF-F405-42A3-B50E-B09D1C2DA66E}" srcOrd="3" destOrd="0" presId="urn:microsoft.com/office/officeart/2018/5/layout/IconCircleLabelList"/>
    <dgm:cxn modelId="{E104B0D6-BB5F-4795-BBE3-8FF8EBB91240}" type="presParOf" srcId="{2B4669FD-29D4-4479-8A7B-8E3819EC5908}" destId="{A6F619F5-E44E-418D-A70C-908DAC1006F9}" srcOrd="1" destOrd="0" presId="urn:microsoft.com/office/officeart/2018/5/layout/IconCircleLabelList"/>
    <dgm:cxn modelId="{89D2023E-5513-4C01-82A3-6CA1F0604BCA}" type="presParOf" srcId="{2B4669FD-29D4-4479-8A7B-8E3819EC5908}" destId="{E1F8CEE3-30DC-41A8-A740-B7B50F7BF2A3}" srcOrd="2" destOrd="0" presId="urn:microsoft.com/office/officeart/2018/5/layout/IconCircleLabelList"/>
    <dgm:cxn modelId="{0E17069B-15EB-4BA0-8FED-897FCFB14C1B}" type="presParOf" srcId="{E1F8CEE3-30DC-41A8-A740-B7B50F7BF2A3}" destId="{2EB7F2BB-C741-431E-8C7B-A5800C2DF650}" srcOrd="0" destOrd="0" presId="urn:microsoft.com/office/officeart/2018/5/layout/IconCircleLabelList"/>
    <dgm:cxn modelId="{66919FCB-733E-4D8D-95B1-09156996F197}" type="presParOf" srcId="{E1F8CEE3-30DC-41A8-A740-B7B50F7BF2A3}" destId="{0C3A9E48-3D0F-48EB-A590-8101A7BAA5C7}" srcOrd="1" destOrd="0" presId="urn:microsoft.com/office/officeart/2018/5/layout/IconCircleLabelList"/>
    <dgm:cxn modelId="{92879357-2816-4911-856B-9CFEB7B66C49}" type="presParOf" srcId="{E1F8CEE3-30DC-41A8-A740-B7B50F7BF2A3}" destId="{D41974C2-0E87-4AC9-A634-4BF70EA263C2}" srcOrd="2" destOrd="0" presId="urn:microsoft.com/office/officeart/2018/5/layout/IconCircleLabelList"/>
    <dgm:cxn modelId="{858E15C8-CD62-4FF6-AFB9-B2C49EB264E3}" type="presParOf" srcId="{E1F8CEE3-30DC-41A8-A740-B7B50F7BF2A3}" destId="{06858C99-DBE5-4F7C-98E3-0A30FCEE26F1}" srcOrd="3" destOrd="0" presId="urn:microsoft.com/office/officeart/2018/5/layout/IconCircleLabelList"/>
    <dgm:cxn modelId="{7CF2703C-9E4B-4A08-B409-ED201413FBBB}" type="presParOf" srcId="{2B4669FD-29D4-4479-8A7B-8E3819EC5908}" destId="{62D40BEC-C845-4428-A9AF-EAE7E9450813}" srcOrd="3" destOrd="0" presId="urn:microsoft.com/office/officeart/2018/5/layout/IconCircleLabelList"/>
    <dgm:cxn modelId="{9FA2EF45-27ED-4456-B788-E4A64C17A876}" type="presParOf" srcId="{2B4669FD-29D4-4479-8A7B-8E3819EC5908}" destId="{3E506BAF-F28E-4476-8C58-92B244C5CC29}" srcOrd="4" destOrd="0" presId="urn:microsoft.com/office/officeart/2018/5/layout/IconCircleLabelList"/>
    <dgm:cxn modelId="{37289887-6ABB-4C5B-8810-2CE8C87236DB}" type="presParOf" srcId="{3E506BAF-F28E-4476-8C58-92B244C5CC29}" destId="{A5DA9514-6AAA-4A90-9374-1C35537F6F61}" srcOrd="0" destOrd="0" presId="urn:microsoft.com/office/officeart/2018/5/layout/IconCircleLabelList"/>
    <dgm:cxn modelId="{7CE2DA11-0501-4662-BE71-D4F60F8BAE4B}" type="presParOf" srcId="{3E506BAF-F28E-4476-8C58-92B244C5CC29}" destId="{ED903144-5A72-49CE-8726-396F26356A85}" srcOrd="1" destOrd="0" presId="urn:microsoft.com/office/officeart/2018/5/layout/IconCircleLabelList"/>
    <dgm:cxn modelId="{7BDBA1C0-F789-4994-BF6A-3F704E0E12E0}" type="presParOf" srcId="{3E506BAF-F28E-4476-8C58-92B244C5CC29}" destId="{07D24A5F-D5A5-48CE-8451-BFF554F154E5}" srcOrd="2" destOrd="0" presId="urn:microsoft.com/office/officeart/2018/5/layout/IconCircleLabelList"/>
    <dgm:cxn modelId="{35152FC6-C1BC-4C9C-B806-14E5BEB01CE0}" type="presParOf" srcId="{3E506BAF-F28E-4476-8C58-92B244C5CC29}" destId="{2880C47B-5A31-4FE6-AAA3-1C850EB950A1}" srcOrd="3" destOrd="0" presId="urn:microsoft.com/office/officeart/2018/5/layout/IconCircleLabelList"/>
    <dgm:cxn modelId="{FA490734-80FC-416A-B869-6DA603F1FDB1}" type="presParOf" srcId="{2B4669FD-29D4-4479-8A7B-8E3819EC5908}" destId="{D2ACE1DD-166F-4DCA-B4D0-77FD5B083C8F}" srcOrd="5" destOrd="0" presId="urn:microsoft.com/office/officeart/2018/5/layout/IconCircleLabelList"/>
    <dgm:cxn modelId="{0B89B35F-1171-4D15-A2AE-0BC853506A4A}" type="presParOf" srcId="{2B4669FD-29D4-4479-8A7B-8E3819EC5908}" destId="{06E0081D-0E60-4018-B5BE-8D4B79A28B4D}" srcOrd="6" destOrd="0" presId="urn:microsoft.com/office/officeart/2018/5/layout/IconCircleLabelList"/>
    <dgm:cxn modelId="{DD054C00-B450-4A66-90C7-3553BD5E5341}" type="presParOf" srcId="{06E0081D-0E60-4018-B5BE-8D4B79A28B4D}" destId="{1603E89C-3CC5-4A91-9A03-A9CD181B27A1}" srcOrd="0" destOrd="0" presId="urn:microsoft.com/office/officeart/2018/5/layout/IconCircleLabelList"/>
    <dgm:cxn modelId="{8B778C06-7ED4-4743-90C9-1902C06193E6}" type="presParOf" srcId="{06E0081D-0E60-4018-B5BE-8D4B79A28B4D}" destId="{EEFF3CDA-D964-4352-A652-1163FEC47D1E}" srcOrd="1" destOrd="0" presId="urn:microsoft.com/office/officeart/2018/5/layout/IconCircleLabelList"/>
    <dgm:cxn modelId="{65F37AC8-5D43-4730-A59B-1D374F0A14AE}" type="presParOf" srcId="{06E0081D-0E60-4018-B5BE-8D4B79A28B4D}" destId="{903C50DF-4936-4CC8-A04B-E6F9A71B11F6}" srcOrd="2" destOrd="0" presId="urn:microsoft.com/office/officeart/2018/5/layout/IconCircleLabelList"/>
    <dgm:cxn modelId="{CBCA0B1F-1EE3-4B2C-A282-0AF3C4ADCCD7}" type="presParOf" srcId="{06E0081D-0E60-4018-B5BE-8D4B79A28B4D}" destId="{56ACCA98-6010-408C-9118-FDEBB30E5C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CF8D17-3A25-44BF-BBF2-EB13F6BC5AB9}">
      <dsp:nvSpPr>
        <dsp:cNvPr id="0" name=""/>
        <dsp:cNvSpPr/>
      </dsp:nvSpPr>
      <dsp:spPr>
        <a:xfrm>
          <a:off x="3190" y="943714"/>
          <a:ext cx="2278351" cy="144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A524-7466-4C67-BE13-36C877A5A5B7}">
      <dsp:nvSpPr>
        <dsp:cNvPr id="0" name=""/>
        <dsp:cNvSpPr/>
      </dsp:nvSpPr>
      <dsp:spPr>
        <a:xfrm>
          <a:off x="256341" y="1184207"/>
          <a:ext cx="2278351" cy="1446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Financial Trends Dashboard—Interactivity</a:t>
          </a:r>
          <a:endParaRPr lang="en-US" sz="1800" kern="1200"/>
        </a:p>
      </dsp:txBody>
      <dsp:txXfrm>
        <a:off x="298715" y="1226581"/>
        <a:ext cx="2193603" cy="1362004"/>
      </dsp:txXfrm>
    </dsp:sp>
    <dsp:sp modelId="{9C7F03EF-53DF-4520-9ADC-0F508CA9B946}">
      <dsp:nvSpPr>
        <dsp:cNvPr id="0" name=""/>
        <dsp:cNvSpPr/>
      </dsp:nvSpPr>
      <dsp:spPr>
        <a:xfrm>
          <a:off x="2787842" y="943714"/>
          <a:ext cx="2278351" cy="144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244DA-21ED-44A1-A0A5-A34F311C6122}">
      <dsp:nvSpPr>
        <dsp:cNvPr id="0" name=""/>
        <dsp:cNvSpPr/>
      </dsp:nvSpPr>
      <dsp:spPr>
        <a:xfrm>
          <a:off x="3040992" y="1184207"/>
          <a:ext cx="2278351" cy="1446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Filters</a:t>
          </a:r>
          <a:r>
            <a:rPr lang="en-US" sz="1800" kern="1200"/>
            <a:t>: Explore data dynamically by adjusting year and bank parameters.</a:t>
          </a:r>
        </a:p>
      </dsp:txBody>
      <dsp:txXfrm>
        <a:off x="3083366" y="1226581"/>
        <a:ext cx="2193603" cy="1362004"/>
      </dsp:txXfrm>
    </dsp:sp>
    <dsp:sp modelId="{FDEE5B69-8DD3-481C-9AA7-9D67CA2E8F6E}">
      <dsp:nvSpPr>
        <dsp:cNvPr id="0" name=""/>
        <dsp:cNvSpPr/>
      </dsp:nvSpPr>
      <dsp:spPr>
        <a:xfrm>
          <a:off x="5572493" y="943714"/>
          <a:ext cx="2278351" cy="144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A64CD-C3E2-498F-987C-B3E648888F1B}">
      <dsp:nvSpPr>
        <dsp:cNvPr id="0" name=""/>
        <dsp:cNvSpPr/>
      </dsp:nvSpPr>
      <dsp:spPr>
        <a:xfrm>
          <a:off x="5825643" y="1184207"/>
          <a:ext cx="2278351" cy="1446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Tooltips</a:t>
          </a:r>
          <a:r>
            <a:rPr lang="en-US" sz="1800" kern="1200"/>
            <a:t>: Access specific data points by hovering over visuals.</a:t>
          </a:r>
        </a:p>
      </dsp:txBody>
      <dsp:txXfrm>
        <a:off x="5868017" y="1226581"/>
        <a:ext cx="2193603" cy="1362004"/>
      </dsp:txXfrm>
    </dsp:sp>
    <dsp:sp modelId="{6DD92CA0-1298-4315-AC29-4474519AA62C}">
      <dsp:nvSpPr>
        <dsp:cNvPr id="0" name=""/>
        <dsp:cNvSpPr/>
      </dsp:nvSpPr>
      <dsp:spPr>
        <a:xfrm>
          <a:off x="8357144" y="943714"/>
          <a:ext cx="2278351" cy="14467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1CF4D-BB2E-482D-8B9B-F84A4F698E1B}">
      <dsp:nvSpPr>
        <dsp:cNvPr id="0" name=""/>
        <dsp:cNvSpPr/>
      </dsp:nvSpPr>
      <dsp:spPr>
        <a:xfrm>
          <a:off x="8610294" y="1184207"/>
          <a:ext cx="2278351" cy="14467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Drill-Down</a:t>
          </a:r>
          <a:r>
            <a:rPr lang="en-US" sz="1800" kern="1200"/>
            <a:t>: Click on data points for a detailed breakdown of metrics.</a:t>
          </a:r>
        </a:p>
      </dsp:txBody>
      <dsp:txXfrm>
        <a:off x="8652668" y="1226581"/>
        <a:ext cx="2193603" cy="13620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F55C24-3903-4B47-8E36-CCE0E0DF8D15}">
      <dsp:nvSpPr>
        <dsp:cNvPr id="0" name=""/>
        <dsp:cNvSpPr/>
      </dsp:nvSpPr>
      <dsp:spPr>
        <a:xfrm>
          <a:off x="0" y="0"/>
          <a:ext cx="8713469" cy="786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Risk Analysis Dashboard—Objective</a:t>
          </a:r>
          <a:endParaRPr lang="en-US" sz="2100" kern="1200"/>
        </a:p>
      </dsp:txBody>
      <dsp:txXfrm>
        <a:off x="23034" y="23034"/>
        <a:ext cx="7798398" cy="740360"/>
      </dsp:txXfrm>
    </dsp:sp>
    <dsp:sp modelId="{6FE3E55A-EA59-4329-B29D-128510945632}">
      <dsp:nvSpPr>
        <dsp:cNvPr id="0" name=""/>
        <dsp:cNvSpPr/>
      </dsp:nvSpPr>
      <dsp:spPr>
        <a:xfrm>
          <a:off x="729753" y="929415"/>
          <a:ext cx="8713469" cy="786428"/>
        </a:xfrm>
        <a:prstGeom prst="roundRect">
          <a:avLst>
            <a:gd name="adj" fmla="val 10000"/>
          </a:avLst>
        </a:prstGeom>
        <a:solidFill>
          <a:schemeClr val="accent2">
            <a:hueOff val="496149"/>
            <a:satOff val="-310"/>
            <a:lumOff val="41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Risk Mitigation</a:t>
          </a:r>
          <a:r>
            <a:rPr lang="en-US" sz="2100" kern="1200"/>
            <a:t>: Highlight branch and asset risks for better management.</a:t>
          </a:r>
        </a:p>
      </dsp:txBody>
      <dsp:txXfrm>
        <a:off x="752787" y="952449"/>
        <a:ext cx="7426469" cy="740360"/>
      </dsp:txXfrm>
    </dsp:sp>
    <dsp:sp modelId="{BC4DA7D9-3BAB-4E7A-AB4E-EF40DB4B8795}">
      <dsp:nvSpPr>
        <dsp:cNvPr id="0" name=""/>
        <dsp:cNvSpPr/>
      </dsp:nvSpPr>
      <dsp:spPr>
        <a:xfrm>
          <a:off x="1448614" y="1858831"/>
          <a:ext cx="8713469" cy="786428"/>
        </a:xfrm>
        <a:prstGeom prst="roundRect">
          <a:avLst>
            <a:gd name="adj" fmla="val 10000"/>
          </a:avLst>
        </a:prstGeom>
        <a:solidFill>
          <a:schemeClr val="accent2">
            <a:hueOff val="992297"/>
            <a:satOff val="-619"/>
            <a:lumOff val="8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Early Warnings</a:t>
          </a:r>
          <a:r>
            <a:rPr lang="en-US" sz="2100" kern="1200"/>
            <a:t>: Identify vulnerabilities in bank operations promptly.</a:t>
          </a:r>
        </a:p>
      </dsp:txBody>
      <dsp:txXfrm>
        <a:off x="1471648" y="1881865"/>
        <a:ext cx="7437361" cy="740360"/>
      </dsp:txXfrm>
    </dsp:sp>
    <dsp:sp modelId="{8D63F054-F06F-46A7-97AF-256B17D343F9}">
      <dsp:nvSpPr>
        <dsp:cNvPr id="0" name=""/>
        <dsp:cNvSpPr/>
      </dsp:nvSpPr>
      <dsp:spPr>
        <a:xfrm>
          <a:off x="2178367" y="2788246"/>
          <a:ext cx="8713469" cy="786428"/>
        </a:xfrm>
        <a:prstGeom prst="roundRect">
          <a:avLst>
            <a:gd name="adj" fmla="val 10000"/>
          </a:avLst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Focus</a:t>
          </a:r>
          <a:r>
            <a:rPr lang="en-US" sz="2100" kern="1200"/>
            <a:t>: Serve stakeholders like regulators, analysts, and executives.</a:t>
          </a:r>
        </a:p>
      </dsp:txBody>
      <dsp:txXfrm>
        <a:off x="2201401" y="2811280"/>
        <a:ext cx="7426469" cy="740360"/>
      </dsp:txXfrm>
    </dsp:sp>
    <dsp:sp modelId="{8D0843AF-40FB-4D38-987F-72DF101615F4}">
      <dsp:nvSpPr>
        <dsp:cNvPr id="0" name=""/>
        <dsp:cNvSpPr/>
      </dsp:nvSpPr>
      <dsp:spPr>
        <a:xfrm>
          <a:off x="8202291" y="602332"/>
          <a:ext cx="511178" cy="511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17306" y="602332"/>
        <a:ext cx="281148" cy="384661"/>
      </dsp:txXfrm>
    </dsp:sp>
    <dsp:sp modelId="{E8B27E23-B838-4089-9C09-4B41F555FF1E}">
      <dsp:nvSpPr>
        <dsp:cNvPr id="0" name=""/>
        <dsp:cNvSpPr/>
      </dsp:nvSpPr>
      <dsp:spPr>
        <a:xfrm>
          <a:off x="8932044" y="1531748"/>
          <a:ext cx="511178" cy="511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1975"/>
            <a:satOff val="16178"/>
            <a:lumOff val="15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1975"/>
              <a:satOff val="16178"/>
              <a:lumOff val="15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47059" y="1531748"/>
        <a:ext cx="281148" cy="384661"/>
      </dsp:txXfrm>
    </dsp:sp>
    <dsp:sp modelId="{26716AAF-C73F-47C1-8AF1-DE09BA53CFF0}">
      <dsp:nvSpPr>
        <dsp:cNvPr id="0" name=""/>
        <dsp:cNvSpPr/>
      </dsp:nvSpPr>
      <dsp:spPr>
        <a:xfrm>
          <a:off x="9650905" y="2461163"/>
          <a:ext cx="511178" cy="5111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63951"/>
            <a:satOff val="32356"/>
            <a:lumOff val="302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63951"/>
              <a:satOff val="32356"/>
              <a:lumOff val="30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65920" y="2461163"/>
        <a:ext cx="281148" cy="3846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C292C-8466-4D28-B44C-0F58C2259FAC}">
      <dsp:nvSpPr>
        <dsp:cNvPr id="0" name=""/>
        <dsp:cNvSpPr/>
      </dsp:nvSpPr>
      <dsp:spPr>
        <a:xfrm>
          <a:off x="0" y="94336"/>
          <a:ext cx="5176838" cy="11647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Risk Analysis Dashboard—Features</a:t>
          </a:r>
          <a:endParaRPr lang="en-US" sz="2100" kern="1200"/>
        </a:p>
      </dsp:txBody>
      <dsp:txXfrm>
        <a:off x="56859" y="151195"/>
        <a:ext cx="5063120" cy="1051053"/>
      </dsp:txXfrm>
    </dsp:sp>
    <dsp:sp modelId="{BFBA1DF2-4180-4ED9-A722-E457560B5521}">
      <dsp:nvSpPr>
        <dsp:cNvPr id="0" name=""/>
        <dsp:cNvSpPr/>
      </dsp:nvSpPr>
      <dsp:spPr>
        <a:xfrm>
          <a:off x="0" y="1319588"/>
          <a:ext cx="5176838" cy="1164771"/>
        </a:xfrm>
        <a:prstGeom prst="roundRect">
          <a:avLst/>
        </a:prstGeom>
        <a:solidFill>
          <a:schemeClr val="accent5">
            <a:hueOff val="498918"/>
            <a:satOff val="225"/>
            <a:lumOff val="-23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Branch Risks</a:t>
          </a:r>
          <a:r>
            <a:rPr lang="en-US" sz="2100" kern="1200"/>
            <a:t>: Bar charts visualize domestic and foreign branch vulnerabilities.</a:t>
          </a:r>
        </a:p>
      </dsp:txBody>
      <dsp:txXfrm>
        <a:off x="56859" y="1376447"/>
        <a:ext cx="5063120" cy="1051053"/>
      </dsp:txXfrm>
    </dsp:sp>
    <dsp:sp modelId="{E69A927E-4D8D-43F5-81C4-5C69B4BB2301}">
      <dsp:nvSpPr>
        <dsp:cNvPr id="0" name=""/>
        <dsp:cNvSpPr/>
      </dsp:nvSpPr>
      <dsp:spPr>
        <a:xfrm>
          <a:off x="0" y="2544840"/>
          <a:ext cx="5176838" cy="1164771"/>
        </a:xfrm>
        <a:prstGeom prst="roundRect">
          <a:avLst/>
        </a:prstGeom>
        <a:solidFill>
          <a:schemeClr val="accent5">
            <a:hueOff val="997836"/>
            <a:satOff val="449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Asset Risks</a:t>
          </a:r>
          <a:r>
            <a:rPr lang="en-US" sz="2100" kern="1200"/>
            <a:t>: Dot plots categorize consolidated assets by risk levels.</a:t>
          </a:r>
        </a:p>
      </dsp:txBody>
      <dsp:txXfrm>
        <a:off x="56859" y="2601699"/>
        <a:ext cx="5063120" cy="1051053"/>
      </dsp:txXfrm>
    </dsp:sp>
    <dsp:sp modelId="{2BA53C2B-542D-4A38-AEC8-4DA095DD7803}">
      <dsp:nvSpPr>
        <dsp:cNvPr id="0" name=""/>
        <dsp:cNvSpPr/>
      </dsp:nvSpPr>
      <dsp:spPr>
        <a:xfrm>
          <a:off x="0" y="3770091"/>
          <a:ext cx="5176838" cy="1164771"/>
        </a:xfrm>
        <a:prstGeom prst="roundRect">
          <a:avLst/>
        </a:prstGeom>
        <a:solidFill>
          <a:schemeClr val="accent5">
            <a:hueOff val="1496754"/>
            <a:satOff val="674"/>
            <a:lumOff val="-70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Color Coding</a:t>
          </a:r>
          <a:r>
            <a:rPr lang="en-US" sz="2100" kern="1200"/>
            <a:t>: Conditional formatting highlights high, moderate, and low risks.</a:t>
          </a:r>
        </a:p>
      </dsp:txBody>
      <dsp:txXfrm>
        <a:off x="56859" y="3826950"/>
        <a:ext cx="5063120" cy="1051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8BD94-116D-4098-B356-B2A4082CE889}">
      <dsp:nvSpPr>
        <dsp:cNvPr id="0" name=""/>
        <dsp:cNvSpPr/>
      </dsp:nvSpPr>
      <dsp:spPr>
        <a:xfrm>
          <a:off x="514350" y="0"/>
          <a:ext cx="5029199" cy="502919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3165F-3900-441D-BD2B-52472439C796}">
      <dsp:nvSpPr>
        <dsp:cNvPr id="0" name=""/>
        <dsp:cNvSpPr/>
      </dsp:nvSpPr>
      <dsp:spPr>
        <a:xfrm>
          <a:off x="992124" y="477773"/>
          <a:ext cx="1961388" cy="196138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Risk Analysis Dashboard—Visualizations</a:t>
          </a:r>
          <a:endParaRPr lang="en-US" sz="1800" kern="1200"/>
        </a:p>
      </dsp:txBody>
      <dsp:txXfrm>
        <a:off x="1087871" y="573520"/>
        <a:ext cx="1769894" cy="1769894"/>
      </dsp:txXfrm>
    </dsp:sp>
    <dsp:sp modelId="{17EA7FC6-8722-4488-95A1-6C7508484B6C}">
      <dsp:nvSpPr>
        <dsp:cNvPr id="0" name=""/>
        <dsp:cNvSpPr/>
      </dsp:nvSpPr>
      <dsp:spPr>
        <a:xfrm>
          <a:off x="3104388" y="477773"/>
          <a:ext cx="1961388" cy="1961388"/>
        </a:xfrm>
        <a:prstGeom prst="roundRect">
          <a:avLst/>
        </a:prstGeom>
        <a:solidFill>
          <a:schemeClr val="accent2">
            <a:hueOff val="496149"/>
            <a:satOff val="-310"/>
            <a:lumOff val="41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Branch Risks</a:t>
          </a:r>
          <a:r>
            <a:rPr lang="en-IN" sz="1800" kern="1200"/>
            <a:t>: Stacked bar chart separates domestic and foreign branch risks.</a:t>
          </a:r>
          <a:endParaRPr lang="en-US" sz="1800" kern="1200"/>
        </a:p>
      </dsp:txBody>
      <dsp:txXfrm>
        <a:off x="3200135" y="573520"/>
        <a:ext cx="1769894" cy="1769894"/>
      </dsp:txXfrm>
    </dsp:sp>
    <dsp:sp modelId="{B846C753-FEEA-4350-8DAA-1D9183296D99}">
      <dsp:nvSpPr>
        <dsp:cNvPr id="0" name=""/>
        <dsp:cNvSpPr/>
      </dsp:nvSpPr>
      <dsp:spPr>
        <a:xfrm>
          <a:off x="992124" y="2590038"/>
          <a:ext cx="1961388" cy="1961388"/>
        </a:xfrm>
        <a:prstGeom prst="roundRect">
          <a:avLst/>
        </a:prstGeom>
        <a:solidFill>
          <a:schemeClr val="accent2">
            <a:hueOff val="992297"/>
            <a:satOff val="-619"/>
            <a:lumOff val="83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Asset Risks</a:t>
          </a:r>
          <a:r>
            <a:rPr lang="en-IN" sz="1800" kern="1200"/>
            <a:t>: Dot plots compare consolidated assets across banks.</a:t>
          </a:r>
          <a:endParaRPr lang="en-US" sz="1800" kern="1200"/>
        </a:p>
      </dsp:txBody>
      <dsp:txXfrm>
        <a:off x="1087871" y="2685785"/>
        <a:ext cx="1769894" cy="1769894"/>
      </dsp:txXfrm>
    </dsp:sp>
    <dsp:sp modelId="{ABBEC851-58FA-41CD-9029-B86FF036AE5F}">
      <dsp:nvSpPr>
        <dsp:cNvPr id="0" name=""/>
        <dsp:cNvSpPr/>
      </dsp:nvSpPr>
      <dsp:spPr>
        <a:xfrm>
          <a:off x="3104388" y="2590038"/>
          <a:ext cx="1961388" cy="1961388"/>
        </a:xfrm>
        <a:prstGeom prst="roundRect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Interactive Filters</a:t>
          </a:r>
          <a:r>
            <a:rPr lang="en-IN" sz="1800" kern="1200"/>
            <a:t>: Year and bank name filters tailor the risk analysis.</a:t>
          </a:r>
          <a:endParaRPr lang="en-US" sz="1800" kern="1200"/>
        </a:p>
      </dsp:txBody>
      <dsp:txXfrm>
        <a:off x="3200135" y="2685785"/>
        <a:ext cx="1769894" cy="17698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A28F8-BF42-421B-AFAA-B6EC8B7E6243}">
      <dsp:nvSpPr>
        <dsp:cNvPr id="0" name=""/>
        <dsp:cNvSpPr/>
      </dsp:nvSpPr>
      <dsp:spPr>
        <a:xfrm>
          <a:off x="118" y="1657383"/>
          <a:ext cx="1428694" cy="17144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0" rIns="14112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Geographical Insights Dashboard—Objective</a:t>
          </a:r>
          <a:endParaRPr lang="en-US" sz="1100" kern="1200"/>
        </a:p>
      </dsp:txBody>
      <dsp:txXfrm>
        <a:off x="118" y="2343156"/>
        <a:ext cx="1428694" cy="1028659"/>
      </dsp:txXfrm>
    </dsp:sp>
    <dsp:sp modelId="{CAF213C7-D947-405C-9BDA-FCAAA3502154}">
      <dsp:nvSpPr>
        <dsp:cNvPr id="0" name=""/>
        <dsp:cNvSpPr/>
      </dsp:nvSpPr>
      <dsp:spPr>
        <a:xfrm>
          <a:off x="118" y="1657383"/>
          <a:ext cx="1428694" cy="6857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165100" rIns="141123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01</a:t>
          </a:r>
        </a:p>
      </dsp:txBody>
      <dsp:txXfrm>
        <a:off x="118" y="1657383"/>
        <a:ext cx="1428694" cy="685773"/>
      </dsp:txXfrm>
    </dsp:sp>
    <dsp:sp modelId="{B13406C9-327D-4F5E-9E19-BE7673E270BB}">
      <dsp:nvSpPr>
        <dsp:cNvPr id="0" name=""/>
        <dsp:cNvSpPr/>
      </dsp:nvSpPr>
      <dsp:spPr>
        <a:xfrm>
          <a:off x="1543108" y="1657383"/>
          <a:ext cx="1428694" cy="1714433"/>
        </a:xfrm>
        <a:prstGeom prst="rect">
          <a:avLst/>
        </a:prstGeom>
        <a:solidFill>
          <a:schemeClr val="accent2">
            <a:hueOff val="496149"/>
            <a:satOff val="-310"/>
            <a:lumOff val="4182"/>
            <a:alphaOff val="0"/>
          </a:schemeClr>
        </a:solidFill>
        <a:ln w="12700" cap="flat" cmpd="sng" algn="ctr">
          <a:solidFill>
            <a:schemeClr val="accent2">
              <a:hueOff val="496149"/>
              <a:satOff val="-310"/>
              <a:lumOff val="41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0" rIns="14112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Regional Analysis</a:t>
          </a:r>
          <a:r>
            <a:rPr lang="en-IN" sz="1100" kern="1200"/>
            <a:t>: Examine branch distribution across U.S. regions.</a:t>
          </a:r>
          <a:endParaRPr lang="en-US" sz="1100" kern="1200"/>
        </a:p>
      </dsp:txBody>
      <dsp:txXfrm>
        <a:off x="1543108" y="2343156"/>
        <a:ext cx="1428694" cy="1028659"/>
      </dsp:txXfrm>
    </dsp:sp>
    <dsp:sp modelId="{ECCCCC55-6903-417A-AEC8-B5CAA335A427}">
      <dsp:nvSpPr>
        <dsp:cNvPr id="0" name=""/>
        <dsp:cNvSpPr/>
      </dsp:nvSpPr>
      <dsp:spPr>
        <a:xfrm>
          <a:off x="1543108" y="1657383"/>
          <a:ext cx="1428694" cy="6857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165100" rIns="141123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02</a:t>
          </a:r>
        </a:p>
      </dsp:txBody>
      <dsp:txXfrm>
        <a:off x="1543108" y="1657383"/>
        <a:ext cx="1428694" cy="685773"/>
      </dsp:txXfrm>
    </dsp:sp>
    <dsp:sp modelId="{74FAFFEE-8028-42D7-8998-BC95B5790E97}">
      <dsp:nvSpPr>
        <dsp:cNvPr id="0" name=""/>
        <dsp:cNvSpPr/>
      </dsp:nvSpPr>
      <dsp:spPr>
        <a:xfrm>
          <a:off x="3086097" y="1657383"/>
          <a:ext cx="1428694" cy="1714433"/>
        </a:xfrm>
        <a:prstGeom prst="rect">
          <a:avLst/>
        </a:prstGeom>
        <a:solidFill>
          <a:schemeClr val="accent2">
            <a:hueOff val="992297"/>
            <a:satOff val="-619"/>
            <a:lumOff val="8364"/>
            <a:alphaOff val="0"/>
          </a:schemeClr>
        </a:solidFill>
        <a:ln w="12700" cap="flat" cmpd="sng" algn="ctr">
          <a:solidFill>
            <a:schemeClr val="accent2">
              <a:hueOff val="992297"/>
              <a:satOff val="-619"/>
              <a:lumOff val="83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0" rIns="14112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Asset Trends</a:t>
          </a:r>
          <a:r>
            <a:rPr lang="en-IN" sz="1100" kern="1200"/>
            <a:t>: Understand how regional asset growth impacts performance.</a:t>
          </a:r>
          <a:endParaRPr lang="en-US" sz="1100" kern="1200"/>
        </a:p>
      </dsp:txBody>
      <dsp:txXfrm>
        <a:off x="3086097" y="2343156"/>
        <a:ext cx="1428694" cy="1028659"/>
      </dsp:txXfrm>
    </dsp:sp>
    <dsp:sp modelId="{95160056-9CB0-4CAF-8CD4-7E1B55F711B7}">
      <dsp:nvSpPr>
        <dsp:cNvPr id="0" name=""/>
        <dsp:cNvSpPr/>
      </dsp:nvSpPr>
      <dsp:spPr>
        <a:xfrm>
          <a:off x="3086097" y="1657383"/>
          <a:ext cx="1428694" cy="6857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165100" rIns="141123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03</a:t>
          </a:r>
        </a:p>
      </dsp:txBody>
      <dsp:txXfrm>
        <a:off x="3086097" y="1657383"/>
        <a:ext cx="1428694" cy="685773"/>
      </dsp:txXfrm>
    </dsp:sp>
    <dsp:sp modelId="{DE126BF8-6EBE-4A37-81C6-84DC5BCA2D96}">
      <dsp:nvSpPr>
        <dsp:cNvPr id="0" name=""/>
        <dsp:cNvSpPr/>
      </dsp:nvSpPr>
      <dsp:spPr>
        <a:xfrm>
          <a:off x="4629087" y="1657383"/>
          <a:ext cx="1428694" cy="1714433"/>
        </a:xfrm>
        <a:prstGeom prst="rect">
          <a:avLst/>
        </a:prstGeom>
        <a:solidFill>
          <a:schemeClr val="accent2">
            <a:hueOff val="1488446"/>
            <a:satOff val="-929"/>
            <a:lumOff val="12546"/>
            <a:alphaOff val="0"/>
          </a:schemeClr>
        </a:solidFill>
        <a:ln w="12700" cap="flat" cmpd="sng" algn="ctr">
          <a:solidFill>
            <a:schemeClr val="accent2">
              <a:hueOff val="1488446"/>
              <a:satOff val="-929"/>
              <a:lumOff val="125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0" rIns="14112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Market Reach</a:t>
          </a:r>
          <a:r>
            <a:rPr lang="en-IN" sz="1100" kern="1200"/>
            <a:t>: Identify areas for expansion or improvement.</a:t>
          </a:r>
          <a:endParaRPr lang="en-US" sz="1100" kern="1200"/>
        </a:p>
      </dsp:txBody>
      <dsp:txXfrm>
        <a:off x="4629087" y="2343156"/>
        <a:ext cx="1428694" cy="1028659"/>
      </dsp:txXfrm>
    </dsp:sp>
    <dsp:sp modelId="{ABA03CAF-8ACA-4162-BCC0-5B8AAC64ADD8}">
      <dsp:nvSpPr>
        <dsp:cNvPr id="0" name=""/>
        <dsp:cNvSpPr/>
      </dsp:nvSpPr>
      <dsp:spPr>
        <a:xfrm>
          <a:off x="4629087" y="1657383"/>
          <a:ext cx="1428694" cy="68577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23" tIns="165100" rIns="141123" bIns="1651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04</a:t>
          </a:r>
        </a:p>
      </dsp:txBody>
      <dsp:txXfrm>
        <a:off x="4629087" y="1657383"/>
        <a:ext cx="1428694" cy="6857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159B2-8193-45B8-A703-1E2CCFBAA645}">
      <dsp:nvSpPr>
        <dsp:cNvPr id="0" name=""/>
        <dsp:cNvSpPr/>
      </dsp:nvSpPr>
      <dsp:spPr>
        <a:xfrm>
          <a:off x="1303694" y="6520"/>
          <a:ext cx="1179166" cy="11791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3D7797-3863-430F-BCFE-8917F4D72269}">
      <dsp:nvSpPr>
        <dsp:cNvPr id="0" name=""/>
        <dsp:cNvSpPr/>
      </dsp:nvSpPr>
      <dsp:spPr>
        <a:xfrm>
          <a:off x="1554992" y="257817"/>
          <a:ext cx="676570" cy="676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DE4DF-F405-42A3-B50E-B09D1C2DA66E}">
      <dsp:nvSpPr>
        <dsp:cNvPr id="0" name=""/>
        <dsp:cNvSpPr/>
      </dsp:nvSpPr>
      <dsp:spPr>
        <a:xfrm>
          <a:off x="926747" y="1552967"/>
          <a:ext cx="1933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References and Appendix</a:t>
          </a:r>
          <a:endParaRPr lang="en-US" sz="1100" kern="1200"/>
        </a:p>
      </dsp:txBody>
      <dsp:txXfrm>
        <a:off x="926747" y="1552967"/>
        <a:ext cx="1933059" cy="720000"/>
      </dsp:txXfrm>
    </dsp:sp>
    <dsp:sp modelId="{2EB7F2BB-C741-431E-8C7B-A5800C2DF650}">
      <dsp:nvSpPr>
        <dsp:cNvPr id="0" name=""/>
        <dsp:cNvSpPr/>
      </dsp:nvSpPr>
      <dsp:spPr>
        <a:xfrm>
          <a:off x="3575039" y="6520"/>
          <a:ext cx="1179166" cy="11791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3A9E48-3D0F-48EB-A590-8101A7BAA5C7}">
      <dsp:nvSpPr>
        <dsp:cNvPr id="0" name=""/>
        <dsp:cNvSpPr/>
      </dsp:nvSpPr>
      <dsp:spPr>
        <a:xfrm>
          <a:off x="3826336" y="257817"/>
          <a:ext cx="676570" cy="676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58C99-DBE5-4F7C-98E3-0A30FCEE26F1}">
      <dsp:nvSpPr>
        <dsp:cNvPr id="0" name=""/>
        <dsp:cNvSpPr/>
      </dsp:nvSpPr>
      <dsp:spPr>
        <a:xfrm>
          <a:off x="3198092" y="1552967"/>
          <a:ext cx="1933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Federal Reserve Dataset</a:t>
          </a:r>
          <a:r>
            <a:rPr lang="en-US" sz="1100" kern="1200"/>
            <a:t>: Comprehensive banking metrics data.</a:t>
          </a:r>
        </a:p>
      </dsp:txBody>
      <dsp:txXfrm>
        <a:off x="3198092" y="1552967"/>
        <a:ext cx="1933059" cy="720000"/>
      </dsp:txXfrm>
    </dsp:sp>
    <dsp:sp modelId="{A5DA9514-6AAA-4A90-9374-1C35537F6F61}">
      <dsp:nvSpPr>
        <dsp:cNvPr id="0" name=""/>
        <dsp:cNvSpPr/>
      </dsp:nvSpPr>
      <dsp:spPr>
        <a:xfrm>
          <a:off x="1303694" y="2756232"/>
          <a:ext cx="1179166" cy="11791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03144-5A72-49CE-8726-396F26356A85}">
      <dsp:nvSpPr>
        <dsp:cNvPr id="0" name=""/>
        <dsp:cNvSpPr/>
      </dsp:nvSpPr>
      <dsp:spPr>
        <a:xfrm>
          <a:off x="1554992" y="3007530"/>
          <a:ext cx="676570" cy="6765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0C47B-5A31-4FE6-AAA3-1C850EB950A1}">
      <dsp:nvSpPr>
        <dsp:cNvPr id="0" name=""/>
        <dsp:cNvSpPr/>
      </dsp:nvSpPr>
      <dsp:spPr>
        <a:xfrm>
          <a:off x="926747" y="4302679"/>
          <a:ext cx="1933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Tableau Public</a:t>
          </a:r>
          <a:r>
            <a:rPr lang="en-US" sz="1100" kern="1200"/>
            <a:t>: Used for publishing dashboards.</a:t>
          </a:r>
        </a:p>
      </dsp:txBody>
      <dsp:txXfrm>
        <a:off x="926747" y="4302679"/>
        <a:ext cx="1933059" cy="720000"/>
      </dsp:txXfrm>
    </dsp:sp>
    <dsp:sp modelId="{1603E89C-3CC5-4A91-9A03-A9CD181B27A1}">
      <dsp:nvSpPr>
        <dsp:cNvPr id="0" name=""/>
        <dsp:cNvSpPr/>
      </dsp:nvSpPr>
      <dsp:spPr>
        <a:xfrm>
          <a:off x="3575039" y="2756232"/>
          <a:ext cx="1179166" cy="11791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F3CDA-D964-4352-A652-1163FEC47D1E}">
      <dsp:nvSpPr>
        <dsp:cNvPr id="0" name=""/>
        <dsp:cNvSpPr/>
      </dsp:nvSpPr>
      <dsp:spPr>
        <a:xfrm>
          <a:off x="3826336" y="3007530"/>
          <a:ext cx="676570" cy="6765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CCA98-6010-408C-9118-FDEBB30E5C2F}">
      <dsp:nvSpPr>
        <dsp:cNvPr id="0" name=""/>
        <dsp:cNvSpPr/>
      </dsp:nvSpPr>
      <dsp:spPr>
        <a:xfrm>
          <a:off x="3198092" y="4302679"/>
          <a:ext cx="193305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Tools Used</a:t>
          </a:r>
          <a:r>
            <a:rPr lang="en-US" sz="1100" kern="1200"/>
            <a:t>: Tableau, Excel, and Figma for end-to-end project execution.</a:t>
          </a:r>
        </a:p>
      </dsp:txBody>
      <dsp:txXfrm>
        <a:off x="3198092" y="4302679"/>
        <a:ext cx="19330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2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5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1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5B7232-85BB-4414-A179-E092BB02C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E804A902-475D-8C90-7E52-AC939BE398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51" r="-1" b="1830"/>
          <a:stretch/>
        </p:blipFill>
        <p:spPr>
          <a:xfrm>
            <a:off x="-5035" y="10"/>
            <a:ext cx="10177735" cy="5067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298B0A-C68B-0971-B4C9-8AA18EE18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1" y="914399"/>
            <a:ext cx="5448300" cy="3117553"/>
          </a:xfrm>
        </p:spPr>
        <p:txBody>
          <a:bodyPr anchor="t">
            <a:noAutofit/>
          </a:bodyPr>
          <a:lstStyle/>
          <a:p>
            <a:pPr algn="r"/>
            <a:r>
              <a:rPr lang="en-IN" sz="3000" b="1" kern="1400" dirty="0">
                <a:solidFill>
                  <a:srgbClr val="007789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Dashboard Development for Financial Insights in the U.S. Banking Sector</a:t>
            </a:r>
            <a:br>
              <a:rPr lang="en-IN" sz="3000" kern="1400" dirty="0">
                <a:solidFill>
                  <a:srgbClr val="007789"/>
                </a:solidFill>
                <a:effectLst/>
                <a:latin typeface="Constantia" panose="020306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043DC-3128-0A7B-1BC7-39A7EA085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0" y="5560042"/>
            <a:ext cx="8271879" cy="542343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IN" b="1" dirty="0"/>
              <a:t>A collaborative effort by Venkata Govind Neelapu, </a:t>
            </a:r>
            <a:r>
              <a:rPr lang="en-IN" b="1" dirty="0" err="1"/>
              <a:t>Veeranaga</a:t>
            </a:r>
            <a:r>
              <a:rPr lang="en-IN" b="1" dirty="0"/>
              <a:t> Siva Sankar Thota, and Anil </a:t>
            </a:r>
            <a:r>
              <a:rPr lang="en-IN" b="1" dirty="0" err="1"/>
              <a:t>Varikuppala</a:t>
            </a:r>
            <a:r>
              <a:rPr lang="en-IN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061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235F3-D652-76F9-C5CA-8C0D5588F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16B7E50-9264-2FEA-3E65-030DD74BE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1" r="35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827977-8164-45FC-F004-83DBAF9D4C5D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Dashboard Overview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Financial Trends</a:t>
            </a:r>
            <a:r>
              <a:rPr lang="en-US" dirty="0"/>
              <a:t>: Visualize multi-year changes in assets and loan performance.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Risk Analysis</a:t>
            </a:r>
            <a:r>
              <a:rPr lang="en-US" dirty="0"/>
              <a:t>: Highlight branch and asset-related risks for early intervention.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Geographical Insights</a:t>
            </a:r>
            <a:r>
              <a:rPr lang="en-US" dirty="0"/>
              <a:t>: Assess branch distribution and regional asset allocation.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4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4558F-BC9F-DC73-59BC-9143632D0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Financial graphs on a dark display">
            <a:extLst>
              <a:ext uri="{FF2B5EF4-FFF2-40B4-BE49-F238E27FC236}">
                <a16:creationId xmlns:a16="http://schemas.microsoft.com/office/drawing/2014/main" id="{9E0258E4-710E-CA6A-6707-E96930F6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AF2EB0-572F-5533-E07F-0F1AF39B6413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Financial Trends Dashboard—Objective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Financial Health</a:t>
            </a:r>
            <a:r>
              <a:rPr lang="en-US"/>
              <a:t>: Provide a long-term view of banking sector performance.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Loan Growth</a:t>
            </a:r>
            <a:r>
              <a:rPr lang="en-US"/>
              <a:t>: Track annual changes in loan performance across banks.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Asset Patterns</a:t>
            </a:r>
            <a:r>
              <a:rPr lang="en-US"/>
              <a:t>: Compare domestic and foreign asset distributions over time.</a:t>
            </a:r>
          </a:p>
        </p:txBody>
      </p:sp>
    </p:spTree>
    <p:extLst>
      <p:ext uri="{BB962C8B-B14F-4D97-AF65-F5344CB8AC3E}">
        <p14:creationId xmlns:p14="http://schemas.microsoft.com/office/powerpoint/2010/main" val="1235174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3990F-3D28-CFFC-21B8-033C3859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2870161-1063-CEF7-E30A-43EB8073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51" r="3561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4C100-CC6C-E286-A439-7E495CBB927D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Financial Trends Dashboard—Features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Line Charts</a:t>
            </a:r>
            <a:r>
              <a:rPr lang="en-US"/>
              <a:t>: Show loan performance trends by year.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Area Charts</a:t>
            </a:r>
            <a:r>
              <a:rPr lang="en-US"/>
              <a:t>: Compare domestic vs. foreign asset allocations dynamically.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Interactive Filters</a:t>
            </a:r>
            <a:r>
              <a:rPr lang="en-US"/>
              <a:t>: Analyze by bank name or year for tailored insights.</a:t>
            </a:r>
          </a:p>
        </p:txBody>
      </p:sp>
    </p:spTree>
    <p:extLst>
      <p:ext uri="{BB962C8B-B14F-4D97-AF65-F5344CB8AC3E}">
        <p14:creationId xmlns:p14="http://schemas.microsoft.com/office/powerpoint/2010/main" val="3025005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08270-7F28-E00D-93FE-D06CC958C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9372F1-1961-45CA-9D80-070C11007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C8AEA2D7-A452-E182-78D2-B183402E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08" r="18394" b="1"/>
          <a:stretch/>
        </p:blipFill>
        <p:spPr>
          <a:xfrm>
            <a:off x="20" y="10"/>
            <a:ext cx="7353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F59C9-27D1-82B5-F5A4-13EA0A97A522}"/>
              </a:ext>
            </a:extLst>
          </p:cNvPr>
          <p:cNvSpPr txBox="1"/>
          <p:nvPr/>
        </p:nvSpPr>
        <p:spPr>
          <a:xfrm>
            <a:off x="8115301" y="914400"/>
            <a:ext cx="31623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Financial Trends Dashboard—Visualizations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Loan Growth</a:t>
            </a:r>
            <a:r>
              <a:rPr lang="en-US" dirty="0"/>
              <a:t>: Line chart visualizes trends in loan growth across years.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Asset Allocation</a:t>
            </a:r>
            <a:r>
              <a:rPr lang="en-US" dirty="0"/>
              <a:t>: Area chart distinguishes domestic from foreign assets.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Bank Rankings</a:t>
            </a:r>
            <a:r>
              <a:rPr lang="en-US" dirty="0"/>
              <a:t>: Bar chart ranks banks by total consolidated assets.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4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82F3A-DDC9-72C3-00A8-F071BE58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3C63DAC-F824-B4EB-1CF1-A90775AB0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832440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6136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EFB9F-3D70-EDFC-4099-206CAB09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0E1A7D-E37F-4622-979D-188B434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C7F05D3-FFB1-FEA5-7779-0648A07C28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1490820"/>
              </p:ext>
            </p:extLst>
          </p:nvPr>
        </p:nvGraphicFramePr>
        <p:xfrm>
          <a:off x="652463" y="2635624"/>
          <a:ext cx="10891837" cy="35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466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94716-C93F-900A-70C5-759168A9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6980C8-BD66-4F9D-B57F-FD47067EA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052893E-237C-B602-8B50-EC50789CC3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2994545"/>
              </p:ext>
            </p:extLst>
          </p:nvPr>
        </p:nvGraphicFramePr>
        <p:xfrm>
          <a:off x="6096000" y="914400"/>
          <a:ext cx="517683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689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51F0D-A8A8-AC92-0AF7-94F19CE6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F50D4198-E5E4-79A6-8334-6D116406F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156561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383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6C217-2A55-A745-93EE-019D451C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8A982-9140-857A-C4E2-BB9562900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41" r="9270" b="-1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97E683-677A-96D5-3A2E-1BAB35618421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Risk Analysis Dashboard—Interactivity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Color Coding</a:t>
            </a:r>
            <a:r>
              <a:rPr lang="en-US" dirty="0"/>
              <a:t>: Risk severity is displayed using red, yellow, and green.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Dynamic Filters</a:t>
            </a:r>
            <a:r>
              <a:rPr lang="en-US" dirty="0"/>
              <a:t>: Customize the view based on specific criteria like year.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Comparisons</a:t>
            </a:r>
            <a:r>
              <a:rPr lang="en-US" dirty="0"/>
              <a:t>: Visuals enable direct comparisons between different banks.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9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5EC976-4759-60EC-0BA9-79A6CAA59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FE9E0FA-30B6-1BC1-FD66-8BFDF58FA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7021213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86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inancial graphs on a dark display">
            <a:extLst>
              <a:ext uri="{FF2B5EF4-FFF2-40B4-BE49-F238E27FC236}">
                <a16:creationId xmlns:a16="http://schemas.microsoft.com/office/drawing/2014/main" id="{B3547739-3206-597A-3884-7861C13F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93A4E5-BAFB-0B55-B509-C21A97F49CC9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sz="3000" b="1" dirty="0"/>
              <a:t>Executive Summary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Translate complex banking data into actionable insights through interactive dashboards.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Scope</a:t>
            </a:r>
            <a:r>
              <a:rPr lang="en-US" dirty="0"/>
              <a:t>: Covers financial trends, risk factors, and geographical distribution over five years.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  <a:r>
              <a:rPr lang="en-US" dirty="0"/>
              <a:t>: Leveraged Tableau for visualization and Federal Reserve data for authenticity.</a:t>
            </a:r>
          </a:p>
        </p:txBody>
      </p:sp>
    </p:spTree>
    <p:extLst>
      <p:ext uri="{BB962C8B-B14F-4D97-AF65-F5344CB8AC3E}">
        <p14:creationId xmlns:p14="http://schemas.microsoft.com/office/powerpoint/2010/main" val="419571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EDFEF-0B32-E008-AB8B-10C1671ED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9BAB163-E12A-6928-CBFE-45C920E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3DD43-4438-43CC-9CFE-DF3A01E1E765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Geographical Insights Dashboard—Features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Branch Density</a:t>
            </a:r>
            <a:r>
              <a:rPr lang="en-US" dirty="0"/>
              <a:t>: Bar charts display the number of branches by location.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Growth Trends</a:t>
            </a:r>
            <a:r>
              <a:rPr lang="en-US" dirty="0"/>
              <a:t>: Line charts track regional year-over-year asset growth.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Filters</a:t>
            </a:r>
            <a:r>
              <a:rPr lang="en-US" dirty="0"/>
              <a:t>: Enable users to narrow focus by region and time period.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0F272-1B61-58AC-F63F-F6DF7CEF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ED5EE10-B4F9-8EA4-E969-3E6EABC3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17" r="15925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17E39-751D-D05D-0967-11FBAB2AFE64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Geographical Insights Dashboard—Visualizations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Branch Distribution</a:t>
            </a:r>
            <a:r>
              <a:rPr lang="en-US"/>
              <a:t>: Bar charts illustrate branch counts across regions.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Asset Growth</a:t>
            </a:r>
            <a:r>
              <a:rPr lang="en-US"/>
              <a:t>: Line charts provide insights into regional asset dynamics.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Additional Context</a:t>
            </a:r>
            <a:r>
              <a:rPr lang="en-US"/>
              <a:t>: Tooltips offer deeper insights for selected data points.</a:t>
            </a:r>
          </a:p>
        </p:txBody>
      </p:sp>
    </p:spTree>
    <p:extLst>
      <p:ext uri="{BB962C8B-B14F-4D97-AF65-F5344CB8AC3E}">
        <p14:creationId xmlns:p14="http://schemas.microsoft.com/office/powerpoint/2010/main" val="1441895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5C528-C2CD-FF5B-665D-3CF8DE7C9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191775-8008-4201-9F98-B55A5286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E27AE-25F2-2487-E19D-89FBE85A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11" b="2"/>
          <a:stretch/>
        </p:blipFill>
        <p:spPr>
          <a:xfrm>
            <a:off x="20" y="914400"/>
            <a:ext cx="6108420" cy="3848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B842B-53A7-C0FD-EDD5-B4CDA3461F63}"/>
              </a:ext>
            </a:extLst>
          </p:cNvPr>
          <p:cNvSpPr txBox="1"/>
          <p:nvPr/>
        </p:nvSpPr>
        <p:spPr>
          <a:xfrm>
            <a:off x="7353301" y="810492"/>
            <a:ext cx="3924300" cy="539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Geographical Insights Dashboard—Interactivity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Dynamic Filters</a:t>
            </a:r>
            <a:r>
              <a:rPr lang="en-US" sz="2000"/>
              <a:t>: Customize views by region and year for tailored insights.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Zoom-In Analysis</a:t>
            </a:r>
            <a:r>
              <a:rPr lang="en-US" sz="2000"/>
              <a:t>: Focus on specific regions or states for detailed data.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User-Friendly Design</a:t>
            </a:r>
            <a:r>
              <a:rPr lang="en-US" sz="2000"/>
              <a:t>: Interactive tooltips simplify complex metrics.</a:t>
            </a:r>
          </a:p>
        </p:txBody>
      </p:sp>
    </p:spTree>
    <p:extLst>
      <p:ext uri="{BB962C8B-B14F-4D97-AF65-F5344CB8AC3E}">
        <p14:creationId xmlns:p14="http://schemas.microsoft.com/office/powerpoint/2010/main" val="1544350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11F4E-B3C5-274D-F6EC-A726B63E6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A617B56B-313E-B369-C27F-C4516D5F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89" r="278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BDA55F-420A-7D96-33F4-AEE9E50B0984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Methodology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Removed redundant columns and filled missing values.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Calculated Fields</a:t>
            </a:r>
            <a:r>
              <a:rPr lang="en-US" dirty="0"/>
              <a:t>: Created metrics like asset growth rates and branch ratios.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Iterative Testing</a:t>
            </a:r>
            <a:r>
              <a:rPr lang="en-US" dirty="0"/>
              <a:t>: Refined dashboards based on usability feedback.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58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753C3-8462-582A-5852-6E3B37F1A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CB0D0109-2A8A-9C64-4990-514F7F4D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7" r="23569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C843C0-DB34-1D09-CA58-B92A993B9BE1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Tools and Technologies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Tableau</a:t>
            </a:r>
            <a:r>
              <a:rPr lang="en-US" dirty="0"/>
              <a:t>: Used for building dynamic, interactive dashboards.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  <a:r>
              <a:rPr lang="en-US" dirty="0"/>
              <a:t>: Facilitated preprocessing and transformations of raw data.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Figma</a:t>
            </a:r>
            <a:r>
              <a:rPr lang="en-US" dirty="0"/>
              <a:t>: Designed wireframes for layout and feature planning.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07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2C8F8-374E-304D-CC27-24E883F2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utoradiogram on white paper">
            <a:extLst>
              <a:ext uri="{FF2B5EF4-FFF2-40B4-BE49-F238E27FC236}">
                <a16:creationId xmlns:a16="http://schemas.microsoft.com/office/drawing/2014/main" id="{C0C457D5-EA60-9765-3C66-F542646C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3" r="1447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2E22CE-D6B5-A198-9F68-D3840DB874DF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User-Centric Design Principles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Simplicity</a:t>
            </a:r>
            <a:r>
              <a:rPr lang="en-US" dirty="0"/>
              <a:t>: Focused on clean layouts with minimal distractions.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Intuitive Navigation</a:t>
            </a:r>
            <a:r>
              <a:rPr lang="en-US" dirty="0"/>
              <a:t>: Filters and tooltips enhance usability.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Color Coding</a:t>
            </a:r>
            <a:r>
              <a:rPr lang="en-US" dirty="0"/>
              <a:t>: Enhanced data readability through visual distinctions.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3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ABDF6-4951-1447-C099-F74B72D0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Digital financial graph">
            <a:extLst>
              <a:ext uri="{FF2B5EF4-FFF2-40B4-BE49-F238E27FC236}">
                <a16:creationId xmlns:a16="http://schemas.microsoft.com/office/drawing/2014/main" id="{D261AD6C-E833-CA72-F8DA-0216C486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62" r="9076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1E3D03-0B39-3D0F-9A9C-0EFCB0CADE94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Challenges Faced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Large Datasets</a:t>
            </a:r>
            <a:r>
              <a:rPr lang="en-US"/>
              <a:t>: Managing multiple metrics required careful preprocessing.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Balancing Detail</a:t>
            </a:r>
            <a:r>
              <a:rPr lang="en-US"/>
              <a:t>: Ensured dashboards were detailed yet easy to interpret.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Usability</a:t>
            </a:r>
            <a:r>
              <a:rPr lang="en-US"/>
              <a:t>: Addressed diverse stakeholder needs through iterative design.</a:t>
            </a:r>
          </a:p>
        </p:txBody>
      </p:sp>
    </p:spTree>
    <p:extLst>
      <p:ext uri="{BB962C8B-B14F-4D97-AF65-F5344CB8AC3E}">
        <p14:creationId xmlns:p14="http://schemas.microsoft.com/office/powerpoint/2010/main" val="1465523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4E9DF-E8F1-0E3A-F76E-6CF48F2E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E46EE5-0457-F9F6-6DA8-292B9551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8" r="32762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5A8421-1E28-0BA1-6C77-F902550980B5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Learnings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Advanced Tableau Skills</a:t>
            </a:r>
            <a:r>
              <a:rPr lang="en-US"/>
              <a:t>: Gained proficiency in creating interactive dashboards.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Data Insights</a:t>
            </a:r>
            <a:r>
              <a:rPr lang="en-US"/>
              <a:t>: Understood the financial health of U.S. banks deeply.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/>
              <a:t>Design Thinking</a:t>
            </a:r>
            <a:r>
              <a:rPr lang="en-US"/>
              <a:t>: Realized the importance of user-friendly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86145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FEBE8D1-E1B5-EFA3-673E-11CCF9D5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17" r="15925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73488B-A632-D898-D6B0-1F9B65266D1C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Project Impacts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Strategic Decisions</a:t>
            </a:r>
            <a:r>
              <a:rPr lang="en-US" dirty="0"/>
              <a:t>: Dashboards empower data-driven decision-making.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Simplified Data</a:t>
            </a:r>
            <a:r>
              <a:rPr lang="en-US" dirty="0"/>
              <a:t>: Converts complex metrics into easy-to-understand visuals.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Growth Opportunities</a:t>
            </a:r>
            <a:r>
              <a:rPr lang="en-US" dirty="0"/>
              <a:t>: Highlights areas for banking sector improvement.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4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CA30D-62EC-1169-E90A-78698BE19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D9BA754-57DB-66E5-000C-071FBFAE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8" r="25127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4A537A-5EC1-1C2E-81D5-D08D4498DAFC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Interactive Dashboards</a:t>
            </a:r>
            <a:r>
              <a:rPr lang="en-US" dirty="0"/>
              <a:t>: Simplify strategic decision-making for stakeholders.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Effective Visualizations</a:t>
            </a:r>
            <a:r>
              <a:rPr lang="en-US" dirty="0"/>
              <a:t>: Make complex datasets accessible and actionable.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Key Takeaway</a:t>
            </a:r>
            <a:r>
              <a:rPr lang="en-US" dirty="0"/>
              <a:t>: Merges technical analysis with impactful design.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8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AA65E22-D85D-F05E-C9D5-2ADE07F5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39" r="4136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8633F-B10D-A7F2-5B6A-78FAB6499588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</a:pPr>
            <a:r>
              <a:rPr lang="en-US" sz="3000" b="1" dirty="0"/>
              <a:t>Project Objectives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Actionable Insights</a:t>
            </a:r>
            <a:r>
              <a:rPr lang="en-US" dirty="0"/>
              <a:t>: Equip stakeholders with tools to analyze financial stability and risk.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Simplification</a:t>
            </a:r>
            <a:r>
              <a:rPr lang="en-US" dirty="0"/>
              <a:t>: Convert intricate financial datasets into user-friendly visuals.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Strategic Monitoring</a:t>
            </a:r>
            <a:r>
              <a:rPr lang="en-US" dirty="0"/>
              <a:t>: Help stakeholders track market reach and risk management effectively.</a:t>
            </a:r>
          </a:p>
        </p:txBody>
      </p:sp>
    </p:spTree>
    <p:extLst>
      <p:ext uri="{BB962C8B-B14F-4D97-AF65-F5344CB8AC3E}">
        <p14:creationId xmlns:p14="http://schemas.microsoft.com/office/powerpoint/2010/main" val="76045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364A2-85BF-6057-FB4E-852EB9112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57DEEDD-30D3-EF9A-A87B-8F864B60A3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3196608"/>
              </p:ext>
            </p:extLst>
          </p:nvPr>
        </p:nvGraphicFramePr>
        <p:xfrm>
          <a:off x="5486400" y="914400"/>
          <a:ext cx="60579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029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76544-FF8F-A270-0339-D258D0D8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F6043432-1FAE-5224-4CB7-1AF77F29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63" r="12240" b="-1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C3BEF1-4078-AACB-316F-EE40E33BD180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Business Context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Economic Importance</a:t>
            </a:r>
            <a:r>
              <a:rPr lang="en-US" dirty="0"/>
              <a:t>: The U.S. banking sector is vital to the national economy’s growth.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Risk Management</a:t>
            </a:r>
            <a:r>
              <a:rPr lang="en-US" dirty="0"/>
              <a:t>: Banks must identify vulnerabilities early to maintain financial stability.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Strategic Planning</a:t>
            </a:r>
            <a:r>
              <a:rPr lang="en-US" dirty="0"/>
              <a:t>: Dashboards empower better decision-making for expansion and governance.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0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B6405-2466-7120-5C85-0A32565A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191775-8008-4201-9F98-B55A5286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B5F352D9-1187-7B81-3471-05EF98D5B1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6" b="-3"/>
          <a:stretch/>
        </p:blipFill>
        <p:spPr>
          <a:xfrm>
            <a:off x="20" y="914400"/>
            <a:ext cx="6108420" cy="3848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1E02FA-8356-F3B7-A2D3-C4C197542A5E}"/>
              </a:ext>
            </a:extLst>
          </p:cNvPr>
          <p:cNvSpPr txBox="1"/>
          <p:nvPr/>
        </p:nvSpPr>
        <p:spPr>
          <a:xfrm>
            <a:off x="7353301" y="810492"/>
            <a:ext cx="3924300" cy="539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User Needs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Comprehensive Insights</a:t>
            </a:r>
            <a:r>
              <a:rPr lang="en-US" sz="2000"/>
              <a:t>: Stakeholders need data spanning multiple years for trend analysis.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Risk Identification</a:t>
            </a:r>
            <a:r>
              <a:rPr lang="en-US" sz="2000"/>
              <a:t>: Tools to spot early warning indicators for proactive risk mitigation.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Market Strategy</a:t>
            </a:r>
            <a:r>
              <a:rPr lang="en-US" sz="2000"/>
              <a:t>: Metrics to assess geographical performance for regional dominance.</a:t>
            </a:r>
          </a:p>
        </p:txBody>
      </p:sp>
    </p:spTree>
    <p:extLst>
      <p:ext uri="{BB962C8B-B14F-4D97-AF65-F5344CB8AC3E}">
        <p14:creationId xmlns:p14="http://schemas.microsoft.com/office/powerpoint/2010/main" val="421542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730F36-13F2-81A1-D9BC-9FBB5C9E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191775-8008-4201-9F98-B55A5286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des on papers">
            <a:extLst>
              <a:ext uri="{FF2B5EF4-FFF2-40B4-BE49-F238E27FC236}">
                <a16:creationId xmlns:a16="http://schemas.microsoft.com/office/drawing/2014/main" id="{F1E5E103-8B9C-6549-21E4-F6EFF153F2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23"/>
          <a:stretch/>
        </p:blipFill>
        <p:spPr>
          <a:xfrm>
            <a:off x="20" y="914400"/>
            <a:ext cx="6108420" cy="3848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9FF190-11E8-263D-0A49-09B60FFD3517}"/>
              </a:ext>
            </a:extLst>
          </p:cNvPr>
          <p:cNvSpPr txBox="1"/>
          <p:nvPr/>
        </p:nvSpPr>
        <p:spPr>
          <a:xfrm>
            <a:off x="7353301" y="810492"/>
            <a:ext cx="3924300" cy="539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Data Sourcing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Source</a:t>
            </a:r>
            <a:r>
              <a:rPr lang="en-US" sz="2000"/>
              <a:t>: Financial data sourced from the Federal Reserve’s publicly accessible repository.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Metrics</a:t>
            </a:r>
            <a:r>
              <a:rPr lang="en-US" sz="2000"/>
              <a:t>: Includes consolidated assets, branch distributions, and risk indicators.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Format</a:t>
            </a:r>
            <a:r>
              <a:rPr lang="en-US" sz="2000"/>
              <a:t>: CSV files that are easy to preprocess and import into Tableau.</a:t>
            </a:r>
          </a:p>
        </p:txBody>
      </p:sp>
    </p:spTree>
    <p:extLst>
      <p:ext uri="{BB962C8B-B14F-4D97-AF65-F5344CB8AC3E}">
        <p14:creationId xmlns:p14="http://schemas.microsoft.com/office/powerpoint/2010/main" val="260980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D4B1A-ED65-78B2-2164-707BEADD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191775-8008-4201-9F98-B55A52862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Financial graphs on a dark display">
            <a:extLst>
              <a:ext uri="{FF2B5EF4-FFF2-40B4-BE49-F238E27FC236}">
                <a16:creationId xmlns:a16="http://schemas.microsoft.com/office/drawing/2014/main" id="{6FBDC4D7-F7B0-AF63-16B7-C53E1C78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6" b="-3"/>
          <a:stretch/>
        </p:blipFill>
        <p:spPr>
          <a:xfrm>
            <a:off x="20" y="914400"/>
            <a:ext cx="6108420" cy="38480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7712AB-B9B5-699F-78E5-FF2F7E7D60B2}"/>
              </a:ext>
            </a:extLst>
          </p:cNvPr>
          <p:cNvSpPr txBox="1"/>
          <p:nvPr/>
        </p:nvSpPr>
        <p:spPr>
          <a:xfrm>
            <a:off x="7353301" y="810492"/>
            <a:ext cx="3924300" cy="5399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Data Cleaning and Transformation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Irrelevant Data Removal</a:t>
            </a:r>
            <a:r>
              <a:rPr lang="en-US" sz="2000"/>
              <a:t>: Removed unnecessary columns to streamline the dataset.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Handling Missing Values</a:t>
            </a:r>
            <a:r>
              <a:rPr lang="en-US" sz="2000"/>
              <a:t>: Ensured data completeness for accurate calculations.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1"/>
              <a:t>Calculated Fields</a:t>
            </a:r>
            <a:r>
              <a:rPr lang="en-US" sz="2000"/>
              <a:t>: Created “Branch Ratio” and “Risk Levels” for deeper analysis.</a:t>
            </a:r>
          </a:p>
        </p:txBody>
      </p:sp>
    </p:spTree>
    <p:extLst>
      <p:ext uri="{BB962C8B-B14F-4D97-AF65-F5344CB8AC3E}">
        <p14:creationId xmlns:p14="http://schemas.microsoft.com/office/powerpoint/2010/main" val="42439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431BC-A695-617F-5A19-4616BD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05AACD-5279-4270-B933-D48329B24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0272B0B-4557-FA94-93D4-52F3D547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89" r="2785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232CF-CFB1-DDE7-E9A5-21DE67032AC3}"/>
              </a:ext>
            </a:extLst>
          </p:cNvPr>
          <p:cNvSpPr txBox="1"/>
          <p:nvPr/>
        </p:nvSpPr>
        <p:spPr>
          <a:xfrm>
            <a:off x="7119641" y="914400"/>
            <a:ext cx="4157958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Tools Used for Data Preparation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Excel</a:t>
            </a:r>
            <a:r>
              <a:rPr lang="en-US" dirty="0"/>
              <a:t>: Managed data preprocessing and initial transformations.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Figma</a:t>
            </a:r>
            <a:r>
              <a:rPr lang="en-US" dirty="0"/>
              <a:t>: Designed wireframes to guide dashboard layout and features.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Tableau</a:t>
            </a:r>
            <a:r>
              <a:rPr lang="en-US" dirty="0"/>
              <a:t>: Implemented final dashboards with interactivity and dynamic insights.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6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E480E-0999-1861-EB1F-7CD740B4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5406BD-170A-483E-B0EB-0C2552ECA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Financial graphs on a dark display">
            <a:extLst>
              <a:ext uri="{FF2B5EF4-FFF2-40B4-BE49-F238E27FC236}">
                <a16:creationId xmlns:a16="http://schemas.microsoft.com/office/drawing/2014/main" id="{BCC72788-9681-B6F2-8DEB-AC337A9F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17" r="15925"/>
          <a:stretch/>
        </p:blipFill>
        <p:spPr>
          <a:xfrm>
            <a:off x="20" y="10"/>
            <a:ext cx="81152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3D29B-1859-0B96-EE4C-59686B0C32C8}"/>
              </a:ext>
            </a:extLst>
          </p:cNvPr>
          <p:cNvSpPr txBox="1"/>
          <p:nvPr/>
        </p:nvSpPr>
        <p:spPr>
          <a:xfrm>
            <a:off x="8854932" y="914400"/>
            <a:ext cx="2689367" cy="5295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Dashboard Design Approach</a:t>
            </a:r>
            <a:endParaRPr lang="en-US" b="1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Wireframing</a:t>
            </a:r>
            <a:r>
              <a:rPr lang="en-US" dirty="0"/>
              <a:t>: Designed clear layouts using Figma to align with user needs.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Iterative Process</a:t>
            </a:r>
            <a:r>
              <a:rPr lang="en-US" dirty="0"/>
              <a:t>: Refined dashboards through feedback and testing cycles.</a:t>
            </a:r>
            <a:endParaRPr lang="en-US"/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b="1" dirty="0"/>
              <a:t>Focus</a:t>
            </a:r>
            <a:r>
              <a:rPr lang="en-US" dirty="0"/>
              <a:t>: Kept simplicity and interactivity as core design principles.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787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1158</Words>
  <Application>Microsoft Office PowerPoint</Application>
  <PresentationFormat>Widescreen</PresentationFormat>
  <Paragraphs>122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Constantia</vt:lpstr>
      <vt:lpstr>Grandview</vt:lpstr>
      <vt:lpstr>Grandview Display</vt:lpstr>
      <vt:lpstr>CitationVTI</vt:lpstr>
      <vt:lpstr>Interactive Dashboard Development for Financial Insights in the U.S. Banking Sector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Ashritha Jangam</dc:creator>
  <cp:lastModifiedBy>Ashritha Jangam</cp:lastModifiedBy>
  <cp:revision>1</cp:revision>
  <dcterms:created xsi:type="dcterms:W3CDTF">2024-12-09T03:24:05Z</dcterms:created>
  <dcterms:modified xsi:type="dcterms:W3CDTF">2024-12-09T03:42:47Z</dcterms:modified>
</cp:coreProperties>
</file>