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8" r:id="rId1"/>
  </p:sldMasterIdLst>
  <p:notesMasterIdLst>
    <p:notesMasterId r:id="rId27"/>
  </p:notesMasterIdLst>
  <p:sldIdLst>
    <p:sldId id="259" r:id="rId2"/>
    <p:sldId id="258" r:id="rId3"/>
    <p:sldId id="262" r:id="rId4"/>
    <p:sldId id="272" r:id="rId5"/>
    <p:sldId id="275" r:id="rId6"/>
    <p:sldId id="276" r:id="rId7"/>
    <p:sldId id="277" r:id="rId8"/>
    <p:sldId id="278" r:id="rId9"/>
    <p:sldId id="266" r:id="rId10"/>
    <p:sldId id="265" r:id="rId11"/>
    <p:sldId id="263" r:id="rId12"/>
    <p:sldId id="284" r:id="rId13"/>
    <p:sldId id="264" r:id="rId14"/>
    <p:sldId id="285" r:id="rId15"/>
    <p:sldId id="268" r:id="rId16"/>
    <p:sldId id="270" r:id="rId17"/>
    <p:sldId id="267" r:id="rId18"/>
    <p:sldId id="280" r:id="rId19"/>
    <p:sldId id="271" r:id="rId20"/>
    <p:sldId id="273" r:id="rId21"/>
    <p:sldId id="274" r:id="rId22"/>
    <p:sldId id="279" r:id="rId23"/>
    <p:sldId id="281" r:id="rId24"/>
    <p:sldId id="283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" initials="a" lastIdx="1" clrIdx="0">
    <p:extLst>
      <p:ext uri="{19B8F6BF-5375-455C-9EA6-DF929625EA0E}">
        <p15:presenceInfo xmlns:p15="http://schemas.microsoft.com/office/powerpoint/2012/main" userId="an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17F18-41BF-403E-B624-3879299798DE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70CF4-7430-4C80-A94A-677C158F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7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4767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2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9028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5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9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2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9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6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2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0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8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2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3js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E:\Projects%20Space\d3js\d3-selection-data-binding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aedes.de/dev/transition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aedes.de/dev/transitions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hyperlink" Target="file:///E:\Projects%20Space\d3js\area-lin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file:///E:\Projects%20Space\d3js\mark-chart-final.html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xaedes.de/dev/transitions/" TargetMode="External"/><Relationship Id="rId9" Type="http://schemas.openxmlformats.org/officeDocument/2006/relationships/hyperlink" Target="file:///E:\Projects%20Space\d3js\d3-pie.html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openxmlformats.org/officeDocument/2006/relationships/hyperlink" Target="file:///E:\Projects%20Space\d3js\sankey-playing-probability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file:///E:\Projects%20Space\d3js\zoom.html" TargetMode="External"/><Relationship Id="rId4" Type="http://schemas.openxmlformats.org/officeDocument/2006/relationships/hyperlink" Target="http://xaedes.de/dev/transitions/" TargetMode="External"/><Relationship Id="rId9" Type="http://schemas.openxmlformats.org/officeDocument/2006/relationships/hyperlink" Target="http://bl.ocks.org/d3noob/5028304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3-wiki.readthedocs.io/zh_CN/master/Scales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tutorialsteacher.com/d3j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3-graph-gallery.com/" TargetMode="External"/><Relationship Id="rId11" Type="http://schemas.openxmlformats.org/officeDocument/2006/relationships/hyperlink" Target="https://www.d3-graph-gallery.com/graph/custom_axis.html" TargetMode="External"/><Relationship Id="rId5" Type="http://schemas.openxmlformats.org/officeDocument/2006/relationships/hyperlink" Target="https://www.tutorialspoint.com/d3js/index.htm" TargetMode="External"/><Relationship Id="rId10" Type="http://schemas.openxmlformats.org/officeDocument/2006/relationships/hyperlink" Target="https://blog.bitsrc.io/11-javascript-charts-and-data-visualization-libraries-for-2018-f01a283a5727" TargetMode="External"/><Relationship Id="rId4" Type="http://schemas.openxmlformats.org/officeDocument/2006/relationships/hyperlink" Target="https://www.dashingd3js.com/svg-paths-and-d3js" TargetMode="External"/><Relationship Id="rId9" Type="http://schemas.openxmlformats.org/officeDocument/2006/relationships/hyperlink" Target="https://github.com/d3/d3-time-format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E:\Projects%20Space\d3js\d3-selection-data-binding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hyperlink" Target="https://www.d3-graph-gallery.com/area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www.d3-graph-gallery.com/line.html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xaedes.de/dev/transitions/" TargetMode="External"/><Relationship Id="rId9" Type="http://schemas.openxmlformats.org/officeDocument/2006/relationships/hyperlink" Target="https://www.d3-graph-gallery.com/pie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hyperlink" Target="https://www.d3-graph-gallery.com/histogram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www.d3-graph-gallery.com/barplot.html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://xaedes.de/dev/transitions/" TargetMode="External"/><Relationship Id="rId9" Type="http://schemas.openxmlformats.org/officeDocument/2006/relationships/hyperlink" Target="https://www.d3-graph-gallery.com/density.ht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hyperlink" Target="https://www.d3-graph-gallery.com/choropleth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www.d3-graph-gallery.com/network.html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://xaedes.de/dev/transitions/" TargetMode="External"/><Relationship Id="rId9" Type="http://schemas.openxmlformats.org/officeDocument/2006/relationships/hyperlink" Target="https://bl.ocks.org/kerryrodden/7090426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hyperlink" Target="https://www.d3-graph-gallery.com/lollipop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www.d3-graph-gallery.com/connectedscatter.html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://xaedes.de/dev/transitions/" TargetMode="External"/><Relationship Id="rId9" Type="http://schemas.openxmlformats.org/officeDocument/2006/relationships/hyperlink" Target="https://www.d3-graph-gallery.com/sankey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259" y="-1"/>
            <a:ext cx="9243741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609" y="2349458"/>
            <a:ext cx="1310866" cy="1160490"/>
          </a:xfrm>
          <a:prstGeom prst="rect">
            <a:avLst/>
          </a:prstGeom>
        </p:spPr>
      </p:pic>
      <p:sp>
        <p:nvSpPr>
          <p:cNvPr id="12" name="Title 3"/>
          <p:cNvSpPr txBox="1">
            <a:spLocks/>
          </p:cNvSpPr>
          <p:nvPr/>
        </p:nvSpPr>
        <p:spPr>
          <a:xfrm rot="16200000" flipH="1">
            <a:off x="-802236" y="2947487"/>
            <a:ext cx="6537958" cy="96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Data Driven Document</a:t>
            </a:r>
            <a:endParaRPr lang="en-US" sz="48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 flipH="1">
            <a:off x="6186028" y="3515275"/>
            <a:ext cx="2820454" cy="431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smtClean="0">
                <a:solidFill>
                  <a:schemeClr val="tx1"/>
                </a:solidFill>
                <a:latin typeface="Broadway" panose="04040905080B02020502" pitchFamily="82" charset="0"/>
              </a:rPr>
              <a:t>VISUALIZATION</a:t>
            </a:r>
            <a:endParaRPr lang="en-US" sz="2400" b="1" dirty="0">
              <a:solidFill>
                <a:schemeClr val="tx1"/>
              </a:solidFill>
              <a:latin typeface="Broadway" panose="04040905080B02020502" pitchFamily="82" charset="0"/>
            </a:endParaRP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 flipH="1">
            <a:off x="6536541" y="4186233"/>
            <a:ext cx="2088307" cy="4129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200" b="1" dirty="0" smtClean="0">
                <a:solidFill>
                  <a:schemeClr val="tx1"/>
                </a:solidFill>
                <a:latin typeface="Broadway" panose="04040905080B02020502" pitchFamily="82" charset="0"/>
              </a:rPr>
              <a:t>JAVASCRIPT</a:t>
            </a:r>
            <a:endParaRPr lang="en-US" sz="2200" b="1" dirty="0">
              <a:solidFill>
                <a:schemeClr val="tx1"/>
              </a:solidFill>
              <a:latin typeface="Broadway" panose="04040905080B02020502" pitchFamily="82" charset="0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 flipH="1">
            <a:off x="6403743" y="3876683"/>
            <a:ext cx="2390924" cy="431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smtClean="0">
                <a:solidFill>
                  <a:schemeClr val="tx1"/>
                </a:solidFill>
                <a:latin typeface="Broadway" panose="04040905080B02020502" pitchFamily="82" charset="0"/>
              </a:rPr>
              <a:t>FRAMEWORK</a:t>
            </a:r>
            <a:endParaRPr lang="en-US" sz="2400" b="1" dirty="0">
              <a:solidFill>
                <a:schemeClr val="tx1"/>
              </a:solidFill>
              <a:latin typeface="Broadway" panose="04040905080B02020502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72857" y="6334780"/>
            <a:ext cx="28343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Presentation by : 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33016" y="6334779"/>
            <a:ext cx="28343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Anil Kumar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22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43" y="13063"/>
            <a:ext cx="975275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itle 3"/>
          <p:cNvSpPr txBox="1">
            <a:spLocks/>
          </p:cNvSpPr>
          <p:nvPr/>
        </p:nvSpPr>
        <p:spPr>
          <a:xfrm rot="16200000" flipH="1">
            <a:off x="-1311249" y="2947486"/>
            <a:ext cx="6537958" cy="96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Data Driven Document</a:t>
            </a:r>
            <a:endParaRPr lang="en-US" sz="48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 flipH="1">
            <a:off x="3819275" y="224770"/>
            <a:ext cx="6068905" cy="6625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Environment setup</a:t>
            </a:r>
            <a:endParaRPr lang="en-US" sz="4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948255" y="906856"/>
            <a:ext cx="7671847" cy="56169"/>
          </a:xfrm>
          <a:prstGeom prst="rightArrow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9071546" y="4224129"/>
            <a:ext cx="1535490" cy="39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9540120" y="6123068"/>
            <a:ext cx="1149531" cy="39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JQuery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98661" y="1583267"/>
            <a:ext cx="7991705" cy="260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42" y="723675"/>
            <a:ext cx="781050" cy="50482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948255" y="2640132"/>
            <a:ext cx="8866916" cy="388145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Download D3 Library.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Bodoni MT" panose="02070603080606020203" pitchFamily="18" charset="0"/>
                <a:hlinkClick r:id="rId4"/>
              </a:rPr>
              <a:t>https</a:t>
            </a:r>
            <a:r>
              <a:rPr lang="en-US" sz="2400" dirty="0">
                <a:solidFill>
                  <a:srgbClr val="FF0000"/>
                </a:solidFill>
                <a:latin typeface="Bodoni MT" panose="02070603080606020203" pitchFamily="18" charset="0"/>
                <a:hlinkClick r:id="rId4"/>
              </a:rPr>
              <a:t>://d3js.org</a:t>
            </a:r>
            <a:r>
              <a:rPr lang="en-US" sz="2400" dirty="0" smtClean="0">
                <a:solidFill>
                  <a:srgbClr val="FF0000"/>
                </a:solidFill>
                <a:latin typeface="Bodoni MT" panose="02070603080606020203" pitchFamily="18" charset="0"/>
                <a:hlinkClick r:id="rId4"/>
              </a:rPr>
              <a:t>/</a:t>
            </a:r>
            <a:endParaRPr lang="en-US" sz="2400" dirty="0"/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Include D3 Library from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CDN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 Content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Delivery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Network ).</a:t>
            </a:r>
          </a:p>
          <a:p>
            <a:pPr marL="0" lvl="0" indent="0">
              <a:buNone/>
            </a:pPr>
            <a:r>
              <a:rPr lang="en-US" altLang="en-US" sz="2400" dirty="0">
                <a:solidFill>
                  <a:srgbClr val="3182BD"/>
                </a:solidFill>
                <a:latin typeface="Bodoni MT" panose="02070603080606020203" pitchFamily="18" charset="0"/>
              </a:rPr>
              <a:t>	&lt;script </a:t>
            </a:r>
            <a:r>
              <a:rPr lang="en-US" altLang="en-US" sz="2400" dirty="0" err="1">
                <a:solidFill>
                  <a:srgbClr val="E6550D"/>
                </a:solidFill>
                <a:latin typeface="Bodoni MT" panose="02070603080606020203" pitchFamily="18" charset="0"/>
              </a:rPr>
              <a:t>src</a:t>
            </a:r>
            <a:r>
              <a:rPr lang="en-US" altLang="en-US" sz="2400" dirty="0">
                <a:solidFill>
                  <a:srgbClr val="3182BD"/>
                </a:solidFill>
                <a:latin typeface="Bodoni MT" panose="02070603080606020203" pitchFamily="18" charset="0"/>
              </a:rPr>
              <a:t>=</a:t>
            </a:r>
            <a:r>
              <a:rPr lang="en-US" altLang="en-US" sz="2400" dirty="0">
                <a:solidFill>
                  <a:srgbClr val="756BB1"/>
                </a:solidFill>
                <a:latin typeface="Bodoni MT" panose="02070603080606020203" pitchFamily="18" charset="0"/>
              </a:rPr>
              <a:t>"https://d3js.org/d3.v4.min.js"</a:t>
            </a:r>
            <a:r>
              <a:rPr lang="en-US" altLang="en-US" sz="2400" dirty="0">
                <a:solidFill>
                  <a:srgbClr val="3182BD"/>
                </a:solidFill>
                <a:latin typeface="Bodoni MT" panose="02070603080606020203" pitchFamily="18" charset="0"/>
              </a:rPr>
              <a:t>&gt;&lt;/script&gt;</a:t>
            </a:r>
            <a:r>
              <a:rPr lang="en-US" altLang="en-US" sz="2400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D3 also runs with Node JS application.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1600" b="1" dirty="0" err="1" smtClean="0"/>
              <a:t>cmd</a:t>
            </a:r>
            <a:r>
              <a:rPr lang="en-US" sz="1600" b="1" dirty="0" smtClean="0"/>
              <a:t> &gt; </a:t>
            </a:r>
            <a:r>
              <a:rPr lang="en-US" sz="1600" b="1" dirty="0" err="1" smtClean="0"/>
              <a:t>npm</a:t>
            </a:r>
            <a:r>
              <a:rPr lang="en-US" sz="1600" b="1" dirty="0" smtClean="0"/>
              <a:t> install d3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altLang="en-US" b="1" dirty="0" smtClean="0">
                <a:solidFill>
                  <a:srgbClr val="D73A49"/>
                </a:solidFill>
                <a:latin typeface="SFMono-Regular"/>
              </a:rPr>
              <a:t>	</a:t>
            </a:r>
            <a:r>
              <a:rPr lang="en-US" altLang="en-US" b="1" dirty="0" err="1" smtClean="0">
                <a:solidFill>
                  <a:srgbClr val="D73A49"/>
                </a:solidFill>
                <a:latin typeface="SFMono-Regular"/>
              </a:rPr>
              <a:t>var</a:t>
            </a:r>
            <a:r>
              <a:rPr lang="en-US" altLang="en-US" b="1" dirty="0" smtClean="0">
                <a:solidFill>
                  <a:srgbClr val="24292E"/>
                </a:solidFill>
                <a:latin typeface="SFMono-Regular"/>
              </a:rPr>
              <a:t> d3 </a:t>
            </a:r>
            <a:r>
              <a:rPr lang="en-US" altLang="en-US" b="1" dirty="0" smtClean="0">
                <a:solidFill>
                  <a:srgbClr val="D73A49"/>
                </a:solidFill>
                <a:latin typeface="SFMono-Regular"/>
              </a:rPr>
              <a:t>=</a:t>
            </a:r>
            <a:r>
              <a:rPr lang="en-US" altLang="en-US" b="1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b="1" dirty="0" smtClean="0">
                <a:solidFill>
                  <a:srgbClr val="005CC5"/>
                </a:solidFill>
                <a:latin typeface="SFMono-Regular"/>
              </a:rPr>
              <a:t>require</a:t>
            </a:r>
            <a:r>
              <a:rPr lang="en-US" altLang="en-US" b="1" dirty="0" smtClean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altLang="en-US" b="1" dirty="0" smtClean="0">
                <a:solidFill>
                  <a:srgbClr val="032F62"/>
                </a:solidFill>
                <a:latin typeface="SFMono-Regular"/>
              </a:rPr>
              <a:t>"d3"</a:t>
            </a:r>
            <a:r>
              <a:rPr lang="en-US" altLang="en-US" b="1" dirty="0" smtClean="0">
                <a:solidFill>
                  <a:srgbClr val="24292E"/>
                </a:solidFill>
                <a:latin typeface="SFMono-Regular"/>
              </a:rPr>
              <a:t>);</a:t>
            </a:r>
            <a:endParaRPr lang="en-US" altLang="en-US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		OR</a:t>
            </a:r>
          </a:p>
          <a:p>
            <a:pPr marL="457200" lvl="1" indent="0">
              <a:buNone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b="1" dirty="0" smtClean="0">
                <a:solidFill>
                  <a:srgbClr val="D73A49"/>
                </a:solidFill>
                <a:latin typeface="SFMono-Regular"/>
              </a:rPr>
              <a:t>import</a:t>
            </a:r>
            <a:r>
              <a:rPr lang="en-US" altLang="en-US" b="1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b="1" dirty="0" smtClean="0">
                <a:solidFill>
                  <a:srgbClr val="005CC5"/>
                </a:solidFill>
                <a:latin typeface="SFMono-Regular"/>
              </a:rPr>
              <a:t>*</a:t>
            </a:r>
            <a:r>
              <a:rPr lang="en-US" altLang="en-US" b="1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b="1" dirty="0" smtClean="0">
                <a:solidFill>
                  <a:srgbClr val="D73A49"/>
                </a:solidFill>
                <a:latin typeface="SFMono-Regular"/>
              </a:rPr>
              <a:t>as</a:t>
            </a:r>
            <a:r>
              <a:rPr lang="en-US" altLang="en-US" b="1" dirty="0" smtClean="0">
                <a:solidFill>
                  <a:srgbClr val="24292E"/>
                </a:solidFill>
                <a:latin typeface="SFMono-Regular"/>
              </a:rPr>
              <a:t> d3 </a:t>
            </a:r>
            <a:r>
              <a:rPr lang="en-US" altLang="en-US" b="1" dirty="0" smtClean="0">
                <a:solidFill>
                  <a:srgbClr val="D73A49"/>
                </a:solidFill>
                <a:latin typeface="SFMono-Regular"/>
              </a:rPr>
              <a:t>from</a:t>
            </a:r>
            <a:r>
              <a:rPr lang="en-US" altLang="en-US" b="1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b="1" dirty="0" smtClean="0">
                <a:solidFill>
                  <a:srgbClr val="032F62"/>
                </a:solidFill>
                <a:latin typeface="SFMono-Regular"/>
              </a:rPr>
              <a:t>"d3"</a:t>
            </a:r>
            <a:r>
              <a:rPr lang="en-US" altLang="en-US" b="1" dirty="0" smtClean="0">
                <a:solidFill>
                  <a:srgbClr val="24292E"/>
                </a:solidFill>
                <a:latin typeface="SFMono-Regular"/>
              </a:rPr>
              <a:t>;</a:t>
            </a:r>
            <a:r>
              <a:rPr lang="en-US" altLang="en-US" b="1" dirty="0" smtClean="0">
                <a:solidFill>
                  <a:schemeClr val="tx1"/>
                </a:solidFill>
              </a:rPr>
              <a:t> </a:t>
            </a:r>
            <a:endParaRPr lang="en-US" altLang="en-US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US" altLang="en-US" sz="2800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948255" y="1267120"/>
            <a:ext cx="8866916" cy="875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D3 v4+ supports all recent browser including IE 9+.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use SVG and CSS3 Transitions your browser should support </a:t>
            </a:r>
            <a:r>
              <a:rPr lang="en-US" b="1" dirty="0"/>
              <a:t>W3C</a:t>
            </a:r>
            <a:r>
              <a:rPr lang="en-US" dirty="0"/>
              <a:t>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standards.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686486" y="2336038"/>
            <a:ext cx="69205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78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43" y="0"/>
            <a:ext cx="975275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/>
          <p:cNvSpPr/>
          <p:nvPr/>
        </p:nvSpPr>
        <p:spPr>
          <a:xfrm>
            <a:off x="3017803" y="2497135"/>
            <a:ext cx="7671848" cy="22291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3182BD"/>
                </a:solidFill>
                <a:latin typeface="Menlo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 paragraphs = 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document.getElementsByTagName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756BB1"/>
                </a:solidFill>
                <a:latin typeface="Menlo"/>
              </a:rPr>
              <a:t>"p"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);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Menl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182BD"/>
                </a:solidFill>
                <a:latin typeface="Menlo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altLang="en-US" dirty="0" err="1">
                <a:solidFill>
                  <a:srgbClr val="3182BD"/>
                </a:solidFill>
                <a:latin typeface="Menlo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altLang="en-US" dirty="0">
                <a:solidFill>
                  <a:srgbClr val="31A354"/>
                </a:solidFill>
                <a:latin typeface="Menlo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 &lt; 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paragraphs.length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en-US" dirty="0" smtClean="0">
                <a:solidFill>
                  <a:srgbClr val="000000"/>
                </a:solidFill>
                <a:latin typeface="Menlo"/>
              </a:rPr>
              <a:t>++)	{ </a:t>
            </a:r>
            <a:endParaRPr lang="en-US" altLang="en-US" dirty="0">
              <a:solidFill>
                <a:srgbClr val="000000"/>
              </a:solidFill>
              <a:latin typeface="Menl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altLang="en-US" dirty="0" err="1">
                <a:solidFill>
                  <a:srgbClr val="3182BD"/>
                </a:solidFill>
                <a:latin typeface="Menlo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 paragraph = 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paragraphs.item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);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paragraph.style.setProperty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756BB1"/>
                </a:solidFill>
                <a:latin typeface="Menlo"/>
              </a:rPr>
              <a:t>"color"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en-US" dirty="0">
                <a:solidFill>
                  <a:srgbClr val="756BB1"/>
                </a:solidFill>
                <a:latin typeface="Menlo"/>
              </a:rPr>
              <a:t>"blue</a:t>
            </a:r>
            <a:r>
              <a:rPr lang="en-US" altLang="en-US" dirty="0" smtClean="0">
                <a:solidFill>
                  <a:srgbClr val="756BB1"/>
                </a:solidFill>
                <a:latin typeface="Menlo"/>
              </a:rPr>
              <a:t>"</a:t>
            </a:r>
            <a:r>
              <a:rPr lang="en-US" altLang="en-US" dirty="0" smtClean="0">
                <a:solidFill>
                  <a:srgbClr val="000000"/>
                </a:solidFill>
                <a:latin typeface="Menlo"/>
              </a:rPr>
              <a:t>); </a:t>
            </a:r>
            <a:endParaRPr lang="en-US" altLang="en-US" dirty="0">
              <a:solidFill>
                <a:srgbClr val="000000"/>
              </a:solidFill>
              <a:latin typeface="Menl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 rot="16200000" flipH="1">
            <a:off x="-1311249" y="2947486"/>
            <a:ext cx="6537958" cy="96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Data Driven Document</a:t>
            </a:r>
            <a:endParaRPr lang="en-US" sz="48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 flipH="1">
            <a:off x="3819275" y="224770"/>
            <a:ext cx="6068905" cy="6625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Section &amp; Data binding</a:t>
            </a:r>
            <a:endParaRPr lang="en-US" sz="4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948255" y="906856"/>
            <a:ext cx="7671847" cy="56169"/>
          </a:xfrm>
          <a:prstGeom prst="rightArrow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48255" y="1131217"/>
            <a:ext cx="7671847" cy="795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Selection is process of selection DOM elements and Binding refers to assigning some weightage to DOM elements.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17803" y="4910700"/>
            <a:ext cx="7671848" cy="16729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$(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"p"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color"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“blue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$(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“.</a:t>
            </a:r>
            <a:r>
              <a:rPr lang="en-US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className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“color"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blue"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$(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“#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elementId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“color"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“blue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>
            <a:off x="2948254" y="2031871"/>
            <a:ext cx="7671847" cy="494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 smtClean="0"/>
              <a:t>Selection in d3 is almost similar to JQuery DOM section.</a:t>
            </a: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9071546" y="4224129"/>
            <a:ext cx="1535490" cy="39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9540120" y="6123068"/>
            <a:ext cx="1149531" cy="39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JQuery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42" y="723675"/>
            <a:ext cx="781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5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43" y="0"/>
            <a:ext cx="975275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itle 3"/>
          <p:cNvSpPr txBox="1">
            <a:spLocks/>
          </p:cNvSpPr>
          <p:nvPr/>
        </p:nvSpPr>
        <p:spPr>
          <a:xfrm rot="16200000" flipH="1">
            <a:off x="-1311249" y="2947486"/>
            <a:ext cx="6537958" cy="96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Data Driven Document</a:t>
            </a:r>
            <a:endParaRPr lang="en-US" sz="48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 flipH="1">
            <a:off x="3819275" y="224770"/>
            <a:ext cx="6068905" cy="6625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Section &amp; Data binding</a:t>
            </a:r>
            <a:endParaRPr lang="en-US" sz="4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948255" y="906856"/>
            <a:ext cx="7671847" cy="56169"/>
          </a:xfrm>
          <a:prstGeom prst="rightArrow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9071546" y="4224129"/>
            <a:ext cx="1535490" cy="39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9540120" y="6123068"/>
            <a:ext cx="1149531" cy="39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JQuery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42" y="723675"/>
            <a:ext cx="781050" cy="504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374" y="1112119"/>
            <a:ext cx="3581400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5577" y="1819841"/>
            <a:ext cx="4720044" cy="41364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4098" y="1861347"/>
            <a:ext cx="4633979" cy="409833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741913" y="5959678"/>
            <a:ext cx="13164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JQuery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077192" y="5956266"/>
            <a:ext cx="7216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D 3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87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43" y="0"/>
            <a:ext cx="975275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itle 3"/>
          <p:cNvSpPr txBox="1">
            <a:spLocks/>
          </p:cNvSpPr>
          <p:nvPr/>
        </p:nvSpPr>
        <p:spPr>
          <a:xfrm rot="16200000" flipH="1">
            <a:off x="-1311249" y="2947486"/>
            <a:ext cx="6537958" cy="96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Data Driven Document</a:t>
            </a:r>
            <a:endParaRPr lang="en-US" sz="48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 flipH="1">
            <a:off x="3819275" y="224770"/>
            <a:ext cx="6068905" cy="6625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Section &amp; Data binding</a:t>
            </a:r>
            <a:endParaRPr lang="en-US" sz="4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948255" y="906856"/>
            <a:ext cx="7671847" cy="56169"/>
          </a:xfrm>
          <a:prstGeom prst="rightArrow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08656" y="1150651"/>
            <a:ext cx="2289949" cy="514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Bodoni MT" panose="02070603080606020203" pitchFamily="18" charset="0"/>
              </a:rPr>
              <a:t>Selecting</a:t>
            </a:r>
            <a:endParaRPr lang="en-US" sz="2400" b="1" dirty="0" smtClean="0">
              <a:latin typeface="Bodoni MT" panose="02070603080606020203" pitchFamily="18" charset="0"/>
              <a:hlinkClick r:id="rId3" action="ppaction://program"/>
            </a:endParaRP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9071546" y="4224129"/>
            <a:ext cx="1535490" cy="39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9540120" y="6123068"/>
            <a:ext cx="1149531" cy="39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JQuery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23072" y="1507781"/>
            <a:ext cx="2139543" cy="707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select()</a:t>
            </a:r>
          </a:p>
          <a:p>
            <a:r>
              <a:rPr lang="en-US" sz="1600" dirty="0" smtClean="0"/>
              <a:t>Select All()</a:t>
            </a: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2763952" y="2358588"/>
            <a:ext cx="2316872" cy="514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 smtClean="0">
                <a:latin typeface="Bodoni MT" panose="02070603080606020203" pitchFamily="18" charset="0"/>
              </a:rPr>
              <a:t>Data Binding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941281" y="2776153"/>
            <a:ext cx="2083672" cy="1516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datum()</a:t>
            </a:r>
          </a:p>
          <a:p>
            <a:r>
              <a:rPr lang="en-US" sz="1600" dirty="0" smtClean="0"/>
              <a:t>data()</a:t>
            </a:r>
          </a:p>
          <a:p>
            <a:r>
              <a:rPr lang="en-US" sz="1600" dirty="0"/>
              <a:t>enter()</a:t>
            </a:r>
          </a:p>
          <a:p>
            <a:r>
              <a:rPr lang="en-US" sz="1600" dirty="0"/>
              <a:t>exit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5238205" y="963025"/>
            <a:ext cx="6953795" cy="589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636363"/>
                </a:solidFill>
                <a:latin typeface="Menlo"/>
              </a:rPr>
              <a:t>// Update</a:t>
            </a:r>
            <a:r>
              <a:rPr lang="en-US" altLang="en-US" sz="2000" dirty="0" smtClean="0">
                <a:solidFill>
                  <a:srgbClr val="636363"/>
                </a:solidFill>
                <a:latin typeface="Menlo"/>
              </a:rPr>
              <a:t>…</a:t>
            </a:r>
            <a:r>
              <a:rPr lang="en-US" altLang="en-US" sz="20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solidFill>
                  <a:srgbClr val="3182BD"/>
                </a:solidFill>
                <a:latin typeface="Menl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Menlo"/>
              </a:rPr>
              <a:t>p = d3.select(</a:t>
            </a:r>
            <a:r>
              <a:rPr lang="en-US" altLang="en-US" sz="2000" dirty="0">
                <a:solidFill>
                  <a:srgbClr val="756BB1"/>
                </a:solidFill>
                <a:latin typeface="Menlo"/>
              </a:rPr>
              <a:t>"body"</a:t>
            </a:r>
            <a:r>
              <a:rPr lang="en-US" altLang="en-US" sz="2000" dirty="0">
                <a:solidFill>
                  <a:srgbClr val="000000"/>
                </a:solidFill>
                <a:latin typeface="Menlo"/>
              </a:rPr>
              <a:t>) </a:t>
            </a:r>
            <a:endParaRPr lang="en-US" altLang="en-US" sz="2000" dirty="0" smtClean="0">
              <a:solidFill>
                <a:srgbClr val="000000"/>
              </a:solidFill>
              <a:latin typeface="Menl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altLang="en-US" sz="2000" dirty="0" err="1">
                <a:solidFill>
                  <a:srgbClr val="000000"/>
                </a:solidFill>
                <a:latin typeface="Menlo"/>
              </a:rPr>
              <a:t>selectAll</a:t>
            </a:r>
            <a:r>
              <a:rPr lang="en-US" altLang="en-US" sz="20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en-US" sz="2000" dirty="0">
                <a:solidFill>
                  <a:srgbClr val="756BB1"/>
                </a:solidFill>
                <a:latin typeface="Menlo"/>
              </a:rPr>
              <a:t>"p"</a:t>
            </a:r>
            <a:r>
              <a:rPr lang="en-US" altLang="en-US" sz="2000" dirty="0">
                <a:solidFill>
                  <a:srgbClr val="000000"/>
                </a:solidFill>
                <a:latin typeface="Menlo"/>
              </a:rPr>
              <a:t>) </a:t>
            </a:r>
            <a:endParaRPr lang="en-US" altLang="en-US" sz="2000" dirty="0" smtClean="0">
              <a:solidFill>
                <a:srgbClr val="000000"/>
              </a:solidFill>
              <a:latin typeface="Menl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altLang="en-US" sz="2000" dirty="0">
                <a:solidFill>
                  <a:srgbClr val="000000"/>
                </a:solidFill>
                <a:latin typeface="Menlo"/>
              </a:rPr>
              <a:t>data([</a:t>
            </a:r>
            <a:r>
              <a:rPr lang="en-US" altLang="en-US" sz="2000" dirty="0">
                <a:solidFill>
                  <a:srgbClr val="31A354"/>
                </a:solidFill>
                <a:latin typeface="Menlo"/>
              </a:rPr>
              <a:t>4</a:t>
            </a:r>
            <a:r>
              <a:rPr lang="en-US" altLang="en-US" sz="20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en-US" sz="2000" dirty="0">
                <a:solidFill>
                  <a:srgbClr val="31A354"/>
                </a:solidFill>
                <a:latin typeface="Menlo"/>
              </a:rPr>
              <a:t>8</a:t>
            </a:r>
            <a:r>
              <a:rPr lang="en-US" altLang="en-US" sz="20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en-US" sz="2000" dirty="0">
                <a:solidFill>
                  <a:srgbClr val="31A354"/>
                </a:solidFill>
                <a:latin typeface="Menlo"/>
              </a:rPr>
              <a:t>15</a:t>
            </a:r>
            <a:r>
              <a:rPr lang="en-US" altLang="en-US" sz="20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en-US" sz="2000" dirty="0">
                <a:solidFill>
                  <a:srgbClr val="31A354"/>
                </a:solidFill>
                <a:latin typeface="Menlo"/>
              </a:rPr>
              <a:t>16</a:t>
            </a:r>
            <a:r>
              <a:rPr lang="en-US" altLang="en-US" sz="20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en-US" sz="2000" dirty="0">
                <a:solidFill>
                  <a:srgbClr val="31A354"/>
                </a:solidFill>
                <a:latin typeface="Menlo"/>
              </a:rPr>
              <a:t>23</a:t>
            </a:r>
            <a:r>
              <a:rPr lang="en-US" altLang="en-US" sz="20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en-US" sz="2000" dirty="0">
                <a:solidFill>
                  <a:srgbClr val="31A354"/>
                </a:solidFill>
                <a:latin typeface="Menlo"/>
              </a:rPr>
              <a:t>42</a:t>
            </a:r>
            <a:r>
              <a:rPr lang="en-US" altLang="en-US" sz="2000" dirty="0" smtClean="0">
                <a:solidFill>
                  <a:srgbClr val="000000"/>
                </a:solidFill>
                <a:latin typeface="Menlo"/>
              </a:rPr>
              <a:t>])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Menlo"/>
              </a:rPr>
              <a:t>.text(</a:t>
            </a:r>
            <a:r>
              <a:rPr lang="en-US" altLang="en-US" sz="2000" dirty="0">
                <a:solidFill>
                  <a:srgbClr val="3182BD"/>
                </a:solidFill>
                <a:latin typeface="Menl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Menlo"/>
              </a:rPr>
              <a:t>(d) </a:t>
            </a:r>
            <a:r>
              <a:rPr lang="en-US" altLang="en-US" sz="20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altLang="en-US" sz="2000" dirty="0" smtClean="0">
                <a:solidFill>
                  <a:srgbClr val="3182BD"/>
                </a:solidFill>
                <a:latin typeface="Menlo"/>
              </a:rPr>
              <a:t>return</a:t>
            </a:r>
            <a:r>
              <a:rPr lang="en-US" altLang="en-US" sz="20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 sz="2000" dirty="0">
                <a:solidFill>
                  <a:srgbClr val="756BB1"/>
                </a:solidFill>
                <a:latin typeface="Menlo"/>
              </a:rPr>
              <a:t>"I’m number "</a:t>
            </a:r>
            <a:r>
              <a:rPr lang="en-US" altLang="en-US" sz="2000" dirty="0">
                <a:solidFill>
                  <a:srgbClr val="000000"/>
                </a:solidFill>
                <a:latin typeface="Menlo"/>
              </a:rPr>
              <a:t> + d + </a:t>
            </a:r>
            <a:r>
              <a:rPr lang="en-US" altLang="en-US" sz="2000" dirty="0" smtClean="0">
                <a:solidFill>
                  <a:srgbClr val="756BB1"/>
                </a:solidFill>
                <a:latin typeface="Menlo"/>
              </a:rPr>
              <a:t>"!"</a:t>
            </a:r>
            <a:r>
              <a:rPr lang="en-US" altLang="en-US" sz="20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altLang="en-US" sz="2800" dirty="0" smtClean="0">
              <a:solidFill>
                <a:schemeClr val="tx1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  <a:latin typeface="Menlo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Menlo"/>
              </a:rPr>
              <a:t> });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  <a:latin typeface="Menl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636363"/>
                </a:solidFill>
                <a:latin typeface="Menlo"/>
              </a:rPr>
              <a:t>// </a:t>
            </a:r>
            <a:r>
              <a:rPr lang="en-US" altLang="en-US" sz="2000" dirty="0">
                <a:solidFill>
                  <a:srgbClr val="636363"/>
                </a:solidFill>
                <a:latin typeface="Menlo"/>
              </a:rPr>
              <a:t>Enter…</a:t>
            </a:r>
            <a:r>
              <a:rPr lang="en-US" altLang="en-US" sz="2000" dirty="0">
                <a:solidFill>
                  <a:srgbClr val="000000"/>
                </a:solidFill>
                <a:latin typeface="Menlo"/>
              </a:rPr>
              <a:t> </a:t>
            </a:r>
            <a:endParaRPr lang="en-US" altLang="en-US" sz="2000" dirty="0" smtClean="0">
              <a:solidFill>
                <a:srgbClr val="000000"/>
              </a:solidFill>
              <a:latin typeface="Menl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altLang="en-US" sz="2000" dirty="0" err="1" smtClean="0">
                <a:solidFill>
                  <a:srgbClr val="000000"/>
                </a:solidFill>
                <a:latin typeface="Menlo"/>
              </a:rPr>
              <a:t>p.enter</a:t>
            </a:r>
            <a:r>
              <a:rPr lang="en-US" altLang="en-US" sz="2000" dirty="0" smtClean="0">
                <a:solidFill>
                  <a:srgbClr val="000000"/>
                </a:solidFill>
                <a:latin typeface="Menlo"/>
              </a:rPr>
              <a:t>().</a:t>
            </a:r>
            <a:r>
              <a:rPr lang="en-US" altLang="en-US" sz="2000" dirty="0">
                <a:solidFill>
                  <a:srgbClr val="000000"/>
                </a:solidFill>
                <a:latin typeface="Menlo"/>
              </a:rPr>
              <a:t>append(</a:t>
            </a:r>
            <a:r>
              <a:rPr lang="en-US" altLang="en-US" sz="2000" dirty="0">
                <a:solidFill>
                  <a:srgbClr val="756BB1"/>
                </a:solidFill>
                <a:latin typeface="Menlo"/>
              </a:rPr>
              <a:t>"p"</a:t>
            </a:r>
            <a:r>
              <a:rPr lang="en-US" altLang="en-US" sz="2000" dirty="0">
                <a:solidFill>
                  <a:srgbClr val="000000"/>
                </a:solidFill>
                <a:latin typeface="Menlo"/>
              </a:rPr>
              <a:t>) </a:t>
            </a:r>
            <a:endParaRPr lang="en-US" altLang="en-US" sz="2000" dirty="0" smtClean="0">
              <a:solidFill>
                <a:srgbClr val="000000"/>
              </a:solidFill>
              <a:latin typeface="Menl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altLang="en-US" sz="2000" dirty="0">
                <a:solidFill>
                  <a:srgbClr val="000000"/>
                </a:solidFill>
                <a:latin typeface="Menlo"/>
              </a:rPr>
              <a:t>text(</a:t>
            </a:r>
            <a:r>
              <a:rPr lang="en-US" altLang="en-US" sz="2000" dirty="0">
                <a:solidFill>
                  <a:srgbClr val="3182BD"/>
                </a:solidFill>
                <a:latin typeface="Menl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Menlo"/>
              </a:rPr>
              <a:t>(d) </a:t>
            </a:r>
            <a:r>
              <a:rPr lang="en-US" altLang="en-US" sz="20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altLang="en-US" sz="2000" dirty="0" smtClean="0">
                <a:solidFill>
                  <a:srgbClr val="3182BD"/>
                </a:solidFill>
                <a:latin typeface="Menlo"/>
              </a:rPr>
              <a:t>return</a:t>
            </a:r>
            <a:r>
              <a:rPr lang="en-US" altLang="en-US" sz="20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 sz="2000" dirty="0">
                <a:solidFill>
                  <a:srgbClr val="756BB1"/>
                </a:solidFill>
                <a:latin typeface="Menlo"/>
              </a:rPr>
              <a:t>"I’m number "</a:t>
            </a:r>
            <a:r>
              <a:rPr lang="en-US" altLang="en-US" sz="2000" dirty="0">
                <a:solidFill>
                  <a:srgbClr val="000000"/>
                </a:solidFill>
                <a:latin typeface="Menlo"/>
              </a:rPr>
              <a:t> + d + </a:t>
            </a:r>
            <a:r>
              <a:rPr lang="en-US" altLang="en-US" sz="2000" dirty="0">
                <a:solidFill>
                  <a:srgbClr val="756BB1"/>
                </a:solidFill>
                <a:latin typeface="Menlo"/>
              </a:rPr>
              <a:t>"!"</a:t>
            </a:r>
            <a:r>
              <a:rPr lang="en-US" altLang="en-US" sz="2000" dirty="0">
                <a:solidFill>
                  <a:srgbClr val="000000"/>
                </a:solidFill>
                <a:latin typeface="Menlo"/>
              </a:rPr>
              <a:t>;</a:t>
            </a:r>
            <a:r>
              <a:rPr lang="en-US" altLang="en-US" sz="20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Menlo"/>
              </a:rPr>
              <a:t>});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  <a:latin typeface="Menl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636363"/>
                </a:solidFill>
                <a:latin typeface="Menlo"/>
              </a:rPr>
              <a:t>// </a:t>
            </a:r>
            <a:r>
              <a:rPr lang="en-US" altLang="en-US" sz="2000" dirty="0">
                <a:solidFill>
                  <a:srgbClr val="636363"/>
                </a:solidFill>
                <a:latin typeface="Menlo"/>
              </a:rPr>
              <a:t>Exit…</a:t>
            </a:r>
            <a:r>
              <a:rPr lang="en-US" altLang="en-US" sz="2000" dirty="0">
                <a:solidFill>
                  <a:srgbClr val="000000"/>
                </a:solidFill>
                <a:latin typeface="Menlo"/>
              </a:rPr>
              <a:t>  </a:t>
            </a:r>
            <a:endParaRPr lang="en-US" altLang="en-US" sz="2000" dirty="0" smtClean="0">
              <a:solidFill>
                <a:srgbClr val="000000"/>
              </a:solidFill>
              <a:latin typeface="Menl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altLang="en-US" sz="2000" dirty="0" err="1" smtClean="0">
                <a:solidFill>
                  <a:srgbClr val="000000"/>
                </a:solidFill>
                <a:latin typeface="Menlo"/>
              </a:rPr>
              <a:t>p.exit</a:t>
            </a:r>
            <a:r>
              <a:rPr lang="en-US" altLang="en-US" sz="2000" dirty="0">
                <a:solidFill>
                  <a:srgbClr val="000000"/>
                </a:solidFill>
                <a:latin typeface="Menlo"/>
              </a:rPr>
              <a:t>().remove();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endParaRPr lang="en-US" alt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42" y="723675"/>
            <a:ext cx="781050" cy="50482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9888180" y="1490538"/>
            <a:ext cx="2139543" cy="435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0" name="Content Placeholder 1">
            <a:hlinkClick r:id="rId3" action="ppaction://program"/>
          </p:cNvPr>
          <p:cNvSpPr txBox="1">
            <a:spLocks/>
          </p:cNvSpPr>
          <p:nvPr/>
        </p:nvSpPr>
        <p:spPr>
          <a:xfrm>
            <a:off x="10149841" y="1023606"/>
            <a:ext cx="2042160" cy="514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Bodoni MT" panose="02070603080606020203" pitchFamily="18" charset="0"/>
              </a:rPr>
              <a:t>Let’s try this</a:t>
            </a:r>
          </a:p>
        </p:txBody>
      </p:sp>
      <p:sp>
        <p:nvSpPr>
          <p:cNvPr id="24" name="Content Placeholder 1"/>
          <p:cNvSpPr txBox="1">
            <a:spLocks/>
          </p:cNvSpPr>
          <p:nvPr/>
        </p:nvSpPr>
        <p:spPr>
          <a:xfrm>
            <a:off x="2606570" y="4547229"/>
            <a:ext cx="2688546" cy="514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 smtClean="0">
                <a:latin typeface="Bodoni MT" panose="02070603080606020203" pitchFamily="18" charset="0"/>
              </a:rPr>
              <a:t>DOM Manipulation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890574" y="4910717"/>
            <a:ext cx="2404541" cy="1741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append()</a:t>
            </a:r>
          </a:p>
          <a:p>
            <a:r>
              <a:rPr lang="en-US" sz="1600" dirty="0" smtClean="0"/>
              <a:t>text(), html()</a:t>
            </a:r>
          </a:p>
          <a:p>
            <a:r>
              <a:rPr lang="en-US" sz="1600" dirty="0" err="1" smtClean="0"/>
              <a:t>attr</a:t>
            </a:r>
            <a:r>
              <a:rPr lang="en-US" sz="1600" dirty="0" smtClean="0"/>
              <a:t>(), property()</a:t>
            </a:r>
            <a:endParaRPr lang="en-US" sz="1600" dirty="0"/>
          </a:p>
          <a:p>
            <a:r>
              <a:rPr lang="en-US" sz="1600" dirty="0" smtClean="0"/>
              <a:t>style(), classed()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037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43" y="0"/>
            <a:ext cx="975275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itle 3"/>
          <p:cNvSpPr txBox="1">
            <a:spLocks/>
          </p:cNvSpPr>
          <p:nvPr/>
        </p:nvSpPr>
        <p:spPr>
          <a:xfrm rot="16200000" flipH="1">
            <a:off x="-1311249" y="2947486"/>
            <a:ext cx="6537958" cy="96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Data Driven Document</a:t>
            </a:r>
            <a:endParaRPr lang="en-US" sz="48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 flipH="1">
            <a:off x="3819275" y="224770"/>
            <a:ext cx="6068905" cy="6625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Section &amp; Data binding</a:t>
            </a:r>
            <a:endParaRPr lang="en-US" sz="4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948255" y="906856"/>
            <a:ext cx="7671847" cy="56169"/>
          </a:xfrm>
          <a:prstGeom prst="rightArrow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9071546" y="4224129"/>
            <a:ext cx="1535490" cy="39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9540120" y="6123068"/>
            <a:ext cx="1149531" cy="39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JQuery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42" y="723675"/>
            <a:ext cx="781050" cy="50482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360463" y="1190017"/>
            <a:ext cx="7557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Supported external data file methods lists : 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471" y="1794205"/>
            <a:ext cx="7604812" cy="341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0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43" y="0"/>
            <a:ext cx="975275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itle 3"/>
          <p:cNvSpPr txBox="1">
            <a:spLocks/>
          </p:cNvSpPr>
          <p:nvPr/>
        </p:nvSpPr>
        <p:spPr>
          <a:xfrm rot="16200000" flipH="1">
            <a:off x="-1311249" y="2947486"/>
            <a:ext cx="6537958" cy="96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Data Driven Document</a:t>
            </a:r>
            <a:endParaRPr lang="en-US" sz="48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 flipH="1">
            <a:off x="4644330" y="210311"/>
            <a:ext cx="4279696" cy="6625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S V G - Charts</a:t>
            </a:r>
            <a:endParaRPr lang="en-US" sz="4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948255" y="906856"/>
            <a:ext cx="7671847" cy="56169"/>
          </a:xfrm>
          <a:prstGeom prst="rightArrow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42" y="723675"/>
            <a:ext cx="781050" cy="504825"/>
          </a:xfrm>
          <a:prstGeom prst="rect">
            <a:avLst/>
          </a:prstGeom>
        </p:spPr>
      </p:pic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2948255" y="1131217"/>
            <a:ext cx="8181299" cy="2813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is SVG</a:t>
            </a:r>
            <a:r>
              <a:rPr lang="en-US" b="1" dirty="0" smtClean="0"/>
              <a:t>?</a:t>
            </a:r>
          </a:p>
          <a:p>
            <a:r>
              <a:rPr lang="en-US" dirty="0"/>
              <a:t>SVG stands for Scalable Vector </a:t>
            </a:r>
            <a:r>
              <a:rPr lang="en-US" dirty="0" smtClean="0"/>
              <a:t>Graphics.</a:t>
            </a:r>
            <a:endParaRPr lang="en-US" dirty="0"/>
          </a:p>
          <a:p>
            <a:r>
              <a:rPr lang="en-US" dirty="0"/>
              <a:t>SVG is used to define vector-based graphics for the </a:t>
            </a:r>
            <a:r>
              <a:rPr lang="en-US" dirty="0" smtClean="0"/>
              <a:t>Web.</a:t>
            </a:r>
            <a:endParaRPr lang="en-US" dirty="0"/>
          </a:p>
          <a:p>
            <a:r>
              <a:rPr lang="en-US" dirty="0"/>
              <a:t>SVG images can be created and edited with any text </a:t>
            </a:r>
            <a:r>
              <a:rPr lang="en-US" dirty="0" smtClean="0"/>
              <a:t>editor and also can be searched, indexed, scripted and compressed.</a:t>
            </a:r>
          </a:p>
          <a:p>
            <a:r>
              <a:rPr lang="en-US" dirty="0"/>
              <a:t>SVG graphics do NOT lose any quality if they are zoomed or resized</a:t>
            </a:r>
          </a:p>
          <a:p>
            <a:r>
              <a:rPr lang="en-US" dirty="0"/>
              <a:t>SVG files are pure </a:t>
            </a:r>
            <a:r>
              <a:rPr lang="en-US" dirty="0" smtClean="0"/>
              <a:t>XML and SVG is a W3C </a:t>
            </a:r>
            <a:r>
              <a:rPr lang="en-US" dirty="0"/>
              <a:t>recommendation.</a:t>
            </a:r>
          </a:p>
          <a:p>
            <a:endParaRPr lang="en-US" dirty="0"/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2948254" y="4149389"/>
            <a:ext cx="8181299" cy="2548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SVG </a:t>
            </a:r>
            <a:r>
              <a:rPr lang="fr-FR" dirty="0" err="1"/>
              <a:t>provides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shapes</a:t>
            </a:r>
            <a:r>
              <a:rPr lang="fr-FR" dirty="0"/>
              <a:t> </a:t>
            </a:r>
            <a:r>
              <a:rPr lang="fr-FR" dirty="0" err="1"/>
              <a:t>like</a:t>
            </a:r>
            <a:r>
              <a:rPr lang="fr-FR" dirty="0"/>
              <a:t> </a:t>
            </a:r>
            <a:r>
              <a:rPr lang="fr-FR" dirty="0" err="1"/>
              <a:t>lines</a:t>
            </a:r>
            <a:r>
              <a:rPr lang="fr-FR" dirty="0"/>
              <a:t>, rectangles, </a:t>
            </a:r>
            <a:r>
              <a:rPr lang="fr-FR" dirty="0" err="1"/>
              <a:t>circles</a:t>
            </a:r>
            <a:r>
              <a:rPr lang="fr-FR" dirty="0"/>
              <a:t>, ellipses etc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Each </a:t>
            </a:r>
            <a:r>
              <a:rPr lang="en-US" dirty="0"/>
              <a:t>SVG element has it's own </a:t>
            </a:r>
            <a:r>
              <a:rPr lang="en-US" dirty="0" smtClean="0"/>
              <a:t>properties, </a:t>
            </a:r>
            <a:r>
              <a:rPr lang="en-US" dirty="0"/>
              <a:t>we provide geometry properties as attributes and styling properties as </a:t>
            </a:r>
            <a:r>
              <a:rPr lang="en-US" dirty="0" smtClean="0"/>
              <a:t>styles.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SVG </a:t>
            </a:r>
            <a:r>
              <a:rPr lang="en-US" dirty="0"/>
              <a:t>sits in the DOM, we can use </a:t>
            </a:r>
            <a:r>
              <a:rPr lang="en-US" dirty="0" err="1"/>
              <a:t>attr</a:t>
            </a:r>
            <a:r>
              <a:rPr lang="en-US" dirty="0"/>
              <a:t>() and append() just like we did for HTML </a:t>
            </a:r>
            <a:r>
              <a:rPr lang="en-US" dirty="0" smtClean="0"/>
              <a:t>elements to add to HTML body.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4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43" y="0"/>
            <a:ext cx="975275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itle 3"/>
          <p:cNvSpPr txBox="1">
            <a:spLocks/>
          </p:cNvSpPr>
          <p:nvPr/>
        </p:nvSpPr>
        <p:spPr>
          <a:xfrm rot="16200000" flipH="1">
            <a:off x="-1311249" y="2947486"/>
            <a:ext cx="6537958" cy="96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Data Driven Document</a:t>
            </a:r>
            <a:endParaRPr lang="en-US" sz="48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 flipH="1">
            <a:off x="4644330" y="210311"/>
            <a:ext cx="4279696" cy="6625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S V G - Charts</a:t>
            </a:r>
            <a:endParaRPr lang="en-US" sz="4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948255" y="906856"/>
            <a:ext cx="7671847" cy="56169"/>
          </a:xfrm>
          <a:prstGeom prst="rightArrow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42" y="723675"/>
            <a:ext cx="781050" cy="5048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30136" y="1176077"/>
            <a:ext cx="8581314" cy="18095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svg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="500"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="500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600" dirty="0" err="1" smtClean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altLang="en-US" sz="1600" dirty="0" smtClean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="0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="0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="200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="red" /&gt;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altLang="en-US" sz="16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x1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y1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x2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250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y2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="180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stroke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black"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altLang="en-US" sz="16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cx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="450"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cy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="102"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="20"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fill=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"blue"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altLang="en-US" sz="16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cx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350"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cy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194"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</a:t>
            </a:r>
            <a:r>
              <a:rPr lang="en-US" alt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"orange"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600" dirty="0" err="1" smtClean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svg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9001997" y="6123300"/>
            <a:ext cx="1535490" cy="39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HTML SVG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30136" y="3154879"/>
            <a:ext cx="3392287" cy="34629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svg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d3.select(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"body</a:t>
            </a:r>
            <a:r>
              <a:rPr lang="en-US" altLang="en-US" sz="16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append(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svg</a:t>
            </a:r>
            <a:r>
              <a:rPr lang="en-US" altLang="en-US" sz="16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"width</a:t>
            </a:r>
            <a:r>
              <a:rPr lang="en-US" altLang="en-US" sz="16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500)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"height"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500); 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svg.append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"line</a:t>
            </a:r>
            <a:r>
              <a:rPr lang="en-US" altLang="en-US" sz="16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"x1"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"x2"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250)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"y1"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"y2</a:t>
            </a:r>
            <a:r>
              <a:rPr lang="en-US" altLang="en-US" sz="16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180)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"stroke"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"black"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smtClean="0">
                <a:solidFill>
                  <a:schemeClr val="tx1"/>
                </a:solidFill>
              </a:rPr>
              <a:t>;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025" y="2998657"/>
            <a:ext cx="4132077" cy="19455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024" y="4797531"/>
            <a:ext cx="5608181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6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43" y="0"/>
            <a:ext cx="975275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itle 3"/>
          <p:cNvSpPr txBox="1">
            <a:spLocks/>
          </p:cNvSpPr>
          <p:nvPr/>
        </p:nvSpPr>
        <p:spPr>
          <a:xfrm rot="16200000" flipH="1">
            <a:off x="-1311249" y="2947486"/>
            <a:ext cx="6537958" cy="96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Data Driven Document</a:t>
            </a:r>
            <a:endParaRPr lang="en-US" sz="48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 flipH="1">
            <a:off x="5687265" y="224770"/>
            <a:ext cx="2333329" cy="6625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Scales</a:t>
            </a:r>
            <a:endParaRPr lang="en-US" sz="4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948255" y="906856"/>
            <a:ext cx="7671847" cy="56169"/>
          </a:xfrm>
          <a:prstGeom prst="rightArrow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9540120" y="6123068"/>
            <a:ext cx="1149531" cy="39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JQuery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42" y="723675"/>
            <a:ext cx="781050" cy="50482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9888180" y="1490538"/>
            <a:ext cx="2139543" cy="435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9" name="Trapezoid 18"/>
          <p:cNvSpPr/>
          <p:nvPr/>
        </p:nvSpPr>
        <p:spPr>
          <a:xfrm>
            <a:off x="2734104" y="3138003"/>
            <a:ext cx="3418501" cy="634666"/>
          </a:xfrm>
          <a:prstGeom prst="trapezoid">
            <a:avLst>
              <a:gd name="adj" fmla="val 14387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596930" y="2466743"/>
            <a:ext cx="1686058" cy="67883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lgerian" panose="04020705040A02060702" pitchFamily="82" charset="0"/>
              </a:rPr>
              <a:t>0  ...  1	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627847" y="3772669"/>
            <a:ext cx="3624224" cy="7138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lgerian" panose="04020705040A02060702" pitchFamily="82" charset="0"/>
              </a:rPr>
              <a:t>0  ................  100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948255" y="1056330"/>
            <a:ext cx="7920046" cy="10874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400" dirty="0" smtClean="0">
                <a:latin typeface="Bodoni MT" panose="02070603080606020203" pitchFamily="18" charset="0"/>
              </a:rPr>
              <a:t>Scales are functions that maps values from an input domain to output range, so that data can be visible in predefined screen size. It’s optional in d3.</a:t>
            </a:r>
          </a:p>
        </p:txBody>
      </p:sp>
      <p:sp>
        <p:nvSpPr>
          <p:cNvPr id="16" name="Trapezoid 15"/>
          <p:cNvSpPr/>
          <p:nvPr/>
        </p:nvSpPr>
        <p:spPr>
          <a:xfrm flipV="1">
            <a:off x="7744102" y="3133622"/>
            <a:ext cx="4025536" cy="660431"/>
          </a:xfrm>
          <a:prstGeom prst="trapezoid">
            <a:avLst>
              <a:gd name="adj" fmla="val 15185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622809" y="2453518"/>
            <a:ext cx="4238269" cy="69206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lgerian" panose="04020705040A02060702" pitchFamily="82" charset="0"/>
              </a:rPr>
              <a:t>0  ..............  100000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58481" y="2417437"/>
            <a:ext cx="14334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Domain </a:t>
            </a:r>
          </a:p>
          <a:p>
            <a:pPr algn="ctr"/>
            <a:r>
              <a:rPr lang="en-US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values</a:t>
            </a:r>
            <a:endParaRPr 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53120" y="3714113"/>
            <a:ext cx="119295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Range</a:t>
            </a:r>
          </a:p>
          <a:p>
            <a:pPr algn="ctr"/>
            <a:r>
              <a:rPr lang="en-US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values</a:t>
            </a:r>
            <a:endParaRPr lang="en-US" sz="24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689562" y="3773153"/>
            <a:ext cx="2139550" cy="71340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lgerian" panose="04020705040A02060702" pitchFamily="82" charset="0"/>
              </a:rPr>
              <a:t>0  ...  100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39243" y="4981802"/>
            <a:ext cx="5411970" cy="16729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 = [100, 400,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300,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1000];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scale = d3.scaleLinear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domain([d3.min(data), d3.max(data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range([50, 500]);</a:t>
            </a:r>
            <a:r>
              <a:rPr lang="en-US" altLang="en-US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18321" y="4981802"/>
            <a:ext cx="4273679" cy="16872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g.append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altLang="en-US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"width</a:t>
            </a:r>
            <a:r>
              <a:rPr lang="en-US" altLang="en-US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 =&gt; scale(d))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"height</a:t>
            </a:r>
            <a:r>
              <a:rPr lang="en-US" altLang="en-US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barHeight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-margin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78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43" y="0"/>
            <a:ext cx="975275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itle 3"/>
          <p:cNvSpPr txBox="1">
            <a:spLocks/>
          </p:cNvSpPr>
          <p:nvPr/>
        </p:nvSpPr>
        <p:spPr>
          <a:xfrm rot="16200000" flipH="1">
            <a:off x="-1311249" y="2947486"/>
            <a:ext cx="6537958" cy="96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Data Driven Document</a:t>
            </a:r>
            <a:endParaRPr lang="en-US" sz="48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 flipH="1">
            <a:off x="5687265" y="224770"/>
            <a:ext cx="2333329" cy="6625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Scales</a:t>
            </a:r>
            <a:endParaRPr lang="en-US" sz="4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948255" y="906856"/>
            <a:ext cx="7671847" cy="56169"/>
          </a:xfrm>
          <a:prstGeom prst="rightArrow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9540120" y="6123068"/>
            <a:ext cx="1149531" cy="39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JQuery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42" y="723675"/>
            <a:ext cx="781050" cy="50482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9888180" y="1490538"/>
            <a:ext cx="2139543" cy="435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1294059"/>
            <a:ext cx="9226459" cy="5227524"/>
          </a:xfrm>
          <a:prstGeom prst="rect">
            <a:avLst/>
          </a:prstGeom>
        </p:spPr>
      </p:pic>
      <p:sp>
        <p:nvSpPr>
          <p:cNvPr id="33" name="Right Arrow 32"/>
          <p:cNvSpPr/>
          <p:nvPr/>
        </p:nvSpPr>
        <p:spPr>
          <a:xfrm>
            <a:off x="2705608" y="1960993"/>
            <a:ext cx="788101" cy="296091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705608" y="2588118"/>
            <a:ext cx="788101" cy="296091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2705607" y="5313901"/>
            <a:ext cx="788101" cy="296091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2705607" y="6013235"/>
            <a:ext cx="788101" cy="296091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3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43" y="0"/>
            <a:ext cx="975275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itle 3"/>
          <p:cNvSpPr txBox="1">
            <a:spLocks/>
          </p:cNvSpPr>
          <p:nvPr/>
        </p:nvSpPr>
        <p:spPr>
          <a:xfrm rot="16200000" flipH="1">
            <a:off x="-1311249" y="2947486"/>
            <a:ext cx="6537958" cy="96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Data Driven Document</a:t>
            </a:r>
            <a:endParaRPr lang="en-US" sz="48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 flipH="1">
            <a:off x="6002870" y="221937"/>
            <a:ext cx="1810815" cy="6625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AxIs</a:t>
            </a:r>
            <a:endParaRPr lang="en-US" sz="4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948255" y="906856"/>
            <a:ext cx="7671847" cy="56169"/>
          </a:xfrm>
          <a:prstGeom prst="rightArrow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9540120" y="6123068"/>
            <a:ext cx="1149531" cy="39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JQuery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42" y="723675"/>
            <a:ext cx="781050" cy="50482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9888180" y="1490538"/>
            <a:ext cx="2139543" cy="435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948255" y="1056330"/>
            <a:ext cx="7741396" cy="138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400" dirty="0" smtClean="0">
                <a:latin typeface="Bodoni MT" panose="02070603080606020203" pitchFamily="18" charset="0"/>
              </a:rPr>
              <a:t>Axis creates human readable reference mark for scaling  or measuring objects on chart.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>
                <a:latin typeface="Bodoni MT" panose="02070603080606020203" pitchFamily="18" charset="0"/>
              </a:rPr>
              <a:t>All axis are optional but scaling </a:t>
            </a:r>
            <a:r>
              <a:rPr lang="en-US" sz="2400" dirty="0">
                <a:latin typeface="Bodoni MT" panose="02070603080606020203" pitchFamily="18" charset="0"/>
              </a:rPr>
              <a:t>is </a:t>
            </a:r>
            <a:r>
              <a:rPr lang="en-US" sz="2400" dirty="0" smtClean="0">
                <a:latin typeface="Bodoni MT" panose="02070603080606020203" pitchFamily="18" charset="0"/>
              </a:rPr>
              <a:t>required </a:t>
            </a:r>
            <a:r>
              <a:rPr lang="en-US" sz="2400" dirty="0">
                <a:latin typeface="Bodoni MT" panose="02070603080606020203" pitchFamily="18" charset="0"/>
              </a:rPr>
              <a:t>for axis</a:t>
            </a:r>
            <a:r>
              <a:rPr lang="en-US" sz="2400" dirty="0" smtClean="0">
                <a:latin typeface="Bodoni MT" panose="02070603080606020203" pitchFamily="18" charset="0"/>
              </a:rPr>
              <a:t>.</a:t>
            </a:r>
            <a:endParaRPr lang="en-US" sz="2400" dirty="0">
              <a:latin typeface="Bodoni MT" panose="020706030806060202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299" y="3774256"/>
            <a:ext cx="4931463" cy="2456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155" y="2687280"/>
            <a:ext cx="1657350" cy="35805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7415" y="2484843"/>
            <a:ext cx="5036498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4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256" y="0"/>
            <a:ext cx="9239250" cy="6858000"/>
          </a:xfrm>
          <a:prstGeom prst="rect">
            <a:avLst/>
          </a:prstGeom>
        </p:spPr>
      </p:pic>
      <p:sp>
        <p:nvSpPr>
          <p:cNvPr id="13" name="Title 3"/>
          <p:cNvSpPr txBox="1">
            <a:spLocks/>
          </p:cNvSpPr>
          <p:nvPr/>
        </p:nvSpPr>
        <p:spPr>
          <a:xfrm rot="16200000" flipH="1">
            <a:off x="-802236" y="2947487"/>
            <a:ext cx="6537958" cy="96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Data Driven Document</a:t>
            </a:r>
            <a:endParaRPr lang="en-US" sz="48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 flipH="1">
            <a:off x="4220328" y="202149"/>
            <a:ext cx="5677423" cy="6625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D3 Session Agenda</a:t>
            </a:r>
            <a:endParaRPr lang="en-US" sz="4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075" y="787917"/>
            <a:ext cx="4352925" cy="56295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84647" y="1081392"/>
            <a:ext cx="8566468" cy="5483133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Introduction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Why D3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Type of Charts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Elements of D3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Environment Setup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Selection and Data Binding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SVG Chart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Scale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Axis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Transition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Drag &amp; Zoom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Let us C working example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Resource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42" y="723675"/>
            <a:ext cx="781050" cy="50482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948255" y="906856"/>
            <a:ext cx="7671847" cy="56169"/>
          </a:xfrm>
          <a:prstGeom prst="rightArrow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43" y="0"/>
            <a:ext cx="975275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itle 3"/>
          <p:cNvSpPr txBox="1">
            <a:spLocks/>
          </p:cNvSpPr>
          <p:nvPr/>
        </p:nvSpPr>
        <p:spPr>
          <a:xfrm rot="16200000" flipH="1">
            <a:off x="-1311249" y="2947486"/>
            <a:ext cx="6537958" cy="96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Data Driven Document</a:t>
            </a:r>
            <a:endParaRPr lang="en-US" sz="48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 flipH="1">
            <a:off x="5099299" y="220242"/>
            <a:ext cx="4214519" cy="6625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Transitions</a:t>
            </a:r>
            <a:endParaRPr lang="en-US" sz="4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948255" y="906856"/>
            <a:ext cx="7671847" cy="56169"/>
          </a:xfrm>
          <a:prstGeom prst="rightArrow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9540120" y="6123068"/>
            <a:ext cx="1149531" cy="39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JQuery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42" y="723675"/>
            <a:ext cx="781050" cy="50482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9888180" y="1490538"/>
            <a:ext cx="2139543" cy="435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948255" y="1228500"/>
            <a:ext cx="7741396" cy="218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400" dirty="0" smtClean="0">
                <a:latin typeface="Bodoni MT" panose="02070603080606020203" pitchFamily="18" charset="0"/>
              </a:rPr>
              <a:t>Transition is special selection where operation applies smoothly over time period.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>
                <a:latin typeface="Bodoni MT" panose="02070603080606020203" pitchFamily="18" charset="0"/>
              </a:rPr>
              <a:t>Transition is process of change from one state to another state of an object.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>
                <a:latin typeface="Bodoni MT" panose="02070603080606020203" pitchFamily="18" charset="0"/>
              </a:rPr>
              <a:t>User eyes able to see the change in object model.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48255" y="3801416"/>
            <a:ext cx="7741396" cy="16729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body = d3</a:t>
            </a: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smtClean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altLang="en-US" dirty="0" smtClean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duration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"background-color"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 err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lightblue</a:t>
            </a:r>
            <a:r>
              <a:rPr lang="en-US" altLang="en-US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" name="Content Placeholder 1">
            <a:hlinkClick r:id="rId4"/>
          </p:cNvPr>
          <p:cNvSpPr txBox="1">
            <a:spLocks/>
          </p:cNvSpPr>
          <p:nvPr/>
        </p:nvSpPr>
        <p:spPr>
          <a:xfrm>
            <a:off x="8821662" y="3801416"/>
            <a:ext cx="1867989" cy="485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u="sng" dirty="0" smtClean="0">
                <a:solidFill>
                  <a:schemeClr val="bg1"/>
                </a:solidFill>
                <a:latin typeface="Bodoni MT" panose="02070603080606020203" pitchFamily="18" charset="0"/>
              </a:rPr>
              <a:t>Look Into This</a:t>
            </a:r>
          </a:p>
        </p:txBody>
      </p:sp>
    </p:spTree>
    <p:extLst>
      <p:ext uri="{BB962C8B-B14F-4D97-AF65-F5344CB8AC3E}">
        <p14:creationId xmlns:p14="http://schemas.microsoft.com/office/powerpoint/2010/main" val="33814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43" y="0"/>
            <a:ext cx="975275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itle 3"/>
          <p:cNvSpPr txBox="1">
            <a:spLocks/>
          </p:cNvSpPr>
          <p:nvPr/>
        </p:nvSpPr>
        <p:spPr>
          <a:xfrm rot="16200000" flipH="1">
            <a:off x="-1311249" y="2947486"/>
            <a:ext cx="6537958" cy="96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Data Driven Document</a:t>
            </a:r>
            <a:endParaRPr lang="en-US" sz="48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 flipH="1">
            <a:off x="5099299" y="220242"/>
            <a:ext cx="4214519" cy="6625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Drag &amp; zoom</a:t>
            </a:r>
            <a:endParaRPr lang="en-US" sz="4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948255" y="906856"/>
            <a:ext cx="7671847" cy="56169"/>
          </a:xfrm>
          <a:prstGeom prst="rightArrow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9540120" y="6123068"/>
            <a:ext cx="1149531" cy="39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JQuery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42" y="723675"/>
            <a:ext cx="781050" cy="50482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9888180" y="1490538"/>
            <a:ext cx="2139543" cy="435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48255" y="2325131"/>
            <a:ext cx="8076796" cy="21041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>
                <a:solidFill>
                  <a:srgbClr val="000088"/>
                </a:solidFill>
                <a:latin typeface="Courier New" panose="02070309020205020404" pitchFamily="49" charset="0"/>
              </a:rPr>
              <a:t>var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drag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d3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drag</a:t>
            </a: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</a:rPr>
              <a:t>();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d3</a:t>
            </a: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".node</a:t>
            </a:r>
            <a:r>
              <a:rPr lang="en-US" altLang="en-US" dirty="0" smtClean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d3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drag</a:t>
            </a: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"drag"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" name="Content Placeholder 1">
            <a:hlinkClick r:id="rId4"/>
          </p:cNvPr>
          <p:cNvSpPr txBox="1">
            <a:spLocks/>
          </p:cNvSpPr>
          <p:nvPr/>
        </p:nvSpPr>
        <p:spPr>
          <a:xfrm>
            <a:off x="8821662" y="3801416"/>
            <a:ext cx="1867989" cy="485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u="sng" dirty="0" smtClean="0">
                <a:solidFill>
                  <a:schemeClr val="bg1"/>
                </a:solidFill>
                <a:latin typeface="Bodoni MT" panose="02070603080606020203" pitchFamily="18" charset="0"/>
              </a:rPr>
              <a:t>Look Into This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48255" y="4548691"/>
            <a:ext cx="8076796" cy="21041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88"/>
                </a:solidFill>
                <a:latin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zoom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d3</a:t>
            </a: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zoom</a:t>
            </a: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</a:rPr>
              <a:t>();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d3</a:t>
            </a: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".node</a:t>
            </a:r>
            <a:r>
              <a:rPr lang="en-US" altLang="en-US" dirty="0" smtClean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d3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drag</a:t>
            </a: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smtClean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dirty="0" err="1" smtClean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mousedown.zoom</a:t>
            </a:r>
            <a:r>
              <a:rPr lang="en-US" altLang="en-US" dirty="0" smtClean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32717" y="1227372"/>
            <a:ext cx="8507871" cy="1018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400" dirty="0" smtClean="0">
                <a:latin typeface="Bodoni MT" panose="02070603080606020203" pitchFamily="18" charset="0"/>
              </a:rPr>
              <a:t>Dragging </a:t>
            </a:r>
            <a:r>
              <a:rPr lang="en-US" sz="2400" dirty="0">
                <a:latin typeface="Bodoni MT" panose="02070603080606020203" pitchFamily="18" charset="0"/>
              </a:rPr>
              <a:t>and zooming are popular interaction techniques which </a:t>
            </a:r>
            <a:r>
              <a:rPr lang="en-US" sz="2400" dirty="0" smtClean="0">
                <a:latin typeface="Bodoni MT" panose="02070603080606020203" pitchFamily="18" charset="0"/>
              </a:rPr>
              <a:t>let </a:t>
            </a:r>
            <a:r>
              <a:rPr lang="en-US" sz="2400" dirty="0">
                <a:latin typeface="Bodoni MT" panose="02070603080606020203" pitchFamily="18" charset="0"/>
              </a:rPr>
              <a:t>the user focus on a region of interest by restricting the view</a:t>
            </a:r>
            <a:endParaRPr lang="en-US" sz="2400" dirty="0" smtClean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9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43" y="0"/>
            <a:ext cx="975275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itle 3"/>
          <p:cNvSpPr txBox="1">
            <a:spLocks/>
          </p:cNvSpPr>
          <p:nvPr/>
        </p:nvSpPr>
        <p:spPr>
          <a:xfrm rot="16200000" flipH="1">
            <a:off x="-1311249" y="2947486"/>
            <a:ext cx="6537958" cy="96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Data Driven Document</a:t>
            </a:r>
            <a:endParaRPr lang="en-US" sz="48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 flipH="1">
            <a:off x="4080395" y="172545"/>
            <a:ext cx="5207295" cy="6625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Let Us c  Working examples</a:t>
            </a:r>
            <a:endParaRPr lang="en-US" sz="4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948255" y="906856"/>
            <a:ext cx="7671847" cy="56169"/>
          </a:xfrm>
          <a:prstGeom prst="rightArrow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9540120" y="6123068"/>
            <a:ext cx="1149531" cy="39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JQuery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42" y="723675"/>
            <a:ext cx="781050" cy="50482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9888180" y="1490538"/>
            <a:ext cx="2139543" cy="435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0" name="Content Placeholder 1">
            <a:hlinkClick r:id="rId4"/>
          </p:cNvPr>
          <p:cNvSpPr txBox="1">
            <a:spLocks/>
          </p:cNvSpPr>
          <p:nvPr/>
        </p:nvSpPr>
        <p:spPr>
          <a:xfrm>
            <a:off x="8821662" y="3801416"/>
            <a:ext cx="1867989" cy="485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u="sng" dirty="0" smtClean="0">
                <a:solidFill>
                  <a:schemeClr val="bg1"/>
                </a:solidFill>
                <a:latin typeface="Bodoni MT" panose="02070603080606020203" pitchFamily="18" charset="0"/>
              </a:rPr>
              <a:t>Look Into This</a:t>
            </a:r>
          </a:p>
        </p:txBody>
      </p:sp>
      <p:pic>
        <p:nvPicPr>
          <p:cNvPr id="3" name="Picture 2">
            <a:hlinkClick r:id="rId5" action="ppaction://program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4168" y="1490538"/>
            <a:ext cx="2817335" cy="29254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Picture 10">
            <a:hlinkClick r:id="rId7" action="ppaction://program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4257" y="1476579"/>
            <a:ext cx="2870308" cy="29534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>
            <a:hlinkClick r:id="rId9" action="ppaction://program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7319" y="1462620"/>
            <a:ext cx="2911645" cy="29534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7" name="Rectangle 16"/>
          <p:cNvSpPr/>
          <p:nvPr/>
        </p:nvSpPr>
        <p:spPr>
          <a:xfrm>
            <a:off x="2948255" y="4592103"/>
            <a:ext cx="21634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Student Mark List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Bar Chart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09670" y="4592103"/>
            <a:ext cx="326358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Currency Change USD -INR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Area Chart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773256" y="4561662"/>
            <a:ext cx="33604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Browser Usage Around World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Pie Chart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57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43" y="0"/>
            <a:ext cx="975275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itle 3"/>
          <p:cNvSpPr txBox="1">
            <a:spLocks/>
          </p:cNvSpPr>
          <p:nvPr/>
        </p:nvSpPr>
        <p:spPr>
          <a:xfrm rot="16200000" flipH="1">
            <a:off x="-1311249" y="2947486"/>
            <a:ext cx="6537958" cy="96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Data Driven Document</a:t>
            </a:r>
            <a:endParaRPr lang="en-US" sz="48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 flipH="1">
            <a:off x="4080395" y="172545"/>
            <a:ext cx="5207295" cy="6625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Let Us c  Working examples</a:t>
            </a:r>
            <a:endParaRPr lang="en-US" sz="4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948255" y="906856"/>
            <a:ext cx="7671847" cy="56169"/>
          </a:xfrm>
          <a:prstGeom prst="rightArrow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9540120" y="6123068"/>
            <a:ext cx="1149531" cy="39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JQuery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42" y="723675"/>
            <a:ext cx="781050" cy="50482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9888180" y="1490538"/>
            <a:ext cx="2139543" cy="435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0" name="Content Placeholder 1">
            <a:hlinkClick r:id="rId4"/>
          </p:cNvPr>
          <p:cNvSpPr txBox="1">
            <a:spLocks/>
          </p:cNvSpPr>
          <p:nvPr/>
        </p:nvSpPr>
        <p:spPr>
          <a:xfrm>
            <a:off x="8821662" y="3801416"/>
            <a:ext cx="1867989" cy="485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u="sng" dirty="0" smtClean="0">
                <a:solidFill>
                  <a:schemeClr val="bg1"/>
                </a:solidFill>
                <a:latin typeface="Bodoni MT" panose="02070603080606020203" pitchFamily="18" charset="0"/>
              </a:rPr>
              <a:t>Look Into This</a:t>
            </a:r>
          </a:p>
        </p:txBody>
      </p:sp>
      <p:pic>
        <p:nvPicPr>
          <p:cNvPr id="2" name="Picture 1">
            <a:hlinkClick r:id="rId5" action="ppaction://program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4894" y="1335317"/>
            <a:ext cx="4186583" cy="37355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>
            <a:hlinkClick r:id="rId7" action="ppaction://program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5621" y="1335317"/>
            <a:ext cx="4467075" cy="37355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6" name="Rectangle 15"/>
          <p:cNvSpPr/>
          <p:nvPr/>
        </p:nvSpPr>
        <p:spPr>
          <a:xfrm>
            <a:off x="3421586" y="5256562"/>
            <a:ext cx="2366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Drag &amp; Zoom Effect</a:t>
            </a:r>
          </a:p>
          <a:p>
            <a:pPr algn="ctr"/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15739" y="5256562"/>
            <a:ext cx="34668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Decision Tree for Paying Sport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Sankey Diagram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03651" y="5947991"/>
            <a:ext cx="4104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9"/>
              </a:rPr>
              <a:t>http://bl.ocks.org/d3noob/5028304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5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43" y="0"/>
            <a:ext cx="975275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itle 3"/>
          <p:cNvSpPr txBox="1">
            <a:spLocks/>
          </p:cNvSpPr>
          <p:nvPr/>
        </p:nvSpPr>
        <p:spPr>
          <a:xfrm rot="16200000" flipH="1">
            <a:off x="-1311249" y="2947486"/>
            <a:ext cx="6537958" cy="96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Data Driven Document</a:t>
            </a:r>
            <a:endParaRPr lang="en-US" sz="48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 flipH="1">
            <a:off x="3577246" y="159207"/>
            <a:ext cx="6923313" cy="6625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Resources - Further References</a:t>
            </a:r>
            <a:endParaRPr lang="en-US" sz="4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948255" y="906856"/>
            <a:ext cx="7671847" cy="56169"/>
          </a:xfrm>
          <a:prstGeom prst="rightArrow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42" y="723675"/>
            <a:ext cx="781050" cy="504825"/>
          </a:xfrm>
          <a:prstGeom prst="rect">
            <a:avLst/>
          </a:prstGeom>
        </p:spPr>
      </p:pic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2948252" y="1510038"/>
            <a:ext cx="8181299" cy="42506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hlinkClick r:id="rId4"/>
              </a:rPr>
              <a:t>https://www.dashingd3js.com/svg-paths-and-d3js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  <a:hlinkClick r:id="rId5"/>
            </a:endParaRP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hlinkClick r:id="rId5"/>
              </a:rPr>
              <a:t>https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hlinkClick r:id="rId5"/>
              </a:rPr>
              <a:t>://www.tutorialspoint.com/d3js/index.htm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hlinkClick r:id="rId6"/>
              </a:rPr>
              <a:t>https://www.d3-graph-gallery.com/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hlinkClick r:id="rId7"/>
              </a:rPr>
              <a:t>https://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hlinkClick r:id="rId7"/>
              </a:rPr>
              <a:t>www.tutorialsteacher.com/d3js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hlinkClick r:id="rId8"/>
              </a:rPr>
              <a:t>https://d3-wiki.readthedocs.io/zh_CN/master/Scales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hlinkClick r:id="rId8"/>
              </a:rPr>
              <a:t>/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hlinkClick r:id="rId9"/>
              </a:rPr>
              <a:t>https://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hlinkClick r:id="rId9"/>
              </a:rPr>
              <a:t>github.com/d3/d3-time-format</a:t>
            </a:r>
            <a:endParaRPr lang="en-US" dirty="0"/>
          </a:p>
          <a:p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blog.bitsrc.io/11-javascript-charts-and-data-visualization-libraries-for-2018-f01a283a5727</a:t>
            </a:r>
            <a:endParaRPr lang="en-US" dirty="0" smtClean="0"/>
          </a:p>
          <a:p>
            <a:r>
              <a:rPr lang="en-US" dirty="0">
                <a:hlinkClick r:id="rId11"/>
              </a:rPr>
              <a:t>https://www.d3-graph-gallery.com/graph/custom_axis.html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89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 txBox="1">
            <a:spLocks/>
          </p:cNvSpPr>
          <p:nvPr/>
        </p:nvSpPr>
        <p:spPr>
          <a:xfrm rot="16200000" flipH="1">
            <a:off x="-1311249" y="2947486"/>
            <a:ext cx="6537958" cy="96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Data Driven Document</a:t>
            </a:r>
            <a:endParaRPr lang="en-US" sz="48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42" y="723675"/>
            <a:ext cx="781050" cy="50482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9888180" y="1490538"/>
            <a:ext cx="2139543" cy="435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985" y="0"/>
            <a:ext cx="975275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469" y="-9512"/>
            <a:ext cx="9745015" cy="687702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093497" y="6077924"/>
            <a:ext cx="245973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Thank You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88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43" y="-1"/>
            <a:ext cx="9752757" cy="6858000"/>
          </a:xfrm>
          <a:prstGeom prst="rect">
            <a:avLst/>
          </a:prstGeom>
        </p:spPr>
      </p:pic>
      <p:sp>
        <p:nvSpPr>
          <p:cNvPr id="13" name="Title 3"/>
          <p:cNvSpPr txBox="1">
            <a:spLocks/>
          </p:cNvSpPr>
          <p:nvPr/>
        </p:nvSpPr>
        <p:spPr>
          <a:xfrm rot="16200000" flipH="1">
            <a:off x="-1311249" y="2947486"/>
            <a:ext cx="6537958" cy="96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Data Driven Document</a:t>
            </a:r>
            <a:endParaRPr lang="en-US" sz="48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 flipH="1">
            <a:off x="4765759" y="194853"/>
            <a:ext cx="4281988" cy="6625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Introduction</a:t>
            </a:r>
            <a:endParaRPr lang="en-US" sz="4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948255" y="906856"/>
            <a:ext cx="7671847" cy="56169"/>
          </a:xfrm>
          <a:prstGeom prst="rightArrow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24843" y="1343049"/>
            <a:ext cx="8915400" cy="549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D3.js is a JavaScript library for manipulating document based on data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996832" y="1931932"/>
            <a:ext cx="5891348" cy="113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3200" dirty="0" smtClean="0">
                <a:latin typeface="Arial Rounded MT Bold" panose="020F0704030504030204" pitchFamily="34" charset="0"/>
              </a:rPr>
              <a:t>DATA DRIVEN DOUCMENT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2836350" y="3225262"/>
            <a:ext cx="8915400" cy="54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Data are bound to DOM elements to make Data-Driven Documents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6103899" y="2614780"/>
            <a:ext cx="1226687" cy="67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>
                <a:latin typeface="Algerian" panose="04020705040A02060702" pitchFamily="82" charset="0"/>
              </a:rPr>
              <a:t>OR</a:t>
            </a:r>
            <a:endParaRPr lang="en-US" sz="2800" b="1" dirty="0"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243" y="3741995"/>
            <a:ext cx="9748141" cy="30864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42" y="723675"/>
            <a:ext cx="781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3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201" y="-1"/>
            <a:ext cx="9752757" cy="6858000"/>
          </a:xfrm>
          <a:prstGeom prst="rect">
            <a:avLst/>
          </a:prstGeom>
        </p:spPr>
      </p:pic>
      <p:sp>
        <p:nvSpPr>
          <p:cNvPr id="13" name="Title 3"/>
          <p:cNvSpPr txBox="1">
            <a:spLocks/>
          </p:cNvSpPr>
          <p:nvPr/>
        </p:nvSpPr>
        <p:spPr>
          <a:xfrm rot="16200000" flipH="1">
            <a:off x="-1311249" y="2947486"/>
            <a:ext cx="6537958" cy="96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Data Driven Document</a:t>
            </a:r>
            <a:endParaRPr lang="en-US" sz="48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 flipH="1">
            <a:off x="5138624" y="234143"/>
            <a:ext cx="2868908" cy="6625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WHY d3</a:t>
            </a:r>
            <a:endParaRPr lang="en-US" sz="4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948255" y="906856"/>
            <a:ext cx="7671847" cy="56169"/>
          </a:xfrm>
          <a:prstGeom prst="rightArrow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42" y="723675"/>
            <a:ext cx="781050" cy="504825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131135" y="3724665"/>
            <a:ext cx="8915400" cy="3143468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Bodoni MT" panose="02070603080606020203" pitchFamily="18" charset="0"/>
                <a:cs typeface="Arial" panose="020B0604020202020204" pitchFamily="34" charset="0"/>
              </a:rPr>
              <a:t>Visualize the data where visualization helps to understand.</a:t>
            </a:r>
          </a:p>
          <a:p>
            <a:r>
              <a:rPr lang="en-US" sz="2400" dirty="0" smtClean="0">
                <a:latin typeface="Bodoni MT" panose="02070603080606020203" pitchFamily="18" charset="0"/>
                <a:cs typeface="Arial" panose="020B0604020202020204" pitchFamily="34" charset="0"/>
              </a:rPr>
              <a:t>Big data is kind of a thing.</a:t>
            </a:r>
          </a:p>
          <a:p>
            <a:r>
              <a:rPr lang="en-US" sz="2400" dirty="0" smtClean="0">
                <a:latin typeface="Bodoni MT" panose="02070603080606020203" pitchFamily="18" charset="0"/>
                <a:cs typeface="Arial" panose="020B0604020202020204" pitchFamily="34" charset="0"/>
              </a:rPr>
              <a:t>Tell your story more easily.</a:t>
            </a:r>
          </a:p>
          <a:p>
            <a:r>
              <a:rPr lang="en-US" sz="2400" dirty="0" smtClean="0">
                <a:latin typeface="Bodoni MT" panose="02070603080606020203" pitchFamily="18" charset="0"/>
                <a:cs typeface="Arial" panose="020B0604020202020204" pitchFamily="34" charset="0"/>
              </a:rPr>
              <a:t>Declarative and Data Bounding.</a:t>
            </a:r>
          </a:p>
          <a:p>
            <a:r>
              <a:rPr lang="en-US" sz="2400" dirty="0" smtClean="0">
                <a:latin typeface="Bodoni MT" panose="02070603080606020203" pitchFamily="18" charset="0"/>
                <a:cs typeface="Arial" panose="020B0604020202020204" pitchFamily="34" charset="0"/>
              </a:rPr>
              <a:t>Manipulating data based </a:t>
            </a:r>
            <a:r>
              <a:rPr lang="en-US" sz="2400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SVGs.</a:t>
            </a:r>
            <a:endParaRPr lang="en-US" sz="2400" dirty="0" smtClean="0">
              <a:latin typeface="Bodoni MT" panose="02070603080606020203" pitchFamily="18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  <a:cs typeface="Arial" panose="020B0604020202020204" pitchFamily="34" charset="0"/>
              </a:rPr>
              <a:t>Interactive interface with DOM.</a:t>
            </a:r>
            <a:endParaRPr lang="en-US" sz="2400" dirty="0">
              <a:latin typeface="Bodoni MT" panose="02070603080606020203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131135" y="1610008"/>
            <a:ext cx="7671847" cy="1526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Bodoni MT" panose="02070603080606020203" pitchFamily="18" charset="0"/>
                <a:cs typeface="Arial" panose="020B0604020202020204" pitchFamily="34" charset="0"/>
              </a:rPr>
              <a:t>Versatile data and complex visualization.</a:t>
            </a:r>
          </a:p>
          <a:p>
            <a:r>
              <a:rPr lang="en-US" sz="2400" dirty="0" smtClean="0">
                <a:latin typeface="Bodoni MT" panose="02070603080606020203" pitchFamily="18" charset="0"/>
                <a:cs typeface="Arial" panose="020B0604020202020204" pitchFamily="34" charset="0"/>
              </a:rPr>
              <a:t>Scalable data every day.</a:t>
            </a:r>
          </a:p>
          <a:p>
            <a:r>
              <a:rPr lang="en-US" sz="2400" dirty="0" smtClean="0">
                <a:latin typeface="Bodoni MT" panose="02070603080606020203" pitchFamily="18" charset="0"/>
                <a:cs typeface="Arial" panose="020B0604020202020204" pitchFamily="34" charset="0"/>
              </a:rPr>
              <a:t>Interaction with data.</a:t>
            </a: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2808656" y="1150651"/>
            <a:ext cx="5198876" cy="574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800" b="1" dirty="0" smtClean="0">
                <a:latin typeface="Bodoni MT" panose="02070603080606020203" pitchFamily="18" charset="0"/>
              </a:rPr>
              <a:t>Challenges of Visualization</a:t>
            </a:r>
            <a:endParaRPr lang="en-US" sz="2800" b="1" dirty="0" smtClean="0">
              <a:latin typeface="Bodoni MT" panose="02070603080606020203" pitchFamily="18" charset="0"/>
              <a:hlinkClick r:id="rId4" action="ppaction://program"/>
            </a:endParaRPr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2614168" y="3203073"/>
            <a:ext cx="9032400" cy="580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800" b="1" dirty="0" smtClean="0">
                <a:latin typeface="Bodoni MT" panose="02070603080606020203" pitchFamily="18" charset="0"/>
              </a:rPr>
              <a:t>Overcomes with D3 or with other visualization framework</a:t>
            </a:r>
            <a:endParaRPr lang="en-US" sz="2800" b="1" dirty="0" smtClean="0">
              <a:latin typeface="Bodoni MT" panose="02070603080606020203" pitchFamily="18" charset="0"/>
              <a:hlinkClick r:id="rId4" action="ppaction://program"/>
            </a:endParaRPr>
          </a:p>
        </p:txBody>
      </p:sp>
    </p:spTree>
    <p:extLst>
      <p:ext uri="{BB962C8B-B14F-4D97-AF65-F5344CB8AC3E}">
        <p14:creationId xmlns:p14="http://schemas.microsoft.com/office/powerpoint/2010/main" val="6471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43" y="0"/>
            <a:ext cx="975275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itle 3"/>
          <p:cNvSpPr txBox="1">
            <a:spLocks/>
          </p:cNvSpPr>
          <p:nvPr/>
        </p:nvSpPr>
        <p:spPr>
          <a:xfrm rot="16200000" flipH="1">
            <a:off x="-1311249" y="2947486"/>
            <a:ext cx="6537958" cy="96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Data Driven Document</a:t>
            </a:r>
            <a:endParaRPr lang="en-US" sz="48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 flipH="1">
            <a:off x="5099299" y="220242"/>
            <a:ext cx="4214519" cy="6625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Type of charts</a:t>
            </a:r>
            <a:endParaRPr lang="en-US" sz="4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948255" y="906856"/>
            <a:ext cx="7671847" cy="56169"/>
          </a:xfrm>
          <a:prstGeom prst="rightArrow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9540120" y="6123068"/>
            <a:ext cx="1149531" cy="39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JQuery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42" y="723675"/>
            <a:ext cx="781050" cy="50482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9888180" y="1490538"/>
            <a:ext cx="2139543" cy="435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0" name="Content Placeholder 1">
            <a:hlinkClick r:id="rId4"/>
          </p:cNvPr>
          <p:cNvSpPr txBox="1">
            <a:spLocks/>
          </p:cNvSpPr>
          <p:nvPr/>
        </p:nvSpPr>
        <p:spPr>
          <a:xfrm>
            <a:off x="8821662" y="3801416"/>
            <a:ext cx="1867989" cy="485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u="sng" dirty="0" smtClean="0">
                <a:solidFill>
                  <a:schemeClr val="bg1"/>
                </a:solidFill>
                <a:latin typeface="Bodoni MT" panose="02070603080606020203" pitchFamily="18" charset="0"/>
              </a:rPr>
              <a:t>Look Into This</a:t>
            </a:r>
          </a:p>
        </p:txBody>
      </p:sp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5120" y="1185637"/>
            <a:ext cx="2886404" cy="3829050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9381" y="1185637"/>
            <a:ext cx="2989065" cy="3743325"/>
          </a:xfrm>
          <a:prstGeom prst="rect">
            <a:avLst/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84357" y="1168334"/>
            <a:ext cx="2991732" cy="37606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50533" y="5059181"/>
            <a:ext cx="20487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Line Chart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62258" y="5071337"/>
            <a:ext cx="20968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Area Chart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492102" y="5134271"/>
            <a:ext cx="183075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Pie Chart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4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43" y="0"/>
            <a:ext cx="975275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itle 3"/>
          <p:cNvSpPr txBox="1">
            <a:spLocks/>
          </p:cNvSpPr>
          <p:nvPr/>
        </p:nvSpPr>
        <p:spPr>
          <a:xfrm rot="16200000" flipH="1">
            <a:off x="-1311249" y="2947486"/>
            <a:ext cx="6537958" cy="96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Data Driven Document</a:t>
            </a:r>
            <a:endParaRPr lang="en-US" sz="48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 flipH="1">
            <a:off x="5099299" y="220242"/>
            <a:ext cx="4214519" cy="6625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Type of charts</a:t>
            </a:r>
            <a:endParaRPr lang="en-US" sz="4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948255" y="906856"/>
            <a:ext cx="7671847" cy="56169"/>
          </a:xfrm>
          <a:prstGeom prst="rightArrow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9540120" y="6123068"/>
            <a:ext cx="1149531" cy="39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JQuery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42" y="723675"/>
            <a:ext cx="781050" cy="50482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9888180" y="1490538"/>
            <a:ext cx="2139543" cy="435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0" name="Content Placeholder 1">
            <a:hlinkClick r:id="rId4"/>
          </p:cNvPr>
          <p:cNvSpPr txBox="1">
            <a:spLocks/>
          </p:cNvSpPr>
          <p:nvPr/>
        </p:nvSpPr>
        <p:spPr>
          <a:xfrm>
            <a:off x="8821662" y="3801416"/>
            <a:ext cx="1867989" cy="485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u="sng" dirty="0" smtClean="0">
                <a:solidFill>
                  <a:schemeClr val="bg1"/>
                </a:solidFill>
                <a:latin typeface="Bodoni MT" panose="02070603080606020203" pitchFamily="18" charset="0"/>
              </a:rPr>
              <a:t>Look Into This</a:t>
            </a:r>
          </a:p>
        </p:txBody>
      </p:sp>
      <p:pic>
        <p:nvPicPr>
          <p:cNvPr id="2" name="Picture 1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5254" y="1155018"/>
            <a:ext cx="3051021" cy="3790950"/>
          </a:xfrm>
          <a:prstGeom prst="rect">
            <a:avLst/>
          </a:prstGeom>
        </p:spPr>
      </p:pic>
      <p:pic>
        <p:nvPicPr>
          <p:cNvPr id="8" name="Picture 7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1517" y="1180875"/>
            <a:ext cx="2747801" cy="3781425"/>
          </a:xfrm>
          <a:prstGeom prst="rect">
            <a:avLst/>
          </a:prstGeom>
        </p:spPr>
      </p:pic>
      <p:pic>
        <p:nvPicPr>
          <p:cNvPr id="10" name="Picture 9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66812" y="1180875"/>
            <a:ext cx="2976697" cy="37338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941434" y="4991035"/>
            <a:ext cx="262745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Density Chart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58086" y="4987248"/>
            <a:ext cx="19189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Bar Chart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40456" y="5032987"/>
            <a:ext cx="31322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Histogram Chart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00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43" y="0"/>
            <a:ext cx="975275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itle 3"/>
          <p:cNvSpPr txBox="1">
            <a:spLocks/>
          </p:cNvSpPr>
          <p:nvPr/>
        </p:nvSpPr>
        <p:spPr>
          <a:xfrm rot="16200000" flipH="1">
            <a:off x="-1311249" y="2947486"/>
            <a:ext cx="6537958" cy="96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Data Driven Document</a:t>
            </a:r>
            <a:endParaRPr lang="en-US" sz="48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 flipH="1">
            <a:off x="5099299" y="220242"/>
            <a:ext cx="4214519" cy="6625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Type of charts</a:t>
            </a:r>
            <a:endParaRPr lang="en-US" sz="4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948255" y="906856"/>
            <a:ext cx="7671847" cy="56169"/>
          </a:xfrm>
          <a:prstGeom prst="rightArrow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9540120" y="6123068"/>
            <a:ext cx="1149531" cy="39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JQuery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42" y="723675"/>
            <a:ext cx="781050" cy="50482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9888180" y="1490538"/>
            <a:ext cx="2139543" cy="435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0" name="Content Placeholder 1">
            <a:hlinkClick r:id="rId4"/>
          </p:cNvPr>
          <p:cNvSpPr txBox="1">
            <a:spLocks/>
          </p:cNvSpPr>
          <p:nvPr/>
        </p:nvSpPr>
        <p:spPr>
          <a:xfrm>
            <a:off x="8821662" y="3801416"/>
            <a:ext cx="1867989" cy="485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u="sng" dirty="0" smtClean="0">
                <a:solidFill>
                  <a:schemeClr val="bg1"/>
                </a:solidFill>
                <a:latin typeface="Bodoni MT" panose="02070603080606020203" pitchFamily="18" charset="0"/>
              </a:rPr>
              <a:t>Look Into This</a:t>
            </a:r>
          </a:p>
        </p:txBody>
      </p:sp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9243" y="1064394"/>
            <a:ext cx="2973569" cy="3870416"/>
          </a:xfrm>
          <a:prstGeom prst="rect">
            <a:avLst/>
          </a:prstGeom>
        </p:spPr>
      </p:pic>
      <p:pic>
        <p:nvPicPr>
          <p:cNvPr id="11" name="Picture 10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4179" y="1642656"/>
            <a:ext cx="3219997" cy="289988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614168" y="4892671"/>
            <a:ext cx="245419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Network Chart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12137" y="4915442"/>
            <a:ext cx="26209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Choropleth Map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023446" y="4934810"/>
            <a:ext cx="25104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Sunburst Chart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pic>
        <p:nvPicPr>
          <p:cNvPr id="12" name="Picture 11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57519" y="1262216"/>
            <a:ext cx="3734481" cy="372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4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43" y="0"/>
            <a:ext cx="975275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itle 3"/>
          <p:cNvSpPr txBox="1">
            <a:spLocks/>
          </p:cNvSpPr>
          <p:nvPr/>
        </p:nvSpPr>
        <p:spPr>
          <a:xfrm rot="16200000" flipH="1">
            <a:off x="-1311249" y="2947486"/>
            <a:ext cx="6537958" cy="96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Data Driven Document</a:t>
            </a:r>
            <a:endParaRPr lang="en-US" sz="48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 flipH="1">
            <a:off x="5099299" y="220242"/>
            <a:ext cx="4214519" cy="6625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Type of charts</a:t>
            </a:r>
            <a:endParaRPr lang="en-US" sz="4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948255" y="906856"/>
            <a:ext cx="7671847" cy="56169"/>
          </a:xfrm>
          <a:prstGeom prst="rightArrow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9540120" y="6123068"/>
            <a:ext cx="1149531" cy="39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JQuery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42" y="723675"/>
            <a:ext cx="781050" cy="50482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9888180" y="1490538"/>
            <a:ext cx="2139543" cy="435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0" name="Content Placeholder 1">
            <a:hlinkClick r:id="rId4"/>
          </p:cNvPr>
          <p:cNvSpPr txBox="1">
            <a:spLocks/>
          </p:cNvSpPr>
          <p:nvPr/>
        </p:nvSpPr>
        <p:spPr>
          <a:xfrm>
            <a:off x="8821662" y="3801416"/>
            <a:ext cx="1867989" cy="485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u="sng" dirty="0" smtClean="0">
                <a:solidFill>
                  <a:schemeClr val="bg1"/>
                </a:solidFill>
                <a:latin typeface="Bodoni MT" panose="02070603080606020203" pitchFamily="18" charset="0"/>
              </a:rPr>
              <a:t>Look Into This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26693" y="4915847"/>
            <a:ext cx="19957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Scatter Plot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51562" y="4915847"/>
            <a:ext cx="24064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Lollipop Chart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094013" y="4915847"/>
            <a:ext cx="27039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Sankey Diagram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pic>
        <p:nvPicPr>
          <p:cNvPr id="2" name="Picture 1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0291" y="1371264"/>
            <a:ext cx="2888544" cy="3441203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7891" y="1349380"/>
            <a:ext cx="3133771" cy="3454323"/>
          </a:xfrm>
          <a:prstGeom prst="rect">
            <a:avLst/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21662" y="1521092"/>
            <a:ext cx="3248648" cy="293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0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43" y="0"/>
            <a:ext cx="975275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itle 3"/>
          <p:cNvSpPr txBox="1">
            <a:spLocks/>
          </p:cNvSpPr>
          <p:nvPr/>
        </p:nvSpPr>
        <p:spPr>
          <a:xfrm rot="16200000" flipH="1">
            <a:off x="-1311249" y="2947486"/>
            <a:ext cx="6537958" cy="96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Data Driven Document</a:t>
            </a:r>
            <a:endParaRPr lang="en-US" sz="48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 flipH="1">
            <a:off x="3819275" y="224770"/>
            <a:ext cx="6068905" cy="6625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Elements of D3</a:t>
            </a:r>
            <a:endParaRPr lang="en-US" sz="4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948255" y="906856"/>
            <a:ext cx="7671847" cy="56169"/>
          </a:xfrm>
          <a:prstGeom prst="rightArrow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9071546" y="4224129"/>
            <a:ext cx="1535490" cy="39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9540120" y="6123068"/>
            <a:ext cx="1149531" cy="39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JQuery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98661" y="1583267"/>
            <a:ext cx="7991705" cy="260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42" y="723675"/>
            <a:ext cx="781050" cy="50482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98661" y="1583267"/>
            <a:ext cx="8866916" cy="26408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Hyper Text Markup Language.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Cascading Style Sheet.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JavaScript.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Scalable Vector Graph or Canvas.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760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3358</TotalTime>
  <Words>1082</Words>
  <Application>Microsoft Office PowerPoint</Application>
  <PresentationFormat>Widescreen</PresentationFormat>
  <Paragraphs>270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Algerian</vt:lpstr>
      <vt:lpstr>Arial</vt:lpstr>
      <vt:lpstr>Arial Rounded MT Bold</vt:lpstr>
      <vt:lpstr>Bodoni MT</vt:lpstr>
      <vt:lpstr>Broadway</vt:lpstr>
      <vt:lpstr>Calibri</vt:lpstr>
      <vt:lpstr>Calisto MT</vt:lpstr>
      <vt:lpstr>Century Gothic</vt:lpstr>
      <vt:lpstr>Comic Sans MS</vt:lpstr>
      <vt:lpstr>Consolas</vt:lpstr>
      <vt:lpstr>Courier New</vt:lpstr>
      <vt:lpstr>Menlo</vt:lpstr>
      <vt:lpstr>SFMono-Regular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</dc:creator>
  <cp:lastModifiedBy>anil</cp:lastModifiedBy>
  <cp:revision>274</cp:revision>
  <dcterms:created xsi:type="dcterms:W3CDTF">2019-07-27T10:05:58Z</dcterms:created>
  <dcterms:modified xsi:type="dcterms:W3CDTF">2019-09-02T18:16:22Z</dcterms:modified>
</cp:coreProperties>
</file>