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9" r:id="rId6"/>
    <p:sldId id="260" r:id="rId7"/>
    <p:sldId id="261" r:id="rId8"/>
    <p:sldId id="262" r:id="rId9"/>
    <p:sldId id="263" r:id="rId10"/>
    <p:sldId id="265" r:id="rId11"/>
    <p:sldId id="267" r:id="rId12"/>
    <p:sldId id="266" r:id="rId13"/>
    <p:sldId id="272" r:id="rId14"/>
    <p:sldId id="268" r:id="rId15"/>
    <p:sldId id="269" r:id="rId16"/>
    <p:sldId id="273"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3" d="100"/>
          <a:sy n="113" d="100"/>
        </p:scale>
        <p:origin x="51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47FE5D-A101-45E8-A508-4530E44021E8}" type="doc">
      <dgm:prSet loTypeId="urn:microsoft.com/office/officeart/2005/8/layout/bProcess2" loCatId="process" qsTypeId="urn:microsoft.com/office/officeart/2005/8/quickstyle/3d1" qsCatId="3D" csTypeId="urn:microsoft.com/office/officeart/2005/8/colors/colorful4" csCatId="colorful" phldr="1"/>
      <dgm:spPr/>
      <dgm:t>
        <a:bodyPr/>
        <a:lstStyle/>
        <a:p>
          <a:endParaRPr lang="en-IN"/>
        </a:p>
      </dgm:t>
    </dgm:pt>
    <dgm:pt modelId="{0E51B73C-EBF9-4F30-86DB-9C648181AD96}">
      <dgm:prSet phldrT="[Text]" custT="1"/>
      <dgm:spPr/>
      <dgm:t>
        <a:bodyPr/>
        <a:lstStyle/>
        <a:p>
          <a:r>
            <a:rPr lang="en-US" sz="800" dirty="0"/>
            <a:t>Data Collection</a:t>
          </a:r>
          <a:endParaRPr lang="en-IN" sz="800" dirty="0"/>
        </a:p>
      </dgm:t>
    </dgm:pt>
    <dgm:pt modelId="{17B6D94D-7FE3-407F-BF42-EC3FB3035878}" type="parTrans" cxnId="{A8CD1415-CE64-4C0C-85F5-62D9D57F86EB}">
      <dgm:prSet/>
      <dgm:spPr/>
      <dgm:t>
        <a:bodyPr/>
        <a:lstStyle/>
        <a:p>
          <a:endParaRPr lang="en-IN"/>
        </a:p>
      </dgm:t>
    </dgm:pt>
    <dgm:pt modelId="{5FA40EC5-3816-412E-B289-B3EB7259121C}" type="sibTrans" cxnId="{A8CD1415-CE64-4C0C-85F5-62D9D57F86EB}">
      <dgm:prSet/>
      <dgm:spPr/>
      <dgm:t>
        <a:bodyPr/>
        <a:lstStyle/>
        <a:p>
          <a:endParaRPr lang="en-IN"/>
        </a:p>
      </dgm:t>
    </dgm:pt>
    <dgm:pt modelId="{A8E5926A-605B-464F-BB84-23E986CBBD5F}">
      <dgm:prSet phldrT="[Text]" custT="1"/>
      <dgm:spPr/>
      <dgm:t>
        <a:bodyPr/>
        <a:lstStyle/>
        <a:p>
          <a:r>
            <a:rPr lang="en-US" sz="700" dirty="0"/>
            <a:t>Data Understanding</a:t>
          </a:r>
          <a:endParaRPr lang="en-IN" sz="700" dirty="0"/>
        </a:p>
      </dgm:t>
    </dgm:pt>
    <dgm:pt modelId="{31EDC2BD-3B01-4865-BB43-BA2141D99E27}" type="parTrans" cxnId="{4AB4F601-50CF-404B-B912-0C0D7DBF7101}">
      <dgm:prSet/>
      <dgm:spPr/>
      <dgm:t>
        <a:bodyPr/>
        <a:lstStyle/>
        <a:p>
          <a:endParaRPr lang="en-IN"/>
        </a:p>
      </dgm:t>
    </dgm:pt>
    <dgm:pt modelId="{A1058170-4BF6-4FD5-8826-81AA64E9F16D}" type="sibTrans" cxnId="{4AB4F601-50CF-404B-B912-0C0D7DBF7101}">
      <dgm:prSet/>
      <dgm:spPr/>
      <dgm:t>
        <a:bodyPr/>
        <a:lstStyle/>
        <a:p>
          <a:endParaRPr lang="en-IN"/>
        </a:p>
      </dgm:t>
    </dgm:pt>
    <dgm:pt modelId="{37664BAD-FCFD-4D9C-8ED1-523D67AE6A7D}">
      <dgm:prSet phldrT="[Text]" custT="1"/>
      <dgm:spPr/>
      <dgm:t>
        <a:bodyPr/>
        <a:lstStyle/>
        <a:p>
          <a:r>
            <a:rPr lang="en-US" sz="700" dirty="0"/>
            <a:t>Data Cleaning</a:t>
          </a:r>
          <a:endParaRPr lang="en-IN" sz="700" dirty="0"/>
        </a:p>
      </dgm:t>
    </dgm:pt>
    <dgm:pt modelId="{CBCB9EEA-3BC0-4EFC-B038-123D437CAF6C}" type="parTrans" cxnId="{DEE34D64-3988-454A-8D51-1B4543652F8B}">
      <dgm:prSet/>
      <dgm:spPr/>
      <dgm:t>
        <a:bodyPr/>
        <a:lstStyle/>
        <a:p>
          <a:endParaRPr lang="en-IN"/>
        </a:p>
      </dgm:t>
    </dgm:pt>
    <dgm:pt modelId="{960161A3-0BD9-494F-BEAF-65BC43240C0A}" type="sibTrans" cxnId="{DEE34D64-3988-454A-8D51-1B4543652F8B}">
      <dgm:prSet/>
      <dgm:spPr/>
      <dgm:t>
        <a:bodyPr/>
        <a:lstStyle/>
        <a:p>
          <a:endParaRPr lang="en-IN"/>
        </a:p>
      </dgm:t>
    </dgm:pt>
    <dgm:pt modelId="{C4EBFC14-A49F-4DFA-86B6-21FDBB42204A}">
      <dgm:prSet phldrT="[Text]" custT="1"/>
      <dgm:spPr/>
      <dgm:t>
        <a:bodyPr/>
        <a:lstStyle/>
        <a:p>
          <a:r>
            <a:rPr lang="en-US" sz="700" dirty="0"/>
            <a:t>Data Analyzing</a:t>
          </a:r>
          <a:endParaRPr lang="en-IN" sz="700" dirty="0"/>
        </a:p>
      </dgm:t>
    </dgm:pt>
    <dgm:pt modelId="{6FDA46D9-0453-4250-94E4-01159DCF1C95}" type="parTrans" cxnId="{9B422478-2197-40DF-B1B0-1DA2A1E4E88A}">
      <dgm:prSet/>
      <dgm:spPr/>
      <dgm:t>
        <a:bodyPr/>
        <a:lstStyle/>
        <a:p>
          <a:endParaRPr lang="en-IN"/>
        </a:p>
      </dgm:t>
    </dgm:pt>
    <dgm:pt modelId="{FD4F0FEF-F5F8-489E-BE71-E8D6CAF704C4}" type="sibTrans" cxnId="{9B422478-2197-40DF-B1B0-1DA2A1E4E88A}">
      <dgm:prSet/>
      <dgm:spPr/>
      <dgm:t>
        <a:bodyPr/>
        <a:lstStyle/>
        <a:p>
          <a:endParaRPr lang="en-IN"/>
        </a:p>
      </dgm:t>
    </dgm:pt>
    <dgm:pt modelId="{83E23587-5DDC-45F7-9D96-B87084DD12DE}">
      <dgm:prSet phldrT="[Text]" custT="1"/>
      <dgm:spPr/>
      <dgm:t>
        <a:bodyPr/>
        <a:lstStyle/>
        <a:p>
          <a:r>
            <a:rPr lang="en-US" sz="700" dirty="0"/>
            <a:t>Univariate Analysis</a:t>
          </a:r>
          <a:endParaRPr lang="en-IN" sz="700" dirty="0"/>
        </a:p>
      </dgm:t>
    </dgm:pt>
    <dgm:pt modelId="{32DDEA72-480B-4F56-9BD2-BB52389FA13E}" type="parTrans" cxnId="{333A14DB-5BBE-479F-BB31-82C5B940B3BF}">
      <dgm:prSet/>
      <dgm:spPr/>
      <dgm:t>
        <a:bodyPr/>
        <a:lstStyle/>
        <a:p>
          <a:endParaRPr lang="en-IN"/>
        </a:p>
      </dgm:t>
    </dgm:pt>
    <dgm:pt modelId="{A2D7BD0E-2AD9-421F-AEE6-358269AF976D}" type="sibTrans" cxnId="{333A14DB-5BBE-479F-BB31-82C5B940B3BF}">
      <dgm:prSet/>
      <dgm:spPr/>
      <dgm:t>
        <a:bodyPr/>
        <a:lstStyle/>
        <a:p>
          <a:endParaRPr lang="en-IN"/>
        </a:p>
      </dgm:t>
    </dgm:pt>
    <dgm:pt modelId="{987F240B-B6CB-4003-904E-6CAD7F192502}">
      <dgm:prSet phldrT="[Text]" custT="1"/>
      <dgm:spPr/>
      <dgm:t>
        <a:bodyPr/>
        <a:lstStyle/>
        <a:p>
          <a:r>
            <a:rPr lang="en-US" sz="700" dirty="0"/>
            <a:t>Bivariate Analysis</a:t>
          </a:r>
          <a:endParaRPr lang="en-IN" sz="700" dirty="0"/>
        </a:p>
      </dgm:t>
    </dgm:pt>
    <dgm:pt modelId="{1C5ED7F1-7894-46F3-A6E0-C1630C681213}" type="parTrans" cxnId="{F4B71565-1FE0-42DB-B5C3-B509BF815732}">
      <dgm:prSet/>
      <dgm:spPr/>
      <dgm:t>
        <a:bodyPr/>
        <a:lstStyle/>
        <a:p>
          <a:endParaRPr lang="en-IN"/>
        </a:p>
      </dgm:t>
    </dgm:pt>
    <dgm:pt modelId="{3E0E130B-4078-4768-A26D-3551186C72F1}" type="sibTrans" cxnId="{F4B71565-1FE0-42DB-B5C3-B509BF815732}">
      <dgm:prSet/>
      <dgm:spPr/>
      <dgm:t>
        <a:bodyPr/>
        <a:lstStyle/>
        <a:p>
          <a:endParaRPr lang="en-IN"/>
        </a:p>
      </dgm:t>
    </dgm:pt>
    <dgm:pt modelId="{F0F3A272-5451-400E-A6E7-82832BEE47E8}">
      <dgm:prSet phldrT="[Text]" custT="1"/>
      <dgm:spPr/>
      <dgm:t>
        <a:bodyPr/>
        <a:lstStyle/>
        <a:p>
          <a:r>
            <a:rPr lang="en-US" sz="700" dirty="0"/>
            <a:t>Multivariate Analysis</a:t>
          </a:r>
          <a:endParaRPr lang="en-IN" sz="700" dirty="0"/>
        </a:p>
      </dgm:t>
    </dgm:pt>
    <dgm:pt modelId="{F0E54BE7-6077-4BA7-A21E-F769537F60D2}" type="parTrans" cxnId="{E4B4BC56-8BF1-4B9C-BECF-56B454E38750}">
      <dgm:prSet/>
      <dgm:spPr/>
      <dgm:t>
        <a:bodyPr/>
        <a:lstStyle/>
        <a:p>
          <a:endParaRPr lang="en-IN"/>
        </a:p>
      </dgm:t>
    </dgm:pt>
    <dgm:pt modelId="{3C120D3B-31F8-4C5E-9145-C71F24491FA4}" type="sibTrans" cxnId="{E4B4BC56-8BF1-4B9C-BECF-56B454E38750}">
      <dgm:prSet/>
      <dgm:spPr/>
      <dgm:t>
        <a:bodyPr/>
        <a:lstStyle/>
        <a:p>
          <a:endParaRPr lang="en-IN"/>
        </a:p>
      </dgm:t>
    </dgm:pt>
    <dgm:pt modelId="{87387261-A215-4EB9-A781-511508C7BFD8}">
      <dgm:prSet phldrT="[Text]" custT="1"/>
      <dgm:spPr/>
      <dgm:t>
        <a:bodyPr/>
        <a:lstStyle/>
        <a:p>
          <a:r>
            <a:rPr lang="en-US" sz="800" dirty="0"/>
            <a:t>Recommendation</a:t>
          </a:r>
          <a:endParaRPr lang="en-IN" sz="600" dirty="0"/>
        </a:p>
      </dgm:t>
    </dgm:pt>
    <dgm:pt modelId="{B4D620B4-1E03-438B-B125-D761EEDFC6BD}" type="parTrans" cxnId="{DF55E929-42F1-4FBB-992B-2AC61F38882C}">
      <dgm:prSet/>
      <dgm:spPr/>
      <dgm:t>
        <a:bodyPr/>
        <a:lstStyle/>
        <a:p>
          <a:endParaRPr lang="en-IN"/>
        </a:p>
      </dgm:t>
    </dgm:pt>
    <dgm:pt modelId="{76EE83C8-9914-4AB1-8857-F4650832C8F3}" type="sibTrans" cxnId="{DF55E929-42F1-4FBB-992B-2AC61F38882C}">
      <dgm:prSet/>
      <dgm:spPr/>
      <dgm:t>
        <a:bodyPr/>
        <a:lstStyle/>
        <a:p>
          <a:endParaRPr lang="en-IN"/>
        </a:p>
      </dgm:t>
    </dgm:pt>
    <dgm:pt modelId="{F57B775B-2634-41CE-8332-56400D07E01A}">
      <dgm:prSet phldrT="[Text]" custT="1"/>
      <dgm:spPr/>
      <dgm:t>
        <a:bodyPr/>
        <a:lstStyle/>
        <a:p>
          <a:r>
            <a:rPr lang="en-US" sz="700" dirty="0"/>
            <a:t>Data Transformation</a:t>
          </a:r>
          <a:endParaRPr lang="en-IN" sz="700" dirty="0"/>
        </a:p>
      </dgm:t>
    </dgm:pt>
    <dgm:pt modelId="{EBBFB14A-4717-4E1A-AB45-0B540BC84D65}" type="parTrans" cxnId="{48E5710B-7587-4738-9046-FF68CFB49F43}">
      <dgm:prSet/>
      <dgm:spPr/>
      <dgm:t>
        <a:bodyPr/>
        <a:lstStyle/>
        <a:p>
          <a:endParaRPr lang="en-IN"/>
        </a:p>
      </dgm:t>
    </dgm:pt>
    <dgm:pt modelId="{9AD6070D-CA8B-4F0D-BB8A-7F40992B83C8}" type="sibTrans" cxnId="{48E5710B-7587-4738-9046-FF68CFB49F43}">
      <dgm:prSet/>
      <dgm:spPr/>
      <dgm:t>
        <a:bodyPr/>
        <a:lstStyle/>
        <a:p>
          <a:endParaRPr lang="en-IN"/>
        </a:p>
      </dgm:t>
    </dgm:pt>
    <dgm:pt modelId="{D2C3DD16-09C3-4120-A803-ABBE37FF1A7D}">
      <dgm:prSet phldrT="[Text]" custT="1"/>
      <dgm:spPr/>
      <dgm:t>
        <a:bodyPr/>
        <a:lstStyle/>
        <a:p>
          <a:r>
            <a:rPr lang="en-US" sz="700" dirty="0"/>
            <a:t>Correlation Analysis</a:t>
          </a:r>
          <a:endParaRPr lang="en-IN" sz="700" dirty="0"/>
        </a:p>
      </dgm:t>
    </dgm:pt>
    <dgm:pt modelId="{C364FE65-2BCD-47D0-8A92-146CABD9A70F}" type="parTrans" cxnId="{1D3C01B6-59BB-437F-9B86-E44FEB997F0D}">
      <dgm:prSet/>
      <dgm:spPr/>
      <dgm:t>
        <a:bodyPr/>
        <a:lstStyle/>
        <a:p>
          <a:endParaRPr lang="en-IN"/>
        </a:p>
      </dgm:t>
    </dgm:pt>
    <dgm:pt modelId="{FBB144A5-F33F-4416-B49A-BCE9BAD338A1}" type="sibTrans" cxnId="{1D3C01B6-59BB-437F-9B86-E44FEB997F0D}">
      <dgm:prSet/>
      <dgm:spPr/>
      <dgm:t>
        <a:bodyPr/>
        <a:lstStyle/>
        <a:p>
          <a:endParaRPr lang="en-IN"/>
        </a:p>
      </dgm:t>
    </dgm:pt>
    <dgm:pt modelId="{D0F68B84-3E62-45BD-AC76-C0DA2BA377FC}" type="pres">
      <dgm:prSet presAssocID="{4647FE5D-A101-45E8-A508-4530E44021E8}" presName="diagram" presStyleCnt="0">
        <dgm:presLayoutVars>
          <dgm:dir/>
          <dgm:resizeHandles/>
        </dgm:presLayoutVars>
      </dgm:prSet>
      <dgm:spPr/>
    </dgm:pt>
    <dgm:pt modelId="{E9C66073-BF80-451D-B823-0114549B7B79}" type="pres">
      <dgm:prSet presAssocID="{0E51B73C-EBF9-4F30-86DB-9C648181AD96}" presName="firstNode" presStyleLbl="node1" presStyleIdx="0" presStyleCnt="10" custScaleX="127764">
        <dgm:presLayoutVars>
          <dgm:bulletEnabled val="1"/>
        </dgm:presLayoutVars>
      </dgm:prSet>
      <dgm:spPr/>
    </dgm:pt>
    <dgm:pt modelId="{421A4946-8E4D-4309-BB4F-B05C8186400C}" type="pres">
      <dgm:prSet presAssocID="{5FA40EC5-3816-412E-B289-B3EB7259121C}" presName="sibTrans" presStyleLbl="sibTrans2D1" presStyleIdx="0" presStyleCnt="9"/>
      <dgm:spPr/>
    </dgm:pt>
    <dgm:pt modelId="{087F5E4F-875F-4E3C-9F31-E8DB3CA12A80}" type="pres">
      <dgm:prSet presAssocID="{A8E5926A-605B-464F-BB84-23E986CBBD5F}" presName="middleNode" presStyleCnt="0"/>
      <dgm:spPr/>
    </dgm:pt>
    <dgm:pt modelId="{9A8AB351-465C-4522-A91B-675467F272FA}" type="pres">
      <dgm:prSet presAssocID="{A8E5926A-605B-464F-BB84-23E986CBBD5F}" presName="padding" presStyleLbl="node1" presStyleIdx="0" presStyleCnt="10"/>
      <dgm:spPr/>
    </dgm:pt>
    <dgm:pt modelId="{198EC9A0-27C0-4BDE-8B50-E8436A3F2D5A}" type="pres">
      <dgm:prSet presAssocID="{A8E5926A-605B-464F-BB84-23E986CBBD5F}" presName="shape" presStyleLbl="node1" presStyleIdx="1" presStyleCnt="10" custScaleX="152781">
        <dgm:presLayoutVars>
          <dgm:bulletEnabled val="1"/>
        </dgm:presLayoutVars>
      </dgm:prSet>
      <dgm:spPr/>
    </dgm:pt>
    <dgm:pt modelId="{7B2C3432-460C-4841-8268-9BA23A06096C}" type="pres">
      <dgm:prSet presAssocID="{A1058170-4BF6-4FD5-8826-81AA64E9F16D}" presName="sibTrans" presStyleLbl="sibTrans2D1" presStyleIdx="1" presStyleCnt="9"/>
      <dgm:spPr/>
    </dgm:pt>
    <dgm:pt modelId="{BDEF6749-9A05-40DE-8715-BB3A5A83AD7E}" type="pres">
      <dgm:prSet presAssocID="{37664BAD-FCFD-4D9C-8ED1-523D67AE6A7D}" presName="middleNode" presStyleCnt="0"/>
      <dgm:spPr/>
    </dgm:pt>
    <dgm:pt modelId="{8D626A53-7539-407F-A341-41A779AB94CD}" type="pres">
      <dgm:prSet presAssocID="{37664BAD-FCFD-4D9C-8ED1-523D67AE6A7D}" presName="padding" presStyleLbl="node1" presStyleIdx="1" presStyleCnt="10"/>
      <dgm:spPr/>
    </dgm:pt>
    <dgm:pt modelId="{9361016D-7F44-4BDE-94A2-553F71F1416E}" type="pres">
      <dgm:prSet presAssocID="{37664BAD-FCFD-4D9C-8ED1-523D67AE6A7D}" presName="shape" presStyleLbl="node1" presStyleIdx="2" presStyleCnt="10" custScaleX="154152">
        <dgm:presLayoutVars>
          <dgm:bulletEnabled val="1"/>
        </dgm:presLayoutVars>
      </dgm:prSet>
      <dgm:spPr/>
    </dgm:pt>
    <dgm:pt modelId="{EC63A2C6-5374-4693-A370-572B2529E150}" type="pres">
      <dgm:prSet presAssocID="{960161A3-0BD9-494F-BEAF-65BC43240C0A}" presName="sibTrans" presStyleLbl="sibTrans2D1" presStyleIdx="2" presStyleCnt="9"/>
      <dgm:spPr/>
    </dgm:pt>
    <dgm:pt modelId="{321EB740-2584-46CC-A8E8-A78F04D6B1AC}" type="pres">
      <dgm:prSet presAssocID="{F57B775B-2634-41CE-8332-56400D07E01A}" presName="middleNode" presStyleCnt="0"/>
      <dgm:spPr/>
    </dgm:pt>
    <dgm:pt modelId="{AC5A971D-F9B0-4B27-9F16-849B521C195D}" type="pres">
      <dgm:prSet presAssocID="{F57B775B-2634-41CE-8332-56400D07E01A}" presName="padding" presStyleLbl="node1" presStyleIdx="2" presStyleCnt="10"/>
      <dgm:spPr/>
    </dgm:pt>
    <dgm:pt modelId="{422A447A-0352-4795-83C5-455E06AE3481}" type="pres">
      <dgm:prSet presAssocID="{F57B775B-2634-41CE-8332-56400D07E01A}" presName="shape" presStyleLbl="node1" presStyleIdx="3" presStyleCnt="10" custScaleX="149549">
        <dgm:presLayoutVars>
          <dgm:bulletEnabled val="1"/>
        </dgm:presLayoutVars>
      </dgm:prSet>
      <dgm:spPr/>
    </dgm:pt>
    <dgm:pt modelId="{DDCB1D70-7996-4438-923A-780F0579AA61}" type="pres">
      <dgm:prSet presAssocID="{9AD6070D-CA8B-4F0D-BB8A-7F40992B83C8}" presName="sibTrans" presStyleLbl="sibTrans2D1" presStyleIdx="3" presStyleCnt="9"/>
      <dgm:spPr/>
    </dgm:pt>
    <dgm:pt modelId="{8AC32ABD-99D3-4E05-AE0E-18A9BF4A709B}" type="pres">
      <dgm:prSet presAssocID="{C4EBFC14-A49F-4DFA-86B6-21FDBB42204A}" presName="middleNode" presStyleCnt="0"/>
      <dgm:spPr/>
    </dgm:pt>
    <dgm:pt modelId="{C09FA496-B902-4E5B-A182-DBD0F9894926}" type="pres">
      <dgm:prSet presAssocID="{C4EBFC14-A49F-4DFA-86B6-21FDBB42204A}" presName="padding" presStyleLbl="node1" presStyleIdx="3" presStyleCnt="10"/>
      <dgm:spPr/>
    </dgm:pt>
    <dgm:pt modelId="{DD990A45-236B-4567-8BCB-294B97241554}" type="pres">
      <dgm:prSet presAssocID="{C4EBFC14-A49F-4DFA-86B6-21FDBB42204A}" presName="shape" presStyleLbl="node1" presStyleIdx="4" presStyleCnt="10" custScaleX="146010">
        <dgm:presLayoutVars>
          <dgm:bulletEnabled val="1"/>
        </dgm:presLayoutVars>
      </dgm:prSet>
      <dgm:spPr/>
    </dgm:pt>
    <dgm:pt modelId="{CA750BA9-9AA0-4531-916E-D6343F8DFEF3}" type="pres">
      <dgm:prSet presAssocID="{FD4F0FEF-F5F8-489E-BE71-E8D6CAF704C4}" presName="sibTrans" presStyleLbl="sibTrans2D1" presStyleIdx="4" presStyleCnt="9"/>
      <dgm:spPr/>
    </dgm:pt>
    <dgm:pt modelId="{3E45F6C2-79D7-4F23-9F44-E2F616189B7D}" type="pres">
      <dgm:prSet presAssocID="{D2C3DD16-09C3-4120-A803-ABBE37FF1A7D}" presName="middleNode" presStyleCnt="0"/>
      <dgm:spPr/>
    </dgm:pt>
    <dgm:pt modelId="{B556E5CF-76D9-4F8E-A65C-766C5833E6BF}" type="pres">
      <dgm:prSet presAssocID="{D2C3DD16-09C3-4120-A803-ABBE37FF1A7D}" presName="padding" presStyleLbl="node1" presStyleIdx="4" presStyleCnt="10"/>
      <dgm:spPr/>
    </dgm:pt>
    <dgm:pt modelId="{E6F72EE9-64C2-418E-8AF7-67CDCA0EB505}" type="pres">
      <dgm:prSet presAssocID="{D2C3DD16-09C3-4120-A803-ABBE37FF1A7D}" presName="shape" presStyleLbl="node1" presStyleIdx="5" presStyleCnt="10" custScaleX="139547">
        <dgm:presLayoutVars>
          <dgm:bulletEnabled val="1"/>
        </dgm:presLayoutVars>
      </dgm:prSet>
      <dgm:spPr/>
    </dgm:pt>
    <dgm:pt modelId="{AF3A5B0F-3F18-423B-B790-D071868F7C43}" type="pres">
      <dgm:prSet presAssocID="{FBB144A5-F33F-4416-B49A-BCE9BAD338A1}" presName="sibTrans" presStyleLbl="sibTrans2D1" presStyleIdx="5" presStyleCnt="9"/>
      <dgm:spPr/>
    </dgm:pt>
    <dgm:pt modelId="{61D64340-ED19-49CF-B90B-62394E19D023}" type="pres">
      <dgm:prSet presAssocID="{83E23587-5DDC-45F7-9D96-B87084DD12DE}" presName="middleNode" presStyleCnt="0"/>
      <dgm:spPr/>
    </dgm:pt>
    <dgm:pt modelId="{0698EF0B-C7F8-4D55-9B69-C4F30F2315FE}" type="pres">
      <dgm:prSet presAssocID="{83E23587-5DDC-45F7-9D96-B87084DD12DE}" presName="padding" presStyleLbl="node1" presStyleIdx="5" presStyleCnt="10"/>
      <dgm:spPr/>
    </dgm:pt>
    <dgm:pt modelId="{FE8E0697-0FDD-499F-AE3B-8C2000AF2DC3}" type="pres">
      <dgm:prSet presAssocID="{83E23587-5DDC-45F7-9D96-B87084DD12DE}" presName="shape" presStyleLbl="node1" presStyleIdx="6" presStyleCnt="10" custScaleX="133086">
        <dgm:presLayoutVars>
          <dgm:bulletEnabled val="1"/>
        </dgm:presLayoutVars>
      </dgm:prSet>
      <dgm:spPr/>
    </dgm:pt>
    <dgm:pt modelId="{E7BAFD23-A9A5-4653-8C87-335C69EA307B}" type="pres">
      <dgm:prSet presAssocID="{A2D7BD0E-2AD9-421F-AEE6-358269AF976D}" presName="sibTrans" presStyleLbl="sibTrans2D1" presStyleIdx="6" presStyleCnt="9"/>
      <dgm:spPr/>
    </dgm:pt>
    <dgm:pt modelId="{D9A7E762-78BD-44A7-B866-155C2C7E34BA}" type="pres">
      <dgm:prSet presAssocID="{987F240B-B6CB-4003-904E-6CAD7F192502}" presName="middleNode" presStyleCnt="0"/>
      <dgm:spPr/>
    </dgm:pt>
    <dgm:pt modelId="{6468BE44-02D8-4EA2-AF89-ABB04474EC59}" type="pres">
      <dgm:prSet presAssocID="{987F240B-B6CB-4003-904E-6CAD7F192502}" presName="padding" presStyleLbl="node1" presStyleIdx="6" presStyleCnt="10"/>
      <dgm:spPr/>
    </dgm:pt>
    <dgm:pt modelId="{ABD9269E-BC20-4180-885A-58A68626C048}" type="pres">
      <dgm:prSet presAssocID="{987F240B-B6CB-4003-904E-6CAD7F192502}" presName="shape" presStyleLbl="node1" presStyleIdx="7" presStyleCnt="10" custScaleX="131845">
        <dgm:presLayoutVars>
          <dgm:bulletEnabled val="1"/>
        </dgm:presLayoutVars>
      </dgm:prSet>
      <dgm:spPr/>
    </dgm:pt>
    <dgm:pt modelId="{0EE6DBAC-B0DD-48D7-8BB3-1C171B261FE1}" type="pres">
      <dgm:prSet presAssocID="{3E0E130B-4078-4768-A26D-3551186C72F1}" presName="sibTrans" presStyleLbl="sibTrans2D1" presStyleIdx="7" presStyleCnt="9"/>
      <dgm:spPr/>
    </dgm:pt>
    <dgm:pt modelId="{F3879A13-3276-4AA1-83C4-B0A3236803AA}" type="pres">
      <dgm:prSet presAssocID="{F0F3A272-5451-400E-A6E7-82832BEE47E8}" presName="middleNode" presStyleCnt="0"/>
      <dgm:spPr/>
    </dgm:pt>
    <dgm:pt modelId="{76BEC172-E977-4CB6-8B01-3C4F93BBD111}" type="pres">
      <dgm:prSet presAssocID="{F0F3A272-5451-400E-A6E7-82832BEE47E8}" presName="padding" presStyleLbl="node1" presStyleIdx="7" presStyleCnt="10"/>
      <dgm:spPr/>
    </dgm:pt>
    <dgm:pt modelId="{32782E3B-B0C4-4CB6-AA11-8A102511B378}" type="pres">
      <dgm:prSet presAssocID="{F0F3A272-5451-400E-A6E7-82832BEE47E8}" presName="shape" presStyleLbl="node1" presStyleIdx="8" presStyleCnt="10" custScaleX="132400">
        <dgm:presLayoutVars>
          <dgm:bulletEnabled val="1"/>
        </dgm:presLayoutVars>
      </dgm:prSet>
      <dgm:spPr/>
    </dgm:pt>
    <dgm:pt modelId="{8AE2A3D4-5290-4C49-9C73-F37496C237C8}" type="pres">
      <dgm:prSet presAssocID="{3C120D3B-31F8-4C5E-9145-C71F24491FA4}" presName="sibTrans" presStyleLbl="sibTrans2D1" presStyleIdx="8" presStyleCnt="9"/>
      <dgm:spPr/>
    </dgm:pt>
    <dgm:pt modelId="{E1E90773-3D38-489F-A4CF-DCDB2A057713}" type="pres">
      <dgm:prSet presAssocID="{87387261-A215-4EB9-A781-511508C7BFD8}" presName="lastNode" presStyleLbl="node1" presStyleIdx="9" presStyleCnt="10" custScaleX="135720">
        <dgm:presLayoutVars>
          <dgm:bulletEnabled val="1"/>
        </dgm:presLayoutVars>
      </dgm:prSet>
      <dgm:spPr/>
    </dgm:pt>
  </dgm:ptLst>
  <dgm:cxnLst>
    <dgm:cxn modelId="{4AB4F601-50CF-404B-B912-0C0D7DBF7101}" srcId="{4647FE5D-A101-45E8-A508-4530E44021E8}" destId="{A8E5926A-605B-464F-BB84-23E986CBBD5F}" srcOrd="1" destOrd="0" parTransId="{31EDC2BD-3B01-4865-BB43-BA2141D99E27}" sibTransId="{A1058170-4BF6-4FD5-8826-81AA64E9F16D}"/>
    <dgm:cxn modelId="{48E5710B-7587-4738-9046-FF68CFB49F43}" srcId="{4647FE5D-A101-45E8-A508-4530E44021E8}" destId="{F57B775B-2634-41CE-8332-56400D07E01A}" srcOrd="3" destOrd="0" parTransId="{EBBFB14A-4717-4E1A-AB45-0B540BC84D65}" sibTransId="{9AD6070D-CA8B-4F0D-BB8A-7F40992B83C8}"/>
    <dgm:cxn modelId="{0C6DE40B-0121-4751-BD73-1A4EAA797B9F}" type="presOf" srcId="{F0F3A272-5451-400E-A6E7-82832BEE47E8}" destId="{32782E3B-B0C4-4CB6-AA11-8A102511B378}" srcOrd="0" destOrd="0" presId="urn:microsoft.com/office/officeart/2005/8/layout/bProcess2"/>
    <dgm:cxn modelId="{C742100E-C693-4749-A900-D94388AC2DA9}" type="presOf" srcId="{83E23587-5DDC-45F7-9D96-B87084DD12DE}" destId="{FE8E0697-0FDD-499F-AE3B-8C2000AF2DC3}" srcOrd="0" destOrd="0" presId="urn:microsoft.com/office/officeart/2005/8/layout/bProcess2"/>
    <dgm:cxn modelId="{F83D170E-0F6D-42D5-BD10-5671BD9D5AF9}" type="presOf" srcId="{FD4F0FEF-F5F8-489E-BE71-E8D6CAF704C4}" destId="{CA750BA9-9AA0-4531-916E-D6343F8DFEF3}" srcOrd="0" destOrd="0" presId="urn:microsoft.com/office/officeart/2005/8/layout/bProcess2"/>
    <dgm:cxn modelId="{A8CD1415-CE64-4C0C-85F5-62D9D57F86EB}" srcId="{4647FE5D-A101-45E8-A508-4530E44021E8}" destId="{0E51B73C-EBF9-4F30-86DB-9C648181AD96}" srcOrd="0" destOrd="0" parTransId="{17B6D94D-7FE3-407F-BF42-EC3FB3035878}" sibTransId="{5FA40EC5-3816-412E-B289-B3EB7259121C}"/>
    <dgm:cxn modelId="{CB88BA16-B11B-4B72-A5FE-3EAF5F72B5B5}" type="presOf" srcId="{A8E5926A-605B-464F-BB84-23E986CBBD5F}" destId="{198EC9A0-27C0-4BDE-8B50-E8436A3F2D5A}" srcOrd="0" destOrd="0" presId="urn:microsoft.com/office/officeart/2005/8/layout/bProcess2"/>
    <dgm:cxn modelId="{DF55E929-42F1-4FBB-992B-2AC61F38882C}" srcId="{4647FE5D-A101-45E8-A508-4530E44021E8}" destId="{87387261-A215-4EB9-A781-511508C7BFD8}" srcOrd="9" destOrd="0" parTransId="{B4D620B4-1E03-438B-B125-D761EEDFC6BD}" sibTransId="{76EE83C8-9914-4AB1-8857-F4650832C8F3}"/>
    <dgm:cxn modelId="{D7C4872C-CB16-4D63-BD25-EA4D4A30D273}" type="presOf" srcId="{87387261-A215-4EB9-A781-511508C7BFD8}" destId="{E1E90773-3D38-489F-A4CF-DCDB2A057713}" srcOrd="0" destOrd="0" presId="urn:microsoft.com/office/officeart/2005/8/layout/bProcess2"/>
    <dgm:cxn modelId="{4A9EFE2D-5CC9-436E-9749-AA6FB7D4D50E}" type="presOf" srcId="{3C120D3B-31F8-4C5E-9145-C71F24491FA4}" destId="{8AE2A3D4-5290-4C49-9C73-F37496C237C8}" srcOrd="0" destOrd="0" presId="urn:microsoft.com/office/officeart/2005/8/layout/bProcess2"/>
    <dgm:cxn modelId="{CA324B30-AD5C-49C8-885E-D6390EBD8B28}" type="presOf" srcId="{C4EBFC14-A49F-4DFA-86B6-21FDBB42204A}" destId="{DD990A45-236B-4567-8BCB-294B97241554}" srcOrd="0" destOrd="0" presId="urn:microsoft.com/office/officeart/2005/8/layout/bProcess2"/>
    <dgm:cxn modelId="{85FE5738-DCD8-4D7B-9F0B-132406B3805F}" type="presOf" srcId="{A2D7BD0E-2AD9-421F-AEE6-358269AF976D}" destId="{E7BAFD23-A9A5-4653-8C87-335C69EA307B}" srcOrd="0" destOrd="0" presId="urn:microsoft.com/office/officeart/2005/8/layout/bProcess2"/>
    <dgm:cxn modelId="{C1C20C39-5D86-4C07-96AA-C1AB40AAE7F6}" type="presOf" srcId="{D2C3DD16-09C3-4120-A803-ABBE37FF1A7D}" destId="{E6F72EE9-64C2-418E-8AF7-67CDCA0EB505}" srcOrd="0" destOrd="0" presId="urn:microsoft.com/office/officeart/2005/8/layout/bProcess2"/>
    <dgm:cxn modelId="{2530663A-B7B7-4D25-BD2F-0C5D3718889D}" type="presOf" srcId="{987F240B-B6CB-4003-904E-6CAD7F192502}" destId="{ABD9269E-BC20-4180-885A-58A68626C048}" srcOrd="0" destOrd="0" presId="urn:microsoft.com/office/officeart/2005/8/layout/bProcess2"/>
    <dgm:cxn modelId="{ED66A95B-728B-4778-833A-D03342E08B33}" type="presOf" srcId="{9AD6070D-CA8B-4F0D-BB8A-7F40992B83C8}" destId="{DDCB1D70-7996-4438-923A-780F0579AA61}" srcOrd="0" destOrd="0" presId="urn:microsoft.com/office/officeart/2005/8/layout/bProcess2"/>
    <dgm:cxn modelId="{DEE34D64-3988-454A-8D51-1B4543652F8B}" srcId="{4647FE5D-A101-45E8-A508-4530E44021E8}" destId="{37664BAD-FCFD-4D9C-8ED1-523D67AE6A7D}" srcOrd="2" destOrd="0" parTransId="{CBCB9EEA-3BC0-4EFC-B038-123D437CAF6C}" sibTransId="{960161A3-0BD9-494F-BEAF-65BC43240C0A}"/>
    <dgm:cxn modelId="{F4B71565-1FE0-42DB-B5C3-B509BF815732}" srcId="{4647FE5D-A101-45E8-A508-4530E44021E8}" destId="{987F240B-B6CB-4003-904E-6CAD7F192502}" srcOrd="7" destOrd="0" parTransId="{1C5ED7F1-7894-46F3-A6E0-C1630C681213}" sibTransId="{3E0E130B-4078-4768-A26D-3551186C72F1}"/>
    <dgm:cxn modelId="{A5553C4B-A415-4F1D-8A11-9E188B6B55DB}" type="presOf" srcId="{5FA40EC5-3816-412E-B289-B3EB7259121C}" destId="{421A4946-8E4D-4309-BB4F-B05C8186400C}" srcOrd="0" destOrd="0" presId="urn:microsoft.com/office/officeart/2005/8/layout/bProcess2"/>
    <dgm:cxn modelId="{C7EE8876-F039-4303-A57B-60C0BF4B7EA5}" type="presOf" srcId="{3E0E130B-4078-4768-A26D-3551186C72F1}" destId="{0EE6DBAC-B0DD-48D7-8BB3-1C171B261FE1}" srcOrd="0" destOrd="0" presId="urn:microsoft.com/office/officeart/2005/8/layout/bProcess2"/>
    <dgm:cxn modelId="{E4B4BC56-8BF1-4B9C-BECF-56B454E38750}" srcId="{4647FE5D-A101-45E8-A508-4530E44021E8}" destId="{F0F3A272-5451-400E-A6E7-82832BEE47E8}" srcOrd="8" destOrd="0" parTransId="{F0E54BE7-6077-4BA7-A21E-F769537F60D2}" sibTransId="{3C120D3B-31F8-4C5E-9145-C71F24491FA4}"/>
    <dgm:cxn modelId="{9B422478-2197-40DF-B1B0-1DA2A1E4E88A}" srcId="{4647FE5D-A101-45E8-A508-4530E44021E8}" destId="{C4EBFC14-A49F-4DFA-86B6-21FDBB42204A}" srcOrd="4" destOrd="0" parTransId="{6FDA46D9-0453-4250-94E4-01159DCF1C95}" sibTransId="{FD4F0FEF-F5F8-489E-BE71-E8D6CAF704C4}"/>
    <dgm:cxn modelId="{FAE608A4-58ED-4870-852B-A9E703083639}" type="presOf" srcId="{0E51B73C-EBF9-4F30-86DB-9C648181AD96}" destId="{E9C66073-BF80-451D-B823-0114549B7B79}" srcOrd="0" destOrd="0" presId="urn:microsoft.com/office/officeart/2005/8/layout/bProcess2"/>
    <dgm:cxn modelId="{1D3C01B6-59BB-437F-9B86-E44FEB997F0D}" srcId="{4647FE5D-A101-45E8-A508-4530E44021E8}" destId="{D2C3DD16-09C3-4120-A803-ABBE37FF1A7D}" srcOrd="5" destOrd="0" parTransId="{C364FE65-2BCD-47D0-8A92-146CABD9A70F}" sibTransId="{FBB144A5-F33F-4416-B49A-BCE9BAD338A1}"/>
    <dgm:cxn modelId="{321DDEBC-BB57-49A5-AC46-EABF76DF563B}" type="presOf" srcId="{960161A3-0BD9-494F-BEAF-65BC43240C0A}" destId="{EC63A2C6-5374-4693-A370-572B2529E150}" srcOrd="0" destOrd="0" presId="urn:microsoft.com/office/officeart/2005/8/layout/bProcess2"/>
    <dgm:cxn modelId="{0A1F4EC3-4535-4606-9019-F4CFE7B81A9F}" type="presOf" srcId="{A1058170-4BF6-4FD5-8826-81AA64E9F16D}" destId="{7B2C3432-460C-4841-8268-9BA23A06096C}" srcOrd="0" destOrd="0" presId="urn:microsoft.com/office/officeart/2005/8/layout/bProcess2"/>
    <dgm:cxn modelId="{62CED8D1-D00B-416E-A9EF-351D287B81A0}" type="presOf" srcId="{4647FE5D-A101-45E8-A508-4530E44021E8}" destId="{D0F68B84-3E62-45BD-AC76-C0DA2BA377FC}" srcOrd="0" destOrd="0" presId="urn:microsoft.com/office/officeart/2005/8/layout/bProcess2"/>
    <dgm:cxn modelId="{BCF60DD7-3674-41AA-BD61-3C9D5B065DD0}" type="presOf" srcId="{37664BAD-FCFD-4D9C-8ED1-523D67AE6A7D}" destId="{9361016D-7F44-4BDE-94A2-553F71F1416E}" srcOrd="0" destOrd="0" presId="urn:microsoft.com/office/officeart/2005/8/layout/bProcess2"/>
    <dgm:cxn modelId="{333A14DB-5BBE-479F-BB31-82C5B940B3BF}" srcId="{4647FE5D-A101-45E8-A508-4530E44021E8}" destId="{83E23587-5DDC-45F7-9D96-B87084DD12DE}" srcOrd="6" destOrd="0" parTransId="{32DDEA72-480B-4F56-9BD2-BB52389FA13E}" sibTransId="{A2D7BD0E-2AD9-421F-AEE6-358269AF976D}"/>
    <dgm:cxn modelId="{C92AA4EA-C30C-4B4F-A4B3-837BEB57EF4A}" type="presOf" srcId="{F57B775B-2634-41CE-8332-56400D07E01A}" destId="{422A447A-0352-4795-83C5-455E06AE3481}" srcOrd="0" destOrd="0" presId="urn:microsoft.com/office/officeart/2005/8/layout/bProcess2"/>
    <dgm:cxn modelId="{19D361F8-A6C6-4D36-8E5D-E81787EED0EF}" type="presOf" srcId="{FBB144A5-F33F-4416-B49A-BCE9BAD338A1}" destId="{AF3A5B0F-3F18-423B-B790-D071868F7C43}" srcOrd="0" destOrd="0" presId="urn:microsoft.com/office/officeart/2005/8/layout/bProcess2"/>
    <dgm:cxn modelId="{872B5435-4144-4A95-ACD0-5708CECBB95D}" type="presParOf" srcId="{D0F68B84-3E62-45BD-AC76-C0DA2BA377FC}" destId="{E9C66073-BF80-451D-B823-0114549B7B79}" srcOrd="0" destOrd="0" presId="urn:microsoft.com/office/officeart/2005/8/layout/bProcess2"/>
    <dgm:cxn modelId="{806414EB-296B-4CB8-83F8-AFCCA6795C2D}" type="presParOf" srcId="{D0F68B84-3E62-45BD-AC76-C0DA2BA377FC}" destId="{421A4946-8E4D-4309-BB4F-B05C8186400C}" srcOrd="1" destOrd="0" presId="urn:microsoft.com/office/officeart/2005/8/layout/bProcess2"/>
    <dgm:cxn modelId="{74198F81-F13F-4FB5-87F5-E4287B231C0B}" type="presParOf" srcId="{D0F68B84-3E62-45BD-AC76-C0DA2BA377FC}" destId="{087F5E4F-875F-4E3C-9F31-E8DB3CA12A80}" srcOrd="2" destOrd="0" presId="urn:microsoft.com/office/officeart/2005/8/layout/bProcess2"/>
    <dgm:cxn modelId="{B0BF039C-AA3C-4BD0-9DD6-A02BDF178205}" type="presParOf" srcId="{087F5E4F-875F-4E3C-9F31-E8DB3CA12A80}" destId="{9A8AB351-465C-4522-A91B-675467F272FA}" srcOrd="0" destOrd="0" presId="urn:microsoft.com/office/officeart/2005/8/layout/bProcess2"/>
    <dgm:cxn modelId="{209AA14B-787D-48D0-8AE4-C6A86D223905}" type="presParOf" srcId="{087F5E4F-875F-4E3C-9F31-E8DB3CA12A80}" destId="{198EC9A0-27C0-4BDE-8B50-E8436A3F2D5A}" srcOrd="1" destOrd="0" presId="urn:microsoft.com/office/officeart/2005/8/layout/bProcess2"/>
    <dgm:cxn modelId="{A9A75453-DFF8-423A-9379-563F54FA6B84}" type="presParOf" srcId="{D0F68B84-3E62-45BD-AC76-C0DA2BA377FC}" destId="{7B2C3432-460C-4841-8268-9BA23A06096C}" srcOrd="3" destOrd="0" presId="urn:microsoft.com/office/officeart/2005/8/layout/bProcess2"/>
    <dgm:cxn modelId="{A2272226-1FF9-4090-A1ED-28B3D8AE9D59}" type="presParOf" srcId="{D0F68B84-3E62-45BD-AC76-C0DA2BA377FC}" destId="{BDEF6749-9A05-40DE-8715-BB3A5A83AD7E}" srcOrd="4" destOrd="0" presId="urn:microsoft.com/office/officeart/2005/8/layout/bProcess2"/>
    <dgm:cxn modelId="{03AE1209-D858-4FC1-A47F-3E956D455900}" type="presParOf" srcId="{BDEF6749-9A05-40DE-8715-BB3A5A83AD7E}" destId="{8D626A53-7539-407F-A341-41A779AB94CD}" srcOrd="0" destOrd="0" presId="urn:microsoft.com/office/officeart/2005/8/layout/bProcess2"/>
    <dgm:cxn modelId="{D8D6DA6D-A80E-4550-A6E1-6A452F77828B}" type="presParOf" srcId="{BDEF6749-9A05-40DE-8715-BB3A5A83AD7E}" destId="{9361016D-7F44-4BDE-94A2-553F71F1416E}" srcOrd="1" destOrd="0" presId="urn:microsoft.com/office/officeart/2005/8/layout/bProcess2"/>
    <dgm:cxn modelId="{D74D7A29-D8A8-4E08-80F3-E91308A8B1F0}" type="presParOf" srcId="{D0F68B84-3E62-45BD-AC76-C0DA2BA377FC}" destId="{EC63A2C6-5374-4693-A370-572B2529E150}" srcOrd="5" destOrd="0" presId="urn:microsoft.com/office/officeart/2005/8/layout/bProcess2"/>
    <dgm:cxn modelId="{C0DB88DB-8488-46BB-8457-C72CB91BD595}" type="presParOf" srcId="{D0F68B84-3E62-45BD-AC76-C0DA2BA377FC}" destId="{321EB740-2584-46CC-A8E8-A78F04D6B1AC}" srcOrd="6" destOrd="0" presId="urn:microsoft.com/office/officeart/2005/8/layout/bProcess2"/>
    <dgm:cxn modelId="{94976E39-B7F7-4A6A-A12B-28EFD5B2BDD4}" type="presParOf" srcId="{321EB740-2584-46CC-A8E8-A78F04D6B1AC}" destId="{AC5A971D-F9B0-4B27-9F16-849B521C195D}" srcOrd="0" destOrd="0" presId="urn:microsoft.com/office/officeart/2005/8/layout/bProcess2"/>
    <dgm:cxn modelId="{EEAC5715-0F71-4F5C-9E68-CC2E3567EE4D}" type="presParOf" srcId="{321EB740-2584-46CC-A8E8-A78F04D6B1AC}" destId="{422A447A-0352-4795-83C5-455E06AE3481}" srcOrd="1" destOrd="0" presId="urn:microsoft.com/office/officeart/2005/8/layout/bProcess2"/>
    <dgm:cxn modelId="{9256C58A-503F-448E-B206-763D6C70D602}" type="presParOf" srcId="{D0F68B84-3E62-45BD-AC76-C0DA2BA377FC}" destId="{DDCB1D70-7996-4438-923A-780F0579AA61}" srcOrd="7" destOrd="0" presId="urn:microsoft.com/office/officeart/2005/8/layout/bProcess2"/>
    <dgm:cxn modelId="{09125216-BB8D-4D0B-92DA-2BE7602973F8}" type="presParOf" srcId="{D0F68B84-3E62-45BD-AC76-C0DA2BA377FC}" destId="{8AC32ABD-99D3-4E05-AE0E-18A9BF4A709B}" srcOrd="8" destOrd="0" presId="urn:microsoft.com/office/officeart/2005/8/layout/bProcess2"/>
    <dgm:cxn modelId="{A4C289E7-7889-4011-B4BF-5568EE1DE6DC}" type="presParOf" srcId="{8AC32ABD-99D3-4E05-AE0E-18A9BF4A709B}" destId="{C09FA496-B902-4E5B-A182-DBD0F9894926}" srcOrd="0" destOrd="0" presId="urn:microsoft.com/office/officeart/2005/8/layout/bProcess2"/>
    <dgm:cxn modelId="{C99E4073-97FE-4125-B66C-001480B0F8F0}" type="presParOf" srcId="{8AC32ABD-99D3-4E05-AE0E-18A9BF4A709B}" destId="{DD990A45-236B-4567-8BCB-294B97241554}" srcOrd="1" destOrd="0" presId="urn:microsoft.com/office/officeart/2005/8/layout/bProcess2"/>
    <dgm:cxn modelId="{86229A18-731B-499D-8E93-7F268B0BDD59}" type="presParOf" srcId="{D0F68B84-3E62-45BD-AC76-C0DA2BA377FC}" destId="{CA750BA9-9AA0-4531-916E-D6343F8DFEF3}" srcOrd="9" destOrd="0" presId="urn:microsoft.com/office/officeart/2005/8/layout/bProcess2"/>
    <dgm:cxn modelId="{A60B4DB8-8024-4D17-B4FF-A4640BBAC9CF}" type="presParOf" srcId="{D0F68B84-3E62-45BD-AC76-C0DA2BA377FC}" destId="{3E45F6C2-79D7-4F23-9F44-E2F616189B7D}" srcOrd="10" destOrd="0" presId="urn:microsoft.com/office/officeart/2005/8/layout/bProcess2"/>
    <dgm:cxn modelId="{DB6F5403-8CF2-4CFC-91D3-982A2F779BB9}" type="presParOf" srcId="{3E45F6C2-79D7-4F23-9F44-E2F616189B7D}" destId="{B556E5CF-76D9-4F8E-A65C-766C5833E6BF}" srcOrd="0" destOrd="0" presId="urn:microsoft.com/office/officeart/2005/8/layout/bProcess2"/>
    <dgm:cxn modelId="{B33623B1-9BA4-45BF-A642-4D671E7C89BD}" type="presParOf" srcId="{3E45F6C2-79D7-4F23-9F44-E2F616189B7D}" destId="{E6F72EE9-64C2-418E-8AF7-67CDCA0EB505}" srcOrd="1" destOrd="0" presId="urn:microsoft.com/office/officeart/2005/8/layout/bProcess2"/>
    <dgm:cxn modelId="{952160F4-8088-44E8-B1A2-4FEB0A87A5C2}" type="presParOf" srcId="{D0F68B84-3E62-45BD-AC76-C0DA2BA377FC}" destId="{AF3A5B0F-3F18-423B-B790-D071868F7C43}" srcOrd="11" destOrd="0" presId="urn:microsoft.com/office/officeart/2005/8/layout/bProcess2"/>
    <dgm:cxn modelId="{FE2748AF-6982-43A2-8D45-F534B4CC7674}" type="presParOf" srcId="{D0F68B84-3E62-45BD-AC76-C0DA2BA377FC}" destId="{61D64340-ED19-49CF-B90B-62394E19D023}" srcOrd="12" destOrd="0" presId="urn:microsoft.com/office/officeart/2005/8/layout/bProcess2"/>
    <dgm:cxn modelId="{49A2983E-E17B-481C-A37F-E541BC2D7A99}" type="presParOf" srcId="{61D64340-ED19-49CF-B90B-62394E19D023}" destId="{0698EF0B-C7F8-4D55-9B69-C4F30F2315FE}" srcOrd="0" destOrd="0" presId="urn:microsoft.com/office/officeart/2005/8/layout/bProcess2"/>
    <dgm:cxn modelId="{5A8AF24C-9C2C-4DEE-853B-FFE4D4417725}" type="presParOf" srcId="{61D64340-ED19-49CF-B90B-62394E19D023}" destId="{FE8E0697-0FDD-499F-AE3B-8C2000AF2DC3}" srcOrd="1" destOrd="0" presId="urn:microsoft.com/office/officeart/2005/8/layout/bProcess2"/>
    <dgm:cxn modelId="{33E8A0CE-6F54-4C1F-BE71-2F40A8DFD71C}" type="presParOf" srcId="{D0F68B84-3E62-45BD-AC76-C0DA2BA377FC}" destId="{E7BAFD23-A9A5-4653-8C87-335C69EA307B}" srcOrd="13" destOrd="0" presId="urn:microsoft.com/office/officeart/2005/8/layout/bProcess2"/>
    <dgm:cxn modelId="{5120FCD4-21D3-4780-9F0E-94E41A032820}" type="presParOf" srcId="{D0F68B84-3E62-45BD-AC76-C0DA2BA377FC}" destId="{D9A7E762-78BD-44A7-B866-155C2C7E34BA}" srcOrd="14" destOrd="0" presId="urn:microsoft.com/office/officeart/2005/8/layout/bProcess2"/>
    <dgm:cxn modelId="{9D578AFA-4961-41CD-9075-461D3EBC4110}" type="presParOf" srcId="{D9A7E762-78BD-44A7-B866-155C2C7E34BA}" destId="{6468BE44-02D8-4EA2-AF89-ABB04474EC59}" srcOrd="0" destOrd="0" presId="urn:microsoft.com/office/officeart/2005/8/layout/bProcess2"/>
    <dgm:cxn modelId="{3C9412B1-0E03-49F3-8C64-9168CCCBAABA}" type="presParOf" srcId="{D9A7E762-78BD-44A7-B866-155C2C7E34BA}" destId="{ABD9269E-BC20-4180-885A-58A68626C048}" srcOrd="1" destOrd="0" presId="urn:microsoft.com/office/officeart/2005/8/layout/bProcess2"/>
    <dgm:cxn modelId="{ECC376D1-9FCE-479D-A121-F59829716E06}" type="presParOf" srcId="{D0F68B84-3E62-45BD-AC76-C0DA2BA377FC}" destId="{0EE6DBAC-B0DD-48D7-8BB3-1C171B261FE1}" srcOrd="15" destOrd="0" presId="urn:microsoft.com/office/officeart/2005/8/layout/bProcess2"/>
    <dgm:cxn modelId="{119CC116-50D1-4410-84C8-3B7E4411AD06}" type="presParOf" srcId="{D0F68B84-3E62-45BD-AC76-C0DA2BA377FC}" destId="{F3879A13-3276-4AA1-83C4-B0A3236803AA}" srcOrd="16" destOrd="0" presId="urn:microsoft.com/office/officeart/2005/8/layout/bProcess2"/>
    <dgm:cxn modelId="{B832F309-124B-477E-80A9-D2E8322797DC}" type="presParOf" srcId="{F3879A13-3276-4AA1-83C4-B0A3236803AA}" destId="{76BEC172-E977-4CB6-8B01-3C4F93BBD111}" srcOrd="0" destOrd="0" presId="urn:microsoft.com/office/officeart/2005/8/layout/bProcess2"/>
    <dgm:cxn modelId="{9FA0561E-C68D-457C-AAC7-078F5ADF4D81}" type="presParOf" srcId="{F3879A13-3276-4AA1-83C4-B0A3236803AA}" destId="{32782E3B-B0C4-4CB6-AA11-8A102511B378}" srcOrd="1" destOrd="0" presId="urn:microsoft.com/office/officeart/2005/8/layout/bProcess2"/>
    <dgm:cxn modelId="{2C662164-E92C-4498-B056-B5101BECACA8}" type="presParOf" srcId="{D0F68B84-3E62-45BD-AC76-C0DA2BA377FC}" destId="{8AE2A3D4-5290-4C49-9C73-F37496C237C8}" srcOrd="17" destOrd="0" presId="urn:microsoft.com/office/officeart/2005/8/layout/bProcess2"/>
    <dgm:cxn modelId="{CFCBB035-B4C5-4E1B-B433-7EB2496003D3}" type="presParOf" srcId="{D0F68B84-3E62-45BD-AC76-C0DA2BA377FC}" destId="{E1E90773-3D38-489F-A4CF-DCDB2A057713}" srcOrd="18" destOrd="0" presId="urn:microsoft.com/office/officeart/2005/8/layout/bProcess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C66073-BF80-451D-B823-0114549B7B79}">
      <dsp:nvSpPr>
        <dsp:cNvPr id="0" name=""/>
        <dsp:cNvSpPr/>
      </dsp:nvSpPr>
      <dsp:spPr>
        <a:xfrm>
          <a:off x="34239" y="1081"/>
          <a:ext cx="1112782" cy="870967"/>
        </a:xfrm>
        <a:prstGeom prst="ellipse">
          <a:avLst/>
        </a:prstGeom>
        <a:gradFill rotWithShape="0">
          <a:gsLst>
            <a:gs pos="0">
              <a:schemeClr val="accent4">
                <a:hueOff val="0"/>
                <a:satOff val="0"/>
                <a:lumOff val="0"/>
                <a:alphaOff val="0"/>
                <a:shade val="85000"/>
                <a:satMod val="130000"/>
              </a:schemeClr>
            </a:gs>
            <a:gs pos="34000">
              <a:schemeClr val="accent4">
                <a:hueOff val="0"/>
                <a:satOff val="0"/>
                <a:lumOff val="0"/>
                <a:alphaOff val="0"/>
                <a:shade val="87000"/>
                <a:satMod val="125000"/>
              </a:schemeClr>
            </a:gs>
            <a:gs pos="70000">
              <a:schemeClr val="accent4">
                <a:hueOff val="0"/>
                <a:satOff val="0"/>
                <a:lumOff val="0"/>
                <a:alphaOff val="0"/>
                <a:tint val="100000"/>
                <a:shade val="90000"/>
                <a:satMod val="130000"/>
              </a:schemeClr>
            </a:gs>
            <a:gs pos="100000">
              <a:schemeClr val="accent4">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Data Collection</a:t>
          </a:r>
          <a:endParaRPr lang="en-IN" sz="800" kern="1200" dirty="0"/>
        </a:p>
      </dsp:txBody>
      <dsp:txXfrm>
        <a:off x="197202" y="128631"/>
        <a:ext cx="786856" cy="615867"/>
      </dsp:txXfrm>
    </dsp:sp>
    <dsp:sp modelId="{421A4946-8E4D-4309-BB4F-B05C8186400C}">
      <dsp:nvSpPr>
        <dsp:cNvPr id="0" name=""/>
        <dsp:cNvSpPr/>
      </dsp:nvSpPr>
      <dsp:spPr>
        <a:xfrm rot="10800000">
          <a:off x="438211" y="984513"/>
          <a:ext cx="304838" cy="238423"/>
        </a:xfrm>
        <a:prstGeom prst="triangle">
          <a:avLst/>
        </a:prstGeom>
        <a:gradFill rotWithShape="0">
          <a:gsLst>
            <a:gs pos="0">
              <a:schemeClr val="accent4">
                <a:hueOff val="0"/>
                <a:satOff val="0"/>
                <a:lumOff val="0"/>
                <a:alphaOff val="0"/>
                <a:shade val="85000"/>
                <a:satMod val="130000"/>
              </a:schemeClr>
            </a:gs>
            <a:gs pos="34000">
              <a:schemeClr val="accent4">
                <a:hueOff val="0"/>
                <a:satOff val="0"/>
                <a:lumOff val="0"/>
                <a:alphaOff val="0"/>
                <a:shade val="87000"/>
                <a:satMod val="125000"/>
              </a:schemeClr>
            </a:gs>
            <a:gs pos="70000">
              <a:schemeClr val="accent4">
                <a:hueOff val="0"/>
                <a:satOff val="0"/>
                <a:lumOff val="0"/>
                <a:alphaOff val="0"/>
                <a:tint val="100000"/>
                <a:shade val="90000"/>
                <a:satMod val="130000"/>
              </a:schemeClr>
            </a:gs>
            <a:gs pos="100000">
              <a:schemeClr val="accent4">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198EC9A0-27C0-4BDE-8B50-E8436A3F2D5A}">
      <dsp:nvSpPr>
        <dsp:cNvPr id="0" name=""/>
        <dsp:cNvSpPr/>
      </dsp:nvSpPr>
      <dsp:spPr>
        <a:xfrm>
          <a:off x="146851" y="1321904"/>
          <a:ext cx="887558" cy="580935"/>
        </a:xfrm>
        <a:prstGeom prst="ellipse">
          <a:avLst/>
        </a:prstGeom>
        <a:gradFill rotWithShape="0">
          <a:gsLst>
            <a:gs pos="0">
              <a:schemeClr val="accent4">
                <a:hueOff val="-216383"/>
                <a:satOff val="790"/>
                <a:lumOff val="-1133"/>
                <a:alphaOff val="0"/>
                <a:shade val="85000"/>
                <a:satMod val="130000"/>
              </a:schemeClr>
            </a:gs>
            <a:gs pos="34000">
              <a:schemeClr val="accent4">
                <a:hueOff val="-216383"/>
                <a:satOff val="790"/>
                <a:lumOff val="-1133"/>
                <a:alphaOff val="0"/>
                <a:shade val="87000"/>
                <a:satMod val="125000"/>
              </a:schemeClr>
            </a:gs>
            <a:gs pos="70000">
              <a:schemeClr val="accent4">
                <a:hueOff val="-216383"/>
                <a:satOff val="790"/>
                <a:lumOff val="-1133"/>
                <a:alphaOff val="0"/>
                <a:tint val="100000"/>
                <a:shade val="90000"/>
                <a:satMod val="130000"/>
              </a:schemeClr>
            </a:gs>
            <a:gs pos="100000">
              <a:schemeClr val="accent4">
                <a:hueOff val="-216383"/>
                <a:satOff val="790"/>
                <a:lumOff val="-1133"/>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kern="1200" dirty="0"/>
            <a:t>Data Understanding</a:t>
          </a:r>
          <a:endParaRPr lang="en-IN" sz="700" kern="1200" dirty="0"/>
        </a:p>
      </dsp:txBody>
      <dsp:txXfrm>
        <a:off x="276831" y="1406980"/>
        <a:ext cx="627598" cy="410783"/>
      </dsp:txXfrm>
    </dsp:sp>
    <dsp:sp modelId="{7B2C3432-460C-4841-8268-9BA23A06096C}">
      <dsp:nvSpPr>
        <dsp:cNvPr id="0" name=""/>
        <dsp:cNvSpPr/>
      </dsp:nvSpPr>
      <dsp:spPr>
        <a:xfrm rot="10800000">
          <a:off x="438211" y="2087811"/>
          <a:ext cx="304838" cy="238423"/>
        </a:xfrm>
        <a:prstGeom prst="triangle">
          <a:avLst/>
        </a:prstGeom>
        <a:gradFill rotWithShape="0">
          <a:gsLst>
            <a:gs pos="0">
              <a:schemeClr val="accent4">
                <a:hueOff val="-243431"/>
                <a:satOff val="888"/>
                <a:lumOff val="-1275"/>
                <a:alphaOff val="0"/>
                <a:shade val="85000"/>
                <a:satMod val="130000"/>
              </a:schemeClr>
            </a:gs>
            <a:gs pos="34000">
              <a:schemeClr val="accent4">
                <a:hueOff val="-243431"/>
                <a:satOff val="888"/>
                <a:lumOff val="-1275"/>
                <a:alphaOff val="0"/>
                <a:shade val="87000"/>
                <a:satMod val="125000"/>
              </a:schemeClr>
            </a:gs>
            <a:gs pos="70000">
              <a:schemeClr val="accent4">
                <a:hueOff val="-243431"/>
                <a:satOff val="888"/>
                <a:lumOff val="-1275"/>
                <a:alphaOff val="0"/>
                <a:tint val="100000"/>
                <a:shade val="90000"/>
                <a:satMod val="130000"/>
              </a:schemeClr>
            </a:gs>
            <a:gs pos="100000">
              <a:schemeClr val="accent4">
                <a:hueOff val="-243431"/>
                <a:satOff val="888"/>
                <a:lumOff val="-1275"/>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9361016D-7F44-4BDE-94A2-553F71F1416E}">
      <dsp:nvSpPr>
        <dsp:cNvPr id="0" name=""/>
        <dsp:cNvSpPr/>
      </dsp:nvSpPr>
      <dsp:spPr>
        <a:xfrm>
          <a:off x="142869" y="2497710"/>
          <a:ext cx="895523" cy="580935"/>
        </a:xfrm>
        <a:prstGeom prst="ellipse">
          <a:avLst/>
        </a:prstGeom>
        <a:gradFill rotWithShape="0">
          <a:gsLst>
            <a:gs pos="0">
              <a:schemeClr val="accent4">
                <a:hueOff val="-432767"/>
                <a:satOff val="1579"/>
                <a:lumOff val="-2266"/>
                <a:alphaOff val="0"/>
                <a:shade val="85000"/>
                <a:satMod val="130000"/>
              </a:schemeClr>
            </a:gs>
            <a:gs pos="34000">
              <a:schemeClr val="accent4">
                <a:hueOff val="-432767"/>
                <a:satOff val="1579"/>
                <a:lumOff val="-2266"/>
                <a:alphaOff val="0"/>
                <a:shade val="87000"/>
                <a:satMod val="125000"/>
              </a:schemeClr>
            </a:gs>
            <a:gs pos="70000">
              <a:schemeClr val="accent4">
                <a:hueOff val="-432767"/>
                <a:satOff val="1579"/>
                <a:lumOff val="-2266"/>
                <a:alphaOff val="0"/>
                <a:tint val="100000"/>
                <a:shade val="90000"/>
                <a:satMod val="130000"/>
              </a:schemeClr>
            </a:gs>
            <a:gs pos="100000">
              <a:schemeClr val="accent4">
                <a:hueOff val="-432767"/>
                <a:satOff val="1579"/>
                <a:lumOff val="-2266"/>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kern="1200" dirty="0"/>
            <a:t>Data Cleaning</a:t>
          </a:r>
          <a:endParaRPr lang="en-IN" sz="700" kern="1200" dirty="0"/>
        </a:p>
      </dsp:txBody>
      <dsp:txXfrm>
        <a:off x="274015" y="2582786"/>
        <a:ext cx="633231" cy="410783"/>
      </dsp:txXfrm>
    </dsp:sp>
    <dsp:sp modelId="{EC63A2C6-5374-4693-A370-572B2529E150}">
      <dsp:nvSpPr>
        <dsp:cNvPr id="0" name=""/>
        <dsp:cNvSpPr/>
      </dsp:nvSpPr>
      <dsp:spPr>
        <a:xfrm rot="10800000">
          <a:off x="438211" y="3263617"/>
          <a:ext cx="304838" cy="238423"/>
        </a:xfrm>
        <a:prstGeom prst="triangle">
          <a:avLst/>
        </a:prstGeom>
        <a:gradFill rotWithShape="0">
          <a:gsLst>
            <a:gs pos="0">
              <a:schemeClr val="accent4">
                <a:hueOff val="-486863"/>
                <a:satOff val="1777"/>
                <a:lumOff val="-2549"/>
                <a:alphaOff val="0"/>
                <a:shade val="85000"/>
                <a:satMod val="130000"/>
              </a:schemeClr>
            </a:gs>
            <a:gs pos="34000">
              <a:schemeClr val="accent4">
                <a:hueOff val="-486863"/>
                <a:satOff val="1777"/>
                <a:lumOff val="-2549"/>
                <a:alphaOff val="0"/>
                <a:shade val="87000"/>
                <a:satMod val="125000"/>
              </a:schemeClr>
            </a:gs>
            <a:gs pos="70000">
              <a:schemeClr val="accent4">
                <a:hueOff val="-486863"/>
                <a:satOff val="1777"/>
                <a:lumOff val="-2549"/>
                <a:alphaOff val="0"/>
                <a:tint val="100000"/>
                <a:shade val="90000"/>
                <a:satMod val="130000"/>
              </a:schemeClr>
            </a:gs>
            <a:gs pos="100000">
              <a:schemeClr val="accent4">
                <a:hueOff val="-486863"/>
                <a:satOff val="1777"/>
                <a:lumOff val="-2549"/>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422A447A-0352-4795-83C5-455E06AE3481}">
      <dsp:nvSpPr>
        <dsp:cNvPr id="0" name=""/>
        <dsp:cNvSpPr/>
      </dsp:nvSpPr>
      <dsp:spPr>
        <a:xfrm>
          <a:off x="156239" y="3673516"/>
          <a:ext cx="868783" cy="580935"/>
        </a:xfrm>
        <a:prstGeom prst="ellipse">
          <a:avLst/>
        </a:prstGeom>
        <a:gradFill rotWithShape="0">
          <a:gsLst>
            <a:gs pos="0">
              <a:schemeClr val="accent4">
                <a:hueOff val="-649150"/>
                <a:satOff val="2369"/>
                <a:lumOff val="-3399"/>
                <a:alphaOff val="0"/>
                <a:shade val="85000"/>
                <a:satMod val="130000"/>
              </a:schemeClr>
            </a:gs>
            <a:gs pos="34000">
              <a:schemeClr val="accent4">
                <a:hueOff val="-649150"/>
                <a:satOff val="2369"/>
                <a:lumOff val="-3399"/>
                <a:alphaOff val="0"/>
                <a:shade val="87000"/>
                <a:satMod val="125000"/>
              </a:schemeClr>
            </a:gs>
            <a:gs pos="70000">
              <a:schemeClr val="accent4">
                <a:hueOff val="-649150"/>
                <a:satOff val="2369"/>
                <a:lumOff val="-3399"/>
                <a:alphaOff val="0"/>
                <a:tint val="100000"/>
                <a:shade val="90000"/>
                <a:satMod val="130000"/>
              </a:schemeClr>
            </a:gs>
            <a:gs pos="100000">
              <a:schemeClr val="accent4">
                <a:hueOff val="-649150"/>
                <a:satOff val="2369"/>
                <a:lumOff val="-3399"/>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kern="1200" dirty="0"/>
            <a:t>Data Transformation</a:t>
          </a:r>
          <a:endParaRPr lang="en-IN" sz="700" kern="1200" dirty="0"/>
        </a:p>
      </dsp:txBody>
      <dsp:txXfrm>
        <a:off x="283469" y="3758592"/>
        <a:ext cx="614323" cy="410783"/>
      </dsp:txXfrm>
    </dsp:sp>
    <dsp:sp modelId="{DDCB1D70-7996-4438-923A-780F0579AA61}">
      <dsp:nvSpPr>
        <dsp:cNvPr id="0" name=""/>
        <dsp:cNvSpPr/>
      </dsp:nvSpPr>
      <dsp:spPr>
        <a:xfrm rot="5400000">
          <a:off x="1163778" y="3844772"/>
          <a:ext cx="304838" cy="238423"/>
        </a:xfrm>
        <a:prstGeom prst="triangle">
          <a:avLst/>
        </a:prstGeom>
        <a:gradFill rotWithShape="0">
          <a:gsLst>
            <a:gs pos="0">
              <a:schemeClr val="accent4">
                <a:hueOff val="-730294"/>
                <a:satOff val="2665"/>
                <a:lumOff val="-3824"/>
                <a:alphaOff val="0"/>
                <a:shade val="85000"/>
                <a:satMod val="130000"/>
              </a:schemeClr>
            </a:gs>
            <a:gs pos="34000">
              <a:schemeClr val="accent4">
                <a:hueOff val="-730294"/>
                <a:satOff val="2665"/>
                <a:lumOff val="-3824"/>
                <a:alphaOff val="0"/>
                <a:shade val="87000"/>
                <a:satMod val="125000"/>
              </a:schemeClr>
            </a:gs>
            <a:gs pos="70000">
              <a:schemeClr val="accent4">
                <a:hueOff val="-730294"/>
                <a:satOff val="2665"/>
                <a:lumOff val="-3824"/>
                <a:alphaOff val="0"/>
                <a:tint val="100000"/>
                <a:shade val="90000"/>
                <a:satMod val="130000"/>
              </a:schemeClr>
            </a:gs>
            <a:gs pos="100000">
              <a:schemeClr val="accent4">
                <a:hueOff val="-730294"/>
                <a:satOff val="2665"/>
                <a:lumOff val="-3824"/>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DD990A45-236B-4567-8BCB-294B97241554}">
      <dsp:nvSpPr>
        <dsp:cNvPr id="0" name=""/>
        <dsp:cNvSpPr/>
      </dsp:nvSpPr>
      <dsp:spPr>
        <a:xfrm>
          <a:off x="1593878" y="3673516"/>
          <a:ext cx="848223" cy="580935"/>
        </a:xfrm>
        <a:prstGeom prst="ellipse">
          <a:avLst/>
        </a:prstGeom>
        <a:gradFill rotWithShape="0">
          <a:gsLst>
            <a:gs pos="0">
              <a:schemeClr val="accent4">
                <a:hueOff val="-865534"/>
                <a:satOff val="3159"/>
                <a:lumOff val="-4532"/>
                <a:alphaOff val="0"/>
                <a:shade val="85000"/>
                <a:satMod val="130000"/>
              </a:schemeClr>
            </a:gs>
            <a:gs pos="34000">
              <a:schemeClr val="accent4">
                <a:hueOff val="-865534"/>
                <a:satOff val="3159"/>
                <a:lumOff val="-4532"/>
                <a:alphaOff val="0"/>
                <a:shade val="87000"/>
                <a:satMod val="125000"/>
              </a:schemeClr>
            </a:gs>
            <a:gs pos="70000">
              <a:schemeClr val="accent4">
                <a:hueOff val="-865534"/>
                <a:satOff val="3159"/>
                <a:lumOff val="-4532"/>
                <a:alphaOff val="0"/>
                <a:tint val="100000"/>
                <a:shade val="90000"/>
                <a:satMod val="130000"/>
              </a:schemeClr>
            </a:gs>
            <a:gs pos="100000">
              <a:schemeClr val="accent4">
                <a:hueOff val="-865534"/>
                <a:satOff val="3159"/>
                <a:lumOff val="-4532"/>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kern="1200" dirty="0"/>
            <a:t>Data Analyzing</a:t>
          </a:r>
          <a:endParaRPr lang="en-IN" sz="700" kern="1200" dirty="0"/>
        </a:p>
      </dsp:txBody>
      <dsp:txXfrm>
        <a:off x="1718097" y="3758592"/>
        <a:ext cx="599785" cy="410783"/>
      </dsp:txXfrm>
    </dsp:sp>
    <dsp:sp modelId="{CA750BA9-9AA0-4531-916E-D6343F8DFEF3}">
      <dsp:nvSpPr>
        <dsp:cNvPr id="0" name=""/>
        <dsp:cNvSpPr/>
      </dsp:nvSpPr>
      <dsp:spPr>
        <a:xfrm>
          <a:off x="1865570" y="3250121"/>
          <a:ext cx="304838" cy="238423"/>
        </a:xfrm>
        <a:prstGeom prst="triangle">
          <a:avLst/>
        </a:prstGeom>
        <a:gradFill rotWithShape="0">
          <a:gsLst>
            <a:gs pos="0">
              <a:schemeClr val="accent4">
                <a:hueOff val="-973725"/>
                <a:satOff val="3554"/>
                <a:lumOff val="-5098"/>
                <a:alphaOff val="0"/>
                <a:shade val="85000"/>
                <a:satMod val="130000"/>
              </a:schemeClr>
            </a:gs>
            <a:gs pos="34000">
              <a:schemeClr val="accent4">
                <a:hueOff val="-973725"/>
                <a:satOff val="3554"/>
                <a:lumOff val="-5098"/>
                <a:alphaOff val="0"/>
                <a:shade val="87000"/>
                <a:satMod val="125000"/>
              </a:schemeClr>
            </a:gs>
            <a:gs pos="70000">
              <a:schemeClr val="accent4">
                <a:hueOff val="-973725"/>
                <a:satOff val="3554"/>
                <a:lumOff val="-5098"/>
                <a:alphaOff val="0"/>
                <a:tint val="100000"/>
                <a:shade val="90000"/>
                <a:satMod val="130000"/>
              </a:schemeClr>
            </a:gs>
            <a:gs pos="100000">
              <a:schemeClr val="accent4">
                <a:hueOff val="-973725"/>
                <a:satOff val="3554"/>
                <a:lumOff val="-5098"/>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E6F72EE9-64C2-418E-8AF7-67CDCA0EB505}">
      <dsp:nvSpPr>
        <dsp:cNvPr id="0" name=""/>
        <dsp:cNvSpPr/>
      </dsp:nvSpPr>
      <dsp:spPr>
        <a:xfrm>
          <a:off x="1612650" y="2497710"/>
          <a:ext cx="810677" cy="580935"/>
        </a:xfrm>
        <a:prstGeom prst="ellipse">
          <a:avLst/>
        </a:prstGeom>
        <a:gradFill rotWithShape="0">
          <a:gsLst>
            <a:gs pos="0">
              <a:schemeClr val="accent4">
                <a:hueOff val="-1081917"/>
                <a:satOff val="3948"/>
                <a:lumOff val="-5665"/>
                <a:alphaOff val="0"/>
                <a:shade val="85000"/>
                <a:satMod val="130000"/>
              </a:schemeClr>
            </a:gs>
            <a:gs pos="34000">
              <a:schemeClr val="accent4">
                <a:hueOff val="-1081917"/>
                <a:satOff val="3948"/>
                <a:lumOff val="-5665"/>
                <a:alphaOff val="0"/>
                <a:shade val="87000"/>
                <a:satMod val="125000"/>
              </a:schemeClr>
            </a:gs>
            <a:gs pos="70000">
              <a:schemeClr val="accent4">
                <a:hueOff val="-1081917"/>
                <a:satOff val="3948"/>
                <a:lumOff val="-5665"/>
                <a:alphaOff val="0"/>
                <a:tint val="100000"/>
                <a:shade val="90000"/>
                <a:satMod val="130000"/>
              </a:schemeClr>
            </a:gs>
            <a:gs pos="100000">
              <a:schemeClr val="accent4">
                <a:hueOff val="-1081917"/>
                <a:satOff val="3948"/>
                <a:lumOff val="-5665"/>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kern="1200" dirty="0"/>
            <a:t>Correlation Analysis</a:t>
          </a:r>
          <a:endParaRPr lang="en-IN" sz="700" kern="1200" dirty="0"/>
        </a:p>
      </dsp:txBody>
      <dsp:txXfrm>
        <a:off x="1731371" y="2582786"/>
        <a:ext cx="573235" cy="410783"/>
      </dsp:txXfrm>
    </dsp:sp>
    <dsp:sp modelId="{AF3A5B0F-3F18-423B-B790-D071868F7C43}">
      <dsp:nvSpPr>
        <dsp:cNvPr id="0" name=""/>
        <dsp:cNvSpPr/>
      </dsp:nvSpPr>
      <dsp:spPr>
        <a:xfrm>
          <a:off x="1865570" y="2074315"/>
          <a:ext cx="304838" cy="238423"/>
        </a:xfrm>
        <a:prstGeom prst="triangle">
          <a:avLst/>
        </a:prstGeom>
        <a:gradFill rotWithShape="0">
          <a:gsLst>
            <a:gs pos="0">
              <a:schemeClr val="accent4">
                <a:hueOff val="-1217157"/>
                <a:satOff val="4442"/>
                <a:lumOff val="-6373"/>
                <a:alphaOff val="0"/>
                <a:shade val="85000"/>
                <a:satMod val="130000"/>
              </a:schemeClr>
            </a:gs>
            <a:gs pos="34000">
              <a:schemeClr val="accent4">
                <a:hueOff val="-1217157"/>
                <a:satOff val="4442"/>
                <a:lumOff val="-6373"/>
                <a:alphaOff val="0"/>
                <a:shade val="87000"/>
                <a:satMod val="125000"/>
              </a:schemeClr>
            </a:gs>
            <a:gs pos="70000">
              <a:schemeClr val="accent4">
                <a:hueOff val="-1217157"/>
                <a:satOff val="4442"/>
                <a:lumOff val="-6373"/>
                <a:alphaOff val="0"/>
                <a:tint val="100000"/>
                <a:shade val="90000"/>
                <a:satMod val="130000"/>
              </a:schemeClr>
            </a:gs>
            <a:gs pos="100000">
              <a:schemeClr val="accent4">
                <a:hueOff val="-1217157"/>
                <a:satOff val="4442"/>
                <a:lumOff val="-6373"/>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FE8E0697-0FDD-499F-AE3B-8C2000AF2DC3}">
      <dsp:nvSpPr>
        <dsp:cNvPr id="0" name=""/>
        <dsp:cNvSpPr/>
      </dsp:nvSpPr>
      <dsp:spPr>
        <a:xfrm>
          <a:off x="1631418" y="1321904"/>
          <a:ext cx="773143" cy="580935"/>
        </a:xfrm>
        <a:prstGeom prst="ellipse">
          <a:avLst/>
        </a:prstGeom>
        <a:gradFill rotWithShape="0">
          <a:gsLst>
            <a:gs pos="0">
              <a:schemeClr val="accent4">
                <a:hueOff val="-1298301"/>
                <a:satOff val="4738"/>
                <a:lumOff val="-6798"/>
                <a:alphaOff val="0"/>
                <a:shade val="85000"/>
                <a:satMod val="130000"/>
              </a:schemeClr>
            </a:gs>
            <a:gs pos="34000">
              <a:schemeClr val="accent4">
                <a:hueOff val="-1298301"/>
                <a:satOff val="4738"/>
                <a:lumOff val="-6798"/>
                <a:alphaOff val="0"/>
                <a:shade val="87000"/>
                <a:satMod val="125000"/>
              </a:schemeClr>
            </a:gs>
            <a:gs pos="70000">
              <a:schemeClr val="accent4">
                <a:hueOff val="-1298301"/>
                <a:satOff val="4738"/>
                <a:lumOff val="-6798"/>
                <a:alphaOff val="0"/>
                <a:tint val="100000"/>
                <a:shade val="90000"/>
                <a:satMod val="130000"/>
              </a:schemeClr>
            </a:gs>
            <a:gs pos="100000">
              <a:schemeClr val="accent4">
                <a:hueOff val="-1298301"/>
                <a:satOff val="4738"/>
                <a:lumOff val="-6798"/>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kern="1200" dirty="0"/>
            <a:t>Univariate Analysis</a:t>
          </a:r>
          <a:endParaRPr lang="en-IN" sz="700" kern="1200" dirty="0"/>
        </a:p>
      </dsp:txBody>
      <dsp:txXfrm>
        <a:off x="1744642" y="1406980"/>
        <a:ext cx="546695" cy="410783"/>
      </dsp:txXfrm>
    </dsp:sp>
    <dsp:sp modelId="{E7BAFD23-A9A5-4653-8C87-335C69EA307B}">
      <dsp:nvSpPr>
        <dsp:cNvPr id="0" name=""/>
        <dsp:cNvSpPr/>
      </dsp:nvSpPr>
      <dsp:spPr>
        <a:xfrm>
          <a:off x="1865570" y="898509"/>
          <a:ext cx="304838" cy="238423"/>
        </a:xfrm>
        <a:prstGeom prst="triangle">
          <a:avLst/>
        </a:prstGeom>
        <a:gradFill rotWithShape="0">
          <a:gsLst>
            <a:gs pos="0">
              <a:schemeClr val="accent4">
                <a:hueOff val="-1460588"/>
                <a:satOff val="5330"/>
                <a:lumOff val="-7648"/>
                <a:alphaOff val="0"/>
                <a:shade val="85000"/>
                <a:satMod val="130000"/>
              </a:schemeClr>
            </a:gs>
            <a:gs pos="34000">
              <a:schemeClr val="accent4">
                <a:hueOff val="-1460588"/>
                <a:satOff val="5330"/>
                <a:lumOff val="-7648"/>
                <a:alphaOff val="0"/>
                <a:shade val="87000"/>
                <a:satMod val="125000"/>
              </a:schemeClr>
            </a:gs>
            <a:gs pos="70000">
              <a:schemeClr val="accent4">
                <a:hueOff val="-1460588"/>
                <a:satOff val="5330"/>
                <a:lumOff val="-7648"/>
                <a:alphaOff val="0"/>
                <a:tint val="100000"/>
                <a:shade val="90000"/>
                <a:satMod val="130000"/>
              </a:schemeClr>
            </a:gs>
            <a:gs pos="100000">
              <a:schemeClr val="accent4">
                <a:hueOff val="-1460588"/>
                <a:satOff val="5330"/>
                <a:lumOff val="-7648"/>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ABD9269E-BC20-4180-885A-58A68626C048}">
      <dsp:nvSpPr>
        <dsp:cNvPr id="0" name=""/>
        <dsp:cNvSpPr/>
      </dsp:nvSpPr>
      <dsp:spPr>
        <a:xfrm>
          <a:off x="1635022" y="146098"/>
          <a:ext cx="765934" cy="580935"/>
        </a:xfrm>
        <a:prstGeom prst="ellipse">
          <a:avLst/>
        </a:prstGeom>
        <a:gradFill rotWithShape="0">
          <a:gsLst>
            <a:gs pos="0">
              <a:schemeClr val="accent4">
                <a:hueOff val="-1514684"/>
                <a:satOff val="5528"/>
                <a:lumOff val="-7931"/>
                <a:alphaOff val="0"/>
                <a:shade val="85000"/>
                <a:satMod val="130000"/>
              </a:schemeClr>
            </a:gs>
            <a:gs pos="34000">
              <a:schemeClr val="accent4">
                <a:hueOff val="-1514684"/>
                <a:satOff val="5528"/>
                <a:lumOff val="-7931"/>
                <a:alphaOff val="0"/>
                <a:shade val="87000"/>
                <a:satMod val="125000"/>
              </a:schemeClr>
            </a:gs>
            <a:gs pos="70000">
              <a:schemeClr val="accent4">
                <a:hueOff val="-1514684"/>
                <a:satOff val="5528"/>
                <a:lumOff val="-7931"/>
                <a:alphaOff val="0"/>
                <a:tint val="100000"/>
                <a:shade val="90000"/>
                <a:satMod val="130000"/>
              </a:schemeClr>
            </a:gs>
            <a:gs pos="100000">
              <a:schemeClr val="accent4">
                <a:hueOff val="-1514684"/>
                <a:satOff val="5528"/>
                <a:lumOff val="-7931"/>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kern="1200" dirty="0"/>
            <a:t>Bivariate Analysis</a:t>
          </a:r>
          <a:endParaRPr lang="en-IN" sz="700" kern="1200" dirty="0"/>
        </a:p>
      </dsp:txBody>
      <dsp:txXfrm>
        <a:off x="1747190" y="231174"/>
        <a:ext cx="541598" cy="410783"/>
      </dsp:txXfrm>
    </dsp:sp>
    <dsp:sp modelId="{0EE6DBAC-B0DD-48D7-8BB3-1C171B261FE1}">
      <dsp:nvSpPr>
        <dsp:cNvPr id="0" name=""/>
        <dsp:cNvSpPr/>
      </dsp:nvSpPr>
      <dsp:spPr>
        <a:xfrm rot="5400000">
          <a:off x="2602515" y="317354"/>
          <a:ext cx="304838" cy="238423"/>
        </a:xfrm>
        <a:prstGeom prst="triangle">
          <a:avLst/>
        </a:prstGeom>
        <a:gradFill rotWithShape="0">
          <a:gsLst>
            <a:gs pos="0">
              <a:schemeClr val="accent4">
                <a:hueOff val="-1704020"/>
                <a:satOff val="6219"/>
                <a:lumOff val="-8922"/>
                <a:alphaOff val="0"/>
                <a:shade val="85000"/>
                <a:satMod val="130000"/>
              </a:schemeClr>
            </a:gs>
            <a:gs pos="34000">
              <a:schemeClr val="accent4">
                <a:hueOff val="-1704020"/>
                <a:satOff val="6219"/>
                <a:lumOff val="-8922"/>
                <a:alphaOff val="0"/>
                <a:shade val="87000"/>
                <a:satMod val="125000"/>
              </a:schemeClr>
            </a:gs>
            <a:gs pos="70000">
              <a:schemeClr val="accent4">
                <a:hueOff val="-1704020"/>
                <a:satOff val="6219"/>
                <a:lumOff val="-8922"/>
                <a:alphaOff val="0"/>
                <a:tint val="100000"/>
                <a:shade val="90000"/>
                <a:satMod val="130000"/>
              </a:schemeClr>
            </a:gs>
            <a:gs pos="100000">
              <a:schemeClr val="accent4">
                <a:hueOff val="-1704020"/>
                <a:satOff val="6219"/>
                <a:lumOff val="-8922"/>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32782E3B-B0C4-4CB6-AA11-8A102511B378}">
      <dsp:nvSpPr>
        <dsp:cNvPr id="0" name=""/>
        <dsp:cNvSpPr/>
      </dsp:nvSpPr>
      <dsp:spPr>
        <a:xfrm>
          <a:off x="3095416" y="146098"/>
          <a:ext cx="769158" cy="580935"/>
        </a:xfrm>
        <a:prstGeom prst="ellipse">
          <a:avLst/>
        </a:prstGeom>
        <a:gradFill rotWithShape="0">
          <a:gsLst>
            <a:gs pos="0">
              <a:schemeClr val="accent4">
                <a:hueOff val="-1731068"/>
                <a:satOff val="6317"/>
                <a:lumOff val="-9064"/>
                <a:alphaOff val="0"/>
                <a:shade val="85000"/>
                <a:satMod val="130000"/>
              </a:schemeClr>
            </a:gs>
            <a:gs pos="34000">
              <a:schemeClr val="accent4">
                <a:hueOff val="-1731068"/>
                <a:satOff val="6317"/>
                <a:lumOff val="-9064"/>
                <a:alphaOff val="0"/>
                <a:shade val="87000"/>
                <a:satMod val="125000"/>
              </a:schemeClr>
            </a:gs>
            <a:gs pos="70000">
              <a:schemeClr val="accent4">
                <a:hueOff val="-1731068"/>
                <a:satOff val="6317"/>
                <a:lumOff val="-9064"/>
                <a:alphaOff val="0"/>
                <a:tint val="100000"/>
                <a:shade val="90000"/>
                <a:satMod val="130000"/>
              </a:schemeClr>
            </a:gs>
            <a:gs pos="100000">
              <a:schemeClr val="accent4">
                <a:hueOff val="-1731068"/>
                <a:satOff val="6317"/>
                <a:lumOff val="-9064"/>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kern="1200" dirty="0"/>
            <a:t>Multivariate Analysis</a:t>
          </a:r>
          <a:endParaRPr lang="en-IN" sz="700" kern="1200" dirty="0"/>
        </a:p>
      </dsp:txBody>
      <dsp:txXfrm>
        <a:off x="3208057" y="231174"/>
        <a:ext cx="543876" cy="410783"/>
      </dsp:txXfrm>
    </dsp:sp>
    <dsp:sp modelId="{8AE2A3D4-5290-4C49-9C73-F37496C237C8}">
      <dsp:nvSpPr>
        <dsp:cNvPr id="0" name=""/>
        <dsp:cNvSpPr/>
      </dsp:nvSpPr>
      <dsp:spPr>
        <a:xfrm rot="10800000">
          <a:off x="3327576" y="839497"/>
          <a:ext cx="304838" cy="238423"/>
        </a:xfrm>
        <a:prstGeom prst="triangle">
          <a:avLst/>
        </a:prstGeom>
        <a:gradFill rotWithShape="0">
          <a:gsLst>
            <a:gs pos="0">
              <a:schemeClr val="accent4">
                <a:hueOff val="-1947451"/>
                <a:satOff val="7107"/>
                <a:lumOff val="-10197"/>
                <a:alphaOff val="0"/>
                <a:shade val="85000"/>
                <a:satMod val="130000"/>
              </a:schemeClr>
            </a:gs>
            <a:gs pos="34000">
              <a:schemeClr val="accent4">
                <a:hueOff val="-1947451"/>
                <a:satOff val="7107"/>
                <a:lumOff val="-10197"/>
                <a:alphaOff val="0"/>
                <a:shade val="87000"/>
                <a:satMod val="125000"/>
              </a:schemeClr>
            </a:gs>
            <a:gs pos="70000">
              <a:schemeClr val="accent4">
                <a:hueOff val="-1947451"/>
                <a:satOff val="7107"/>
                <a:lumOff val="-10197"/>
                <a:alphaOff val="0"/>
                <a:tint val="100000"/>
                <a:shade val="90000"/>
                <a:satMod val="130000"/>
              </a:schemeClr>
            </a:gs>
            <a:gs pos="100000">
              <a:schemeClr val="accent4">
                <a:hueOff val="-1947451"/>
                <a:satOff val="7107"/>
                <a:lumOff val="-10197"/>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E1E90773-3D38-489F-A4CF-DCDB2A057713}">
      <dsp:nvSpPr>
        <dsp:cNvPr id="0" name=""/>
        <dsp:cNvSpPr/>
      </dsp:nvSpPr>
      <dsp:spPr>
        <a:xfrm>
          <a:off x="2888957" y="1176888"/>
          <a:ext cx="1182077" cy="870967"/>
        </a:xfrm>
        <a:prstGeom prst="ellipse">
          <a:avLst/>
        </a:prstGeom>
        <a:gradFill rotWithShape="0">
          <a:gsLst>
            <a:gs pos="0">
              <a:schemeClr val="accent4">
                <a:hueOff val="-1947451"/>
                <a:satOff val="7107"/>
                <a:lumOff val="-10197"/>
                <a:alphaOff val="0"/>
                <a:shade val="85000"/>
                <a:satMod val="130000"/>
              </a:schemeClr>
            </a:gs>
            <a:gs pos="34000">
              <a:schemeClr val="accent4">
                <a:hueOff val="-1947451"/>
                <a:satOff val="7107"/>
                <a:lumOff val="-10197"/>
                <a:alphaOff val="0"/>
                <a:shade val="87000"/>
                <a:satMod val="125000"/>
              </a:schemeClr>
            </a:gs>
            <a:gs pos="70000">
              <a:schemeClr val="accent4">
                <a:hueOff val="-1947451"/>
                <a:satOff val="7107"/>
                <a:lumOff val="-10197"/>
                <a:alphaOff val="0"/>
                <a:tint val="100000"/>
                <a:shade val="90000"/>
                <a:satMod val="130000"/>
              </a:schemeClr>
            </a:gs>
            <a:gs pos="100000">
              <a:schemeClr val="accent4">
                <a:hueOff val="-1947451"/>
                <a:satOff val="7107"/>
                <a:lumOff val="-10197"/>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Recommendation</a:t>
          </a:r>
          <a:endParaRPr lang="en-IN" sz="600" kern="1200" dirty="0"/>
        </a:p>
      </dsp:txBody>
      <dsp:txXfrm>
        <a:off x="3062068" y="1304438"/>
        <a:ext cx="835855" cy="615867"/>
      </dsp:txXfrm>
    </dsp:sp>
  </dsp:spTree>
</dsp:drawing>
</file>

<file path=ppt/diagrams/layout1.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1/15/2024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1/15/2024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1/15/2024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1/15/2024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1/15/2024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1/15/2024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1/15/2024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1/15/2024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1/15/2024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1/15/2024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1/15/2024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1/15/2024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Autofit/>
          </a:bodyPr>
          <a:lstStyle/>
          <a:p>
            <a:r>
              <a:rPr lang="en-US" sz="3600" b="1" dirty="0">
                <a:solidFill>
                  <a:srgbClr val="569CD6"/>
                </a:solidFill>
                <a:effectLst/>
                <a:latin typeface="Consolas" panose="020B0609020204030204" pitchFamily="49" charset="0"/>
              </a:rPr>
              <a:t>Analysis of parameters indicating a loan default</a:t>
            </a:r>
            <a:endParaRPr lang="en-US" sz="3600" b="0" dirty="0">
              <a:solidFill>
                <a:srgbClr val="CCCCCC"/>
              </a:solidFill>
              <a:effectLst/>
              <a:latin typeface="Consolas" panose="020B0609020204030204" pitchFamily="49" charset="0"/>
            </a:endParaRP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a:solidFill>
                  <a:schemeClr val="tx1">
                    <a:lumMod val="85000"/>
                    <a:lumOff val="15000"/>
                  </a:schemeClr>
                </a:solidFill>
              </a:rPr>
              <a:t>Anilabh &amp; Samik</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722C92-6352-B94F-6EE2-AE312D2E2F93}"/>
              </a:ext>
            </a:extLst>
          </p:cNvPr>
          <p:cNvPicPr>
            <a:picLocks noChangeAspect="1"/>
          </p:cNvPicPr>
          <p:nvPr/>
        </p:nvPicPr>
        <p:blipFill>
          <a:blip r:embed="rId2"/>
          <a:stretch>
            <a:fillRect/>
          </a:stretch>
        </p:blipFill>
        <p:spPr>
          <a:xfrm>
            <a:off x="1" y="448732"/>
            <a:ext cx="6096000" cy="3845453"/>
          </a:xfrm>
          <a:prstGeom prst="rect">
            <a:avLst/>
          </a:prstGeom>
        </p:spPr>
      </p:pic>
      <p:sp>
        <p:nvSpPr>
          <p:cNvPr id="6" name="TextBox 5">
            <a:extLst>
              <a:ext uri="{FF2B5EF4-FFF2-40B4-BE49-F238E27FC236}">
                <a16:creationId xmlns:a16="http://schemas.microsoft.com/office/drawing/2014/main" id="{62543C1E-5271-819F-9068-548E6F3BC72D}"/>
              </a:ext>
            </a:extLst>
          </p:cNvPr>
          <p:cNvSpPr txBox="1"/>
          <p:nvPr/>
        </p:nvSpPr>
        <p:spPr>
          <a:xfrm>
            <a:off x="467833" y="4731488"/>
            <a:ext cx="11270512" cy="923330"/>
          </a:xfrm>
          <a:prstGeom prst="rect">
            <a:avLst/>
          </a:prstGeom>
          <a:noFill/>
        </p:spPr>
        <p:txBody>
          <a:bodyPr wrap="square" rtlCol="0">
            <a:spAutoFit/>
          </a:bodyPr>
          <a:lstStyle/>
          <a:p>
            <a:r>
              <a:rPr lang="en-US" b="0" dirty="0">
                <a:effectLst/>
                <a:latin typeface="Consolas" panose="020B0609020204030204" pitchFamily="49" charset="0"/>
              </a:rPr>
              <a:t>The trend over the years clearly indicates that the loan with very high interest rate have the highest probability of defaulting on the loan irrespective of the loan amount and the income of the borrower.</a:t>
            </a:r>
            <a:endParaRPr lang="en-IN" dirty="0"/>
          </a:p>
        </p:txBody>
      </p:sp>
      <p:pic>
        <p:nvPicPr>
          <p:cNvPr id="8" name="Picture 7">
            <a:extLst>
              <a:ext uri="{FF2B5EF4-FFF2-40B4-BE49-F238E27FC236}">
                <a16:creationId xmlns:a16="http://schemas.microsoft.com/office/drawing/2014/main" id="{4F89D0C9-0D85-B569-72C6-AC28A1A20046}"/>
              </a:ext>
            </a:extLst>
          </p:cNvPr>
          <p:cNvPicPr>
            <a:picLocks noChangeAspect="1"/>
          </p:cNvPicPr>
          <p:nvPr/>
        </p:nvPicPr>
        <p:blipFill>
          <a:blip r:embed="rId3"/>
          <a:stretch>
            <a:fillRect/>
          </a:stretch>
        </p:blipFill>
        <p:spPr>
          <a:xfrm>
            <a:off x="6096001" y="448731"/>
            <a:ext cx="6096000" cy="3845455"/>
          </a:xfrm>
          <a:prstGeom prst="rect">
            <a:avLst/>
          </a:prstGeom>
        </p:spPr>
      </p:pic>
      <p:sp>
        <p:nvSpPr>
          <p:cNvPr id="9" name="TextBox 8">
            <a:extLst>
              <a:ext uri="{FF2B5EF4-FFF2-40B4-BE49-F238E27FC236}">
                <a16:creationId xmlns:a16="http://schemas.microsoft.com/office/drawing/2014/main" id="{5C90EDFC-A79C-B83A-E980-006498FADB2E}"/>
              </a:ext>
            </a:extLst>
          </p:cNvPr>
          <p:cNvSpPr txBox="1"/>
          <p:nvPr/>
        </p:nvSpPr>
        <p:spPr>
          <a:xfrm>
            <a:off x="5113866" y="79398"/>
            <a:ext cx="1964268" cy="369332"/>
          </a:xfrm>
          <a:prstGeom prst="rect">
            <a:avLst/>
          </a:prstGeom>
          <a:noFill/>
        </p:spPr>
        <p:txBody>
          <a:bodyPr wrap="square" rtlCol="0">
            <a:spAutoFit/>
          </a:bodyPr>
          <a:lstStyle/>
          <a:p>
            <a:r>
              <a:rPr lang="en-US" b="0" dirty="0">
                <a:effectLst/>
                <a:latin typeface="Consolas" panose="020B0609020204030204" pitchFamily="49" charset="0"/>
              </a:rPr>
              <a:t>Interest Rate</a:t>
            </a:r>
            <a:endParaRPr lang="en-IN" dirty="0"/>
          </a:p>
        </p:txBody>
      </p:sp>
    </p:spTree>
    <p:extLst>
      <p:ext uri="{BB962C8B-B14F-4D97-AF65-F5344CB8AC3E}">
        <p14:creationId xmlns:p14="http://schemas.microsoft.com/office/powerpoint/2010/main" val="1596365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77A510FF-832F-7324-9E4E-C7948DC1827C}"/>
              </a:ext>
            </a:extLst>
          </p:cNvPr>
          <p:cNvSpPr txBox="1"/>
          <p:nvPr/>
        </p:nvSpPr>
        <p:spPr>
          <a:xfrm>
            <a:off x="505046" y="4497572"/>
            <a:ext cx="11270512" cy="1477328"/>
          </a:xfrm>
          <a:prstGeom prst="rect">
            <a:avLst/>
          </a:prstGeom>
          <a:noFill/>
        </p:spPr>
        <p:txBody>
          <a:bodyPr wrap="square" rtlCol="0">
            <a:spAutoFit/>
          </a:bodyPr>
          <a:lstStyle/>
          <a:p>
            <a:r>
              <a:rPr lang="en-US" b="0" dirty="0">
                <a:effectLst/>
                <a:latin typeface="Consolas" panose="020B0609020204030204" pitchFamily="49" charset="0"/>
              </a:rPr>
              <a:t>Non-verified loans have much lower defaults of 12% while Verified ones have a default of 16%. This might be a sign that the verification process has gaps and we are better off with third-party verification [</a:t>
            </a:r>
            <a:r>
              <a:rPr lang="en-US" b="0" dirty="0" err="1">
                <a:effectLst/>
                <a:latin typeface="Consolas" panose="020B0609020204030204" pitchFamily="49" charset="0"/>
              </a:rPr>
              <a:t>ie</a:t>
            </a:r>
            <a:r>
              <a:rPr lang="en-US" b="0" dirty="0">
                <a:effectLst/>
                <a:latin typeface="Consolas" panose="020B0609020204030204" pitchFamily="49" charset="0"/>
              </a:rPr>
              <a:t> Source Verified]. Non-verified loans are possibly already known to be safe bets and hence have an expected lower defaults. These are probably reliable and known customers.</a:t>
            </a:r>
          </a:p>
        </p:txBody>
      </p:sp>
      <p:pic>
        <p:nvPicPr>
          <p:cNvPr id="6" name="Picture 5">
            <a:extLst>
              <a:ext uri="{FF2B5EF4-FFF2-40B4-BE49-F238E27FC236}">
                <a16:creationId xmlns:a16="http://schemas.microsoft.com/office/drawing/2014/main" id="{34B5FCC1-97B1-4966-F0E6-F11BEF3429EC}"/>
              </a:ext>
            </a:extLst>
          </p:cNvPr>
          <p:cNvPicPr>
            <a:picLocks noChangeAspect="1"/>
          </p:cNvPicPr>
          <p:nvPr/>
        </p:nvPicPr>
        <p:blipFill>
          <a:blip r:embed="rId2"/>
          <a:stretch>
            <a:fillRect/>
          </a:stretch>
        </p:blipFill>
        <p:spPr>
          <a:xfrm>
            <a:off x="0" y="186267"/>
            <a:ext cx="12192000" cy="3862800"/>
          </a:xfrm>
          <a:prstGeom prst="rect">
            <a:avLst/>
          </a:prstGeom>
        </p:spPr>
      </p:pic>
      <p:sp>
        <p:nvSpPr>
          <p:cNvPr id="2" name="TextBox 1">
            <a:extLst>
              <a:ext uri="{FF2B5EF4-FFF2-40B4-BE49-F238E27FC236}">
                <a16:creationId xmlns:a16="http://schemas.microsoft.com/office/drawing/2014/main" id="{68EF07CF-2E65-37EA-4F8E-B7F52A0A40F2}"/>
              </a:ext>
            </a:extLst>
          </p:cNvPr>
          <p:cNvSpPr txBox="1"/>
          <p:nvPr/>
        </p:nvSpPr>
        <p:spPr>
          <a:xfrm>
            <a:off x="4572001" y="8467"/>
            <a:ext cx="3488266" cy="369332"/>
          </a:xfrm>
          <a:prstGeom prst="rect">
            <a:avLst/>
          </a:prstGeom>
          <a:solidFill>
            <a:schemeClr val="bg1"/>
          </a:solidFill>
        </p:spPr>
        <p:txBody>
          <a:bodyPr wrap="square" rtlCol="0">
            <a:spAutoFit/>
          </a:bodyPr>
          <a:lstStyle/>
          <a:p>
            <a:pPr algn="ctr"/>
            <a:r>
              <a:rPr lang="en-US" b="0" dirty="0">
                <a:effectLst/>
                <a:latin typeface="Consolas" panose="020B0609020204030204" pitchFamily="49" charset="0"/>
              </a:rPr>
              <a:t>Verification Status</a:t>
            </a:r>
            <a:endParaRPr lang="en-IN" dirty="0"/>
          </a:p>
        </p:txBody>
      </p:sp>
    </p:spTree>
    <p:extLst>
      <p:ext uri="{BB962C8B-B14F-4D97-AF65-F5344CB8AC3E}">
        <p14:creationId xmlns:p14="http://schemas.microsoft.com/office/powerpoint/2010/main" val="636671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77A510FF-832F-7324-9E4E-C7948DC1827C}"/>
              </a:ext>
            </a:extLst>
          </p:cNvPr>
          <p:cNvSpPr txBox="1"/>
          <p:nvPr/>
        </p:nvSpPr>
        <p:spPr>
          <a:xfrm>
            <a:off x="138223" y="4338084"/>
            <a:ext cx="11950995" cy="1754326"/>
          </a:xfrm>
          <a:prstGeom prst="rect">
            <a:avLst/>
          </a:prstGeom>
          <a:noFill/>
        </p:spPr>
        <p:txBody>
          <a:bodyPr wrap="square" rtlCol="0">
            <a:spAutoFit/>
          </a:bodyPr>
          <a:lstStyle/>
          <a:p>
            <a:r>
              <a:rPr lang="en-US" b="0" dirty="0">
                <a:effectLst/>
                <a:latin typeface="Consolas" panose="020B0609020204030204" pitchFamily="49" charset="0"/>
              </a:rPr>
              <a:t>From the Bivariate analysis of home ownership vs purpose heatmap: we see 100% default with the combination of Moving as Purpose and Other as home Ownership and also a default of 50% with a combination of Car as Purpose and Other as Home ownership. Small Business as purpose was a high rate of default in the univariate analysis. But now we can see that in this category even customers who own a home also default to a high rate of 33%. The purpose code of Renewal Energy with customers who are on Rent has a high default rate of 25%.</a:t>
            </a:r>
          </a:p>
        </p:txBody>
      </p:sp>
      <p:pic>
        <p:nvPicPr>
          <p:cNvPr id="3" name="Picture 2">
            <a:extLst>
              <a:ext uri="{FF2B5EF4-FFF2-40B4-BE49-F238E27FC236}">
                <a16:creationId xmlns:a16="http://schemas.microsoft.com/office/drawing/2014/main" id="{2615FDCB-AE5F-BAF3-C4DC-A61CA6D2C408}"/>
              </a:ext>
            </a:extLst>
          </p:cNvPr>
          <p:cNvPicPr>
            <a:picLocks noChangeAspect="1"/>
          </p:cNvPicPr>
          <p:nvPr/>
        </p:nvPicPr>
        <p:blipFill>
          <a:blip r:embed="rId2"/>
          <a:stretch>
            <a:fillRect/>
          </a:stretch>
        </p:blipFill>
        <p:spPr>
          <a:xfrm>
            <a:off x="924147" y="-33866"/>
            <a:ext cx="10399527" cy="4444408"/>
          </a:xfrm>
          <a:prstGeom prst="rect">
            <a:avLst/>
          </a:prstGeom>
        </p:spPr>
      </p:pic>
    </p:spTree>
    <p:extLst>
      <p:ext uri="{BB962C8B-B14F-4D97-AF65-F5344CB8AC3E}">
        <p14:creationId xmlns:p14="http://schemas.microsoft.com/office/powerpoint/2010/main" val="831007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D2006E-6B6B-500A-05F0-593605AB8DE2}"/>
              </a:ext>
            </a:extLst>
          </p:cNvPr>
          <p:cNvPicPr>
            <a:picLocks noChangeAspect="1"/>
          </p:cNvPicPr>
          <p:nvPr/>
        </p:nvPicPr>
        <p:blipFill>
          <a:blip r:embed="rId2"/>
          <a:stretch>
            <a:fillRect/>
          </a:stretch>
        </p:blipFill>
        <p:spPr>
          <a:xfrm>
            <a:off x="0" y="0"/>
            <a:ext cx="12192000" cy="5342467"/>
          </a:xfrm>
          <a:prstGeom prst="rect">
            <a:avLst/>
          </a:prstGeom>
        </p:spPr>
      </p:pic>
      <p:sp>
        <p:nvSpPr>
          <p:cNvPr id="6" name="TextBox 5">
            <a:extLst>
              <a:ext uri="{FF2B5EF4-FFF2-40B4-BE49-F238E27FC236}">
                <a16:creationId xmlns:a16="http://schemas.microsoft.com/office/drawing/2014/main" id="{52665015-FE7D-55B7-CFA2-EE865B76FBB9}"/>
              </a:ext>
            </a:extLst>
          </p:cNvPr>
          <p:cNvSpPr txBox="1"/>
          <p:nvPr/>
        </p:nvSpPr>
        <p:spPr>
          <a:xfrm>
            <a:off x="460744" y="5462773"/>
            <a:ext cx="11270512" cy="923330"/>
          </a:xfrm>
          <a:prstGeom prst="rect">
            <a:avLst/>
          </a:prstGeom>
          <a:noFill/>
        </p:spPr>
        <p:txBody>
          <a:bodyPr wrap="square" rtlCol="0">
            <a:spAutoFit/>
          </a:bodyPr>
          <a:lstStyle/>
          <a:p>
            <a:r>
              <a:rPr lang="en-US" b="0" dirty="0">
                <a:solidFill>
                  <a:srgbClr val="3B3B3B"/>
                </a:solidFill>
                <a:effectLst/>
                <a:latin typeface="Consolas" panose="020B0609020204030204" pitchFamily="49" charset="0"/>
              </a:rPr>
              <a:t>Borrowers having 7+ years of experience with ver</a:t>
            </a:r>
            <a:r>
              <a:rPr lang="en-US" dirty="0">
                <a:solidFill>
                  <a:srgbClr val="3B3B3B"/>
                </a:solidFill>
                <a:latin typeface="Consolas" panose="020B0609020204030204" pitchFamily="49" charset="0"/>
              </a:rPr>
              <a:t>y </a:t>
            </a:r>
            <a:r>
              <a:rPr lang="en-US" b="0" dirty="0">
                <a:solidFill>
                  <a:srgbClr val="3B3B3B"/>
                </a:solidFill>
                <a:effectLst/>
                <a:latin typeface="Consolas" panose="020B0609020204030204" pitchFamily="49" charset="0"/>
              </a:rPr>
              <a:t>low annual income (&lt;36000) are mostly likely to default high-very high range (&gt;10000) loans.</a:t>
            </a:r>
          </a:p>
          <a:p>
            <a:endParaRPr lang="en-US" b="0" dirty="0">
              <a:effectLst/>
              <a:latin typeface="Consolas" panose="020B0609020204030204" pitchFamily="49" charset="0"/>
            </a:endParaRPr>
          </a:p>
        </p:txBody>
      </p:sp>
    </p:spTree>
    <p:extLst>
      <p:ext uri="{BB962C8B-B14F-4D97-AF65-F5344CB8AC3E}">
        <p14:creationId xmlns:p14="http://schemas.microsoft.com/office/powerpoint/2010/main" val="962089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606E8-A1E2-3EC9-9CAF-450F79623131}"/>
              </a:ext>
            </a:extLst>
          </p:cNvPr>
          <p:cNvSpPr>
            <a:spLocks noGrp="1"/>
          </p:cNvSpPr>
          <p:nvPr>
            <p:ph type="title"/>
          </p:nvPr>
        </p:nvSpPr>
        <p:spPr/>
        <p:txBody>
          <a:bodyPr/>
          <a:lstStyle/>
          <a:p>
            <a:r>
              <a:rPr lang="en-IN" dirty="0"/>
              <a:t>Prescriptive Insights</a:t>
            </a:r>
          </a:p>
        </p:txBody>
      </p:sp>
      <p:sp>
        <p:nvSpPr>
          <p:cNvPr id="3" name="Content Placeholder 2">
            <a:extLst>
              <a:ext uri="{FF2B5EF4-FFF2-40B4-BE49-F238E27FC236}">
                <a16:creationId xmlns:a16="http://schemas.microsoft.com/office/drawing/2014/main" id="{46FFFE88-D3DA-3B5B-511C-C104510C6D12}"/>
              </a:ext>
            </a:extLst>
          </p:cNvPr>
          <p:cNvSpPr>
            <a:spLocks noGrp="1"/>
          </p:cNvSpPr>
          <p:nvPr>
            <p:ph idx="1"/>
          </p:nvPr>
        </p:nvSpPr>
        <p:spPr/>
        <p:txBody>
          <a:bodyPr>
            <a:normAutofit fontScale="85000" lnSpcReduction="20000"/>
          </a:bodyPr>
          <a:lstStyle/>
          <a:p>
            <a:pPr marL="457200" indent="-457200">
              <a:buAutoNum type="arabicPeriod"/>
            </a:pPr>
            <a:r>
              <a:rPr lang="en-US" dirty="0"/>
              <a:t>Grades F and G have more than 32 % defaults. Loans in this category should be offered to known and reliable customers.</a:t>
            </a:r>
          </a:p>
          <a:p>
            <a:pPr marL="457200" indent="-457200">
              <a:buAutoNum type="arabicPeriod"/>
            </a:pPr>
            <a:r>
              <a:rPr lang="en-IN" dirty="0"/>
              <a:t>Loans with 60 months term default with 25% rate. The company should offer only shorter-term loans of 36 months where the default rate is only 10%.</a:t>
            </a:r>
          </a:p>
          <a:p>
            <a:pPr marL="457200" indent="-457200">
              <a:buAutoNum type="arabicPeriod"/>
            </a:pPr>
            <a:r>
              <a:rPr lang="en-IN" dirty="0"/>
              <a:t>Loans where the funded amount is more than 15000 have a high default rate of 18%. Investors are advised to limit their funding to below 15000.</a:t>
            </a:r>
          </a:p>
          <a:p>
            <a:pPr marL="457200" indent="-457200">
              <a:buAutoNum type="arabicPeriod"/>
            </a:pPr>
            <a:r>
              <a:rPr lang="en-IN" dirty="0"/>
              <a:t>Loans with Purpose code of ‘Small Business’ default with a rate of 27%. The company should not offer loans to fund Small Business.</a:t>
            </a:r>
          </a:p>
          <a:p>
            <a:pPr marL="457200" indent="-457200">
              <a:buAutoNum type="arabicPeriod"/>
            </a:pPr>
            <a:r>
              <a:rPr lang="en-IN" dirty="0"/>
              <a:t>Loans with high interest rate are having higher chances of defaulting specially for the higher range of loan amount.</a:t>
            </a:r>
          </a:p>
          <a:p>
            <a:pPr marL="457200" indent="-457200">
              <a:buAutoNum type="arabicPeriod"/>
            </a:pPr>
            <a:r>
              <a:rPr lang="en-US" dirty="0"/>
              <a:t>Non-verified loans have much lower defaults of 12% while Verified ones have a default of 16%. This might be a sign that the verification process has gaps and we are better off with third-party verification [i.e. Source Verified].</a:t>
            </a:r>
            <a:endParaRPr lang="en-IN" dirty="0"/>
          </a:p>
          <a:p>
            <a:pPr marL="457200" indent="-457200">
              <a:buAutoNum type="arabicPeriod"/>
            </a:pPr>
            <a:endParaRPr lang="en-IN" dirty="0"/>
          </a:p>
          <a:p>
            <a:pPr marL="457200" indent="-457200">
              <a:buAutoNum type="arabicPeriod"/>
            </a:pPr>
            <a:endParaRPr lang="en-IN" dirty="0"/>
          </a:p>
        </p:txBody>
      </p:sp>
    </p:spTree>
    <p:extLst>
      <p:ext uri="{BB962C8B-B14F-4D97-AF65-F5344CB8AC3E}">
        <p14:creationId xmlns:p14="http://schemas.microsoft.com/office/powerpoint/2010/main" val="2582882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606E8-A1E2-3EC9-9CAF-450F79623131}"/>
              </a:ext>
            </a:extLst>
          </p:cNvPr>
          <p:cNvSpPr>
            <a:spLocks noGrp="1"/>
          </p:cNvSpPr>
          <p:nvPr>
            <p:ph type="title"/>
          </p:nvPr>
        </p:nvSpPr>
        <p:spPr/>
        <p:txBody>
          <a:bodyPr/>
          <a:lstStyle/>
          <a:p>
            <a:r>
              <a:rPr lang="en-IN" dirty="0"/>
              <a:t>Loan Default Case Study</a:t>
            </a:r>
          </a:p>
        </p:txBody>
      </p:sp>
      <p:sp>
        <p:nvSpPr>
          <p:cNvPr id="3" name="Content Placeholder 2">
            <a:extLst>
              <a:ext uri="{FF2B5EF4-FFF2-40B4-BE49-F238E27FC236}">
                <a16:creationId xmlns:a16="http://schemas.microsoft.com/office/drawing/2014/main" id="{46FFFE88-D3DA-3B5B-511C-C104510C6D12}"/>
              </a:ext>
            </a:extLst>
          </p:cNvPr>
          <p:cNvSpPr>
            <a:spLocks noGrp="1"/>
          </p:cNvSpPr>
          <p:nvPr>
            <p:ph idx="1"/>
          </p:nvPr>
        </p:nvSpPr>
        <p:spPr/>
        <p:txBody>
          <a:bodyPr/>
          <a:lstStyle/>
          <a:p>
            <a:r>
              <a:rPr lang="en-US" dirty="0"/>
              <a:t>Borrowers who default cause the largest amount of loss to the lenders.</a:t>
            </a:r>
          </a:p>
          <a:p>
            <a:endParaRPr lang="en-US" dirty="0"/>
          </a:p>
          <a:p>
            <a:r>
              <a:rPr lang="en-US" dirty="0"/>
              <a:t> This analysis aims to identify patterns that indicate if a person is likely to default, which may be used for taking actions such as denying the loan, reducing the amount of loan, lending (to risky applicants) at a higher interest rate, etc.</a:t>
            </a:r>
            <a:endParaRPr lang="en-IN" dirty="0"/>
          </a:p>
        </p:txBody>
      </p:sp>
    </p:spTree>
    <p:extLst>
      <p:ext uri="{BB962C8B-B14F-4D97-AF65-F5344CB8AC3E}">
        <p14:creationId xmlns:p14="http://schemas.microsoft.com/office/powerpoint/2010/main" val="4011342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606E8-A1E2-3EC9-9CAF-450F79623131}"/>
              </a:ext>
            </a:extLst>
          </p:cNvPr>
          <p:cNvSpPr>
            <a:spLocks noGrp="1"/>
          </p:cNvSpPr>
          <p:nvPr>
            <p:ph type="title"/>
          </p:nvPr>
        </p:nvSpPr>
        <p:spPr>
          <a:xfrm>
            <a:off x="1097280" y="286603"/>
            <a:ext cx="10046970" cy="1450757"/>
          </a:xfrm>
        </p:spPr>
        <p:txBody>
          <a:bodyPr/>
          <a:lstStyle/>
          <a:p>
            <a:r>
              <a:rPr lang="en-IN" dirty="0"/>
              <a:t>What techniques and tools were used</a:t>
            </a:r>
          </a:p>
        </p:txBody>
      </p:sp>
      <p:sp>
        <p:nvSpPr>
          <p:cNvPr id="3" name="Content Placeholder 2">
            <a:extLst>
              <a:ext uri="{FF2B5EF4-FFF2-40B4-BE49-F238E27FC236}">
                <a16:creationId xmlns:a16="http://schemas.microsoft.com/office/drawing/2014/main" id="{46FFFE88-D3DA-3B5B-511C-C104510C6D12}"/>
              </a:ext>
            </a:extLst>
          </p:cNvPr>
          <p:cNvSpPr>
            <a:spLocks noGrp="1"/>
          </p:cNvSpPr>
          <p:nvPr>
            <p:ph idx="1"/>
          </p:nvPr>
        </p:nvSpPr>
        <p:spPr>
          <a:xfrm>
            <a:off x="1144905" y="1924050"/>
            <a:ext cx="6837045" cy="4467225"/>
          </a:xfrm>
        </p:spPr>
        <p:txBody>
          <a:bodyPr>
            <a:normAutofit lnSpcReduction="10000"/>
          </a:bodyPr>
          <a:lstStyle/>
          <a:p>
            <a:pPr marL="0" indent="0">
              <a:buNone/>
            </a:pPr>
            <a:r>
              <a:rPr lang="en-IN" sz="1600" dirty="0"/>
              <a:t>We used our learnings from the Exploratory Data Science course to identify gaps in data</a:t>
            </a:r>
          </a:p>
          <a:p>
            <a:pPr marL="0" indent="0">
              <a:buNone/>
            </a:pPr>
            <a:r>
              <a:rPr lang="en-IN" sz="1600" dirty="0"/>
              <a:t>We cleaned up or imputed the missing data based on the impact and size of the gaps</a:t>
            </a:r>
          </a:p>
          <a:p>
            <a:pPr marL="0" indent="0">
              <a:buNone/>
            </a:pPr>
            <a:r>
              <a:rPr lang="en-IN" sz="1600" dirty="0"/>
              <a:t>Used NumPy and pandas libraries to identify and fix the gaps and find patterns in the data</a:t>
            </a:r>
          </a:p>
          <a:p>
            <a:pPr marL="0" indent="0">
              <a:buNone/>
            </a:pPr>
            <a:r>
              <a:rPr lang="en-IN" sz="1600" dirty="0"/>
              <a:t>Analysed the data in columns to find the spread and spans of the data in columns.</a:t>
            </a:r>
          </a:p>
          <a:p>
            <a:pPr marL="0" indent="0">
              <a:buNone/>
            </a:pPr>
            <a:r>
              <a:rPr lang="en-IN" sz="1600" dirty="0"/>
              <a:t>Analysed how the default rate is impacted by categorical and continuous variables. For continuous features, we used quartile-based binning. </a:t>
            </a:r>
          </a:p>
          <a:p>
            <a:pPr marL="0" indent="0">
              <a:buNone/>
            </a:pPr>
            <a:r>
              <a:rPr lang="en-IN" sz="1600" dirty="0"/>
              <a:t>Used Bivariate analysis to find interesting cross patterns in the default rate concerning two variables</a:t>
            </a:r>
          </a:p>
          <a:p>
            <a:pPr marL="0" indent="0">
              <a:buNone/>
            </a:pPr>
            <a:r>
              <a:rPr lang="en-IN" sz="1600" dirty="0"/>
              <a:t>Used </a:t>
            </a:r>
            <a:r>
              <a:rPr lang="en-IN" sz="1600" dirty="0" err="1"/>
              <a:t>matplot</a:t>
            </a:r>
            <a:r>
              <a:rPr lang="en-IN" sz="1600" dirty="0"/>
              <a:t> and seaborn libraries to visualize the results of our analysis</a:t>
            </a:r>
          </a:p>
        </p:txBody>
      </p:sp>
      <p:graphicFrame>
        <p:nvGraphicFramePr>
          <p:cNvPr id="4" name="Diagram 3">
            <a:extLst>
              <a:ext uri="{FF2B5EF4-FFF2-40B4-BE49-F238E27FC236}">
                <a16:creationId xmlns:a16="http://schemas.microsoft.com/office/drawing/2014/main" id="{9F6815AC-2DC0-2416-CF87-45CC5B4CF954}"/>
              </a:ext>
            </a:extLst>
          </p:cNvPr>
          <p:cNvGraphicFramePr/>
          <p:nvPr>
            <p:extLst>
              <p:ext uri="{D42A27DB-BD31-4B8C-83A1-F6EECF244321}">
                <p14:modId xmlns:p14="http://schemas.microsoft.com/office/powerpoint/2010/main" val="2286662182"/>
              </p:ext>
            </p:extLst>
          </p:nvPr>
        </p:nvGraphicFramePr>
        <p:xfrm>
          <a:off x="7981950" y="1990725"/>
          <a:ext cx="4105274" cy="44005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85995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606E8-A1E2-3EC9-9CAF-450F79623131}"/>
              </a:ext>
            </a:extLst>
          </p:cNvPr>
          <p:cNvSpPr>
            <a:spLocks noGrp="1"/>
          </p:cNvSpPr>
          <p:nvPr>
            <p:ph type="title"/>
          </p:nvPr>
        </p:nvSpPr>
        <p:spPr/>
        <p:txBody>
          <a:bodyPr/>
          <a:lstStyle/>
          <a:p>
            <a:r>
              <a:rPr lang="en-IN" dirty="0"/>
              <a:t>What are the key observations?</a:t>
            </a:r>
          </a:p>
        </p:txBody>
      </p:sp>
      <p:sp>
        <p:nvSpPr>
          <p:cNvPr id="3" name="Content Placeholder 2">
            <a:extLst>
              <a:ext uri="{FF2B5EF4-FFF2-40B4-BE49-F238E27FC236}">
                <a16:creationId xmlns:a16="http://schemas.microsoft.com/office/drawing/2014/main" id="{46FFFE88-D3DA-3B5B-511C-C104510C6D12}"/>
              </a:ext>
            </a:extLst>
          </p:cNvPr>
          <p:cNvSpPr>
            <a:spLocks noGrp="1"/>
          </p:cNvSpPr>
          <p:nvPr>
            <p:ph idx="1"/>
          </p:nvPr>
        </p:nvSpPr>
        <p:spPr/>
        <p:txBody>
          <a:bodyPr>
            <a:normAutofit fontScale="77500" lnSpcReduction="20000"/>
          </a:bodyPr>
          <a:lstStyle/>
          <a:p>
            <a:pPr marL="0" indent="0">
              <a:buNone/>
            </a:pPr>
            <a:r>
              <a:rPr lang="en-IN" dirty="0"/>
              <a:t>We analysed the default rate across multiple univariate and bi-variate analyses. We will focus on the</a:t>
            </a:r>
          </a:p>
          <a:p>
            <a:pPr marL="0" indent="0">
              <a:buNone/>
            </a:pPr>
            <a:r>
              <a:rPr lang="en-IN" dirty="0"/>
              <a:t>Parameters that have the biggest impact on the default rate. Among them are:</a:t>
            </a:r>
          </a:p>
          <a:p>
            <a:pPr marL="0" indent="0">
              <a:buNone/>
            </a:pPr>
            <a:r>
              <a:rPr lang="en-IN" dirty="0"/>
              <a:t>- Loan Grade</a:t>
            </a:r>
          </a:p>
          <a:p>
            <a:pPr marL="0" indent="0">
              <a:buNone/>
            </a:pPr>
            <a:r>
              <a:rPr lang="en-IN" dirty="0"/>
              <a:t>- Loan Term</a:t>
            </a:r>
          </a:p>
          <a:p>
            <a:pPr marL="0" indent="0">
              <a:buNone/>
            </a:pPr>
            <a:r>
              <a:rPr lang="en-IN" dirty="0"/>
              <a:t>- Funded Amount</a:t>
            </a:r>
          </a:p>
          <a:p>
            <a:pPr marL="0" indent="0">
              <a:buNone/>
            </a:pPr>
            <a:r>
              <a:rPr lang="en-IN" dirty="0"/>
              <a:t>- DTI</a:t>
            </a:r>
          </a:p>
          <a:p>
            <a:pPr marL="0" indent="0">
              <a:buNone/>
            </a:pPr>
            <a:r>
              <a:rPr lang="en-IN" dirty="0"/>
              <a:t> - Purpose of loan</a:t>
            </a:r>
          </a:p>
          <a:p>
            <a:pPr marL="0" indent="0">
              <a:buNone/>
            </a:pPr>
            <a:r>
              <a:rPr lang="en-IN" dirty="0"/>
              <a:t>- Interest Rate</a:t>
            </a:r>
          </a:p>
          <a:p>
            <a:pPr marL="0" indent="0">
              <a:buNone/>
            </a:pPr>
            <a:r>
              <a:rPr lang="en-IN" dirty="0"/>
              <a:t>- Verification Status</a:t>
            </a:r>
          </a:p>
          <a:p>
            <a:pPr marL="0" indent="0">
              <a:buNone/>
            </a:pPr>
            <a:r>
              <a:rPr lang="en-IN" dirty="0"/>
              <a:t>We will look at these in detail in the next slides…</a:t>
            </a:r>
          </a:p>
        </p:txBody>
      </p:sp>
    </p:spTree>
    <p:extLst>
      <p:ext uri="{BB962C8B-B14F-4D97-AF65-F5344CB8AC3E}">
        <p14:creationId xmlns:p14="http://schemas.microsoft.com/office/powerpoint/2010/main" val="1291491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91D0E11-DB38-F41E-A22F-5B958AA196F2}"/>
              </a:ext>
            </a:extLst>
          </p:cNvPr>
          <p:cNvPicPr>
            <a:picLocks noChangeAspect="1"/>
          </p:cNvPicPr>
          <p:nvPr/>
        </p:nvPicPr>
        <p:blipFill>
          <a:blip r:embed="rId2"/>
          <a:stretch>
            <a:fillRect/>
          </a:stretch>
        </p:blipFill>
        <p:spPr>
          <a:xfrm>
            <a:off x="0" y="183324"/>
            <a:ext cx="12192000" cy="3939537"/>
          </a:xfrm>
          <a:prstGeom prst="rect">
            <a:avLst/>
          </a:prstGeom>
        </p:spPr>
      </p:pic>
      <p:sp>
        <p:nvSpPr>
          <p:cNvPr id="10" name="TextBox 9">
            <a:extLst>
              <a:ext uri="{FF2B5EF4-FFF2-40B4-BE49-F238E27FC236}">
                <a16:creationId xmlns:a16="http://schemas.microsoft.com/office/drawing/2014/main" id="{77A510FF-832F-7324-9E4E-C7948DC1827C}"/>
              </a:ext>
            </a:extLst>
          </p:cNvPr>
          <p:cNvSpPr txBox="1"/>
          <p:nvPr/>
        </p:nvSpPr>
        <p:spPr>
          <a:xfrm>
            <a:off x="467833" y="4731488"/>
            <a:ext cx="11270512" cy="1477328"/>
          </a:xfrm>
          <a:prstGeom prst="rect">
            <a:avLst/>
          </a:prstGeom>
          <a:noFill/>
        </p:spPr>
        <p:txBody>
          <a:bodyPr wrap="square" rtlCol="0">
            <a:spAutoFit/>
          </a:bodyPr>
          <a:lstStyle/>
          <a:p>
            <a:r>
              <a:rPr lang="en-US" b="0" dirty="0">
                <a:effectLst/>
                <a:latin typeface="Consolas" panose="020B0609020204030204" pitchFamily="49" charset="0"/>
              </a:rPr>
              <a:t>The default rate continuously increases from Loan grade A to G and is exceptionally high beyond E which is at 26%. Grades F and G have more than 32 % defaults. </a:t>
            </a:r>
          </a:p>
          <a:p>
            <a:r>
              <a:rPr lang="en-US" b="0" dirty="0">
                <a:effectLst/>
                <a:latin typeface="Consolas" panose="020B0609020204030204" pitchFamily="49" charset="0"/>
              </a:rPr>
              <a:t>Loans in this category need special scrutiny. Sub Grades of F5, G3 and G5 show an exceptionally high default rate of 40%+.</a:t>
            </a:r>
          </a:p>
          <a:p>
            <a:endParaRPr lang="en-IN" dirty="0"/>
          </a:p>
        </p:txBody>
      </p:sp>
      <p:sp>
        <p:nvSpPr>
          <p:cNvPr id="2" name="TextBox 1">
            <a:extLst>
              <a:ext uri="{FF2B5EF4-FFF2-40B4-BE49-F238E27FC236}">
                <a16:creationId xmlns:a16="http://schemas.microsoft.com/office/drawing/2014/main" id="{B14AA7ED-FF75-C1AF-07AB-BFFF20A98203}"/>
              </a:ext>
            </a:extLst>
          </p:cNvPr>
          <p:cNvSpPr txBox="1"/>
          <p:nvPr/>
        </p:nvSpPr>
        <p:spPr>
          <a:xfrm>
            <a:off x="5410199" y="8467"/>
            <a:ext cx="1659467" cy="369332"/>
          </a:xfrm>
          <a:prstGeom prst="rect">
            <a:avLst/>
          </a:prstGeom>
          <a:solidFill>
            <a:schemeClr val="bg1"/>
          </a:solidFill>
        </p:spPr>
        <p:txBody>
          <a:bodyPr wrap="square" rtlCol="0">
            <a:spAutoFit/>
          </a:bodyPr>
          <a:lstStyle/>
          <a:p>
            <a:pPr algn="ctr"/>
            <a:r>
              <a:rPr lang="en-US" b="0" dirty="0">
                <a:effectLst/>
                <a:latin typeface="Consolas" panose="020B0609020204030204" pitchFamily="49" charset="0"/>
              </a:rPr>
              <a:t>Grade</a:t>
            </a:r>
            <a:endParaRPr lang="en-IN" dirty="0"/>
          </a:p>
        </p:txBody>
      </p:sp>
    </p:spTree>
    <p:extLst>
      <p:ext uri="{BB962C8B-B14F-4D97-AF65-F5344CB8AC3E}">
        <p14:creationId xmlns:p14="http://schemas.microsoft.com/office/powerpoint/2010/main" val="2410170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77A510FF-832F-7324-9E4E-C7948DC1827C}"/>
              </a:ext>
            </a:extLst>
          </p:cNvPr>
          <p:cNvSpPr txBox="1"/>
          <p:nvPr/>
        </p:nvSpPr>
        <p:spPr>
          <a:xfrm>
            <a:off x="467833" y="4731488"/>
            <a:ext cx="11270512" cy="1477328"/>
          </a:xfrm>
          <a:prstGeom prst="rect">
            <a:avLst/>
          </a:prstGeom>
          <a:noFill/>
        </p:spPr>
        <p:txBody>
          <a:bodyPr wrap="square" rtlCol="0">
            <a:spAutoFit/>
          </a:bodyPr>
          <a:lstStyle/>
          <a:p>
            <a:r>
              <a:rPr lang="en-US" b="0" dirty="0">
                <a:effectLst/>
                <a:latin typeface="Consolas" panose="020B0609020204030204" pitchFamily="49" charset="0"/>
              </a:rPr>
              <a:t>Loans with Term of 60 months have a significantly higher default rate of 25% than those of 36 months which are only at 10% which we can see in the heatmap as well. Any long term loan with any range of loan amount by investor </a:t>
            </a:r>
            <a:r>
              <a:rPr lang="en-US" dirty="0">
                <a:latin typeface="Consolas" panose="020B0609020204030204" pitchFamily="49" charset="0"/>
              </a:rPr>
              <a:t>is having higher chances of defaulting regardless of any income range.</a:t>
            </a:r>
            <a:r>
              <a:rPr lang="en-US" b="0" dirty="0">
                <a:effectLst/>
                <a:latin typeface="Consolas" panose="020B0609020204030204" pitchFamily="49" charset="0"/>
              </a:rPr>
              <a:t> The company may need to put more stringent checks on loan approvals for terms of 60 months.</a:t>
            </a:r>
          </a:p>
        </p:txBody>
      </p:sp>
      <p:pic>
        <p:nvPicPr>
          <p:cNvPr id="3" name="Picture 2">
            <a:extLst>
              <a:ext uri="{FF2B5EF4-FFF2-40B4-BE49-F238E27FC236}">
                <a16:creationId xmlns:a16="http://schemas.microsoft.com/office/drawing/2014/main" id="{825447BF-0BA7-002D-EBBC-1326648D5B8B}"/>
              </a:ext>
            </a:extLst>
          </p:cNvPr>
          <p:cNvPicPr>
            <a:picLocks noChangeAspect="1"/>
          </p:cNvPicPr>
          <p:nvPr/>
        </p:nvPicPr>
        <p:blipFill>
          <a:blip r:embed="rId2"/>
          <a:stretch>
            <a:fillRect/>
          </a:stretch>
        </p:blipFill>
        <p:spPr>
          <a:xfrm>
            <a:off x="7089" y="377800"/>
            <a:ext cx="6156644" cy="3718480"/>
          </a:xfrm>
          <a:prstGeom prst="rect">
            <a:avLst/>
          </a:prstGeom>
        </p:spPr>
      </p:pic>
      <p:pic>
        <p:nvPicPr>
          <p:cNvPr id="4" name="Picture 3">
            <a:extLst>
              <a:ext uri="{FF2B5EF4-FFF2-40B4-BE49-F238E27FC236}">
                <a16:creationId xmlns:a16="http://schemas.microsoft.com/office/drawing/2014/main" id="{D4645AF5-C03C-9A6A-46D1-7CE527A80CE1}"/>
              </a:ext>
            </a:extLst>
          </p:cNvPr>
          <p:cNvPicPr>
            <a:picLocks noChangeAspect="1"/>
          </p:cNvPicPr>
          <p:nvPr/>
        </p:nvPicPr>
        <p:blipFill>
          <a:blip r:embed="rId3"/>
          <a:stretch>
            <a:fillRect/>
          </a:stretch>
        </p:blipFill>
        <p:spPr>
          <a:xfrm>
            <a:off x="6163733" y="377799"/>
            <a:ext cx="6028267" cy="3718481"/>
          </a:xfrm>
          <a:prstGeom prst="rect">
            <a:avLst/>
          </a:prstGeom>
        </p:spPr>
      </p:pic>
      <p:sp>
        <p:nvSpPr>
          <p:cNvPr id="5" name="TextBox 4">
            <a:extLst>
              <a:ext uri="{FF2B5EF4-FFF2-40B4-BE49-F238E27FC236}">
                <a16:creationId xmlns:a16="http://schemas.microsoft.com/office/drawing/2014/main" id="{4F5A07CC-5595-E975-6995-FE75AE679BBA}"/>
              </a:ext>
            </a:extLst>
          </p:cNvPr>
          <p:cNvSpPr txBox="1"/>
          <p:nvPr/>
        </p:nvSpPr>
        <p:spPr>
          <a:xfrm>
            <a:off x="5410199" y="8467"/>
            <a:ext cx="1659467" cy="369332"/>
          </a:xfrm>
          <a:prstGeom prst="rect">
            <a:avLst/>
          </a:prstGeom>
          <a:solidFill>
            <a:schemeClr val="bg1"/>
          </a:solidFill>
        </p:spPr>
        <p:txBody>
          <a:bodyPr wrap="square" rtlCol="0">
            <a:spAutoFit/>
          </a:bodyPr>
          <a:lstStyle/>
          <a:p>
            <a:pPr algn="ctr"/>
            <a:r>
              <a:rPr lang="en-US" b="0" dirty="0">
                <a:effectLst/>
                <a:latin typeface="Consolas" panose="020B0609020204030204" pitchFamily="49" charset="0"/>
              </a:rPr>
              <a:t>Term</a:t>
            </a:r>
            <a:endParaRPr lang="en-IN" dirty="0"/>
          </a:p>
        </p:txBody>
      </p:sp>
    </p:spTree>
    <p:extLst>
      <p:ext uri="{BB962C8B-B14F-4D97-AF65-F5344CB8AC3E}">
        <p14:creationId xmlns:p14="http://schemas.microsoft.com/office/powerpoint/2010/main" val="3363313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77A510FF-832F-7324-9E4E-C7948DC1827C}"/>
              </a:ext>
            </a:extLst>
          </p:cNvPr>
          <p:cNvSpPr txBox="1"/>
          <p:nvPr/>
        </p:nvSpPr>
        <p:spPr>
          <a:xfrm>
            <a:off x="467833" y="4731488"/>
            <a:ext cx="11270512" cy="1200329"/>
          </a:xfrm>
          <a:prstGeom prst="rect">
            <a:avLst/>
          </a:prstGeom>
          <a:noFill/>
        </p:spPr>
        <p:txBody>
          <a:bodyPr wrap="square" rtlCol="0">
            <a:spAutoFit/>
          </a:bodyPr>
          <a:lstStyle/>
          <a:p>
            <a:r>
              <a:rPr lang="en-US" dirty="0" err="1">
                <a:latin typeface="Consolas" panose="020B0609020204030204" pitchFamily="49" charset="0"/>
              </a:rPr>
              <a:t>F</a:t>
            </a:r>
            <a:r>
              <a:rPr lang="en-US" b="0" dirty="0" err="1">
                <a:effectLst/>
                <a:latin typeface="Consolas" panose="020B0609020204030204" pitchFamily="49" charset="0"/>
              </a:rPr>
              <a:t>unded_amnt_inv</a:t>
            </a:r>
            <a:r>
              <a:rPr lang="en-US" b="0" dirty="0">
                <a:effectLst/>
                <a:latin typeface="Consolas" panose="020B0609020204030204" pitchFamily="49" charset="0"/>
              </a:rPr>
              <a:t> more than 15000 has a significantly high default rate of 18%.</a:t>
            </a:r>
          </a:p>
          <a:p>
            <a:r>
              <a:rPr lang="en-US" b="0" dirty="0">
                <a:effectLst/>
                <a:latin typeface="Consolas" panose="020B0609020204030204" pitchFamily="49" charset="0"/>
              </a:rPr>
              <a:t>The default rate decreases with the decreasing funded amount by investors but increases at the lowest bin i.e. below 4500. Investors are advised to limit funding </a:t>
            </a:r>
            <a:r>
              <a:rPr lang="en-US" dirty="0">
                <a:latin typeface="Consolas" panose="020B0609020204030204" pitchFamily="49" charset="0"/>
              </a:rPr>
              <a:t>loans beyond</a:t>
            </a:r>
            <a:r>
              <a:rPr lang="en-US" b="0" dirty="0">
                <a:effectLst/>
                <a:latin typeface="Consolas" panose="020B0609020204030204" pitchFamily="49" charset="0"/>
              </a:rPr>
              <a:t> 15000.</a:t>
            </a:r>
          </a:p>
        </p:txBody>
      </p:sp>
      <p:pic>
        <p:nvPicPr>
          <p:cNvPr id="4" name="Picture 3">
            <a:extLst>
              <a:ext uri="{FF2B5EF4-FFF2-40B4-BE49-F238E27FC236}">
                <a16:creationId xmlns:a16="http://schemas.microsoft.com/office/drawing/2014/main" id="{26E87EE2-0FB4-EF44-09BD-9F266210A7B3}"/>
              </a:ext>
            </a:extLst>
          </p:cNvPr>
          <p:cNvPicPr>
            <a:picLocks noChangeAspect="1"/>
          </p:cNvPicPr>
          <p:nvPr/>
        </p:nvPicPr>
        <p:blipFill>
          <a:blip r:embed="rId2"/>
          <a:stretch>
            <a:fillRect/>
          </a:stretch>
        </p:blipFill>
        <p:spPr>
          <a:xfrm>
            <a:off x="1063256" y="364066"/>
            <a:ext cx="10249786" cy="4309099"/>
          </a:xfrm>
          <a:prstGeom prst="rect">
            <a:avLst/>
          </a:prstGeom>
        </p:spPr>
      </p:pic>
      <p:sp>
        <p:nvSpPr>
          <p:cNvPr id="2" name="TextBox 1">
            <a:extLst>
              <a:ext uri="{FF2B5EF4-FFF2-40B4-BE49-F238E27FC236}">
                <a16:creationId xmlns:a16="http://schemas.microsoft.com/office/drawing/2014/main" id="{6BA4C026-E418-B096-3D74-79884EE97631}"/>
              </a:ext>
            </a:extLst>
          </p:cNvPr>
          <p:cNvSpPr txBox="1"/>
          <p:nvPr/>
        </p:nvSpPr>
        <p:spPr>
          <a:xfrm>
            <a:off x="4741333" y="175637"/>
            <a:ext cx="3691467" cy="369332"/>
          </a:xfrm>
          <a:prstGeom prst="rect">
            <a:avLst/>
          </a:prstGeom>
          <a:solidFill>
            <a:schemeClr val="bg1"/>
          </a:solidFill>
        </p:spPr>
        <p:txBody>
          <a:bodyPr wrap="square" rtlCol="0">
            <a:spAutoFit/>
          </a:bodyPr>
          <a:lstStyle/>
          <a:p>
            <a:pPr algn="ctr"/>
            <a:r>
              <a:rPr lang="en-US" b="0" dirty="0">
                <a:effectLst/>
                <a:latin typeface="Consolas" panose="020B0609020204030204" pitchFamily="49" charset="0"/>
              </a:rPr>
              <a:t>Funded Amount by Investor</a:t>
            </a:r>
            <a:endParaRPr lang="en-IN" dirty="0"/>
          </a:p>
        </p:txBody>
      </p:sp>
    </p:spTree>
    <p:extLst>
      <p:ext uri="{BB962C8B-B14F-4D97-AF65-F5344CB8AC3E}">
        <p14:creationId xmlns:p14="http://schemas.microsoft.com/office/powerpoint/2010/main" val="452031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77A510FF-832F-7324-9E4E-C7948DC1827C}"/>
              </a:ext>
            </a:extLst>
          </p:cNvPr>
          <p:cNvSpPr txBox="1"/>
          <p:nvPr/>
        </p:nvSpPr>
        <p:spPr>
          <a:xfrm>
            <a:off x="467833" y="4731488"/>
            <a:ext cx="11270512" cy="1200329"/>
          </a:xfrm>
          <a:prstGeom prst="rect">
            <a:avLst/>
          </a:prstGeom>
          <a:noFill/>
        </p:spPr>
        <p:txBody>
          <a:bodyPr wrap="square" rtlCol="0">
            <a:spAutoFit/>
          </a:bodyPr>
          <a:lstStyle/>
          <a:p>
            <a:r>
              <a:rPr lang="en-US" b="0" dirty="0">
                <a:effectLst/>
                <a:latin typeface="Consolas" panose="020B0609020204030204" pitchFamily="49" charset="0"/>
              </a:rPr>
              <a:t>DTI has a direct correlation with the default rate. The default rate increases to nearly 17% for </a:t>
            </a:r>
            <a:r>
              <a:rPr lang="en-US" b="0" dirty="0" err="1">
                <a:effectLst/>
                <a:latin typeface="Consolas" panose="020B0609020204030204" pitchFamily="49" charset="0"/>
              </a:rPr>
              <a:t>dti</a:t>
            </a:r>
            <a:r>
              <a:rPr lang="en-US" b="0" dirty="0">
                <a:effectLst/>
                <a:latin typeface="Consolas" panose="020B0609020204030204" pitchFamily="49" charset="0"/>
              </a:rPr>
              <a:t> above 19. This is expected as customers with high debt payments to their monthly pay are possibly under financial strain. This needs to be checked during approval.</a:t>
            </a:r>
            <a:r>
              <a:rPr lang="en-US" dirty="0">
                <a:latin typeface="Consolas" panose="020B0609020204030204" pitchFamily="49" charset="0"/>
              </a:rPr>
              <a:t> And DTI above 19 should be scrutinized.</a:t>
            </a:r>
            <a:endParaRPr lang="en-US" b="0" dirty="0">
              <a:effectLst/>
              <a:latin typeface="Consolas" panose="020B0609020204030204" pitchFamily="49" charset="0"/>
            </a:endParaRPr>
          </a:p>
        </p:txBody>
      </p:sp>
      <p:pic>
        <p:nvPicPr>
          <p:cNvPr id="4" name="Picture 3">
            <a:extLst>
              <a:ext uri="{FF2B5EF4-FFF2-40B4-BE49-F238E27FC236}">
                <a16:creationId xmlns:a16="http://schemas.microsoft.com/office/drawing/2014/main" id="{E2556F03-2DB1-E307-02B3-E15B7B2D8A58}"/>
              </a:ext>
            </a:extLst>
          </p:cNvPr>
          <p:cNvPicPr>
            <a:picLocks noChangeAspect="1"/>
          </p:cNvPicPr>
          <p:nvPr/>
        </p:nvPicPr>
        <p:blipFill>
          <a:blip r:embed="rId2"/>
          <a:stretch>
            <a:fillRect/>
          </a:stretch>
        </p:blipFill>
        <p:spPr>
          <a:xfrm>
            <a:off x="1127051" y="338667"/>
            <a:ext cx="10122195" cy="4086670"/>
          </a:xfrm>
          <a:prstGeom prst="rect">
            <a:avLst/>
          </a:prstGeom>
        </p:spPr>
      </p:pic>
      <p:sp>
        <p:nvSpPr>
          <p:cNvPr id="2" name="TextBox 1">
            <a:extLst>
              <a:ext uri="{FF2B5EF4-FFF2-40B4-BE49-F238E27FC236}">
                <a16:creationId xmlns:a16="http://schemas.microsoft.com/office/drawing/2014/main" id="{A0BB5499-D046-0686-65C6-4691DB7743CC}"/>
              </a:ext>
            </a:extLst>
          </p:cNvPr>
          <p:cNvSpPr txBox="1"/>
          <p:nvPr/>
        </p:nvSpPr>
        <p:spPr>
          <a:xfrm>
            <a:off x="5460999" y="154001"/>
            <a:ext cx="2082801" cy="369332"/>
          </a:xfrm>
          <a:prstGeom prst="rect">
            <a:avLst/>
          </a:prstGeom>
          <a:solidFill>
            <a:schemeClr val="bg1"/>
          </a:solidFill>
        </p:spPr>
        <p:txBody>
          <a:bodyPr wrap="square" rtlCol="0">
            <a:spAutoFit/>
          </a:bodyPr>
          <a:lstStyle/>
          <a:p>
            <a:pPr algn="ctr"/>
            <a:r>
              <a:rPr lang="en-US" b="0" dirty="0">
                <a:effectLst/>
                <a:latin typeface="Consolas" panose="020B0609020204030204" pitchFamily="49" charset="0"/>
              </a:rPr>
              <a:t>DTI</a:t>
            </a:r>
            <a:endParaRPr lang="en-IN" dirty="0"/>
          </a:p>
        </p:txBody>
      </p:sp>
    </p:spTree>
    <p:extLst>
      <p:ext uri="{BB962C8B-B14F-4D97-AF65-F5344CB8AC3E}">
        <p14:creationId xmlns:p14="http://schemas.microsoft.com/office/powerpoint/2010/main" val="744047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77A510FF-832F-7324-9E4E-C7948DC1827C}"/>
              </a:ext>
            </a:extLst>
          </p:cNvPr>
          <p:cNvSpPr txBox="1"/>
          <p:nvPr/>
        </p:nvSpPr>
        <p:spPr>
          <a:xfrm>
            <a:off x="460744" y="4485954"/>
            <a:ext cx="11270512" cy="1754326"/>
          </a:xfrm>
          <a:prstGeom prst="rect">
            <a:avLst/>
          </a:prstGeom>
          <a:noFill/>
        </p:spPr>
        <p:txBody>
          <a:bodyPr wrap="square" rtlCol="0">
            <a:spAutoFit/>
          </a:bodyPr>
          <a:lstStyle/>
          <a:p>
            <a:r>
              <a:rPr lang="en-US" b="0" dirty="0">
                <a:effectLst/>
                <a:latin typeface="Consolas" panose="020B0609020204030204" pitchFamily="49" charset="0"/>
              </a:rPr>
              <a:t>Purpose marked </a:t>
            </a:r>
            <a:r>
              <a:rPr lang="en-US" b="0" dirty="0" err="1">
                <a:effectLst/>
                <a:latin typeface="Consolas" panose="020B0609020204030204" pitchFamily="49" charset="0"/>
              </a:rPr>
              <a:t>Small_business</a:t>
            </a:r>
            <a:r>
              <a:rPr lang="en-US" b="0" dirty="0">
                <a:effectLst/>
                <a:latin typeface="Consolas" panose="020B0609020204030204" pitchFamily="49" charset="0"/>
              </a:rPr>
              <a:t> have a very high default rate of 27%. This shows that small business run a risk of not being able to pay as they might not survive tough business situations.</a:t>
            </a:r>
          </a:p>
          <a:p>
            <a:r>
              <a:rPr lang="en-US" dirty="0">
                <a:latin typeface="Consolas" panose="020B0609020204030204" pitchFamily="49" charset="0"/>
              </a:rPr>
              <a:t>Note - </a:t>
            </a:r>
            <a:r>
              <a:rPr lang="en-US" dirty="0">
                <a:solidFill>
                  <a:srgbClr val="3B3B3B"/>
                </a:solidFill>
                <a:latin typeface="Consolas" panose="020B0609020204030204" pitchFamily="49" charset="0"/>
              </a:rPr>
              <a:t>V</a:t>
            </a:r>
            <a:r>
              <a:rPr lang="en-US" b="0" dirty="0">
                <a:solidFill>
                  <a:srgbClr val="3B3B3B"/>
                </a:solidFill>
                <a:effectLst/>
                <a:latin typeface="Consolas" panose="020B0609020204030204" pitchFamily="49" charset="0"/>
              </a:rPr>
              <a:t>ery high range loans(15000+)</a:t>
            </a:r>
            <a:r>
              <a:rPr lang="en-US" b="0" dirty="0">
                <a:effectLst/>
                <a:latin typeface="Consolas" panose="020B0609020204030204" pitchFamily="49" charset="0"/>
              </a:rPr>
              <a:t> with term of 60 months </a:t>
            </a:r>
            <a:r>
              <a:rPr lang="en-US" b="0" dirty="0">
                <a:solidFill>
                  <a:srgbClr val="3B3B3B"/>
                </a:solidFill>
                <a:effectLst/>
                <a:latin typeface="Consolas" panose="020B0609020204030204" pitchFamily="49" charset="0"/>
              </a:rPr>
              <a:t>for the purpose of vacation are most likely to default(60%+).</a:t>
            </a:r>
          </a:p>
          <a:p>
            <a:endParaRPr lang="en-US" b="0" dirty="0">
              <a:effectLst/>
              <a:latin typeface="Consolas" panose="020B0609020204030204" pitchFamily="49" charset="0"/>
            </a:endParaRPr>
          </a:p>
        </p:txBody>
      </p:sp>
      <p:pic>
        <p:nvPicPr>
          <p:cNvPr id="4" name="Picture 3">
            <a:extLst>
              <a:ext uri="{FF2B5EF4-FFF2-40B4-BE49-F238E27FC236}">
                <a16:creationId xmlns:a16="http://schemas.microsoft.com/office/drawing/2014/main" id="{490B431B-3EDF-836D-115F-E890A4BD6650}"/>
              </a:ext>
            </a:extLst>
          </p:cNvPr>
          <p:cNvPicPr>
            <a:picLocks noChangeAspect="1"/>
          </p:cNvPicPr>
          <p:nvPr/>
        </p:nvPicPr>
        <p:blipFill>
          <a:blip r:embed="rId2"/>
          <a:stretch>
            <a:fillRect/>
          </a:stretch>
        </p:blipFill>
        <p:spPr>
          <a:xfrm>
            <a:off x="0" y="491066"/>
            <a:ext cx="6327746" cy="3689235"/>
          </a:xfrm>
          <a:prstGeom prst="rect">
            <a:avLst/>
          </a:prstGeom>
        </p:spPr>
      </p:pic>
      <p:pic>
        <p:nvPicPr>
          <p:cNvPr id="2" name="Picture 1">
            <a:extLst>
              <a:ext uri="{FF2B5EF4-FFF2-40B4-BE49-F238E27FC236}">
                <a16:creationId xmlns:a16="http://schemas.microsoft.com/office/drawing/2014/main" id="{463E6B8D-EB3D-B95D-DCB3-14907B762679}"/>
              </a:ext>
            </a:extLst>
          </p:cNvPr>
          <p:cNvPicPr>
            <a:picLocks noChangeAspect="1"/>
          </p:cNvPicPr>
          <p:nvPr/>
        </p:nvPicPr>
        <p:blipFill>
          <a:blip r:embed="rId3"/>
          <a:stretch>
            <a:fillRect/>
          </a:stretch>
        </p:blipFill>
        <p:spPr>
          <a:xfrm>
            <a:off x="6327746" y="491065"/>
            <a:ext cx="5864254" cy="3691467"/>
          </a:xfrm>
          <a:prstGeom prst="rect">
            <a:avLst/>
          </a:prstGeom>
        </p:spPr>
      </p:pic>
      <p:sp>
        <p:nvSpPr>
          <p:cNvPr id="3" name="TextBox 2">
            <a:extLst>
              <a:ext uri="{FF2B5EF4-FFF2-40B4-BE49-F238E27FC236}">
                <a16:creationId xmlns:a16="http://schemas.microsoft.com/office/drawing/2014/main" id="{DDFE91DB-009A-2B00-7AF9-81C2E42B6FC4}"/>
              </a:ext>
            </a:extLst>
          </p:cNvPr>
          <p:cNvSpPr txBox="1"/>
          <p:nvPr/>
        </p:nvSpPr>
        <p:spPr>
          <a:xfrm>
            <a:off x="5410199" y="8467"/>
            <a:ext cx="1659467" cy="369332"/>
          </a:xfrm>
          <a:prstGeom prst="rect">
            <a:avLst/>
          </a:prstGeom>
          <a:solidFill>
            <a:schemeClr val="bg1"/>
          </a:solidFill>
        </p:spPr>
        <p:txBody>
          <a:bodyPr wrap="square" rtlCol="0">
            <a:spAutoFit/>
          </a:bodyPr>
          <a:lstStyle/>
          <a:p>
            <a:pPr algn="ctr"/>
            <a:r>
              <a:rPr lang="en-US" b="0" dirty="0">
                <a:effectLst/>
                <a:latin typeface="Consolas" panose="020B0609020204030204" pitchFamily="49" charset="0"/>
              </a:rPr>
              <a:t>Purpose</a:t>
            </a:r>
            <a:endParaRPr lang="en-IN" dirty="0"/>
          </a:p>
        </p:txBody>
      </p:sp>
    </p:spTree>
    <p:extLst>
      <p:ext uri="{BB962C8B-B14F-4D97-AF65-F5344CB8AC3E}">
        <p14:creationId xmlns:p14="http://schemas.microsoft.com/office/powerpoint/2010/main" val="815180402"/>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9DAD249-BF80-48EF-9AFB-36A11BCDC2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{7D8601A3-1270-4A1E-9509-82A8FD5BF903}tf56160789_win32</Template>
  <TotalTime>357</TotalTime>
  <Words>1024</Words>
  <Application>Microsoft Office PowerPoint</Application>
  <PresentationFormat>Widescreen</PresentationFormat>
  <Paragraphs>61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Bookman Old Style</vt:lpstr>
      <vt:lpstr>Calibri</vt:lpstr>
      <vt:lpstr>Consolas</vt:lpstr>
      <vt:lpstr>Franklin Gothic Book</vt:lpstr>
      <vt:lpstr>Custom</vt:lpstr>
      <vt:lpstr>Analysis of parameters indicating a loan default</vt:lpstr>
      <vt:lpstr>Loan Default Case Study</vt:lpstr>
      <vt:lpstr>What techniques and tools were used</vt:lpstr>
      <vt:lpstr>What are the key observations?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Prescriptive 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parameters indicating a loan default</dc:title>
  <dc:creator>Mamta Pandey</dc:creator>
  <cp:lastModifiedBy>Samik Chatterjee</cp:lastModifiedBy>
  <cp:revision>7</cp:revision>
  <dcterms:created xsi:type="dcterms:W3CDTF">2024-01-14T15:06:46Z</dcterms:created>
  <dcterms:modified xsi:type="dcterms:W3CDTF">2024-01-15T06:16:30Z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