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310" r:id="rId3"/>
    <p:sldId id="257" r:id="rId4"/>
    <p:sldId id="267" r:id="rId5"/>
    <p:sldId id="258" r:id="rId6"/>
    <p:sldId id="261" r:id="rId7"/>
    <p:sldId id="262" r:id="rId8"/>
    <p:sldId id="263" r:id="rId9"/>
    <p:sldId id="272" r:id="rId10"/>
    <p:sldId id="300" r:id="rId11"/>
    <p:sldId id="270" r:id="rId12"/>
    <p:sldId id="268" r:id="rId13"/>
    <p:sldId id="273" r:id="rId14"/>
    <p:sldId id="301" r:id="rId15"/>
    <p:sldId id="302" r:id="rId16"/>
    <p:sldId id="299" r:id="rId17"/>
    <p:sldId id="275" r:id="rId18"/>
    <p:sldId id="277" r:id="rId19"/>
    <p:sldId id="303" r:id="rId20"/>
    <p:sldId id="279" r:id="rId21"/>
    <p:sldId id="304" r:id="rId22"/>
    <p:sldId id="305" r:id="rId23"/>
    <p:sldId id="280" r:id="rId24"/>
    <p:sldId id="306" r:id="rId25"/>
    <p:sldId id="283" r:id="rId26"/>
    <p:sldId id="307" r:id="rId27"/>
    <p:sldId id="309" r:id="rId28"/>
    <p:sldId id="284" r:id="rId29"/>
    <p:sldId id="286" r:id="rId30"/>
    <p:sldId id="285" r:id="rId31"/>
    <p:sldId id="287" r:id="rId32"/>
    <p:sldId id="311" r:id="rId33"/>
    <p:sldId id="288" r:id="rId34"/>
    <p:sldId id="290" r:id="rId35"/>
    <p:sldId id="289" r:id="rId36"/>
    <p:sldId id="291" r:id="rId37"/>
    <p:sldId id="292" r:id="rId38"/>
    <p:sldId id="293" r:id="rId39"/>
    <p:sldId id="295" r:id="rId40"/>
    <p:sldId id="296" r:id="rId41"/>
    <p:sldId id="297" r:id="rId42"/>
    <p:sldId id="298" r:id="rId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73813" autoAdjust="0"/>
  </p:normalViewPr>
  <p:slideViewPr>
    <p:cSldViewPr snapToGrid="0">
      <p:cViewPr varScale="1">
        <p:scale>
          <a:sx n="94" d="100"/>
          <a:sy n="94" d="100"/>
        </p:scale>
        <p:origin x="1392" y="8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6" tIns="49528" rIns="99056" bIns="4952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6" tIns="49528" rIns="99056" bIns="49528" rtlCol="0"/>
          <a:lstStyle>
            <a:lvl1pPr algn="r">
              <a:defRPr sz="1200"/>
            </a:lvl1pPr>
          </a:lstStyle>
          <a:p>
            <a:fld id="{AE11003C-CA37-4619-9777-37692DA834DA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6" tIns="49528" rIns="99056" bIns="4952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8"/>
            <a:ext cx="5681980" cy="4029879"/>
          </a:xfrm>
          <a:prstGeom prst="rect">
            <a:avLst/>
          </a:prstGeom>
        </p:spPr>
        <p:txBody>
          <a:bodyPr vert="horz" lIns="99056" tIns="49528" rIns="99056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6"/>
          </a:xfrm>
          <a:prstGeom prst="rect">
            <a:avLst/>
          </a:prstGeom>
        </p:spPr>
        <p:txBody>
          <a:bodyPr vert="horz" lIns="99056" tIns="49528" rIns="99056" bIns="4952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6"/>
          </a:xfrm>
          <a:prstGeom prst="rect">
            <a:avLst/>
          </a:prstGeom>
        </p:spPr>
        <p:txBody>
          <a:bodyPr vert="horz" lIns="99056" tIns="49528" rIns="99056" bIns="49528" rtlCol="0" anchor="b"/>
          <a:lstStyle>
            <a:lvl1pPr algn="r">
              <a:defRPr sz="1200"/>
            </a:lvl1pPr>
          </a:lstStyle>
          <a:p>
            <a:fld id="{BB463EFD-5DFB-466A-A38D-5AFA1106B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50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err="1" smtClean="0"/>
              <a:t>Annnual</a:t>
            </a:r>
            <a:r>
              <a:rPr lang="en-AU" b="1" baseline="0" dirty="0" smtClean="0"/>
              <a:t> Water Variables:   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AN.An_WLDMincrement_r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AN.An_season_day_r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AN.An_max_days_r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AN.An_season_frac_r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AN.An_sum_dm_r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AN.An_Max_dm_r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AN.An_SowDay_r</a:t>
            </a:r>
            <a:endParaRPr lang="en-AU" dirty="0" smtClean="0"/>
          </a:p>
          <a:p>
            <a:endParaRPr lang="en-AU" dirty="0" smtClean="0"/>
          </a:p>
          <a:p>
            <a:pPr defTabSz="990567">
              <a:defRPr/>
            </a:pPr>
            <a:r>
              <a:rPr lang="en-AU" b="1" dirty="0">
                <a:latin typeface="Bell MT" panose="02020503060305020303" pitchFamily="18" charset="0"/>
              </a:rPr>
              <a:t>Soil Water Variable:</a:t>
            </a:r>
          </a:p>
          <a:p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SW_Crop_r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SW_IrrEvent_r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SW_Irrigation_r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SW_TSMD_ini_r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SW_TSMD_mod_r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SW_fallow_cat_r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SW_ET_actual_r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SW_Net_water_r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SW_Infiltration_r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SW_TSMD_acc_r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SW_Excess_water_r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SW_Drainage_r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SW_Runoff_r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SW_Drainage_frac_r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SW_TSMD_final_r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SW_PAW_shallow_r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SW_fallow_deep_r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SW_swc_ini_r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SW_PAWCfrac_r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 '</a:t>
            </a:r>
            <a:r>
              <a:rPr lang="en-AU" dirty="0" err="1" smtClean="0"/>
              <a:t>SW_swc_final_r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 '</a:t>
            </a:r>
            <a:r>
              <a:rPr lang="en-AU" dirty="0" err="1" smtClean="0"/>
              <a:t>SW_DeepDrain_r</a:t>
            </a:r>
            <a:r>
              <a:rPr lang="en-AU" dirty="0" smtClean="0"/>
              <a:t>‘</a:t>
            </a:r>
          </a:p>
          <a:p>
            <a:pPr marL="247642" indent="-247642">
              <a:buFont typeface="+mj-lt"/>
              <a:buAutoNum type="arabicPeriod"/>
            </a:pPr>
            <a:endParaRPr lang="en-AU" dirty="0" smtClean="0"/>
          </a:p>
          <a:p>
            <a:r>
              <a:rPr lang="en-AU" b="1" dirty="0" smtClean="0"/>
              <a:t> Annual</a:t>
            </a:r>
            <a:r>
              <a:rPr lang="en-AU" b="1" baseline="0" dirty="0" smtClean="0"/>
              <a:t> Plant Variables:</a:t>
            </a:r>
          </a:p>
          <a:p>
            <a:pPr marL="247642" indent="-247642">
              <a:buFont typeface="+mj-lt"/>
              <a:buAutoNum type="arabicPeriod"/>
            </a:pPr>
            <a:endParaRPr lang="en-AU" baseline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An_WLDM_r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An_nonLeg_WLDM_r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An_nonLeg_pcnt_N_r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An_nonLeg_WLN_r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An_nonLeg_Ndemand_r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An_nonLeg_Nchange_r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An_nonLeg_shoot_CNratio_r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An_nonLeg_NLpcntN_r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An_nonLeg_rootharvestDM_r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An_nonLeg_resDMincr_r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An_nonleg_grainDM_r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An_nonLeg_minResN_r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An_nonLeg_grainN_r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An_leg_WLDM_r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An_leg_pcnt_N_r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An_leg_WLN_r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An_leg_Ndemand_r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An_Leg_Nchange_r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An_leg_shoot_CNratio_r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An_Leg_soilN_r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An_Leg_Nfix_r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An_leg_rootharvestDM_r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An_leg_resDMincr_r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An_leg_grainDM_r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An_leg_GrainN_r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An_Npcnt_r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An_LegDMfrac_r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An_Grazed_DM_r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An_nonLeg_shootN_r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An_nonLeg_shootDM_r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An_Leg_shootN_r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An_Leg_shootDM_r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An_DMfinal_r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An_Nfinal_r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An_rootC_r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An_grainDM_r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An_resRootN_r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An_resRootC_r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An_Nvolat_r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endParaRPr lang="en-AU" dirty="0" smtClean="0"/>
          </a:p>
          <a:p>
            <a:r>
              <a:rPr lang="en-AU" b="1" dirty="0" smtClean="0"/>
              <a:t>Perennial plant variable</a:t>
            </a:r>
          </a:p>
          <a:p>
            <a:endParaRPr lang="en-AU" b="1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Pe_WL_Transp_r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Pe_nonLeg_TI_X_r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Pe_nonLeg_TI_r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Pe_nonLeg_WLgrowth_r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Pe_nonLeg_DieOff_r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Pe_nonLeg_N_out_r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Pe_NonLeg_BurnDM_r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Pe_nonLeg_BurnN_r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Pe_nonLeg_WL_pcntN_r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Pe_nonLeg_WL_totalN_r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Pe_nonLeg_Nchange_r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Pe_nonLeg_NLshootN_r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Pe_nonLeg_NLshootDM_r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Pe_nonLeg_NLpcntN_r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Pe_nonLeg_NL_ShootCNratio_r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Pe_leg_TI_X_r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Pe_leg_TI_r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Pe_leg_WLgrowth_r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Pe_leg_DieOff_r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Pe_leg_N_out_r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Pe_Leg_BurnDM_r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Pe_Leg_BurnN_r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Pe_leg_WLpcnt_N_r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Pe_leg_WL_totalN_r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Pe_leg_Nchange_r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Pe_Leg_soilN_r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Pe_Leg_Nfix_r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Pe_leg_NLshoot_N_r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Pe_leg_NLshoot_DM_r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Pe_leg_NLpcntN_r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Pe_leg_NL_ShootCNratio_r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Pe_Npcnt_r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Pe_Cnratio_r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Pe_LegDMfrac_r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Pe_Grazed_DM_r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Pe_nonLeg_shootN_r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Pe_nonLeg_shootDM_r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Pe_Leg_shootN_r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Pe_Leg_shootDM_r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Pe_DMfinal_r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Pe_Nfinal_r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Pe_RootC_r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Pe_Res_CN_r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Pe_ResRootN_r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Pe_ResRoot_C_r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Pe_Nvolat_r</a:t>
            </a:r>
            <a:r>
              <a:rPr lang="en-AU" b="0" dirty="0" smtClean="0"/>
              <a:t>‘</a:t>
            </a:r>
          </a:p>
          <a:p>
            <a:pPr marL="247642" indent="-247642">
              <a:buFont typeface="+mj-lt"/>
              <a:buAutoNum type="arabicPeriod"/>
            </a:pPr>
            <a:endParaRPr lang="en-AU" b="0" dirty="0" smtClean="0"/>
          </a:p>
          <a:p>
            <a:r>
              <a:rPr lang="en-AU" b="1" dirty="0" err="1" smtClean="0"/>
              <a:t>Ncycle</a:t>
            </a:r>
            <a:r>
              <a:rPr lang="en-AU" b="1" dirty="0" smtClean="0"/>
              <a:t> Variables 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NC_CO2_r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NC_SoilTemp_r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NC_NH4_fert_r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NC_NO3_fert_r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NC_AnimalN_r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NC_NetNmin_r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NC_N2O_nitr1_r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NC_NO3_nitr1_r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NC_NH4_nitr1_r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NC_dNH4_NetNmin_r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NC_dNO3_NetNmin_r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NC_Nit_T_r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NC_Nit_TSMD_r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NC_Nit_pH_r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NC_dNH4_Nitr2_r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NC_N2O_nitr2_r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NC_Den_NO3_r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NC_Den_CO2_r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NC_Den_TSMD_r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NC_Den_total_r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NC_DenR_NO3_r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NC_DenR_CO2_r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NC_DenR_TSMD_r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NC_Den_N2O_r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NC_NH4_prop_s_3_r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NC_InorgN_d_3_r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NC_NH4_prop_d_3_r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NC_nonLeg_Ndemand_r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NC_nonLeg_NH4_s_r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NC_nonLeg_NO3_s_r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NC_nonLeg_NH4_d_r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NC_nonLeg_NO3_d_r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NC_InorgN_s_4_r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NC_NH4_prop_d_4_r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NC_leg_NH4_s_r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NC_leg_NO3_s_r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NC_leg_NH4_d_r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NC_leg_NO3_d_r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NC_NO3_leach_r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NC_Total_N2O_r‘</a:t>
            </a:r>
          </a:p>
          <a:p>
            <a:endParaRPr lang="en-AU" b="0" dirty="0" smtClean="0"/>
          </a:p>
          <a:p>
            <a:r>
              <a:rPr lang="en-AU" b="1" dirty="0" smtClean="0"/>
              <a:t>Organic Matter Variables:</a:t>
            </a:r>
          </a:p>
          <a:p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OM_PlantResC_r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OM_PlantResN_r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OM_PlantResCN_r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OM_Cover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OM_TempModifier_r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OM_WaterModifier_r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OM_CoverModifier_r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OM_RateModifier_r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OM_InorgNhealth_r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OM_InorgNhealthCN_r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OM_dcmpCNtoBIOF_r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OM_dcmpCNtoBIOS_r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OM_dcmpCNtoHUM_r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OM_CO2Cpot_r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OM_NfromCO2pot_r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OM_PotGrossImmob_r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OM_PotGrossMin_r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OM_PotNetMin_r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OM_NRationFactor_r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OM_finalDPMNM_r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OM_finalRPMNM_r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OM_finalBIOFNM_r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OM_finalBIOSNM_r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OM_finalHUMNM_r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OM_finalDPMCM_r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OM_finalRPMCM_r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OM_finalBIOFCM_r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OM_finalBIOSCM_r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OM_finalHUMCM_r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OM_finalDPMCN_r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OM_finalRPMCN_r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OM_finalBIOFCN_r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OM_finalBIOSCN_r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OM_finalHUMCN_r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OM_CO2Cact_r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OM_NetNMinact_r</a:t>
            </a:r>
            <a:endParaRPr lang="en-AU" b="0" dirty="0" smtClean="0"/>
          </a:p>
          <a:p>
            <a:endParaRPr lang="en-AU" b="0" dirty="0" smtClean="0"/>
          </a:p>
          <a:p>
            <a:r>
              <a:rPr lang="en-AU" b="1" dirty="0" smtClean="0"/>
              <a:t>Animal</a:t>
            </a:r>
            <a:r>
              <a:rPr lang="en-AU" b="1" baseline="0" dirty="0" smtClean="0"/>
              <a:t> Variables: </a:t>
            </a:r>
          </a:p>
          <a:p>
            <a:endParaRPr lang="en-AU" b="1" baseline="0" dirty="0" smtClean="0"/>
          </a:p>
          <a:p>
            <a:r>
              <a:rPr lang="en-AU" b="1" baseline="0" dirty="0" smtClean="0"/>
              <a:t>CORE: </a:t>
            </a:r>
          </a:p>
          <a:p>
            <a:endParaRPr lang="en-AU" b="0" baseline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AM_DMD_r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AM_ME_r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AM_GreenFor_r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AM_DMD_Select_r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AM_RISimple_r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AM_Npcnt_selected_r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AM_TotalCH4_r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AM_TotalDMIPast_r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AM_pstr_N_intake_r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AM_TotalEUN_r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AM_TotalEFN_r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AM_TotalDNL_r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AM_TotalFaecalC_r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AM_TotalDCL_r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AM_NpcntRatio_r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endParaRPr lang="en-AU" b="0" dirty="0" smtClean="0"/>
          </a:p>
          <a:p>
            <a:r>
              <a:rPr lang="en-AU" b="1" dirty="0" smtClean="0"/>
              <a:t> Standard </a:t>
            </a:r>
          </a:p>
          <a:p>
            <a:r>
              <a:rPr lang="en-AU" b="0" dirty="0" err="1" smtClean="0"/>
              <a:t>AM_LW_r</a:t>
            </a:r>
            <a:endParaRPr lang="en-AU" b="0" dirty="0" smtClean="0"/>
          </a:p>
          <a:p>
            <a:r>
              <a:rPr lang="en-AU" b="0" dirty="0" err="1" smtClean="0"/>
              <a:t>AM_Age_r</a:t>
            </a:r>
            <a:endParaRPr lang="en-AU" b="0" dirty="0" smtClean="0"/>
          </a:p>
          <a:p>
            <a:r>
              <a:rPr lang="en-AU" b="0" dirty="0" err="1" smtClean="0"/>
              <a:t>AM_ForProp_r</a:t>
            </a:r>
            <a:endParaRPr lang="en-AU" b="0" dirty="0" smtClean="0"/>
          </a:p>
          <a:p>
            <a:r>
              <a:rPr lang="en-AU" b="0" dirty="0" err="1" smtClean="0"/>
              <a:t>AM_Kg_r</a:t>
            </a:r>
            <a:endParaRPr lang="en-AU" b="0" dirty="0" smtClean="0"/>
          </a:p>
          <a:p>
            <a:r>
              <a:rPr lang="en-AU" b="0" dirty="0" err="1" smtClean="0"/>
              <a:t>AM_Kgfactor_r</a:t>
            </a:r>
            <a:endParaRPr lang="en-AU" b="0" dirty="0" smtClean="0"/>
          </a:p>
          <a:p>
            <a:r>
              <a:rPr lang="en-AU" b="0" dirty="0" err="1" smtClean="0"/>
              <a:t>AM_RelCon_r</a:t>
            </a:r>
            <a:endParaRPr lang="en-AU" b="0" dirty="0" smtClean="0"/>
          </a:p>
          <a:p>
            <a:r>
              <a:rPr lang="en-AU" b="0" dirty="0" err="1" smtClean="0"/>
              <a:t>AM_km_r</a:t>
            </a:r>
            <a:endParaRPr lang="en-AU" b="0" dirty="0" smtClean="0"/>
          </a:p>
          <a:p>
            <a:r>
              <a:rPr lang="en-AU" b="0" dirty="0" err="1" smtClean="0"/>
              <a:t>AM_MEI_r</a:t>
            </a:r>
            <a:endParaRPr lang="en-AU" b="0" dirty="0" smtClean="0"/>
          </a:p>
          <a:p>
            <a:r>
              <a:rPr lang="en-AU" b="0" dirty="0" err="1" smtClean="0"/>
              <a:t>AM_H_r</a:t>
            </a:r>
            <a:endParaRPr lang="en-AU" b="0" dirty="0" smtClean="0"/>
          </a:p>
          <a:p>
            <a:r>
              <a:rPr lang="en-AU" b="0" dirty="0" err="1" smtClean="0"/>
              <a:t>AM_MEgraze_r</a:t>
            </a:r>
            <a:endParaRPr lang="en-AU" b="0" dirty="0" smtClean="0"/>
          </a:p>
          <a:p>
            <a:r>
              <a:rPr lang="en-AU" b="0" dirty="0" err="1" smtClean="0"/>
              <a:t>AM_Ecold_r</a:t>
            </a:r>
            <a:endParaRPr lang="en-AU" b="0" dirty="0" smtClean="0"/>
          </a:p>
          <a:p>
            <a:r>
              <a:rPr lang="en-AU" b="0" dirty="0" err="1" smtClean="0"/>
              <a:t>AM_MEm_r</a:t>
            </a:r>
            <a:endParaRPr lang="en-AU" b="0" dirty="0" smtClean="0"/>
          </a:p>
          <a:p>
            <a:r>
              <a:rPr lang="en-AU" b="0" dirty="0" err="1" smtClean="0"/>
              <a:t>AM_AchMEI_r</a:t>
            </a:r>
            <a:endParaRPr lang="en-AU" b="0" dirty="0" smtClean="0"/>
          </a:p>
          <a:p>
            <a:r>
              <a:rPr lang="en-AU" b="0" dirty="0" err="1" smtClean="0"/>
              <a:t>AM_MEsurplus_r</a:t>
            </a:r>
            <a:endParaRPr lang="en-AU" b="0" dirty="0" smtClean="0"/>
          </a:p>
          <a:p>
            <a:r>
              <a:rPr lang="en-AU" b="0" dirty="0" err="1" smtClean="0"/>
              <a:t>AM_ER_r</a:t>
            </a:r>
            <a:endParaRPr lang="en-AU" b="0" dirty="0" smtClean="0"/>
          </a:p>
          <a:p>
            <a:r>
              <a:rPr lang="en-AU" b="0" dirty="0" err="1" smtClean="0"/>
              <a:t>AM_EVG_r</a:t>
            </a:r>
            <a:endParaRPr lang="en-AU" b="0" dirty="0" smtClean="0"/>
          </a:p>
          <a:p>
            <a:r>
              <a:rPr lang="en-AU" b="0" dirty="0" err="1" smtClean="0"/>
              <a:t>AM_LWGach_r</a:t>
            </a:r>
            <a:endParaRPr lang="en-AU" b="0" dirty="0" smtClean="0"/>
          </a:p>
          <a:p>
            <a:r>
              <a:rPr lang="en-AU" b="0" dirty="0" err="1" smtClean="0"/>
              <a:t>AM_MEgrowth_r</a:t>
            </a:r>
            <a:endParaRPr lang="en-AU" b="0" dirty="0" smtClean="0"/>
          </a:p>
          <a:p>
            <a:r>
              <a:rPr lang="en-AU" b="0" dirty="0" err="1" smtClean="0"/>
              <a:t>AM_MEtotsansLWG_r</a:t>
            </a:r>
            <a:endParaRPr lang="en-AU" b="0" dirty="0" smtClean="0"/>
          </a:p>
          <a:p>
            <a:r>
              <a:rPr lang="en-AU" b="0" dirty="0" err="1" smtClean="0"/>
              <a:t>AM_MEtot_r</a:t>
            </a:r>
            <a:endParaRPr lang="en-AU" b="0" dirty="0" smtClean="0"/>
          </a:p>
          <a:p>
            <a:r>
              <a:rPr lang="en-AU" b="0" dirty="0" err="1" smtClean="0"/>
              <a:t>AM_N_r</a:t>
            </a:r>
            <a:endParaRPr lang="en-AU" b="0" dirty="0" smtClean="0"/>
          </a:p>
          <a:p>
            <a:r>
              <a:rPr lang="en-AU" b="0" dirty="0" err="1" smtClean="0"/>
              <a:t>AM_PotIntake_r</a:t>
            </a:r>
            <a:endParaRPr lang="en-AU" b="0" dirty="0" smtClean="0"/>
          </a:p>
          <a:p>
            <a:r>
              <a:rPr lang="en-AU" b="0" dirty="0" err="1" smtClean="0"/>
              <a:t>AM_DMIact_r</a:t>
            </a:r>
            <a:endParaRPr lang="en-AU" b="0" dirty="0" smtClean="0"/>
          </a:p>
          <a:p>
            <a:r>
              <a:rPr lang="en-AU" b="0" dirty="0" err="1" smtClean="0"/>
              <a:t>AM_DMIPast_r</a:t>
            </a:r>
            <a:endParaRPr lang="en-AU" b="0" dirty="0" smtClean="0"/>
          </a:p>
          <a:p>
            <a:r>
              <a:rPr lang="en-AU" b="0" dirty="0" err="1" smtClean="0"/>
              <a:t>AM_DMITotal_r</a:t>
            </a:r>
            <a:endParaRPr lang="en-AU" b="0" dirty="0" smtClean="0"/>
          </a:p>
          <a:p>
            <a:r>
              <a:rPr lang="en-AU" b="0" dirty="0" smtClean="0"/>
              <a:t>AM_CH4_r</a:t>
            </a:r>
          </a:p>
          <a:p>
            <a:r>
              <a:rPr lang="en-AU" b="0" dirty="0" err="1" smtClean="0"/>
              <a:t>AM_EUN_r</a:t>
            </a:r>
            <a:endParaRPr lang="en-AU" b="0" dirty="0" smtClean="0"/>
          </a:p>
          <a:p>
            <a:r>
              <a:rPr lang="en-AU" b="0" dirty="0" err="1" smtClean="0"/>
              <a:t>AM_EFN_r</a:t>
            </a:r>
            <a:endParaRPr lang="en-AU" b="0" dirty="0" smtClean="0"/>
          </a:p>
          <a:p>
            <a:r>
              <a:rPr lang="en-AU" b="0" dirty="0" err="1" smtClean="0"/>
              <a:t>AM_DNL_r</a:t>
            </a:r>
            <a:endParaRPr lang="en-AU" b="0" dirty="0" smtClean="0"/>
          </a:p>
          <a:p>
            <a:r>
              <a:rPr lang="en-AU" b="0" dirty="0" err="1" smtClean="0"/>
              <a:t>AM_FaecalC_r</a:t>
            </a:r>
            <a:r>
              <a:rPr lang="en-AU" b="0" dirty="0" smtClean="0"/>
              <a:t>'</a:t>
            </a:r>
          </a:p>
          <a:p>
            <a:endParaRPr lang="en-AU" b="0" dirty="0" smtClean="0"/>
          </a:p>
          <a:p>
            <a:r>
              <a:rPr lang="en-AU" b="1" dirty="0" smtClean="0"/>
              <a:t>Female </a:t>
            </a:r>
          </a:p>
          <a:p>
            <a:endParaRPr lang="en-AU" b="0" dirty="0" smtClean="0"/>
          </a:p>
          <a:p>
            <a:r>
              <a:rPr lang="en-AU" b="0" dirty="0" err="1" smtClean="0"/>
              <a:t>AM_m_r</a:t>
            </a:r>
            <a:endParaRPr lang="en-AU" b="0" dirty="0" smtClean="0"/>
          </a:p>
          <a:p>
            <a:r>
              <a:rPr lang="en-AU" b="0" dirty="0" err="1" smtClean="0"/>
              <a:t>AM_p_r</a:t>
            </a:r>
            <a:endParaRPr lang="en-AU" b="0" dirty="0" smtClean="0"/>
          </a:p>
          <a:p>
            <a:endParaRPr lang="en-AU" b="0" dirty="0" smtClean="0"/>
          </a:p>
          <a:p>
            <a:r>
              <a:rPr lang="en-AU" b="1" dirty="0" smtClean="0"/>
              <a:t>Pregnancy</a:t>
            </a:r>
            <a:r>
              <a:rPr lang="en-AU" b="0" dirty="0" smtClean="0"/>
              <a:t> </a:t>
            </a:r>
          </a:p>
          <a:p>
            <a:endParaRPr lang="en-AU" b="0" dirty="0" smtClean="0"/>
          </a:p>
          <a:p>
            <a:r>
              <a:rPr lang="en-AU" b="0" dirty="0" err="1" smtClean="0"/>
              <a:t>AM_DayAfterConcept_r</a:t>
            </a:r>
            <a:endParaRPr lang="en-AU" b="0" dirty="0" smtClean="0"/>
          </a:p>
          <a:p>
            <a:r>
              <a:rPr lang="en-AU" b="0" dirty="0" err="1" smtClean="0"/>
              <a:t>AM_DayLact_r</a:t>
            </a:r>
            <a:endParaRPr lang="en-AU" b="0" dirty="0" smtClean="0"/>
          </a:p>
          <a:p>
            <a:r>
              <a:rPr lang="en-AU" b="0" dirty="0" err="1" smtClean="0"/>
              <a:t>AM_CalfLW_r</a:t>
            </a:r>
            <a:endParaRPr lang="en-AU" b="0" dirty="0" smtClean="0"/>
          </a:p>
          <a:p>
            <a:r>
              <a:rPr lang="en-AU" b="0" dirty="0" err="1" smtClean="0"/>
              <a:t>AM_ConceptusLW_r</a:t>
            </a:r>
            <a:endParaRPr lang="en-AU" b="0" dirty="0" smtClean="0"/>
          </a:p>
          <a:p>
            <a:r>
              <a:rPr lang="en-AU" b="0" dirty="0" err="1" smtClean="0"/>
              <a:t>AM_ConceptusLWG_r</a:t>
            </a:r>
            <a:endParaRPr lang="en-AU" b="0" dirty="0" smtClean="0"/>
          </a:p>
          <a:p>
            <a:r>
              <a:rPr lang="en-AU" b="0" dirty="0" err="1" smtClean="0"/>
              <a:t>AM_MaternalLW_r</a:t>
            </a:r>
            <a:endParaRPr lang="en-AU" b="0" dirty="0" smtClean="0"/>
          </a:p>
          <a:p>
            <a:r>
              <a:rPr lang="en-AU" b="0" dirty="0" err="1" smtClean="0"/>
              <a:t>AM_MaternalLWG_r</a:t>
            </a:r>
            <a:endParaRPr lang="en-AU" b="0" dirty="0" smtClean="0"/>
          </a:p>
          <a:p>
            <a:r>
              <a:rPr lang="en-AU" b="0" dirty="0" err="1" smtClean="0"/>
              <a:t>AM_MEgest_r</a:t>
            </a:r>
            <a:endParaRPr lang="en-AU" b="0" dirty="0" smtClean="0"/>
          </a:p>
          <a:p>
            <a:r>
              <a:rPr lang="en-AU" b="0" dirty="0" err="1" smtClean="0"/>
              <a:t>AM_MEcalfLWG_r</a:t>
            </a:r>
            <a:endParaRPr lang="en-AU" b="0" dirty="0" smtClean="0"/>
          </a:p>
          <a:p>
            <a:r>
              <a:rPr lang="en-AU" b="0" dirty="0" err="1" smtClean="0"/>
              <a:t>AM_MEcalfmaint_r</a:t>
            </a:r>
            <a:endParaRPr lang="en-AU" b="0" dirty="0" smtClean="0"/>
          </a:p>
          <a:p>
            <a:r>
              <a:rPr lang="en-AU" b="0" dirty="0" err="1" smtClean="0"/>
              <a:t>AM_calfMEtot_r</a:t>
            </a:r>
            <a:endParaRPr lang="en-AU" b="0" dirty="0" smtClean="0"/>
          </a:p>
          <a:p>
            <a:r>
              <a:rPr lang="en-AU" b="0" dirty="0" err="1" smtClean="0"/>
              <a:t>AM_MEfromMilk_r</a:t>
            </a:r>
            <a:endParaRPr lang="en-AU" b="0" dirty="0" smtClean="0"/>
          </a:p>
          <a:p>
            <a:r>
              <a:rPr lang="en-AU" b="0" dirty="0" err="1" smtClean="0"/>
              <a:t>AM_MEforMilk_r</a:t>
            </a:r>
            <a:r>
              <a:rPr lang="en-AU" b="0" dirty="0" smtClean="0"/>
              <a:t>'</a:t>
            </a:r>
          </a:p>
          <a:p>
            <a:endParaRPr lang="en-AU" b="0" dirty="0" smtClean="0"/>
          </a:p>
          <a:p>
            <a:r>
              <a:rPr lang="en-AU" b="1" dirty="0" smtClean="0"/>
              <a:t>Supplementation</a:t>
            </a:r>
          </a:p>
          <a:p>
            <a:endParaRPr lang="en-AU" b="0" dirty="0" smtClean="0"/>
          </a:p>
          <a:p>
            <a:r>
              <a:rPr lang="en-AU" b="0" dirty="0" err="1" smtClean="0"/>
              <a:t>AM_SubRate_r</a:t>
            </a:r>
            <a:endParaRPr lang="en-AU" b="0" dirty="0" smtClean="0"/>
          </a:p>
          <a:p>
            <a:r>
              <a:rPr lang="en-AU" b="0" dirty="0" err="1" smtClean="0"/>
              <a:t>AM_LWG_r</a:t>
            </a:r>
            <a:endParaRPr lang="en-AU" b="0" dirty="0" smtClean="0"/>
          </a:p>
          <a:p>
            <a:r>
              <a:rPr lang="en-AU" b="0" dirty="0" err="1" smtClean="0"/>
              <a:t>AM_DMISuppl_r</a:t>
            </a:r>
            <a:r>
              <a:rPr lang="en-AU" b="0" dirty="0" smtClean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099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54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0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815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14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29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CALCULATE INITIAL N STATUS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092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Input</a:t>
            </a:r>
            <a:r>
              <a:rPr lang="en-AU" baseline="0" dirty="0" smtClean="0"/>
              <a:t> variable: recheck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366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465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144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Recheck :</a:t>
            </a:r>
            <a:r>
              <a:rPr lang="en-AU" baseline="0" dirty="0" smtClean="0"/>
              <a:t> Perennial Plant accepting Annual Plant inputs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98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78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recheck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773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Global parameters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81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Check Yes and No cases input</a:t>
            </a:r>
          </a:p>
          <a:p>
            <a:endParaRPr lang="en-AU" dirty="0" smtClean="0"/>
          </a:p>
          <a:p>
            <a:r>
              <a:rPr lang="en-AU" dirty="0" smtClean="0"/>
              <a:t>Missing</a:t>
            </a:r>
            <a:r>
              <a:rPr lang="en-AU" baseline="0" dirty="0" smtClean="0"/>
              <a:t> one? </a:t>
            </a:r>
          </a:p>
          <a:p>
            <a:endParaRPr lang="en-AU" baseline="0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Global </a:t>
            </a:r>
            <a:r>
              <a:rPr lang="en-AU" dirty="0" err="1" smtClean="0"/>
              <a:t>paramters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132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59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27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651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57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27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Global parameters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008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30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121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392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583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Global </a:t>
            </a:r>
            <a:r>
              <a:rPr lang="en-AU" dirty="0" err="1" smtClean="0"/>
              <a:t>paramters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VegType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50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err="1" smtClean="0"/>
              <a:t>Annnual</a:t>
            </a:r>
            <a:r>
              <a:rPr lang="en-AU" b="1" baseline="0" dirty="0" smtClean="0"/>
              <a:t> Water Variables:   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AN.An_WLDMincrement_r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AN.An_season_day_r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AN.An_max_days_r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AN.An_season_frac_r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AN.An_sum_dm_r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AN.An_Max_dm_r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AN.An_SowDay_r</a:t>
            </a:r>
            <a:endParaRPr lang="en-AU" dirty="0" smtClean="0"/>
          </a:p>
          <a:p>
            <a:endParaRPr lang="en-AU" dirty="0" smtClean="0"/>
          </a:p>
          <a:p>
            <a:pPr defTabSz="990567">
              <a:defRPr/>
            </a:pPr>
            <a:r>
              <a:rPr lang="en-AU" b="1" dirty="0">
                <a:latin typeface="Bell MT" panose="02020503060305020303" pitchFamily="18" charset="0"/>
              </a:rPr>
              <a:t>Soil Water Variable:</a:t>
            </a:r>
          </a:p>
          <a:p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SW_Crop_r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SW_IrrEvent_r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SW_Irrigation_r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SW_TSMD_ini_r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SW_TSMD_mod_r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SW_fallow_cat_r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SW_ET_actual_r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SW_Net_water_r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SW_Infiltration_r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SW_TSMD_acc_r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SW_Excess_water_r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SW_Drainage_r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SW_Runoff_r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SW_Drainage_frac_r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SW_TSMD_final_r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SW_PAW_shallow_r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SW_fallow_deep_r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SW_swc_ini_r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SW_PAWCfrac_r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 '</a:t>
            </a:r>
            <a:r>
              <a:rPr lang="en-AU" dirty="0" err="1" smtClean="0"/>
              <a:t>SW_swc_final_r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smtClean="0"/>
              <a:t> '</a:t>
            </a:r>
            <a:r>
              <a:rPr lang="en-AU" dirty="0" err="1" smtClean="0"/>
              <a:t>SW_DeepDrain_r</a:t>
            </a:r>
            <a:r>
              <a:rPr lang="en-AU" dirty="0" smtClean="0"/>
              <a:t>‘</a:t>
            </a:r>
          </a:p>
          <a:p>
            <a:pPr marL="247642" indent="-247642">
              <a:buFont typeface="+mj-lt"/>
              <a:buAutoNum type="arabicPeriod"/>
            </a:pPr>
            <a:endParaRPr lang="en-AU" dirty="0" smtClean="0"/>
          </a:p>
          <a:p>
            <a:r>
              <a:rPr lang="en-AU" b="1" dirty="0" smtClean="0"/>
              <a:t> Annual</a:t>
            </a:r>
            <a:r>
              <a:rPr lang="en-AU" b="1" baseline="0" dirty="0" smtClean="0"/>
              <a:t> Plant Variables:</a:t>
            </a:r>
          </a:p>
          <a:p>
            <a:pPr marL="247642" indent="-247642">
              <a:buFont typeface="+mj-lt"/>
              <a:buAutoNum type="arabicPeriod"/>
            </a:pPr>
            <a:endParaRPr lang="en-AU" baseline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An_WLDM_r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An_nonLeg_WLDM_r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An_nonLeg_pcnt_N_r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An_nonLeg_WLN_r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An_nonLeg_Ndemand_r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An_nonLeg_Nchange_r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An_nonLeg_shoot_CNratio_r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An_nonLeg_NLpcntN_r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An_nonLeg_rootharvestDM_r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An_nonLeg_resDMincr_r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An_nonleg_grainDM_r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An_nonLeg_minResN_r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An_nonLeg_grainN_r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An_leg_WLDM_r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An_leg_pcnt_N_r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An_leg_WLN_r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An_leg_Ndemand_r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An_Leg_Nchange_r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An_leg_shoot_CNratio_r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An_Leg_soilN_r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An_Leg_Nfix_r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An_leg_rootharvestDM_r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An_leg_resDMincr_r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An_leg_grainDM_r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An_leg_GrainN_r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An_Npcnt_r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An_LegDMfrac_r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An_Grazed_DM_r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An_nonLeg_shootN_r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An_nonLeg_shootDM_r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An_Leg_shootN_r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An_Leg_shootDM_r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An_DMfinal_r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An_Nfinal_r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An_rootC_r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An_grainDM_r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An_resCNratio_r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An_resRootN_r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An_resRootC_r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r>
              <a:rPr lang="en-AU" dirty="0" err="1" smtClean="0"/>
              <a:t>An_Nvolat_r</a:t>
            </a:r>
            <a:endParaRPr lang="en-AU" dirty="0" smtClean="0"/>
          </a:p>
          <a:p>
            <a:pPr marL="247642" indent="-247642">
              <a:buFont typeface="+mj-lt"/>
              <a:buAutoNum type="arabicPeriod"/>
            </a:pPr>
            <a:endParaRPr lang="en-AU" dirty="0" smtClean="0"/>
          </a:p>
          <a:p>
            <a:r>
              <a:rPr lang="en-AU" b="1" dirty="0" smtClean="0"/>
              <a:t>Perennial plant variable</a:t>
            </a:r>
          </a:p>
          <a:p>
            <a:endParaRPr lang="en-AU" b="1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Pe_WL_Transp_r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Pe_nonLeg_TI_X_r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Pe_nonLeg_TI_r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Pe_nonLeg_WLgrowth_r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Pe_nonLeg_DieOff_r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Pe_nonLeg_N_out_r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Pe_NonLeg_BurnDM_r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Pe_nonLeg_BurnN_r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Pe_nonLeg_WL_pcntN_r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Pe_nonLeg_WL_totalN_r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Pe_nonLeg_Nchange_r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Pe_nonLeg_NLshootN_r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Pe_nonLeg_NLshootDM_r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Pe_nonLeg_NLpcntN_r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Pe_nonLeg_NL_ShootCNratio_r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Pe_leg_TI_X_r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Pe_leg_TI_r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Pe_leg_WLgrowth_r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Pe_leg_DieOff_r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Pe_leg_N_out_r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Pe_Leg_BurnDM_r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Pe_Leg_BurnN_r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Pe_leg_WLpcnt_N_r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Pe_leg_WL_totalN_r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Pe_leg_Nchange_r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Pe_Leg_soilN_r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Pe_Leg_Nfix_r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Pe_leg_NLshoot_N_r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Pe_leg_NLshoot_DM_r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Pe_leg_NLpcntN_r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Pe_leg_NL_ShootCNratio_r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Pe_Npcnt_r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Pe_Cnratio_r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Pe_LegDMfrac_r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Pe_Grazed_DM_r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Pe_nonLeg_shootN_r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Pe_nonLeg_shootDM_r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Pe_Leg_shootN_r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Pe_Leg_shootDM_r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Pe_DMfinal_r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Pe_Nfinal_r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Pe_RootC_r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Pe_resDM_r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Pe_Res_CN_r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Pe_ResRootN_r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Pe_ResRoot_C_r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Pe_Nvolat_r</a:t>
            </a:r>
            <a:r>
              <a:rPr lang="en-AU" b="0" dirty="0" smtClean="0"/>
              <a:t>‘</a:t>
            </a:r>
          </a:p>
          <a:p>
            <a:pPr marL="247642" indent="-247642">
              <a:buFont typeface="+mj-lt"/>
              <a:buAutoNum type="arabicPeriod"/>
            </a:pPr>
            <a:endParaRPr lang="en-AU" b="0" dirty="0" smtClean="0"/>
          </a:p>
          <a:p>
            <a:r>
              <a:rPr lang="en-AU" b="1" dirty="0" err="1" smtClean="0"/>
              <a:t>Ncycle</a:t>
            </a:r>
            <a:r>
              <a:rPr lang="en-AU" b="1" dirty="0" smtClean="0"/>
              <a:t> Variables 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NC_CO2_r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NC_SoilTemp_r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NC_NH4_fert_r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NC_NO3_fert_r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NC_AnimalN_r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NC_NO3_d_ini_r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NC_NetNmin_r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NC_N2O_nitr1_r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NC_NO3_nitr1_r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NC_NH4_nitr1_r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NC_dNH4_NetNmin_r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NC_dNO3_NetNmin_r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NC_NO3_s_1_r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NC_Nit_T_r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NC_Nit_TSMD_r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NC_Nit_pH_r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NC_dNH4_Nitr2_r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NC_N2O_nitr2_r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NC_Den_NO3_r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NC_Den_CO2_r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NC_Den_TSMD_r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NC_Den_total_r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NC_DenR_NO3_r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NC_DenR_CO2_r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NC_DenR_TSMD_r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NC_DenR_r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NC_Den_N2O_r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NC_NH4_prop_s_3_r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NC_InorgN_d_3_r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NC_NH4_prop_d_3_r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NC_nonLeg_Ndemand_r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NC_nonLeg_NH4_s_r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NC_nonLeg_NO3_s_r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NC_nonLeg_NH4_d_r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NC_nonLeg_NO3_d_r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NC_InorgN_s_4_r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NC_InorgN_d_4_r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NC_NH4_prop_d_4_r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NC_leg_Ndemand_r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NC_leg_NH4_s_r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NC_leg_NO3_s_r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NC_leg_NH4_d_r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NC_leg_NO3_d_r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NC_NO3_d_5_r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NC_NO3_leach_r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NC_NH4_s_final_r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NC_NO3_s_final_r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NC_NH4_d_final_r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NC_NO3_d_final_r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NC_Total_N2O_r‘</a:t>
            </a:r>
          </a:p>
          <a:p>
            <a:endParaRPr lang="en-AU" b="0" dirty="0" smtClean="0"/>
          </a:p>
          <a:p>
            <a:r>
              <a:rPr lang="en-AU" b="1" dirty="0" smtClean="0"/>
              <a:t>Organic Matter Variables:</a:t>
            </a:r>
          </a:p>
          <a:p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OM_PlantResC_r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OM_PlantResN_r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OM_PlantResCN_r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OM_Cover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OM_TempModifier_r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OM_WaterModifier_r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OM_CoverModifier_r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OM_RateModifier_r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OM_HUMDcmpFrac_r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OM_InorgNhealth_r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OM_InorgNhealthCN_r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OM_dcmpCNtoBIOF_r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OM_dcmpCNtoBIOS_r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OM_dcmpCNtoHUM_r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OM_CO2Cpot_r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OM_NfromCO2pot_r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OM_ManuretoHUMON_r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OM_ManuretoHUMpotN_r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OM_ManuretoHUMNdif_r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OM_PotGrossImmob_r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OM_PotGrossMin_r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OM_PotNetMin_r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OM_NRationFactor_r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OM_finalDPMNM_r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OM_finalRPMNM_r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OM_finalBIOFNM_r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OM_finalBIOSNM_r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OM_finalHUMNM_r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OM_DPMtoHUMC_r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OM_RPMtoHUMC_r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OM_BIOFtoHUMC_r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OM_BIOStoHUMC_r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OM_HUMtoBIOSC_r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OM_HUMtoHUMC_r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OM_ManuretoBIOFC_r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OM_ManuretoBIOSC_r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OM_ManuretoHUMC_r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OM_finalDPMCM_r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OM_finalRPMCM_r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OM_finalBIOFCM_r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OM_finalBIOSCM_r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OM_finalHUMCM_r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OM_finalDPMCN_r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OM_finalRPMCN_r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OM_finalBIOFCN_r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OM_finalBIOSCN_r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OM_finalHUMCN_r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OM_CO2Cact_r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OM_NetNMinact_r</a:t>
            </a:r>
            <a:endParaRPr lang="en-AU" b="0" dirty="0" smtClean="0"/>
          </a:p>
          <a:p>
            <a:endParaRPr lang="en-AU" b="0" dirty="0" smtClean="0"/>
          </a:p>
          <a:p>
            <a:r>
              <a:rPr lang="en-AU" b="1" dirty="0" smtClean="0"/>
              <a:t>Animal</a:t>
            </a:r>
            <a:r>
              <a:rPr lang="en-AU" b="1" baseline="0" dirty="0" smtClean="0"/>
              <a:t> Variables: </a:t>
            </a:r>
          </a:p>
          <a:p>
            <a:endParaRPr lang="en-AU" b="1" baseline="0" dirty="0" smtClean="0"/>
          </a:p>
          <a:p>
            <a:r>
              <a:rPr lang="en-AU" b="1" baseline="0" dirty="0" smtClean="0"/>
              <a:t>CORE: </a:t>
            </a:r>
          </a:p>
          <a:p>
            <a:endParaRPr lang="en-AU" b="0" baseline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AM_DMD_r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AM_ME_r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AM_GreenFor_r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AM_DMD_Select_r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AM_RISimple_r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AM_Npcnt_selected_r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smtClean="0"/>
              <a:t>AM_TotalCH4_r</a:t>
            </a:r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AM_TotalDMIPast_r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AM_pstr_N_intake_r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AM_TotalEUN_r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AM_TotalEFN_r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AM_TotalDNL_r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AM_TotalFaecalC_r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AM_TotalDCL_r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r>
              <a:rPr lang="en-AU" b="0" dirty="0" err="1" smtClean="0"/>
              <a:t>AM_NpcntRatio_r</a:t>
            </a:r>
            <a:endParaRPr lang="en-AU" b="0" dirty="0" smtClean="0"/>
          </a:p>
          <a:p>
            <a:pPr marL="247642" indent="-247642">
              <a:buFont typeface="+mj-lt"/>
              <a:buAutoNum type="arabicPeriod"/>
            </a:pPr>
            <a:endParaRPr lang="en-AU" b="0" dirty="0" smtClean="0"/>
          </a:p>
          <a:p>
            <a:r>
              <a:rPr lang="en-AU" b="1" dirty="0" smtClean="0"/>
              <a:t> Standard </a:t>
            </a:r>
          </a:p>
          <a:p>
            <a:r>
              <a:rPr lang="en-AU" b="0" dirty="0" err="1" smtClean="0"/>
              <a:t>AM_LW_r</a:t>
            </a:r>
            <a:endParaRPr lang="en-AU" b="0" dirty="0" smtClean="0"/>
          </a:p>
          <a:p>
            <a:r>
              <a:rPr lang="en-AU" b="0" dirty="0" err="1" smtClean="0"/>
              <a:t>AM_Age_r</a:t>
            </a:r>
            <a:endParaRPr lang="en-AU" b="0" dirty="0" smtClean="0"/>
          </a:p>
          <a:p>
            <a:r>
              <a:rPr lang="en-AU" b="0" dirty="0" err="1" smtClean="0"/>
              <a:t>AM_ForProp_r</a:t>
            </a:r>
            <a:endParaRPr lang="en-AU" b="0" dirty="0" smtClean="0"/>
          </a:p>
          <a:p>
            <a:r>
              <a:rPr lang="en-AU" b="0" dirty="0" err="1" smtClean="0"/>
              <a:t>AM_Kg_r</a:t>
            </a:r>
            <a:endParaRPr lang="en-AU" b="0" dirty="0" smtClean="0"/>
          </a:p>
          <a:p>
            <a:r>
              <a:rPr lang="en-AU" b="0" dirty="0" err="1" smtClean="0"/>
              <a:t>AM_Kgfactor_r</a:t>
            </a:r>
            <a:endParaRPr lang="en-AU" b="0" dirty="0" smtClean="0"/>
          </a:p>
          <a:p>
            <a:r>
              <a:rPr lang="en-AU" b="0" dirty="0" err="1" smtClean="0"/>
              <a:t>AM_RelCon_r</a:t>
            </a:r>
            <a:endParaRPr lang="en-AU" b="0" dirty="0" smtClean="0"/>
          </a:p>
          <a:p>
            <a:r>
              <a:rPr lang="en-AU" b="0" dirty="0" err="1" smtClean="0"/>
              <a:t>AM_km_r</a:t>
            </a:r>
            <a:endParaRPr lang="en-AU" b="0" dirty="0" smtClean="0"/>
          </a:p>
          <a:p>
            <a:r>
              <a:rPr lang="en-AU" b="0" dirty="0" err="1" smtClean="0"/>
              <a:t>AM_MEI_r</a:t>
            </a:r>
            <a:endParaRPr lang="en-AU" b="0" dirty="0" smtClean="0"/>
          </a:p>
          <a:p>
            <a:r>
              <a:rPr lang="en-AU" b="0" dirty="0" err="1" smtClean="0"/>
              <a:t>AM_H_r</a:t>
            </a:r>
            <a:endParaRPr lang="en-AU" b="0" dirty="0" smtClean="0"/>
          </a:p>
          <a:p>
            <a:r>
              <a:rPr lang="en-AU" b="0" dirty="0" err="1" smtClean="0"/>
              <a:t>AM_MEgraze_r</a:t>
            </a:r>
            <a:endParaRPr lang="en-AU" b="0" dirty="0" smtClean="0"/>
          </a:p>
          <a:p>
            <a:r>
              <a:rPr lang="en-AU" b="0" dirty="0" err="1" smtClean="0"/>
              <a:t>AM_Ecold_r</a:t>
            </a:r>
            <a:endParaRPr lang="en-AU" b="0" dirty="0" smtClean="0"/>
          </a:p>
          <a:p>
            <a:r>
              <a:rPr lang="en-AU" b="0" dirty="0" err="1" smtClean="0"/>
              <a:t>AM_MEm_r</a:t>
            </a:r>
            <a:endParaRPr lang="en-AU" b="0" dirty="0" smtClean="0"/>
          </a:p>
          <a:p>
            <a:r>
              <a:rPr lang="en-AU" b="0" dirty="0" err="1" smtClean="0"/>
              <a:t>AM_AchMEI_r</a:t>
            </a:r>
            <a:endParaRPr lang="en-AU" b="0" dirty="0" smtClean="0"/>
          </a:p>
          <a:p>
            <a:r>
              <a:rPr lang="en-AU" b="0" dirty="0" err="1" smtClean="0"/>
              <a:t>AM_MEsurplus_r</a:t>
            </a:r>
            <a:endParaRPr lang="en-AU" b="0" dirty="0" smtClean="0"/>
          </a:p>
          <a:p>
            <a:r>
              <a:rPr lang="en-AU" b="0" dirty="0" err="1" smtClean="0"/>
              <a:t>AM_ER_r</a:t>
            </a:r>
            <a:endParaRPr lang="en-AU" b="0" dirty="0" smtClean="0"/>
          </a:p>
          <a:p>
            <a:r>
              <a:rPr lang="en-AU" b="0" dirty="0" err="1" smtClean="0"/>
              <a:t>AM_EVG_r</a:t>
            </a:r>
            <a:endParaRPr lang="en-AU" b="0" dirty="0" smtClean="0"/>
          </a:p>
          <a:p>
            <a:r>
              <a:rPr lang="en-AU" b="0" dirty="0" err="1" smtClean="0"/>
              <a:t>AM_LWGach_r</a:t>
            </a:r>
            <a:endParaRPr lang="en-AU" b="0" dirty="0" smtClean="0"/>
          </a:p>
          <a:p>
            <a:r>
              <a:rPr lang="en-AU" b="0" dirty="0" err="1" smtClean="0"/>
              <a:t>AM_MEgrowth_r</a:t>
            </a:r>
            <a:endParaRPr lang="en-AU" b="0" dirty="0" smtClean="0"/>
          </a:p>
          <a:p>
            <a:r>
              <a:rPr lang="en-AU" b="0" dirty="0" err="1" smtClean="0"/>
              <a:t>AM_MEtotsansLWG_r</a:t>
            </a:r>
            <a:endParaRPr lang="en-AU" b="0" dirty="0" smtClean="0"/>
          </a:p>
          <a:p>
            <a:r>
              <a:rPr lang="en-AU" b="0" dirty="0" err="1" smtClean="0"/>
              <a:t>AM_MEtot_r</a:t>
            </a:r>
            <a:endParaRPr lang="en-AU" b="0" dirty="0" smtClean="0"/>
          </a:p>
          <a:p>
            <a:r>
              <a:rPr lang="en-AU" b="0" dirty="0" err="1" smtClean="0"/>
              <a:t>AM_N_r</a:t>
            </a:r>
            <a:endParaRPr lang="en-AU" b="0" dirty="0" smtClean="0"/>
          </a:p>
          <a:p>
            <a:r>
              <a:rPr lang="en-AU" b="0" dirty="0" err="1" smtClean="0"/>
              <a:t>AM_PotIntake_r</a:t>
            </a:r>
            <a:endParaRPr lang="en-AU" b="0" dirty="0" smtClean="0"/>
          </a:p>
          <a:p>
            <a:r>
              <a:rPr lang="en-AU" b="0" dirty="0" err="1" smtClean="0"/>
              <a:t>AM_DMIact_r</a:t>
            </a:r>
            <a:endParaRPr lang="en-AU" b="0" dirty="0" smtClean="0"/>
          </a:p>
          <a:p>
            <a:r>
              <a:rPr lang="en-AU" b="0" dirty="0" err="1" smtClean="0"/>
              <a:t>AM_DMIPast_r</a:t>
            </a:r>
            <a:endParaRPr lang="en-AU" b="0" dirty="0" smtClean="0"/>
          </a:p>
          <a:p>
            <a:r>
              <a:rPr lang="en-AU" b="0" dirty="0" err="1" smtClean="0"/>
              <a:t>AM_DMITotal_r</a:t>
            </a:r>
            <a:endParaRPr lang="en-AU" b="0" dirty="0" smtClean="0"/>
          </a:p>
          <a:p>
            <a:r>
              <a:rPr lang="en-AU" b="0" dirty="0" smtClean="0"/>
              <a:t>AM_CH4_r</a:t>
            </a:r>
          </a:p>
          <a:p>
            <a:r>
              <a:rPr lang="en-AU" b="0" dirty="0" err="1" smtClean="0"/>
              <a:t>AM_EUN_r</a:t>
            </a:r>
            <a:endParaRPr lang="en-AU" b="0" dirty="0" smtClean="0"/>
          </a:p>
          <a:p>
            <a:r>
              <a:rPr lang="en-AU" b="0" dirty="0" err="1" smtClean="0"/>
              <a:t>AM_EFN_r</a:t>
            </a:r>
            <a:endParaRPr lang="en-AU" b="0" dirty="0" smtClean="0"/>
          </a:p>
          <a:p>
            <a:r>
              <a:rPr lang="en-AU" b="0" dirty="0" err="1" smtClean="0"/>
              <a:t>AM_DNL_r</a:t>
            </a:r>
            <a:endParaRPr lang="en-AU" b="0" dirty="0" smtClean="0"/>
          </a:p>
          <a:p>
            <a:r>
              <a:rPr lang="en-AU" b="0" dirty="0" err="1" smtClean="0"/>
              <a:t>AM_FaecalC_r</a:t>
            </a:r>
            <a:r>
              <a:rPr lang="en-AU" b="0" dirty="0" smtClean="0"/>
              <a:t>'</a:t>
            </a:r>
          </a:p>
          <a:p>
            <a:endParaRPr lang="en-AU" b="0" dirty="0" smtClean="0"/>
          </a:p>
          <a:p>
            <a:r>
              <a:rPr lang="en-AU" b="1" dirty="0" smtClean="0"/>
              <a:t>Female </a:t>
            </a:r>
          </a:p>
          <a:p>
            <a:endParaRPr lang="en-AU" b="0" dirty="0" smtClean="0"/>
          </a:p>
          <a:p>
            <a:r>
              <a:rPr lang="en-AU" b="0" dirty="0" err="1" smtClean="0"/>
              <a:t>AM_m_r</a:t>
            </a:r>
            <a:endParaRPr lang="en-AU" b="0" dirty="0" smtClean="0"/>
          </a:p>
          <a:p>
            <a:r>
              <a:rPr lang="en-AU" b="0" dirty="0" err="1" smtClean="0"/>
              <a:t>AM_p_r</a:t>
            </a:r>
            <a:endParaRPr lang="en-AU" b="0" dirty="0" smtClean="0"/>
          </a:p>
          <a:p>
            <a:endParaRPr lang="en-AU" b="0" dirty="0" smtClean="0"/>
          </a:p>
          <a:p>
            <a:r>
              <a:rPr lang="en-AU" b="1" dirty="0" smtClean="0"/>
              <a:t>Pregnancy</a:t>
            </a:r>
            <a:r>
              <a:rPr lang="en-AU" b="0" dirty="0" smtClean="0"/>
              <a:t> </a:t>
            </a:r>
          </a:p>
          <a:p>
            <a:endParaRPr lang="en-AU" b="0" dirty="0" smtClean="0"/>
          </a:p>
          <a:p>
            <a:r>
              <a:rPr lang="en-AU" b="0" dirty="0" err="1" smtClean="0"/>
              <a:t>AM_DayAfterConcept_r</a:t>
            </a:r>
            <a:endParaRPr lang="en-AU" b="0" dirty="0" smtClean="0"/>
          </a:p>
          <a:p>
            <a:r>
              <a:rPr lang="en-AU" b="0" dirty="0" err="1" smtClean="0"/>
              <a:t>AM_DayLact_r</a:t>
            </a:r>
            <a:endParaRPr lang="en-AU" b="0" dirty="0" smtClean="0"/>
          </a:p>
          <a:p>
            <a:r>
              <a:rPr lang="en-AU" b="0" dirty="0" err="1" smtClean="0"/>
              <a:t>AM_CalfLW_r</a:t>
            </a:r>
            <a:endParaRPr lang="en-AU" b="0" dirty="0" smtClean="0"/>
          </a:p>
          <a:p>
            <a:r>
              <a:rPr lang="en-AU" b="0" dirty="0" err="1" smtClean="0"/>
              <a:t>AM_ConceptusLW_r</a:t>
            </a:r>
            <a:endParaRPr lang="en-AU" b="0" dirty="0" smtClean="0"/>
          </a:p>
          <a:p>
            <a:r>
              <a:rPr lang="en-AU" b="0" dirty="0" err="1" smtClean="0"/>
              <a:t>AM_ConceptusLWG_r</a:t>
            </a:r>
            <a:endParaRPr lang="en-AU" b="0" dirty="0" smtClean="0"/>
          </a:p>
          <a:p>
            <a:r>
              <a:rPr lang="en-AU" b="0" dirty="0" err="1" smtClean="0"/>
              <a:t>AM_MaternalLW_r</a:t>
            </a:r>
            <a:endParaRPr lang="en-AU" b="0" dirty="0" smtClean="0"/>
          </a:p>
          <a:p>
            <a:r>
              <a:rPr lang="en-AU" b="0" dirty="0" err="1" smtClean="0"/>
              <a:t>AM_MaternalLWG_r</a:t>
            </a:r>
            <a:endParaRPr lang="en-AU" b="0" dirty="0" smtClean="0"/>
          </a:p>
          <a:p>
            <a:r>
              <a:rPr lang="en-AU" b="0" dirty="0" err="1" smtClean="0"/>
              <a:t>AM_MEgest_r</a:t>
            </a:r>
            <a:endParaRPr lang="en-AU" b="0" dirty="0" smtClean="0"/>
          </a:p>
          <a:p>
            <a:r>
              <a:rPr lang="en-AU" b="0" dirty="0" err="1" smtClean="0"/>
              <a:t>AM_MEcalfLWG_r</a:t>
            </a:r>
            <a:endParaRPr lang="en-AU" b="0" dirty="0" smtClean="0"/>
          </a:p>
          <a:p>
            <a:r>
              <a:rPr lang="en-AU" b="0" dirty="0" err="1" smtClean="0"/>
              <a:t>AM_MEcalfmaint_r</a:t>
            </a:r>
            <a:endParaRPr lang="en-AU" b="0" dirty="0" smtClean="0"/>
          </a:p>
          <a:p>
            <a:r>
              <a:rPr lang="en-AU" b="0" dirty="0" err="1" smtClean="0"/>
              <a:t>AM_calfMEtot_r</a:t>
            </a:r>
            <a:endParaRPr lang="en-AU" b="0" dirty="0" smtClean="0"/>
          </a:p>
          <a:p>
            <a:r>
              <a:rPr lang="en-AU" b="0" dirty="0" err="1" smtClean="0"/>
              <a:t>AM_MEfromMilk_r</a:t>
            </a:r>
            <a:endParaRPr lang="en-AU" b="0" dirty="0" smtClean="0"/>
          </a:p>
          <a:p>
            <a:r>
              <a:rPr lang="en-AU" b="0" dirty="0" err="1" smtClean="0"/>
              <a:t>AM_MEforMilk_r</a:t>
            </a:r>
            <a:r>
              <a:rPr lang="en-AU" b="0" dirty="0" smtClean="0"/>
              <a:t>'</a:t>
            </a:r>
          </a:p>
          <a:p>
            <a:endParaRPr lang="en-AU" b="0" dirty="0" smtClean="0"/>
          </a:p>
          <a:p>
            <a:r>
              <a:rPr lang="en-AU" b="1" dirty="0" smtClean="0"/>
              <a:t>Supplementation</a:t>
            </a:r>
          </a:p>
          <a:p>
            <a:endParaRPr lang="en-AU" b="0" dirty="0" smtClean="0"/>
          </a:p>
          <a:p>
            <a:r>
              <a:rPr lang="en-AU" b="0" dirty="0" err="1" smtClean="0"/>
              <a:t>AM_SubRate_r</a:t>
            </a:r>
            <a:endParaRPr lang="en-AU" b="0" dirty="0" smtClean="0"/>
          </a:p>
          <a:p>
            <a:r>
              <a:rPr lang="en-AU" b="0" dirty="0" err="1" smtClean="0"/>
              <a:t>AM_LWG_r</a:t>
            </a:r>
            <a:endParaRPr lang="en-AU" b="0" dirty="0" smtClean="0"/>
          </a:p>
          <a:p>
            <a:r>
              <a:rPr lang="en-AU" b="0" dirty="0" err="1" smtClean="0"/>
              <a:t>AM_DMISuppl_r</a:t>
            </a:r>
            <a:r>
              <a:rPr lang="en-AU" b="0" dirty="0" smtClean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00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95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Set Annual variable : change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15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5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55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3EFD-5DFB-466A-A38D-5AFA1106B17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74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85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90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77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38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46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9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2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1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8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80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67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306-9C83-4D4A-A48D-E9721ADFE32D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004D-FBCB-4064-B7D3-BCDA40AA0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658052"/>
            <a:ext cx="10515600" cy="1325563"/>
          </a:xfrm>
        </p:spPr>
        <p:txBody>
          <a:bodyPr/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 Workflows &amp; Data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equirement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0550" y="37338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Anila Butt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0762" y="2799103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Software Agent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5606" y="1841526"/>
            <a:ext cx="1323113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Provide Input parameters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8287" y="2527114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Configure simulation </a:t>
            </a:r>
            <a:r>
              <a:rPr lang="en-AU" sz="1200" dirty="0">
                <a:latin typeface="Bell MT" panose="02020503060305020303" pitchFamily="18" charset="0"/>
              </a:rPr>
              <a:t>start and end dates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287" y="3211858"/>
            <a:ext cx="134043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Input </a:t>
            </a: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C</a:t>
            </a:r>
            <a:r>
              <a:rPr lang="en-AU" sz="1200" dirty="0" smtClean="0">
                <a:latin typeface="Bell MT" panose="02020503060305020303" pitchFamily="18" charset="0"/>
              </a:rPr>
              <a:t>limate </a:t>
            </a:r>
            <a:r>
              <a:rPr lang="en-AU" sz="1200" dirty="0">
                <a:latin typeface="Bell MT" panose="02020503060305020303" pitchFamily="18" charset="0"/>
              </a:rPr>
              <a:t>time </a:t>
            </a:r>
            <a:r>
              <a:rPr lang="en-AU" sz="1200" dirty="0" smtClean="0">
                <a:latin typeface="Bell MT" panose="02020503060305020303" pitchFamily="18" charset="0"/>
              </a:rPr>
              <a:t>series data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8287" y="3891313"/>
            <a:ext cx="1340432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Define required output variables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7116" y="2852963"/>
            <a:ext cx="1398180" cy="5530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Run agghgmodel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0524" y="4212104"/>
            <a:ext cx="161040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P</a:t>
            </a:r>
            <a:r>
              <a:rPr lang="en-AU" sz="1200" dirty="0" smtClean="0">
                <a:latin typeface="Bell MT" panose="02020503060305020303" pitchFamily="18" charset="0"/>
              </a:rPr>
              <a:t>rint output variable series from the output frame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04990" y="2108226"/>
            <a:ext cx="850616" cy="95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60524" y="2852963"/>
            <a:ext cx="1610405" cy="553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Get the required output frame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04990" y="2793814"/>
            <a:ext cx="833297" cy="27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04990" y="3065803"/>
            <a:ext cx="833297" cy="41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04990" y="3065803"/>
            <a:ext cx="833297" cy="11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8153" y="301521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Elbow Connector 39"/>
          <p:cNvCxnSpPr>
            <a:endCxn id="36" idx="0"/>
          </p:cNvCxnSpPr>
          <p:nvPr/>
        </p:nvCxnSpPr>
        <p:spPr>
          <a:xfrm>
            <a:off x="4578719" y="2108226"/>
            <a:ext cx="713167" cy="906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6" idx="4"/>
          </p:cNvCxnSpPr>
          <p:nvPr/>
        </p:nvCxnSpPr>
        <p:spPr>
          <a:xfrm flipV="1">
            <a:off x="4578719" y="3243811"/>
            <a:ext cx="713167" cy="92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6" idx="2"/>
          </p:cNvCxnSpPr>
          <p:nvPr/>
        </p:nvCxnSpPr>
        <p:spPr>
          <a:xfrm>
            <a:off x="4561400" y="2793814"/>
            <a:ext cx="626753" cy="335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6" idx="2"/>
          </p:cNvCxnSpPr>
          <p:nvPr/>
        </p:nvCxnSpPr>
        <p:spPr>
          <a:xfrm flipV="1">
            <a:off x="4578719" y="3129511"/>
            <a:ext cx="609434" cy="349047"/>
          </a:xfrm>
          <a:prstGeom prst="bentConnector3">
            <a:avLst>
              <a:gd name="adj1" fmla="val 47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6"/>
          </p:cNvCxnSpPr>
          <p:nvPr/>
        </p:nvCxnSpPr>
        <p:spPr>
          <a:xfrm>
            <a:off x="5395618" y="3129511"/>
            <a:ext cx="431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1"/>
          </p:cNvCxnSpPr>
          <p:nvPr/>
        </p:nvCxnSpPr>
        <p:spPr>
          <a:xfrm>
            <a:off x="7225296" y="3129512"/>
            <a:ext cx="5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14" idx="0"/>
          </p:cNvCxnSpPr>
          <p:nvPr/>
        </p:nvCxnSpPr>
        <p:spPr>
          <a:xfrm>
            <a:off x="8565727" y="3406060"/>
            <a:ext cx="0" cy="80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17940000" flipH="1">
            <a:off x="8655606" y="3870584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63810" y="3674280"/>
            <a:ext cx="121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dk1"/>
                </a:solidFill>
                <a:latin typeface="Bell MT" panose="02020503060305020303" pitchFamily="18" charset="0"/>
              </a:rPr>
              <a:t>Repeat for each </a:t>
            </a:r>
            <a:endParaRPr lang="en-AU" sz="1200" dirty="0" smtClean="0">
              <a:solidFill>
                <a:schemeClr val="dk1"/>
              </a:solidFill>
              <a:latin typeface="Bell MT" panose="02020503060305020303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Bell MT" panose="02020503060305020303" pitchFamily="18" charset="0"/>
              </a:rPr>
              <a:t>variable </a:t>
            </a:r>
            <a:r>
              <a:rPr lang="en-AU" sz="1200" dirty="0">
                <a:solidFill>
                  <a:schemeClr val="dk1"/>
                </a:solidFill>
                <a:latin typeface="Bell MT" panose="02020503060305020303" pitchFamily="18" charset="0"/>
              </a:rPr>
              <a:t>series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8348" y="633522"/>
            <a:ext cx="136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Workflow-1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4753" y="5235435"/>
            <a:ext cx="1610405" cy="533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P</a:t>
            </a:r>
            <a:r>
              <a:rPr lang="en-AU" sz="1200" dirty="0" smtClean="0">
                <a:latin typeface="Bell MT" panose="02020503060305020303" pitchFamily="18" charset="0"/>
              </a:rPr>
              <a:t>rint output variable series from the output frame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330" y="3836608"/>
            <a:ext cx="1610405" cy="5530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Get the required output frame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23" name="Straight Arrow Connector 22"/>
          <p:cNvCxnSpPr>
            <a:stCxn id="89" idx="6"/>
            <a:endCxn id="49" idx="1"/>
          </p:cNvCxnSpPr>
          <p:nvPr/>
        </p:nvCxnSpPr>
        <p:spPr>
          <a:xfrm>
            <a:off x="4906323" y="2729544"/>
            <a:ext cx="214463" cy="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2" idx="0"/>
          </p:cNvCxnSpPr>
          <p:nvPr/>
        </p:nvCxnSpPr>
        <p:spPr>
          <a:xfrm flipH="1">
            <a:off x="6189956" y="4389705"/>
            <a:ext cx="12577" cy="8457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7940000" flipH="1">
            <a:off x="6420695" y="4834296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55856" y="4676765"/>
            <a:ext cx="12101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dk1"/>
                </a:solidFill>
                <a:latin typeface="Bell MT" panose="02020503060305020303" pitchFamily="18" charset="0"/>
              </a:rPr>
              <a:t>Repeat for each </a:t>
            </a:r>
            <a:endParaRPr lang="en-AU" sz="1200" dirty="0" smtClean="0">
              <a:solidFill>
                <a:schemeClr val="dk1"/>
              </a:solidFill>
              <a:latin typeface="Bell MT" panose="02020503060305020303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Bell MT" panose="02020503060305020303" pitchFamily="18" charset="0"/>
              </a:rPr>
              <a:t>variable </a:t>
            </a:r>
            <a:r>
              <a:rPr lang="en-AU" sz="1200" dirty="0">
                <a:solidFill>
                  <a:schemeClr val="dk1"/>
                </a:solidFill>
                <a:latin typeface="Bell MT" panose="02020503060305020303" pitchFamily="18" charset="0"/>
              </a:rPr>
              <a:t>series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10032" y="2398798"/>
            <a:ext cx="1054635" cy="6497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Annual Plant Water Output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6475017" y="2289310"/>
            <a:ext cx="1781956" cy="886519"/>
          </a:xfrm>
          <a:prstGeom prst="flowChartDecis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Elbow Connector 43"/>
          <p:cNvCxnSpPr>
            <a:stCxn id="43" idx="2"/>
            <a:endCxn id="123" idx="4"/>
          </p:cNvCxnSpPr>
          <p:nvPr/>
        </p:nvCxnSpPr>
        <p:spPr>
          <a:xfrm rot="5400000" flipH="1" flipV="1">
            <a:off x="8563455" y="1643390"/>
            <a:ext cx="334979" cy="2729900"/>
          </a:xfrm>
          <a:prstGeom prst="bentConnector3">
            <a:avLst>
              <a:gd name="adj1" fmla="val -328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30467" y="3044224"/>
            <a:ext cx="4360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stCxn id="43" idx="0"/>
            <a:endCxn id="40" idx="0"/>
          </p:cNvCxnSpPr>
          <p:nvPr/>
        </p:nvCxnSpPr>
        <p:spPr>
          <a:xfrm rot="16200000" flipH="1">
            <a:off x="8246928" y="1408377"/>
            <a:ext cx="109488" cy="1871355"/>
          </a:xfrm>
          <a:prstGeom prst="bentConnector3">
            <a:avLst>
              <a:gd name="adj1" fmla="val -2087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123" idx="2"/>
          </p:cNvCxnSpPr>
          <p:nvPr/>
        </p:nvCxnSpPr>
        <p:spPr>
          <a:xfrm>
            <a:off x="9764667" y="2723685"/>
            <a:ext cx="227495" cy="286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20786" y="2467795"/>
            <a:ext cx="1119362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Soil Water Model Output</a:t>
            </a:r>
          </a:p>
        </p:txBody>
      </p:sp>
      <p:cxnSp>
        <p:nvCxnSpPr>
          <p:cNvPr id="50" name="Elbow Connector 49"/>
          <p:cNvCxnSpPr>
            <a:stCxn id="49" idx="3"/>
            <a:endCxn id="43" idx="1"/>
          </p:cNvCxnSpPr>
          <p:nvPr/>
        </p:nvCxnSpPr>
        <p:spPr>
          <a:xfrm flipV="1">
            <a:off x="6240148" y="2732570"/>
            <a:ext cx="234869" cy="19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10448" y="2401140"/>
            <a:ext cx="113524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95226" y="1793203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992162" y="2612250"/>
            <a:ext cx="20746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66" name="Rectangle 165"/>
          <p:cNvSpPr/>
          <p:nvPr/>
        </p:nvSpPr>
        <p:spPr>
          <a:xfrm>
            <a:off x="8865026" y="4990823"/>
            <a:ext cx="1633859" cy="563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output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572956" y="3836608"/>
            <a:ext cx="1633859" cy="563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output to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Elbow Connector 153"/>
          <p:cNvCxnSpPr>
            <a:stCxn id="166" idx="1"/>
            <a:endCxn id="145" idx="2"/>
          </p:cNvCxnSpPr>
          <p:nvPr/>
        </p:nvCxnSpPr>
        <p:spPr>
          <a:xfrm rot="10800000">
            <a:off x="8389886" y="4400217"/>
            <a:ext cx="475140" cy="8724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6"/>
            <a:endCxn id="166" idx="3"/>
          </p:cNvCxnSpPr>
          <p:nvPr/>
        </p:nvCxnSpPr>
        <p:spPr>
          <a:xfrm>
            <a:off x="10199627" y="2726550"/>
            <a:ext cx="299258" cy="2546077"/>
          </a:xfrm>
          <a:prstGeom prst="bentConnector3">
            <a:avLst>
              <a:gd name="adj1" fmla="val 1763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5" idx="1"/>
            <a:endCxn id="14" idx="3"/>
          </p:cNvCxnSpPr>
          <p:nvPr/>
        </p:nvCxnSpPr>
        <p:spPr>
          <a:xfrm flipH="1" flipV="1">
            <a:off x="7007735" y="4113157"/>
            <a:ext cx="565221" cy="52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1467" y="2399136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Software Agent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66311" y="1441559"/>
            <a:ext cx="1323113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Provide Input parameters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8992" y="2127147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Configure simulation </a:t>
            </a:r>
            <a:r>
              <a:rPr lang="en-AU" sz="1200" dirty="0">
                <a:latin typeface="Bell MT" panose="02020503060305020303" pitchFamily="18" charset="0"/>
              </a:rPr>
              <a:t>start and end dates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748992" y="2811891"/>
            <a:ext cx="134043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Input </a:t>
            </a: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C</a:t>
            </a:r>
            <a:r>
              <a:rPr lang="en-AU" sz="1200" dirty="0" smtClean="0">
                <a:latin typeface="Bell MT" panose="02020503060305020303" pitchFamily="18" charset="0"/>
              </a:rPr>
              <a:t>limate </a:t>
            </a:r>
            <a:r>
              <a:rPr lang="en-AU" sz="1200" dirty="0">
                <a:latin typeface="Bell MT" panose="02020503060305020303" pitchFamily="18" charset="0"/>
              </a:rPr>
              <a:t>time </a:t>
            </a:r>
            <a:r>
              <a:rPr lang="en-AU" sz="1200" dirty="0" smtClean="0">
                <a:latin typeface="Bell MT" panose="02020503060305020303" pitchFamily="18" charset="0"/>
              </a:rPr>
              <a:t>series data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8992" y="3491346"/>
            <a:ext cx="1340432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Define required output variables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1915695" y="1708259"/>
            <a:ext cx="850616" cy="95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915695" y="2393847"/>
            <a:ext cx="833297" cy="27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915695" y="2665836"/>
            <a:ext cx="833297" cy="41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915695" y="2665836"/>
            <a:ext cx="833297" cy="11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698858" y="2615244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90" name="Elbow Connector 89"/>
          <p:cNvCxnSpPr>
            <a:endCxn id="89" idx="0"/>
          </p:cNvCxnSpPr>
          <p:nvPr/>
        </p:nvCxnSpPr>
        <p:spPr>
          <a:xfrm>
            <a:off x="4089424" y="1708259"/>
            <a:ext cx="713167" cy="906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9" idx="4"/>
          </p:cNvCxnSpPr>
          <p:nvPr/>
        </p:nvCxnSpPr>
        <p:spPr>
          <a:xfrm flipV="1">
            <a:off x="4089424" y="2843844"/>
            <a:ext cx="713167" cy="92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89" idx="2"/>
          </p:cNvCxnSpPr>
          <p:nvPr/>
        </p:nvCxnSpPr>
        <p:spPr>
          <a:xfrm>
            <a:off x="4072105" y="2393847"/>
            <a:ext cx="626753" cy="335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89" idx="2"/>
          </p:cNvCxnSpPr>
          <p:nvPr/>
        </p:nvCxnSpPr>
        <p:spPr>
          <a:xfrm flipV="1">
            <a:off x="4089424" y="2729544"/>
            <a:ext cx="609434" cy="349047"/>
          </a:xfrm>
          <a:prstGeom prst="bentConnector3">
            <a:avLst>
              <a:gd name="adj1" fmla="val 47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51467" y="421534"/>
            <a:ext cx="483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Workflow-2: Internal workflow for workflow-1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11326" y="2406825"/>
            <a:ext cx="5584849" cy="44440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2361" y="1328905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output data series storage 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7955" y="1251554"/>
            <a:ext cx="2454316" cy="649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Annual Plant Water Output</a:t>
            </a:r>
          </a:p>
          <a:p>
            <a:pPr algn="ctr"/>
            <a:r>
              <a:rPr lang="en-A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AU" sz="1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compute_annualplant_water_outputs</a:t>
            </a:r>
            <a:r>
              <a:rPr lang="en-A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soilwatermodel_outputs</a:t>
            </a:r>
            <a:r>
              <a:rPr lang="en-A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49651" y="2004936"/>
            <a:ext cx="171092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&amp; initialise model runner class for </a:t>
            </a:r>
            <a:r>
              <a:rPr lang="en-AU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agghgcompositemodel</a:t>
            </a:r>
            <a:endParaRPr lang="en-A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32" idx="1"/>
          </p:cNvCxnSpPr>
          <p:nvPr/>
        </p:nvCxnSpPr>
        <p:spPr>
          <a:xfrm flipV="1">
            <a:off x="2786589" y="1592066"/>
            <a:ext cx="187713" cy="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/>
          <p:cNvSpPr/>
          <p:nvPr/>
        </p:nvSpPr>
        <p:spPr>
          <a:xfrm>
            <a:off x="4981123" y="1147031"/>
            <a:ext cx="1781956" cy="88651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Elbow Connector 29"/>
          <p:cNvCxnSpPr>
            <a:stCxn id="2" idx="2"/>
            <a:endCxn id="10" idx="1"/>
          </p:cNvCxnSpPr>
          <p:nvPr/>
        </p:nvCxnSpPr>
        <p:spPr>
          <a:xfrm rot="16200000" flipH="1">
            <a:off x="6891833" y="1013818"/>
            <a:ext cx="238086" cy="2277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50224" y="67554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2925" y="2014092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240" y="324229"/>
            <a:ext cx="5470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View of Workflow-2: </a:t>
            </a:r>
            <a:r>
              <a:rPr lang="en-AU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run(self</a:t>
            </a:r>
            <a:r>
              <a:rPr lang="en-A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list_record</a:t>
            </a:r>
            <a:r>
              <a:rPr lang="en-AU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2" idx="0"/>
            <a:endCxn id="9" idx="0"/>
          </p:cNvCxnSpPr>
          <p:nvPr/>
        </p:nvCxnSpPr>
        <p:spPr>
          <a:xfrm rot="16200000" flipH="1">
            <a:off x="7386345" y="-367214"/>
            <a:ext cx="104523" cy="3133012"/>
          </a:xfrm>
          <a:prstGeom prst="bentConnector3">
            <a:avLst>
              <a:gd name="adj1" fmla="val -218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10" idx="3"/>
          </p:cNvCxnSpPr>
          <p:nvPr/>
        </p:nvCxnSpPr>
        <p:spPr>
          <a:xfrm flipH="1">
            <a:off x="9860576" y="1576441"/>
            <a:ext cx="371695" cy="695195"/>
          </a:xfrm>
          <a:prstGeom prst="bentConnector3">
            <a:avLst>
              <a:gd name="adj1" fmla="val -61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63" idx="0"/>
          </p:cNvCxnSpPr>
          <p:nvPr/>
        </p:nvCxnSpPr>
        <p:spPr>
          <a:xfrm rot="5400000">
            <a:off x="8944511" y="2598939"/>
            <a:ext cx="1212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74302" y="1325366"/>
            <a:ext cx="171565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Soil Water Model Output</a:t>
            </a:r>
          </a:p>
          <a:p>
            <a:pPr algn="ctr"/>
            <a:r>
              <a:rPr lang="en-AU" sz="1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prerun_soilwatermodel</a:t>
            </a:r>
            <a:endParaRPr lang="en-AU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32" idx="3"/>
            <a:endCxn id="2" idx="1"/>
          </p:cNvCxnSpPr>
          <p:nvPr/>
        </p:nvCxnSpPr>
        <p:spPr>
          <a:xfrm flipV="1">
            <a:off x="4689958" y="1590291"/>
            <a:ext cx="291165" cy="1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361928" y="2659543"/>
            <a:ext cx="128637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startDate, endDate and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156" idx="1"/>
            <a:endCxn id="77" idx="3"/>
          </p:cNvCxnSpPr>
          <p:nvPr/>
        </p:nvCxnSpPr>
        <p:spPr>
          <a:xfrm flipH="1" flipV="1">
            <a:off x="4998741" y="2926315"/>
            <a:ext cx="1792539" cy="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448293" y="2664505"/>
            <a:ext cx="1550448" cy="5236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Variable Name from required output variables </a:t>
            </a: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948961" y="2482492"/>
            <a:ext cx="1643868" cy="888826"/>
          </a:xfrm>
          <a:prstGeom prst="flowChartDecision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42854" y="3819593"/>
            <a:ext cx="1338372" cy="7911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output for the variable from SoilWaterModel output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Elbow Connector 96"/>
          <p:cNvCxnSpPr>
            <a:stCxn id="79" idx="3"/>
            <a:endCxn id="91" idx="1"/>
          </p:cNvCxnSpPr>
          <p:nvPr/>
        </p:nvCxnSpPr>
        <p:spPr>
          <a:xfrm>
            <a:off x="2592829" y="2926905"/>
            <a:ext cx="450025" cy="1288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7"/>
          <p:cNvSpPr/>
          <p:nvPr/>
        </p:nvSpPr>
        <p:spPr>
          <a:xfrm>
            <a:off x="826793" y="5876273"/>
            <a:ext cx="1839286" cy="888826"/>
          </a:xfrm>
          <a:prstGeom prst="flowChartDecision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>
            <a:stCxn id="99" idx="2"/>
            <a:endCxn id="110" idx="0"/>
          </p:cNvCxnSpPr>
          <p:nvPr/>
        </p:nvCxnSpPr>
        <p:spPr>
          <a:xfrm flipH="1">
            <a:off x="1756593" y="4614952"/>
            <a:ext cx="5827" cy="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770122" y="3558374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45364" y="422718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/>
          <p:cNvCxnSpPr>
            <a:stCxn id="98" idx="3"/>
            <a:endCxn id="138" idx="1"/>
          </p:cNvCxnSpPr>
          <p:nvPr/>
        </p:nvCxnSpPr>
        <p:spPr>
          <a:xfrm flipV="1">
            <a:off x="2666079" y="5183290"/>
            <a:ext cx="382861" cy="1137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76083" y="564742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061615" y="5965932"/>
            <a:ext cx="114291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variable in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51636" y="3580850"/>
            <a:ext cx="131124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temperature timeseries in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en-A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90579" y="3580850"/>
            <a:ext cx="13907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Soil Water Model output variables in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en-A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036743" y="4504180"/>
            <a:ext cx="143955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Annual Plant Model output variables in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867450" y="4504180"/>
            <a:ext cx="96856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run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09527" y="4512426"/>
            <a:ext cx="1669109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ghgtimeseries</a:t>
            </a: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panda series and add to the output series 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407355" y="5576860"/>
            <a:ext cx="1473451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output data storage 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7729" y="1271797"/>
            <a:ext cx="976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97603" y="2560729"/>
            <a:ext cx="1072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</a:p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 </a:t>
            </a:r>
          </a:p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</a:t>
            </a:r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2481" y="5966141"/>
            <a:ext cx="15087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</a:p>
          <a:p>
            <a:pPr lvl="0" algn="ctr">
              <a:defRPr/>
            </a:pP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AnnualWaterPlantModel </a:t>
            </a:r>
          </a:p>
          <a:p>
            <a:pPr lvl="0" algn="ctr">
              <a:defRPr/>
            </a:pP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4520890" y="4464518"/>
            <a:ext cx="176733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output to panda series &amp; add variable to output data series 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791280" y="2659722"/>
            <a:ext cx="114291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computed data 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Arrow Connector 158"/>
          <p:cNvCxnSpPr>
            <a:stCxn id="63" idx="1"/>
            <a:endCxn id="156" idx="3"/>
          </p:cNvCxnSpPr>
          <p:nvPr/>
        </p:nvCxnSpPr>
        <p:spPr>
          <a:xfrm flipH="1">
            <a:off x="7934197" y="2926243"/>
            <a:ext cx="427731" cy="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576339" y="5965932"/>
            <a:ext cx="114291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variable to computed data 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Elbow Connector 67"/>
          <p:cNvCxnSpPr>
            <a:stCxn id="99" idx="1"/>
            <a:endCxn id="71" idx="1"/>
          </p:cNvCxnSpPr>
          <p:nvPr/>
        </p:nvCxnSpPr>
        <p:spPr>
          <a:xfrm rot="10800000" flipV="1">
            <a:off x="490092" y="4060319"/>
            <a:ext cx="360248" cy="1437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6646" y="380552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-126342" y="5946618"/>
            <a:ext cx="1232867" cy="335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with Error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Elbow Connector 82"/>
          <p:cNvCxnSpPr>
            <a:stCxn id="110" idx="1"/>
            <a:endCxn id="71" idx="1"/>
          </p:cNvCxnSpPr>
          <p:nvPr/>
        </p:nvCxnSpPr>
        <p:spPr>
          <a:xfrm rot="10800000" flipV="1">
            <a:off x="490092" y="5238491"/>
            <a:ext cx="347274" cy="259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74835" y="331053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850340" y="3505687"/>
            <a:ext cx="1824160" cy="1109265"/>
          </a:xfrm>
          <a:prstGeom prst="flowChartDecision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/>
          <p:cNvCxnSpPr>
            <a:stCxn id="79" idx="2"/>
            <a:endCxn id="99" idx="0"/>
          </p:cNvCxnSpPr>
          <p:nvPr/>
        </p:nvCxnSpPr>
        <p:spPr>
          <a:xfrm flipH="1">
            <a:off x="1762420" y="3371318"/>
            <a:ext cx="8475" cy="13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37083" y="3600008"/>
            <a:ext cx="1712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0" algn="ctr">
              <a:defRPr/>
            </a:pP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AnnualWaterPlantModel </a:t>
            </a:r>
          </a:p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&amp; VegType </a:t>
            </a:r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“PERENNIAL”</a:t>
            </a:r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Decision 109"/>
          <p:cNvSpPr/>
          <p:nvPr/>
        </p:nvSpPr>
        <p:spPr>
          <a:xfrm>
            <a:off x="837366" y="4713280"/>
            <a:ext cx="1838454" cy="1050421"/>
          </a:xfrm>
          <a:prstGeom prst="flowChartDecision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03074" y="4825852"/>
            <a:ext cx="171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0" algn="ctr">
              <a:defRPr/>
            </a:pPr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PerennialWaterPlantModel </a:t>
            </a:r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&amp; VegType is </a:t>
            </a:r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>
            <a:stCxn id="110" idx="2"/>
            <a:endCxn id="98" idx="0"/>
          </p:cNvCxnSpPr>
          <p:nvPr/>
        </p:nvCxnSpPr>
        <p:spPr>
          <a:xfrm flipH="1">
            <a:off x="1746436" y="5763701"/>
            <a:ext cx="10157" cy="1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96646" y="49490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75645" y="451973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22639" y="565431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048940" y="4796734"/>
            <a:ext cx="1332286" cy="7731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output for the variable from </a:t>
            </a:r>
            <a:r>
              <a:rPr lang="en-A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AnnualPlantWaterModel</a:t>
            </a: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Elbow Connector 143"/>
          <p:cNvCxnSpPr>
            <a:stCxn id="98" idx="3"/>
            <a:endCxn id="117" idx="2"/>
          </p:cNvCxnSpPr>
          <p:nvPr/>
        </p:nvCxnSpPr>
        <p:spPr>
          <a:xfrm>
            <a:off x="2666079" y="6320686"/>
            <a:ext cx="966995" cy="178646"/>
          </a:xfrm>
          <a:prstGeom prst="bentConnector4">
            <a:avLst>
              <a:gd name="adj1" fmla="val 20452"/>
              <a:gd name="adj2" fmla="val 227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801818" y="647811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762113" y="4589099"/>
            <a:ext cx="249980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Elbow Connector 148"/>
          <p:cNvCxnSpPr>
            <a:stCxn id="91" idx="3"/>
            <a:endCxn id="147" idx="2"/>
          </p:cNvCxnSpPr>
          <p:nvPr/>
        </p:nvCxnSpPr>
        <p:spPr>
          <a:xfrm>
            <a:off x="4381226" y="4215144"/>
            <a:ext cx="380887" cy="512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38" idx="3"/>
            <a:endCxn id="147" idx="2"/>
          </p:cNvCxnSpPr>
          <p:nvPr/>
        </p:nvCxnSpPr>
        <p:spPr>
          <a:xfrm flipV="1">
            <a:off x="4381226" y="4727599"/>
            <a:ext cx="380887" cy="455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17" idx="3"/>
            <a:endCxn id="160" idx="1"/>
          </p:cNvCxnSpPr>
          <p:nvPr/>
        </p:nvCxnSpPr>
        <p:spPr>
          <a:xfrm>
            <a:off x="4204532" y="6232632"/>
            <a:ext cx="371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77" idx="1"/>
            <a:endCxn id="79" idx="3"/>
          </p:cNvCxnSpPr>
          <p:nvPr/>
        </p:nvCxnSpPr>
        <p:spPr>
          <a:xfrm flipH="1">
            <a:off x="2592829" y="2926315"/>
            <a:ext cx="855464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47" idx="6"/>
            <a:endCxn id="96" idx="2"/>
          </p:cNvCxnSpPr>
          <p:nvPr/>
        </p:nvCxnSpPr>
        <p:spPr>
          <a:xfrm>
            <a:off x="5012093" y="4727599"/>
            <a:ext cx="125765" cy="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/>
          <p:cNvCxnSpPr/>
          <p:nvPr/>
        </p:nvCxnSpPr>
        <p:spPr>
          <a:xfrm rot="17940000" flipH="1">
            <a:off x="5923926" y="2652770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6172841" y="226555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variable in </a:t>
            </a: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</a:p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 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Elbow Connector 267"/>
          <p:cNvCxnSpPr>
            <a:stCxn id="44" idx="3"/>
            <a:endCxn id="125" idx="1"/>
          </p:cNvCxnSpPr>
          <p:nvPr/>
        </p:nvCxnSpPr>
        <p:spPr>
          <a:xfrm flipV="1">
            <a:off x="5796175" y="3847550"/>
            <a:ext cx="855461" cy="781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25" idx="3"/>
            <a:endCxn id="126" idx="1"/>
          </p:cNvCxnSpPr>
          <p:nvPr/>
        </p:nvCxnSpPr>
        <p:spPr>
          <a:xfrm>
            <a:off x="7962884" y="3847550"/>
            <a:ext cx="227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lowchart: Decision 273"/>
          <p:cNvSpPr/>
          <p:nvPr/>
        </p:nvSpPr>
        <p:spPr>
          <a:xfrm>
            <a:off x="9860576" y="3404290"/>
            <a:ext cx="1781956" cy="88651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0287182" y="3529056"/>
            <a:ext cx="976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</a:t>
            </a:r>
            <a:r>
              <a:rPr lang="en-AU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AU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Straight Arrow Connector 276"/>
          <p:cNvCxnSpPr>
            <a:stCxn id="126" idx="3"/>
            <a:endCxn id="274" idx="1"/>
          </p:cNvCxnSpPr>
          <p:nvPr/>
        </p:nvCxnSpPr>
        <p:spPr>
          <a:xfrm>
            <a:off x="9581313" y="3847550"/>
            <a:ext cx="279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127" idx="1"/>
            <a:endCxn id="128" idx="3"/>
          </p:cNvCxnSpPr>
          <p:nvPr/>
        </p:nvCxnSpPr>
        <p:spPr>
          <a:xfrm flipH="1">
            <a:off x="9836010" y="4770880"/>
            <a:ext cx="200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274" idx="3"/>
            <a:endCxn id="127" idx="3"/>
          </p:cNvCxnSpPr>
          <p:nvPr/>
        </p:nvCxnSpPr>
        <p:spPr>
          <a:xfrm flipH="1">
            <a:off x="11476295" y="3847550"/>
            <a:ext cx="166237" cy="923330"/>
          </a:xfrm>
          <a:prstGeom prst="bentConnector3">
            <a:avLst>
              <a:gd name="adj1" fmla="val -137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74" idx="2"/>
            <a:endCxn id="128" idx="0"/>
          </p:cNvCxnSpPr>
          <p:nvPr/>
        </p:nvCxnSpPr>
        <p:spPr>
          <a:xfrm rot="5400000">
            <a:off x="9944957" y="3697582"/>
            <a:ext cx="213371" cy="1399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11522122" y="417071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9648298" y="414031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0" name="Straight Arrow Connector 319"/>
          <p:cNvCxnSpPr>
            <a:stCxn id="128" idx="1"/>
            <a:endCxn id="131" idx="3"/>
          </p:cNvCxnSpPr>
          <p:nvPr/>
        </p:nvCxnSpPr>
        <p:spPr>
          <a:xfrm flipH="1">
            <a:off x="7978636" y="4770880"/>
            <a:ext cx="888814" cy="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325"/>
          <p:cNvCxnSpPr/>
          <p:nvPr/>
        </p:nvCxnSpPr>
        <p:spPr>
          <a:xfrm rot="17940000" flipH="1">
            <a:off x="8202175" y="4477909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7819768" y="4995952"/>
            <a:ext cx="1408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variable in computed data </a:t>
            </a:r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6" name="Straight Arrow Connector 335"/>
          <p:cNvCxnSpPr>
            <a:stCxn id="131" idx="2"/>
            <a:endCxn id="132" idx="0"/>
          </p:cNvCxnSpPr>
          <p:nvPr/>
        </p:nvCxnSpPr>
        <p:spPr>
          <a:xfrm flipH="1">
            <a:off x="7144081" y="5045826"/>
            <a:ext cx="1" cy="5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658052"/>
            <a:ext cx="10515600" cy="1325563"/>
          </a:xfrm>
        </p:spPr>
        <p:txBody>
          <a:bodyPr/>
          <a:lstStyle/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3 – Get </a:t>
            </a:r>
            <a:r>
              <a:rPr lang="en-A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SoilWaterModelOutput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4753" y="5235435"/>
            <a:ext cx="1610405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 output variable series from the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330" y="3836608"/>
            <a:ext cx="1610405" cy="5530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89" idx="6"/>
            <a:endCxn id="49" idx="1"/>
          </p:cNvCxnSpPr>
          <p:nvPr/>
        </p:nvCxnSpPr>
        <p:spPr>
          <a:xfrm>
            <a:off x="4906323" y="2729544"/>
            <a:ext cx="214463" cy="49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2" idx="0"/>
          </p:cNvCxnSpPr>
          <p:nvPr/>
        </p:nvCxnSpPr>
        <p:spPr>
          <a:xfrm flipH="1">
            <a:off x="6189956" y="4389705"/>
            <a:ext cx="12577" cy="8457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7940000" flipH="1">
            <a:off x="6420695" y="4834296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55856" y="4676765"/>
            <a:ext cx="12101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for each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10032" y="2398798"/>
            <a:ext cx="1054635" cy="6497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Annual Plant Water Output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6475017" y="2289310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Elbow Connector 43"/>
          <p:cNvCxnSpPr>
            <a:stCxn id="43" idx="2"/>
            <a:endCxn id="123" idx="4"/>
          </p:cNvCxnSpPr>
          <p:nvPr/>
        </p:nvCxnSpPr>
        <p:spPr>
          <a:xfrm rot="5400000" flipH="1" flipV="1">
            <a:off x="8563455" y="1643390"/>
            <a:ext cx="334979" cy="2729900"/>
          </a:xfrm>
          <a:prstGeom prst="bentConnector3">
            <a:avLst>
              <a:gd name="adj1" fmla="val -3289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30467" y="3044224"/>
            <a:ext cx="4360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stCxn id="43" idx="0"/>
            <a:endCxn id="40" idx="0"/>
          </p:cNvCxnSpPr>
          <p:nvPr/>
        </p:nvCxnSpPr>
        <p:spPr>
          <a:xfrm rot="16200000" flipH="1">
            <a:off x="8246928" y="1408377"/>
            <a:ext cx="109488" cy="1871355"/>
          </a:xfrm>
          <a:prstGeom prst="bentConnector3">
            <a:avLst>
              <a:gd name="adj1" fmla="val -20879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123" idx="2"/>
          </p:cNvCxnSpPr>
          <p:nvPr/>
        </p:nvCxnSpPr>
        <p:spPr>
          <a:xfrm>
            <a:off x="9764667" y="2723685"/>
            <a:ext cx="227495" cy="286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20786" y="2467795"/>
            <a:ext cx="1119362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Soil Water Model Output</a:t>
            </a:r>
          </a:p>
        </p:txBody>
      </p:sp>
      <p:cxnSp>
        <p:nvCxnSpPr>
          <p:cNvPr id="50" name="Elbow Connector 49"/>
          <p:cNvCxnSpPr>
            <a:stCxn id="49" idx="3"/>
            <a:endCxn id="43" idx="1"/>
          </p:cNvCxnSpPr>
          <p:nvPr/>
        </p:nvCxnSpPr>
        <p:spPr>
          <a:xfrm flipV="1">
            <a:off x="6240148" y="2732570"/>
            <a:ext cx="234869" cy="192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10448" y="2401140"/>
            <a:ext cx="113524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95226" y="1793203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992162" y="2612250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865026" y="4990823"/>
            <a:ext cx="1633859" cy="5636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output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572956" y="3836608"/>
            <a:ext cx="1633859" cy="5636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output to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Elbow Connector 153"/>
          <p:cNvCxnSpPr>
            <a:stCxn id="166" idx="1"/>
            <a:endCxn id="145" idx="2"/>
          </p:cNvCxnSpPr>
          <p:nvPr/>
        </p:nvCxnSpPr>
        <p:spPr>
          <a:xfrm rot="10800000">
            <a:off x="8389886" y="4400217"/>
            <a:ext cx="475140" cy="8724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6"/>
            <a:endCxn id="166" idx="3"/>
          </p:cNvCxnSpPr>
          <p:nvPr/>
        </p:nvCxnSpPr>
        <p:spPr>
          <a:xfrm>
            <a:off x="10199627" y="2726550"/>
            <a:ext cx="299258" cy="2546077"/>
          </a:xfrm>
          <a:prstGeom prst="bentConnector3">
            <a:avLst>
              <a:gd name="adj1" fmla="val 17638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5" idx="1"/>
            <a:endCxn id="14" idx="3"/>
          </p:cNvCxnSpPr>
          <p:nvPr/>
        </p:nvCxnSpPr>
        <p:spPr>
          <a:xfrm flipH="1" flipV="1">
            <a:off x="7007735" y="4113157"/>
            <a:ext cx="565221" cy="52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1467" y="2399136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66311" y="1441559"/>
            <a:ext cx="1323113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Input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8992" y="2127147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simulation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dates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748992" y="2811891"/>
            <a:ext cx="134043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limate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data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8992" y="3491346"/>
            <a:ext cx="1340432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required output variables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1915695" y="1708259"/>
            <a:ext cx="850616" cy="95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915695" y="2393847"/>
            <a:ext cx="833297" cy="27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915695" y="2665836"/>
            <a:ext cx="833297" cy="41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915695" y="2665836"/>
            <a:ext cx="833297" cy="11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698858" y="2615244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Elbow Connector 89"/>
          <p:cNvCxnSpPr>
            <a:endCxn id="89" idx="0"/>
          </p:cNvCxnSpPr>
          <p:nvPr/>
        </p:nvCxnSpPr>
        <p:spPr>
          <a:xfrm>
            <a:off x="4089424" y="1708259"/>
            <a:ext cx="713167" cy="906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9" idx="4"/>
          </p:cNvCxnSpPr>
          <p:nvPr/>
        </p:nvCxnSpPr>
        <p:spPr>
          <a:xfrm flipV="1">
            <a:off x="4089424" y="2843844"/>
            <a:ext cx="713167" cy="92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89" idx="2"/>
          </p:cNvCxnSpPr>
          <p:nvPr/>
        </p:nvCxnSpPr>
        <p:spPr>
          <a:xfrm>
            <a:off x="4072105" y="2393847"/>
            <a:ext cx="626753" cy="335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89" idx="2"/>
          </p:cNvCxnSpPr>
          <p:nvPr/>
        </p:nvCxnSpPr>
        <p:spPr>
          <a:xfrm flipV="1">
            <a:off x="4089424" y="2729544"/>
            <a:ext cx="609434" cy="349047"/>
          </a:xfrm>
          <a:prstGeom prst="bentConnector3">
            <a:avLst>
              <a:gd name="adj1" fmla="val 47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51467" y="421534"/>
            <a:ext cx="136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Workflow-2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5882" y="2137847"/>
            <a:ext cx="171092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Agent/User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6178" y="1831627"/>
            <a:ext cx="147300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precipitation timeseries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6178" y="2498377"/>
            <a:ext cx="147300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pan evaporation timeseries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605629" y="3099690"/>
            <a:ext cx="1111429" cy="65870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218" y="3184602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</a:t>
            </a: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is set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V="1">
            <a:off x="3016807" y="2098327"/>
            <a:ext cx="739371" cy="30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5" idx="1"/>
          </p:cNvCxnSpPr>
          <p:nvPr/>
        </p:nvCxnSpPr>
        <p:spPr>
          <a:xfrm>
            <a:off x="3016807" y="2404547"/>
            <a:ext cx="739371" cy="360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56177" y="3162341"/>
            <a:ext cx="147300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Irrigation timeseries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>
          <a:xfrm flipH="1">
            <a:off x="2161344" y="2671247"/>
            <a:ext cx="1" cy="42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5" idx="1"/>
          </p:cNvCxnSpPr>
          <p:nvPr/>
        </p:nvCxnSpPr>
        <p:spPr>
          <a:xfrm>
            <a:off x="2717058" y="3429041"/>
            <a:ext cx="1039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67103" y="2640219"/>
            <a:ext cx="256559" cy="24524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Elbow Connector 30"/>
          <p:cNvCxnSpPr>
            <a:stCxn id="4" idx="3"/>
            <a:endCxn id="29" idx="0"/>
          </p:cNvCxnSpPr>
          <p:nvPr/>
        </p:nvCxnSpPr>
        <p:spPr>
          <a:xfrm>
            <a:off x="5229184" y="2098327"/>
            <a:ext cx="366199" cy="541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29" idx="2"/>
          </p:cNvCxnSpPr>
          <p:nvPr/>
        </p:nvCxnSpPr>
        <p:spPr>
          <a:xfrm flipV="1">
            <a:off x="5229185" y="2762844"/>
            <a:ext cx="237918" cy="2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3"/>
            <a:endCxn id="29" idx="4"/>
          </p:cNvCxnSpPr>
          <p:nvPr/>
        </p:nvCxnSpPr>
        <p:spPr>
          <a:xfrm flipV="1">
            <a:off x="5229184" y="2885468"/>
            <a:ext cx="366199" cy="54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252011" y="2496143"/>
            <a:ext cx="177562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of SoilWaterModel required output variables 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>
            <a:stCxn id="29" idx="6"/>
            <a:endCxn id="59" idx="1"/>
          </p:cNvCxnSpPr>
          <p:nvPr/>
        </p:nvCxnSpPr>
        <p:spPr>
          <a:xfrm flipV="1">
            <a:off x="5723662" y="2762843"/>
            <a:ext cx="528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402695" y="4608504"/>
            <a:ext cx="1266549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2178" y="3615489"/>
            <a:ext cx="190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in input timeseries 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17940000" flipH="1">
            <a:off x="9159047" y="3818991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99747" y="4618244"/>
            <a:ext cx="162788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Input (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irri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this date from input list (player) 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49" idx="1"/>
            <a:endCxn id="56" idx="3"/>
          </p:cNvCxnSpPr>
          <p:nvPr/>
        </p:nvCxnSpPr>
        <p:spPr>
          <a:xfrm flipH="1">
            <a:off x="8027634" y="4875204"/>
            <a:ext cx="375061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02737" y="4618244"/>
            <a:ext cx="1508742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 &amp; generate the output for this date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56" idx="1"/>
            <a:endCxn id="63" idx="3"/>
          </p:cNvCxnSpPr>
          <p:nvPr/>
        </p:nvCxnSpPr>
        <p:spPr>
          <a:xfrm flipH="1">
            <a:off x="6111479" y="4884944"/>
            <a:ext cx="28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87023" y="4618244"/>
            <a:ext cx="150874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output for this date in output list (recorder) 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63" idx="1"/>
            <a:endCxn id="69" idx="3"/>
          </p:cNvCxnSpPr>
          <p:nvPr/>
        </p:nvCxnSpPr>
        <p:spPr>
          <a:xfrm flipH="1">
            <a:off x="4195765" y="4884944"/>
            <a:ext cx="40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12477" y="534595"/>
            <a:ext cx="5233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Workflow-3: 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internal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for 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workflow-2 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Elbow Connector 29"/>
          <p:cNvCxnSpPr>
            <a:stCxn id="59" idx="3"/>
            <a:endCxn id="49" idx="0"/>
          </p:cNvCxnSpPr>
          <p:nvPr/>
        </p:nvCxnSpPr>
        <p:spPr>
          <a:xfrm>
            <a:off x="8027634" y="2762843"/>
            <a:ext cx="1008336" cy="1845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7343" y="1018174"/>
            <a:ext cx="171092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&amp; initialise model runner class for </a:t>
            </a:r>
            <a:r>
              <a:rPr lang="en-A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oilWaterModel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9845" y="711954"/>
            <a:ext cx="147300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precipitation timeseries in input list (player)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9845" y="1378704"/>
            <a:ext cx="147300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pan evaporation timeseries in input list (player)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167090" y="1980017"/>
            <a:ext cx="1111429" cy="65870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4679" y="2064929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</a:t>
            </a: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is set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V="1">
            <a:off x="2578268" y="978654"/>
            <a:ext cx="421577" cy="30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5" idx="1"/>
          </p:cNvCxnSpPr>
          <p:nvPr/>
        </p:nvCxnSpPr>
        <p:spPr>
          <a:xfrm>
            <a:off x="2578268" y="1284874"/>
            <a:ext cx="421577" cy="360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99844" y="2042668"/>
            <a:ext cx="147300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irrigation timeseries in input list (player)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>
          <a:xfrm flipH="1">
            <a:off x="1722805" y="1551574"/>
            <a:ext cx="1" cy="42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5" idx="1"/>
          </p:cNvCxnSpPr>
          <p:nvPr/>
        </p:nvCxnSpPr>
        <p:spPr>
          <a:xfrm>
            <a:off x="2278519" y="2309368"/>
            <a:ext cx="72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10770" y="1520546"/>
            <a:ext cx="256559" cy="24524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Elbow Connector 30"/>
          <p:cNvCxnSpPr>
            <a:stCxn id="4" idx="3"/>
            <a:endCxn id="29" idx="0"/>
          </p:cNvCxnSpPr>
          <p:nvPr/>
        </p:nvCxnSpPr>
        <p:spPr>
          <a:xfrm>
            <a:off x="4472851" y="978654"/>
            <a:ext cx="366199" cy="541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29" idx="2"/>
          </p:cNvCxnSpPr>
          <p:nvPr/>
        </p:nvCxnSpPr>
        <p:spPr>
          <a:xfrm flipV="1">
            <a:off x="4472852" y="1643171"/>
            <a:ext cx="237918" cy="2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3"/>
            <a:endCxn id="29" idx="4"/>
          </p:cNvCxnSpPr>
          <p:nvPr/>
        </p:nvCxnSpPr>
        <p:spPr>
          <a:xfrm flipV="1">
            <a:off x="4472851" y="1765795"/>
            <a:ext cx="366199" cy="54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38442" y="1375940"/>
            <a:ext cx="177562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of SoilWaterModel required output variables 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05794" y="1375940"/>
            <a:ext cx="147300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variable into required output list (recorder)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>
            <a:stCxn id="29" idx="6"/>
            <a:endCxn id="59" idx="1"/>
          </p:cNvCxnSpPr>
          <p:nvPr/>
        </p:nvCxnSpPr>
        <p:spPr>
          <a:xfrm flipV="1">
            <a:off x="4967329" y="1642640"/>
            <a:ext cx="271113" cy="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1"/>
          </p:cNvCxnSpPr>
          <p:nvPr/>
        </p:nvCxnSpPr>
        <p:spPr>
          <a:xfrm>
            <a:off x="7014065" y="1642640"/>
            <a:ext cx="109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58155" y="647575"/>
            <a:ext cx="17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output variable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 rot="17940000" flipH="1">
            <a:off x="7381389" y="1278523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91363" y="3077473"/>
            <a:ext cx="90186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SoilWaterModel</a:t>
            </a:r>
            <a:endParaRPr lang="en-A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stCxn id="60" idx="2"/>
            <a:endCxn id="68" idx="0"/>
          </p:cNvCxnSpPr>
          <p:nvPr/>
        </p:nvCxnSpPr>
        <p:spPr>
          <a:xfrm>
            <a:off x="8842297" y="1909340"/>
            <a:ext cx="0" cy="116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780183" y="3077473"/>
            <a:ext cx="1266549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SoilWaterModel Output container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stCxn id="68" idx="1"/>
            <a:endCxn id="74" idx="3"/>
          </p:cNvCxnSpPr>
          <p:nvPr/>
        </p:nvCxnSpPr>
        <p:spPr>
          <a:xfrm flipH="1">
            <a:off x="8046732" y="3344173"/>
            <a:ext cx="34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17591" y="3076860"/>
            <a:ext cx="154335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output for the variable from recorder  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>
            <a:stCxn id="74" idx="1"/>
            <a:endCxn id="78" idx="3"/>
          </p:cNvCxnSpPr>
          <p:nvPr/>
        </p:nvCxnSpPr>
        <p:spPr>
          <a:xfrm flipH="1" flipV="1">
            <a:off x="6360941" y="3343560"/>
            <a:ext cx="419242" cy="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57830" y="2481845"/>
            <a:ext cx="17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output variable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urved Connector 89"/>
          <p:cNvCxnSpPr/>
          <p:nvPr/>
        </p:nvCxnSpPr>
        <p:spPr>
          <a:xfrm rot="17940000" flipH="1">
            <a:off x="6381064" y="3052164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999844" y="3076860"/>
            <a:ext cx="127612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output to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SoilWaterModelOutput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Arrow Connector 95"/>
          <p:cNvCxnSpPr>
            <a:stCxn id="78" idx="1"/>
            <a:endCxn id="94" idx="3"/>
          </p:cNvCxnSpPr>
          <p:nvPr/>
        </p:nvCxnSpPr>
        <p:spPr>
          <a:xfrm flipH="1">
            <a:off x="4275971" y="3343560"/>
            <a:ext cx="54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7343" y="3076860"/>
            <a:ext cx="171092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SoilWaterModelOutput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94" idx="1"/>
            <a:endCxn id="36" idx="3"/>
          </p:cNvCxnSpPr>
          <p:nvPr/>
        </p:nvCxnSpPr>
        <p:spPr>
          <a:xfrm flipH="1">
            <a:off x="2578268" y="3343560"/>
            <a:ext cx="42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76651" y="4729752"/>
            <a:ext cx="66923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65785" y="4729752"/>
            <a:ext cx="154969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number of steps between startDate and endDate</a:t>
            </a:r>
            <a:endParaRPr lang="en-A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38" idx="3"/>
            <a:endCxn id="39" idx="1"/>
          </p:cNvCxnSpPr>
          <p:nvPr/>
        </p:nvCxnSpPr>
        <p:spPr>
          <a:xfrm>
            <a:off x="2045889" y="4996452"/>
            <a:ext cx="21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54593" y="4729752"/>
            <a:ext cx="214227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Initialise input list(player) by trimming the list from startDate to endDate timeseries</a:t>
            </a:r>
            <a:endParaRPr lang="en-A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39" idx="3"/>
            <a:endCxn id="43" idx="1"/>
          </p:cNvCxnSpPr>
          <p:nvPr/>
        </p:nvCxnSpPr>
        <p:spPr>
          <a:xfrm>
            <a:off x="3815482" y="4996452"/>
            <a:ext cx="23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13133" y="4720093"/>
            <a:ext cx="2822965" cy="552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Initialise output list (recorder) by creating an empty timeseries from startDate to endDate using number of steps</a:t>
            </a:r>
            <a:endParaRPr lang="en-A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43" idx="3"/>
            <a:endCxn id="44" idx="1"/>
          </p:cNvCxnSpPr>
          <p:nvPr/>
        </p:nvCxnSpPr>
        <p:spPr>
          <a:xfrm>
            <a:off x="6196869" y="4996452"/>
            <a:ext cx="21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92813" y="5947529"/>
            <a:ext cx="1266549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44" idx="2"/>
          </p:cNvCxnSpPr>
          <p:nvPr/>
        </p:nvCxnSpPr>
        <p:spPr>
          <a:xfrm flipH="1">
            <a:off x="7819200" y="5272810"/>
            <a:ext cx="5416" cy="59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80204" y="5331018"/>
            <a:ext cx="190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from startDate to endDate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17940000" flipH="1">
            <a:off x="7973704" y="5488551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334707" y="5944774"/>
            <a:ext cx="162788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Input (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irri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this date from input list (player) 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49" idx="1"/>
            <a:endCxn id="56" idx="3"/>
          </p:cNvCxnSpPr>
          <p:nvPr/>
        </p:nvCxnSpPr>
        <p:spPr>
          <a:xfrm flipH="1" flipV="1">
            <a:off x="6962594" y="6211474"/>
            <a:ext cx="230219" cy="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650" y="64982"/>
            <a:ext cx="863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dirty="0"/>
              <a:t>System View: Get Soil Water Model Output  [agghgmodel. _</a:t>
            </a:r>
            <a:r>
              <a:rPr lang="en-AU" dirty="0" err="1"/>
              <a:t>prerun_soilwatermodel</a:t>
            </a:r>
            <a:r>
              <a:rPr lang="en-AU" dirty="0"/>
              <a:t>()]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42628" y="5944774"/>
            <a:ext cx="150874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 &amp; generate the output for this date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56" idx="1"/>
            <a:endCxn id="63" idx="3"/>
          </p:cNvCxnSpPr>
          <p:nvPr/>
        </p:nvCxnSpPr>
        <p:spPr>
          <a:xfrm flipH="1">
            <a:off x="4851370" y="6211474"/>
            <a:ext cx="48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426914" y="5944774"/>
            <a:ext cx="150874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output for this date in output list (recorder) 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63" idx="1"/>
            <a:endCxn id="69" idx="3"/>
          </p:cNvCxnSpPr>
          <p:nvPr/>
        </p:nvCxnSpPr>
        <p:spPr>
          <a:xfrm flipH="1">
            <a:off x="2935656" y="6211474"/>
            <a:ext cx="40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376651" y="5860189"/>
            <a:ext cx="7142399" cy="711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2333" y="4014557"/>
            <a:ext cx="580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View: Run </a:t>
            </a:r>
            <a:r>
              <a:rPr lang="en-A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 - [</a:t>
            </a:r>
            <a:r>
              <a:rPr lang="en-AU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modelrunner.run()</a:t>
            </a:r>
            <a:r>
              <a:rPr lang="en-A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A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971414" y="2391350"/>
            <a:ext cx="2106068" cy="8298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SoilWaterModel</a:t>
            </a:r>
          </a:p>
          <a:p>
            <a:pPr algn="ctr"/>
            <a:r>
              <a:rPr lang="en-A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(Run SoilWaterModel)</a:t>
            </a:r>
            <a:endParaRPr lang="en-AU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Flowchart: Terminator 57"/>
          <p:cNvSpPr/>
          <p:nvPr/>
        </p:nvSpPr>
        <p:spPr>
          <a:xfrm>
            <a:off x="5036502" y="3516942"/>
            <a:ext cx="1323113" cy="383395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(Climate Data)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lowchart: Terminator 60"/>
          <p:cNvSpPr/>
          <p:nvPr/>
        </p:nvSpPr>
        <p:spPr>
          <a:xfrm>
            <a:off x="5024448" y="3966501"/>
            <a:ext cx="1323113" cy="384045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(Climate Data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lowchart: Terminator 72"/>
          <p:cNvSpPr/>
          <p:nvPr/>
        </p:nvSpPr>
        <p:spPr>
          <a:xfrm>
            <a:off x="5012395" y="4425177"/>
            <a:ext cx="1323113" cy="38403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(Climate Data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73" idx="1"/>
            <a:endCxn id="87" idx="4"/>
          </p:cNvCxnSpPr>
          <p:nvPr/>
        </p:nvCxnSpPr>
        <p:spPr>
          <a:xfrm rot="10800000">
            <a:off x="4607367" y="2908186"/>
            <a:ext cx="405028" cy="170900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1" idx="1"/>
            <a:endCxn id="87" idx="4"/>
          </p:cNvCxnSpPr>
          <p:nvPr/>
        </p:nvCxnSpPr>
        <p:spPr>
          <a:xfrm rot="10800000">
            <a:off x="4607368" y="2908186"/>
            <a:ext cx="417081" cy="1250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8" idx="1"/>
            <a:endCxn id="87" idx="4"/>
          </p:cNvCxnSpPr>
          <p:nvPr/>
        </p:nvCxnSpPr>
        <p:spPr>
          <a:xfrm rot="10800000">
            <a:off x="4607368" y="2908186"/>
            <a:ext cx="429135" cy="800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Terminator 84"/>
          <p:cNvSpPr/>
          <p:nvPr/>
        </p:nvSpPr>
        <p:spPr>
          <a:xfrm>
            <a:off x="5003039" y="649565"/>
            <a:ext cx="1323113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PAWC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5003038" y="1056710"/>
            <a:ext cx="1323113" cy="351462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VegType</a:t>
            </a:r>
          </a:p>
        </p:txBody>
      </p:sp>
      <p:sp>
        <p:nvSpPr>
          <p:cNvPr id="87" name="Oval 86"/>
          <p:cNvSpPr/>
          <p:nvPr/>
        </p:nvSpPr>
        <p:spPr>
          <a:xfrm>
            <a:off x="4501049" y="2704318"/>
            <a:ext cx="212636" cy="203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Elbow Connector 87"/>
          <p:cNvCxnSpPr>
            <a:stCxn id="85" idx="1"/>
            <a:endCxn id="87" idx="0"/>
          </p:cNvCxnSpPr>
          <p:nvPr/>
        </p:nvCxnSpPr>
        <p:spPr>
          <a:xfrm rot="10800000" flipV="1">
            <a:off x="4607367" y="820184"/>
            <a:ext cx="395672" cy="1884133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6" idx="1"/>
            <a:endCxn id="87" idx="0"/>
          </p:cNvCxnSpPr>
          <p:nvPr/>
        </p:nvCxnSpPr>
        <p:spPr>
          <a:xfrm rot="10800000" flipV="1">
            <a:off x="4607368" y="1232440"/>
            <a:ext cx="395671" cy="147187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Terminator 194"/>
          <p:cNvSpPr/>
          <p:nvPr/>
        </p:nvSpPr>
        <p:spPr>
          <a:xfrm>
            <a:off x="8153125" y="22850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SW_swc_ini_r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196" name="Flowchart: Terminator 195"/>
          <p:cNvSpPr/>
          <p:nvPr/>
        </p:nvSpPr>
        <p:spPr>
          <a:xfrm>
            <a:off x="8159847" y="509036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SW_PAWCfrac_r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97" name="Flowchart: Terminator 196"/>
          <p:cNvSpPr/>
          <p:nvPr/>
        </p:nvSpPr>
        <p:spPr>
          <a:xfrm>
            <a:off x="8159847" y="97547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SW_Crop_r []</a:t>
            </a:r>
          </a:p>
        </p:txBody>
      </p:sp>
      <p:sp>
        <p:nvSpPr>
          <p:cNvPr id="198" name="Flowchart: Terminator 197"/>
          <p:cNvSpPr/>
          <p:nvPr/>
        </p:nvSpPr>
        <p:spPr>
          <a:xfrm>
            <a:off x="8153125" y="1449729"/>
            <a:ext cx="140597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SW_IrrEvent_r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</a:p>
        </p:txBody>
      </p:sp>
      <p:sp>
        <p:nvSpPr>
          <p:cNvPr id="199" name="Flowchart: Terminator 198"/>
          <p:cNvSpPr/>
          <p:nvPr/>
        </p:nvSpPr>
        <p:spPr>
          <a:xfrm>
            <a:off x="8159847" y="1933780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SW_Irrigation_r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00" name="Flowchart: Terminator 199"/>
          <p:cNvSpPr/>
          <p:nvPr/>
        </p:nvSpPr>
        <p:spPr>
          <a:xfrm>
            <a:off x="8159847" y="241519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SW_TSMD_ini_r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01" name="Flowchart: Terminator 200"/>
          <p:cNvSpPr/>
          <p:nvPr/>
        </p:nvSpPr>
        <p:spPr>
          <a:xfrm>
            <a:off x="8164269" y="289660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SW_TSMD_mod_r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02" name="Flowchart: Terminator 201"/>
          <p:cNvSpPr/>
          <p:nvPr/>
        </p:nvSpPr>
        <p:spPr>
          <a:xfrm>
            <a:off x="8159847" y="338408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SW_fallow_cat_r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</a:p>
        </p:txBody>
      </p:sp>
      <p:sp>
        <p:nvSpPr>
          <p:cNvPr id="203" name="Flowchart: Terminator 202"/>
          <p:cNvSpPr/>
          <p:nvPr/>
        </p:nvSpPr>
        <p:spPr>
          <a:xfrm>
            <a:off x="8164269" y="384384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SW_ET_actual_r [mm]</a:t>
            </a:r>
          </a:p>
        </p:txBody>
      </p:sp>
      <p:cxnSp>
        <p:nvCxnSpPr>
          <p:cNvPr id="204" name="Elbow Connector 203"/>
          <p:cNvCxnSpPr>
            <a:endCxn id="195" idx="1"/>
          </p:cNvCxnSpPr>
          <p:nvPr/>
        </p:nvCxnSpPr>
        <p:spPr>
          <a:xfrm flipV="1">
            <a:off x="7815222" y="222192"/>
            <a:ext cx="337903" cy="2563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endCxn id="196" idx="1"/>
          </p:cNvCxnSpPr>
          <p:nvPr/>
        </p:nvCxnSpPr>
        <p:spPr>
          <a:xfrm flipV="1">
            <a:off x="7815222" y="708378"/>
            <a:ext cx="344625" cy="2076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endCxn id="197" idx="1"/>
          </p:cNvCxnSpPr>
          <p:nvPr/>
        </p:nvCxnSpPr>
        <p:spPr>
          <a:xfrm flipV="1">
            <a:off x="7815222" y="1174819"/>
            <a:ext cx="344625" cy="161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endCxn id="198" idx="1"/>
          </p:cNvCxnSpPr>
          <p:nvPr/>
        </p:nvCxnSpPr>
        <p:spPr>
          <a:xfrm flipV="1">
            <a:off x="7815222" y="1649071"/>
            <a:ext cx="337903" cy="1136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endCxn id="200" idx="1"/>
          </p:cNvCxnSpPr>
          <p:nvPr/>
        </p:nvCxnSpPr>
        <p:spPr>
          <a:xfrm flipV="1">
            <a:off x="7815222" y="2614536"/>
            <a:ext cx="344625" cy="170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endCxn id="201" idx="1"/>
          </p:cNvCxnSpPr>
          <p:nvPr/>
        </p:nvCxnSpPr>
        <p:spPr>
          <a:xfrm>
            <a:off x="7815222" y="2785316"/>
            <a:ext cx="349047" cy="3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endCxn id="202" idx="1"/>
          </p:cNvCxnSpPr>
          <p:nvPr/>
        </p:nvCxnSpPr>
        <p:spPr>
          <a:xfrm>
            <a:off x="7815222" y="2785316"/>
            <a:ext cx="344625" cy="798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endCxn id="203" idx="1"/>
          </p:cNvCxnSpPr>
          <p:nvPr/>
        </p:nvCxnSpPr>
        <p:spPr>
          <a:xfrm>
            <a:off x="7815222" y="2785316"/>
            <a:ext cx="349047" cy="1257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/>
          <p:cNvSpPr/>
          <p:nvPr/>
        </p:nvSpPr>
        <p:spPr>
          <a:xfrm>
            <a:off x="8164269" y="4360492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SW_Net_water_r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13" name="Flowchart: Terminator 212"/>
          <p:cNvSpPr/>
          <p:nvPr/>
        </p:nvSpPr>
        <p:spPr>
          <a:xfrm>
            <a:off x="8164269" y="4858476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SW_Infiltration_r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14" name="Flowchart: Terminator 213"/>
          <p:cNvSpPr/>
          <p:nvPr/>
        </p:nvSpPr>
        <p:spPr>
          <a:xfrm>
            <a:off x="8164270" y="537581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SW_TSMD_acc_r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15" name="Flowchart: Terminator 214"/>
          <p:cNvSpPr/>
          <p:nvPr/>
        </p:nvSpPr>
        <p:spPr>
          <a:xfrm>
            <a:off x="9567501" y="74239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SW_Excess_water_r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16" name="Flowchart: Terminator 215"/>
          <p:cNvSpPr/>
          <p:nvPr/>
        </p:nvSpPr>
        <p:spPr>
          <a:xfrm>
            <a:off x="9567501" y="1226764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SW_Drainage_r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17" name="Flowchart: Terminator 216"/>
          <p:cNvSpPr/>
          <p:nvPr/>
        </p:nvSpPr>
        <p:spPr>
          <a:xfrm>
            <a:off x="9598112" y="171448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SW_Runoff_r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18" name="Flowchart: Terminator 217"/>
          <p:cNvSpPr/>
          <p:nvPr/>
        </p:nvSpPr>
        <p:spPr>
          <a:xfrm>
            <a:off x="9598112" y="218762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SW_Drainage_frac_r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19" name="Flowchart: Terminator 218"/>
          <p:cNvSpPr/>
          <p:nvPr/>
        </p:nvSpPr>
        <p:spPr>
          <a:xfrm>
            <a:off x="9589267" y="266395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SW_TSMD_final_r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20" name="Flowchart: Terminator 219"/>
          <p:cNvSpPr/>
          <p:nvPr/>
        </p:nvSpPr>
        <p:spPr>
          <a:xfrm>
            <a:off x="9589267" y="315130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SW_PAW_shallow_r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21" name="Flowchart: Terminator 220"/>
          <p:cNvSpPr/>
          <p:nvPr/>
        </p:nvSpPr>
        <p:spPr>
          <a:xfrm>
            <a:off x="9589267" y="3609698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SW_fallow_deep_r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22" name="Flowchart: Terminator 221"/>
          <p:cNvSpPr/>
          <p:nvPr/>
        </p:nvSpPr>
        <p:spPr>
          <a:xfrm>
            <a:off x="9619877" y="4095884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SW_swc_final_r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223" name="Flowchart: Terminator 222"/>
          <p:cNvSpPr/>
          <p:nvPr/>
        </p:nvSpPr>
        <p:spPr>
          <a:xfrm>
            <a:off x="9598112" y="457729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SW_DeepDrain_r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cxnSp>
        <p:nvCxnSpPr>
          <p:cNvPr id="228" name="Elbow Connector 227"/>
          <p:cNvCxnSpPr>
            <a:endCxn id="199" idx="1"/>
          </p:cNvCxnSpPr>
          <p:nvPr/>
        </p:nvCxnSpPr>
        <p:spPr>
          <a:xfrm flipV="1">
            <a:off x="7815222" y="2133122"/>
            <a:ext cx="344625" cy="652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endCxn id="212" idx="1"/>
          </p:cNvCxnSpPr>
          <p:nvPr/>
        </p:nvCxnSpPr>
        <p:spPr>
          <a:xfrm>
            <a:off x="7815222" y="2785316"/>
            <a:ext cx="349047" cy="1774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endCxn id="213" idx="1"/>
          </p:cNvCxnSpPr>
          <p:nvPr/>
        </p:nvCxnSpPr>
        <p:spPr>
          <a:xfrm>
            <a:off x="7815222" y="2785316"/>
            <a:ext cx="349047" cy="2272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endCxn id="214" idx="1"/>
          </p:cNvCxnSpPr>
          <p:nvPr/>
        </p:nvCxnSpPr>
        <p:spPr>
          <a:xfrm>
            <a:off x="7815222" y="2785316"/>
            <a:ext cx="349048" cy="2789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/>
          <p:cNvSpPr/>
          <p:nvPr/>
        </p:nvSpPr>
        <p:spPr>
          <a:xfrm>
            <a:off x="7602585" y="2697664"/>
            <a:ext cx="212636" cy="203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Straight Arrow Connector 236"/>
          <p:cNvCxnSpPr>
            <a:stCxn id="87" idx="6"/>
            <a:endCxn id="57" idx="1"/>
          </p:cNvCxnSpPr>
          <p:nvPr/>
        </p:nvCxnSpPr>
        <p:spPr>
          <a:xfrm flipV="1">
            <a:off x="4713685" y="2806251"/>
            <a:ext cx="257729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57" idx="3"/>
            <a:endCxn id="234" idx="2"/>
          </p:cNvCxnSpPr>
          <p:nvPr/>
        </p:nvCxnSpPr>
        <p:spPr>
          <a:xfrm flipV="1">
            <a:off x="7077482" y="2799598"/>
            <a:ext cx="525103" cy="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owchart: Terminator 242"/>
          <p:cNvSpPr/>
          <p:nvPr/>
        </p:nvSpPr>
        <p:spPr>
          <a:xfrm>
            <a:off x="5003125" y="1429578"/>
            <a:ext cx="1323113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IrrType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Flowchart: Terminator 243"/>
          <p:cNvSpPr/>
          <p:nvPr/>
        </p:nvSpPr>
        <p:spPr>
          <a:xfrm>
            <a:off x="5004405" y="1849872"/>
            <a:ext cx="1323113" cy="351462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TSMD_max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Elbow Connector 245"/>
          <p:cNvCxnSpPr>
            <a:stCxn id="243" idx="1"/>
            <a:endCxn id="87" idx="0"/>
          </p:cNvCxnSpPr>
          <p:nvPr/>
        </p:nvCxnSpPr>
        <p:spPr>
          <a:xfrm rot="10800000" flipV="1">
            <a:off x="4607367" y="1600198"/>
            <a:ext cx="395758" cy="110412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44" idx="1"/>
            <a:endCxn id="87" idx="0"/>
          </p:cNvCxnSpPr>
          <p:nvPr/>
        </p:nvCxnSpPr>
        <p:spPr>
          <a:xfrm rot="10800000" flipV="1">
            <a:off x="4607367" y="2025602"/>
            <a:ext cx="397038" cy="67871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lowchart: Terminator 260"/>
          <p:cNvSpPr/>
          <p:nvPr/>
        </p:nvSpPr>
        <p:spPr>
          <a:xfrm>
            <a:off x="2010017" y="1940592"/>
            <a:ext cx="1511265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IR_minPAWCfrac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Flowchart: Terminator 261"/>
          <p:cNvSpPr/>
          <p:nvPr/>
        </p:nvSpPr>
        <p:spPr>
          <a:xfrm>
            <a:off x="1994727" y="2424965"/>
            <a:ext cx="1507672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AutoIrrTable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Flowchart: Terminator 262"/>
          <p:cNvSpPr/>
          <p:nvPr/>
        </p:nvSpPr>
        <p:spPr>
          <a:xfrm>
            <a:off x="1994727" y="2904412"/>
            <a:ext cx="1505060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TSDM_ini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1985048" y="3376708"/>
            <a:ext cx="1538689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EoFrac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Flowchart: Terminator 264"/>
          <p:cNvSpPr/>
          <p:nvPr/>
        </p:nvSpPr>
        <p:spPr>
          <a:xfrm>
            <a:off x="1986001" y="3851202"/>
            <a:ext cx="1538689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BareSoilEvaporation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1985048" y="4332616"/>
            <a:ext cx="1538689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infil_max</a:t>
            </a:r>
            <a:endParaRPr lang="en-AU" sz="11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Flowchart: Terminator 266"/>
          <p:cNvSpPr/>
          <p:nvPr/>
        </p:nvSpPr>
        <p:spPr>
          <a:xfrm>
            <a:off x="2010018" y="4821789"/>
            <a:ext cx="1538690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Pot_drain</a:t>
            </a:r>
            <a:endParaRPr lang="en-AU" sz="11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Flowchart: Terminator 267"/>
          <p:cNvSpPr/>
          <p:nvPr/>
        </p:nvSpPr>
        <p:spPr>
          <a:xfrm>
            <a:off x="1994727" y="5294085"/>
            <a:ext cx="1538690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Pot_deepPAW</a:t>
            </a:r>
            <a:endParaRPr lang="en-AU" sz="11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Flowchart: Terminator 268"/>
          <p:cNvSpPr/>
          <p:nvPr/>
        </p:nvSpPr>
        <p:spPr>
          <a:xfrm>
            <a:off x="2010019" y="5774497"/>
            <a:ext cx="1538689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PAWC</a:t>
            </a:r>
          </a:p>
        </p:txBody>
      </p:sp>
      <p:sp>
        <p:nvSpPr>
          <p:cNvPr id="271" name="Flowchart: Terminator 270"/>
          <p:cNvSpPr/>
          <p:nvPr/>
        </p:nvSpPr>
        <p:spPr>
          <a:xfrm>
            <a:off x="2010016" y="576793"/>
            <a:ext cx="1497984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SWC_ini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Flowchart: Terminator 272"/>
          <p:cNvSpPr/>
          <p:nvPr/>
        </p:nvSpPr>
        <p:spPr>
          <a:xfrm>
            <a:off x="1985049" y="1044622"/>
            <a:ext cx="1525406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Sow_start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2010016" y="1492607"/>
            <a:ext cx="1488268" cy="398684"/>
          </a:xfrm>
          <a:prstGeom prst="flowChartTerminator">
            <a:avLst/>
          </a:prstGeom>
          <a:ln cap="rnd">
            <a:solidFill>
              <a:srgbClr val="7030A0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</a:t>
            </a:r>
          </a:p>
        </p:txBody>
      </p:sp>
      <p:cxnSp>
        <p:nvCxnSpPr>
          <p:cNvPr id="293" name="Elbow Connector 292"/>
          <p:cNvCxnSpPr>
            <a:stCxn id="271" idx="3"/>
            <a:endCxn id="87" idx="2"/>
          </p:cNvCxnSpPr>
          <p:nvPr/>
        </p:nvCxnSpPr>
        <p:spPr>
          <a:xfrm>
            <a:off x="3508000" y="776135"/>
            <a:ext cx="993049" cy="203011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73" idx="3"/>
            <a:endCxn id="87" idx="2"/>
          </p:cNvCxnSpPr>
          <p:nvPr/>
        </p:nvCxnSpPr>
        <p:spPr>
          <a:xfrm>
            <a:off x="3510455" y="1243964"/>
            <a:ext cx="990594" cy="156228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stCxn id="274" idx="3"/>
            <a:endCxn id="87" idx="2"/>
          </p:cNvCxnSpPr>
          <p:nvPr/>
        </p:nvCxnSpPr>
        <p:spPr>
          <a:xfrm>
            <a:off x="3498284" y="1691949"/>
            <a:ext cx="1002765" cy="1114303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261" idx="3"/>
            <a:endCxn id="87" idx="2"/>
          </p:cNvCxnSpPr>
          <p:nvPr/>
        </p:nvCxnSpPr>
        <p:spPr>
          <a:xfrm>
            <a:off x="3521282" y="2139934"/>
            <a:ext cx="979767" cy="66631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62" idx="3"/>
            <a:endCxn id="87" idx="2"/>
          </p:cNvCxnSpPr>
          <p:nvPr/>
        </p:nvCxnSpPr>
        <p:spPr>
          <a:xfrm>
            <a:off x="3502399" y="2624307"/>
            <a:ext cx="998650" cy="181945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stCxn id="263" idx="3"/>
            <a:endCxn id="87" idx="2"/>
          </p:cNvCxnSpPr>
          <p:nvPr/>
        </p:nvCxnSpPr>
        <p:spPr>
          <a:xfrm flipV="1">
            <a:off x="3499787" y="2806252"/>
            <a:ext cx="1001262" cy="29750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264" idx="3"/>
            <a:endCxn id="87" idx="2"/>
          </p:cNvCxnSpPr>
          <p:nvPr/>
        </p:nvCxnSpPr>
        <p:spPr>
          <a:xfrm flipV="1">
            <a:off x="3523737" y="2806252"/>
            <a:ext cx="977312" cy="76979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265" idx="3"/>
            <a:endCxn id="87" idx="2"/>
          </p:cNvCxnSpPr>
          <p:nvPr/>
        </p:nvCxnSpPr>
        <p:spPr>
          <a:xfrm flipV="1">
            <a:off x="3524690" y="2806252"/>
            <a:ext cx="976359" cy="124429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66" idx="3"/>
            <a:endCxn id="87" idx="2"/>
          </p:cNvCxnSpPr>
          <p:nvPr/>
        </p:nvCxnSpPr>
        <p:spPr>
          <a:xfrm flipV="1">
            <a:off x="3523737" y="2806252"/>
            <a:ext cx="977312" cy="172570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67" idx="3"/>
            <a:endCxn id="87" idx="2"/>
          </p:cNvCxnSpPr>
          <p:nvPr/>
        </p:nvCxnSpPr>
        <p:spPr>
          <a:xfrm flipV="1">
            <a:off x="3548708" y="2806252"/>
            <a:ext cx="952341" cy="2214879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68" idx="3"/>
            <a:endCxn id="87" idx="2"/>
          </p:cNvCxnSpPr>
          <p:nvPr/>
        </p:nvCxnSpPr>
        <p:spPr>
          <a:xfrm flipV="1">
            <a:off x="3533417" y="2806252"/>
            <a:ext cx="967632" cy="2687175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269" idx="3"/>
            <a:endCxn id="87" idx="2"/>
          </p:cNvCxnSpPr>
          <p:nvPr/>
        </p:nvCxnSpPr>
        <p:spPr>
          <a:xfrm flipV="1">
            <a:off x="3548708" y="2806252"/>
            <a:ext cx="952341" cy="316758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9619878" y="6173181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Water Parameters</a:t>
            </a:r>
            <a:endParaRPr lang="en-AU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9619878" y="6392985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Parameters</a:t>
            </a:r>
            <a:endParaRPr lang="en-AU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32667" y="90080"/>
            <a:ext cx="551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Workflow-3: 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for </a:t>
            </a:r>
            <a:r>
              <a:rPr lang="en-AU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GetSoilWaterModel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658052"/>
            <a:ext cx="107348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4 –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Annual Plant Water Output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4753" y="5235435"/>
            <a:ext cx="1610405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 output variable series from the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330" y="3836608"/>
            <a:ext cx="1610405" cy="5530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89" idx="6"/>
            <a:endCxn id="49" idx="1"/>
          </p:cNvCxnSpPr>
          <p:nvPr/>
        </p:nvCxnSpPr>
        <p:spPr>
          <a:xfrm>
            <a:off x="4906323" y="2729544"/>
            <a:ext cx="214463" cy="49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2" idx="0"/>
          </p:cNvCxnSpPr>
          <p:nvPr/>
        </p:nvCxnSpPr>
        <p:spPr>
          <a:xfrm flipH="1">
            <a:off x="6189956" y="4389705"/>
            <a:ext cx="12577" cy="8457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7940000" flipH="1">
            <a:off x="6420695" y="4834296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55856" y="4676765"/>
            <a:ext cx="12101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for each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10032" y="2398798"/>
            <a:ext cx="1054635" cy="6497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Annual Plant Water Output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6475017" y="2289310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Elbow Connector 43"/>
          <p:cNvCxnSpPr>
            <a:stCxn id="43" idx="2"/>
            <a:endCxn id="123" idx="4"/>
          </p:cNvCxnSpPr>
          <p:nvPr/>
        </p:nvCxnSpPr>
        <p:spPr>
          <a:xfrm rot="5400000" flipH="1" flipV="1">
            <a:off x="8563455" y="1643390"/>
            <a:ext cx="334979" cy="2729900"/>
          </a:xfrm>
          <a:prstGeom prst="bentConnector3">
            <a:avLst>
              <a:gd name="adj1" fmla="val -3289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30467" y="3044224"/>
            <a:ext cx="4360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stCxn id="43" idx="0"/>
            <a:endCxn id="40" idx="0"/>
          </p:cNvCxnSpPr>
          <p:nvPr/>
        </p:nvCxnSpPr>
        <p:spPr>
          <a:xfrm rot="16200000" flipH="1">
            <a:off x="8246928" y="1408377"/>
            <a:ext cx="109488" cy="1871355"/>
          </a:xfrm>
          <a:prstGeom prst="bentConnector3">
            <a:avLst>
              <a:gd name="adj1" fmla="val -20879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123" idx="2"/>
          </p:cNvCxnSpPr>
          <p:nvPr/>
        </p:nvCxnSpPr>
        <p:spPr>
          <a:xfrm>
            <a:off x="9764667" y="2723685"/>
            <a:ext cx="227495" cy="286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20786" y="2467795"/>
            <a:ext cx="1119362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Soil Water Model Output</a:t>
            </a:r>
          </a:p>
        </p:txBody>
      </p:sp>
      <p:cxnSp>
        <p:nvCxnSpPr>
          <p:cNvPr id="50" name="Elbow Connector 49"/>
          <p:cNvCxnSpPr>
            <a:stCxn id="49" idx="3"/>
            <a:endCxn id="43" idx="1"/>
          </p:cNvCxnSpPr>
          <p:nvPr/>
        </p:nvCxnSpPr>
        <p:spPr>
          <a:xfrm flipV="1">
            <a:off x="6240148" y="2732570"/>
            <a:ext cx="234869" cy="192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10448" y="2401140"/>
            <a:ext cx="113524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95226" y="1793203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992162" y="2612250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865026" y="4990823"/>
            <a:ext cx="1633859" cy="5636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output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572956" y="3836608"/>
            <a:ext cx="1633859" cy="5636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output to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Elbow Connector 153"/>
          <p:cNvCxnSpPr>
            <a:stCxn id="166" idx="1"/>
            <a:endCxn id="145" idx="2"/>
          </p:cNvCxnSpPr>
          <p:nvPr/>
        </p:nvCxnSpPr>
        <p:spPr>
          <a:xfrm rot="10800000">
            <a:off x="8389886" y="4400217"/>
            <a:ext cx="475140" cy="8724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6"/>
            <a:endCxn id="166" idx="3"/>
          </p:cNvCxnSpPr>
          <p:nvPr/>
        </p:nvCxnSpPr>
        <p:spPr>
          <a:xfrm>
            <a:off x="10199627" y="2726550"/>
            <a:ext cx="299258" cy="2546077"/>
          </a:xfrm>
          <a:prstGeom prst="bentConnector3">
            <a:avLst>
              <a:gd name="adj1" fmla="val 17638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5" idx="1"/>
            <a:endCxn id="14" idx="3"/>
          </p:cNvCxnSpPr>
          <p:nvPr/>
        </p:nvCxnSpPr>
        <p:spPr>
          <a:xfrm flipH="1" flipV="1">
            <a:off x="7007735" y="4113157"/>
            <a:ext cx="565221" cy="52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1467" y="2399136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66311" y="1441559"/>
            <a:ext cx="1323113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Input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8992" y="2127147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simulation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dates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748992" y="2811891"/>
            <a:ext cx="134043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limate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data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8992" y="3491346"/>
            <a:ext cx="1340432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required output variables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1915695" y="1708259"/>
            <a:ext cx="850616" cy="95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915695" y="2393847"/>
            <a:ext cx="833297" cy="27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915695" y="2665836"/>
            <a:ext cx="833297" cy="41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915695" y="2665836"/>
            <a:ext cx="833297" cy="11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698858" y="2615244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Elbow Connector 89"/>
          <p:cNvCxnSpPr>
            <a:endCxn id="89" idx="0"/>
          </p:cNvCxnSpPr>
          <p:nvPr/>
        </p:nvCxnSpPr>
        <p:spPr>
          <a:xfrm>
            <a:off x="4089424" y="1708259"/>
            <a:ext cx="713167" cy="906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9" idx="4"/>
          </p:cNvCxnSpPr>
          <p:nvPr/>
        </p:nvCxnSpPr>
        <p:spPr>
          <a:xfrm flipV="1">
            <a:off x="4089424" y="2843844"/>
            <a:ext cx="713167" cy="92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89" idx="2"/>
          </p:cNvCxnSpPr>
          <p:nvPr/>
        </p:nvCxnSpPr>
        <p:spPr>
          <a:xfrm>
            <a:off x="4072105" y="2393847"/>
            <a:ext cx="626753" cy="335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89" idx="2"/>
          </p:cNvCxnSpPr>
          <p:nvPr/>
        </p:nvCxnSpPr>
        <p:spPr>
          <a:xfrm flipV="1">
            <a:off x="4089424" y="2729544"/>
            <a:ext cx="609434" cy="349047"/>
          </a:xfrm>
          <a:prstGeom prst="bentConnector3">
            <a:avLst>
              <a:gd name="adj1" fmla="val 47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51467" y="421534"/>
            <a:ext cx="136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Workflow-2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658052"/>
            <a:ext cx="10515600" cy="1325563"/>
          </a:xfrm>
        </p:spPr>
        <p:txBody>
          <a:bodyPr/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1 – </a:t>
            </a:r>
            <a:r>
              <a:rPr lang="en-A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949" y="1785993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15654" y="1258855"/>
            <a:ext cx="1742231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input timeseries from Soil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Model 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5650" y="1297545"/>
            <a:ext cx="2235452" cy="12326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 data point and add it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corresponding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timeseries for :</a:t>
            </a:r>
          </a:p>
          <a:p>
            <a:pPr marL="228600" indent="-228600">
              <a:buAutoNum type="arabicParenBoth"/>
            </a:pP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an_wldmincrement_r_ts</a:t>
            </a:r>
            <a:endParaRPr lang="en-AU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arenBoth"/>
            </a:pP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an_season_day_r_ts</a:t>
            </a:r>
            <a:endParaRPr lang="en-AU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arenBoth"/>
            </a:pP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an_sum_dm_r_ts</a:t>
            </a:r>
            <a:endParaRPr lang="en-AU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arenBoth"/>
            </a:pP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an_sowday_r_ts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3" idx="3"/>
            <a:endCxn id="11" idx="1"/>
          </p:cNvCxnSpPr>
          <p:nvPr/>
        </p:nvCxnSpPr>
        <p:spPr>
          <a:xfrm flipV="1">
            <a:off x="1547177" y="1535404"/>
            <a:ext cx="468477" cy="51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974836" y="1817032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11" idx="3"/>
            <a:endCxn id="36" idx="0"/>
          </p:cNvCxnSpPr>
          <p:nvPr/>
        </p:nvCxnSpPr>
        <p:spPr>
          <a:xfrm>
            <a:off x="3757885" y="1535404"/>
            <a:ext cx="320684" cy="281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6"/>
            <a:endCxn id="14" idx="1"/>
          </p:cNvCxnSpPr>
          <p:nvPr/>
        </p:nvCxnSpPr>
        <p:spPr>
          <a:xfrm flipV="1">
            <a:off x="4182301" y="1913859"/>
            <a:ext cx="1233349" cy="1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58217" y="863557"/>
            <a:ext cx="17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in input timeseries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urved Connector 106"/>
          <p:cNvCxnSpPr/>
          <p:nvPr/>
        </p:nvCxnSpPr>
        <p:spPr>
          <a:xfrm rot="17940000" flipH="1">
            <a:off x="4664411" y="1487205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288355" y="2473563"/>
            <a:ext cx="2368058" cy="1490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 data point from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an_season_day_r_ts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A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an_sum_dm_r_ts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and input  and add it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corresponding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timeseries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an_max_days_r_ts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an_max_dm_r_ts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015655" y="2214099"/>
            <a:ext cx="1742231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Plant </a:t>
            </a: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/>
          <p:cNvCxnSpPr>
            <a:stCxn id="3" idx="3"/>
            <a:endCxn id="126" idx="1"/>
          </p:cNvCxnSpPr>
          <p:nvPr/>
        </p:nvCxnSpPr>
        <p:spPr>
          <a:xfrm>
            <a:off x="1547177" y="2052693"/>
            <a:ext cx="468478" cy="43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6" idx="3"/>
            <a:endCxn id="36" idx="4"/>
          </p:cNvCxnSpPr>
          <p:nvPr/>
        </p:nvCxnSpPr>
        <p:spPr>
          <a:xfrm flipV="1">
            <a:off x="3757886" y="2045632"/>
            <a:ext cx="320683" cy="445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/>
          <p:nvPr/>
        </p:nvCxnSpPr>
        <p:spPr>
          <a:xfrm rot="17940000" flipH="1">
            <a:off x="8256287" y="1581090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392646" y="3859559"/>
            <a:ext cx="2369754" cy="9392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 data point from ‘</a:t>
            </a:r>
            <a:r>
              <a:rPr lang="en-A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an_season_day_r_ts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A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an_max_days_r_ts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add it to ‘</a:t>
            </a:r>
            <a:r>
              <a:rPr lang="en-A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an_season_frac_r_ts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25" idx="1"/>
            <a:endCxn id="149" idx="0"/>
          </p:cNvCxnSpPr>
          <p:nvPr/>
        </p:nvCxnSpPr>
        <p:spPr>
          <a:xfrm rot="10800000" flipV="1">
            <a:off x="4577523" y="3218893"/>
            <a:ext cx="3710832" cy="640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500483" y="1375460"/>
            <a:ext cx="21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in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‘input time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</a:p>
        </p:txBody>
      </p:sp>
      <p:cxnSp>
        <p:nvCxnSpPr>
          <p:cNvPr id="155" name="Curved Connector 154"/>
          <p:cNvCxnSpPr/>
          <p:nvPr/>
        </p:nvCxnSpPr>
        <p:spPr>
          <a:xfrm rot="17940000" flipH="1">
            <a:off x="4725726" y="3438501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986314" y="3356066"/>
            <a:ext cx="21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in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time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510247" y="5672311"/>
            <a:ext cx="2134552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output timeseries into annual Plant water output list </a:t>
            </a:r>
            <a:endParaRPr lang="en-AU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/>
          <p:cNvCxnSpPr>
            <a:stCxn id="149" idx="2"/>
            <a:endCxn id="159" idx="0"/>
          </p:cNvCxnSpPr>
          <p:nvPr/>
        </p:nvCxnSpPr>
        <p:spPr>
          <a:xfrm>
            <a:off x="4577523" y="4798811"/>
            <a:ext cx="0" cy="87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17940000" flipH="1">
            <a:off x="4725948" y="5162106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20427" y="5054716"/>
            <a:ext cx="235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timeseries (total seven) generated in this workflow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665843" y="5672310"/>
            <a:ext cx="2134552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Annual Plant Water Model output list</a:t>
            </a:r>
            <a:endParaRPr lang="en-AU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Straight Arrow Connector 166"/>
          <p:cNvCxnSpPr>
            <a:stCxn id="159" idx="3"/>
            <a:endCxn id="165" idx="1"/>
          </p:cNvCxnSpPr>
          <p:nvPr/>
        </p:nvCxnSpPr>
        <p:spPr>
          <a:xfrm flipV="1">
            <a:off x="5644799" y="6028191"/>
            <a:ext cx="1021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2194" y="111784"/>
            <a:ext cx="520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Workflow-4: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internal workflow for workflow-2 </a:t>
            </a:r>
          </a:p>
        </p:txBody>
      </p:sp>
      <p:cxnSp>
        <p:nvCxnSpPr>
          <p:cNvPr id="58" name="Elbow Connector 57"/>
          <p:cNvCxnSpPr>
            <a:stCxn id="14" idx="3"/>
            <a:endCxn id="125" idx="3"/>
          </p:cNvCxnSpPr>
          <p:nvPr/>
        </p:nvCxnSpPr>
        <p:spPr>
          <a:xfrm>
            <a:off x="7651102" y="1913859"/>
            <a:ext cx="3005311" cy="1305034"/>
          </a:xfrm>
          <a:prstGeom prst="bentConnector3">
            <a:avLst>
              <a:gd name="adj1" fmla="val 107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18" y="2249603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7698" y="910325"/>
            <a:ext cx="1724912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‘SW_Crop_r’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timeseries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Soil Water Model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7698" y="1558025"/>
            <a:ext cx="17249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‘SW_ET_actual_r’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timeseries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Soil Water Model 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7698" y="2242769"/>
            <a:ext cx="1742231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‘SW_fallow_deep_r’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timeseries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Soil Water Model 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7698" y="2922224"/>
            <a:ext cx="1742231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‘SW_Drainage_r</a:t>
            </a:r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timeseries from Soil Water Model 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9883" y="1804541"/>
            <a:ext cx="1879402" cy="71176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temporal parameters (startDate, size and time step) of the timeseries from input series 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7180" y="1886888"/>
            <a:ext cx="196894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 data point and add it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corresponding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timeseries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7" idx="1"/>
          </p:cNvCxnSpPr>
          <p:nvPr/>
        </p:nvCxnSpPr>
        <p:spPr>
          <a:xfrm flipV="1">
            <a:off x="1553746" y="1177025"/>
            <a:ext cx="573952" cy="133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10968" y="1804541"/>
            <a:ext cx="3073851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output timeseries for (‘</a:t>
            </a: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an_wldmincrement_r_ts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an_season_day_r_ts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an_sum_dm_r_ts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an_sowday_r_ts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using temporal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3" idx="3"/>
            <a:endCxn id="8" idx="1"/>
          </p:cNvCxnSpPr>
          <p:nvPr/>
        </p:nvCxnSpPr>
        <p:spPr>
          <a:xfrm flipV="1">
            <a:off x="1553746" y="1824725"/>
            <a:ext cx="573952" cy="69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9" idx="1"/>
          </p:cNvCxnSpPr>
          <p:nvPr/>
        </p:nvCxnSpPr>
        <p:spPr>
          <a:xfrm flipV="1">
            <a:off x="1553746" y="2509469"/>
            <a:ext cx="573952" cy="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11" idx="1"/>
          </p:cNvCxnSpPr>
          <p:nvPr/>
        </p:nvCxnSpPr>
        <p:spPr>
          <a:xfrm>
            <a:off x="1553746" y="2516303"/>
            <a:ext cx="573952" cy="68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08039" y="2046122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Elbow Connector 39"/>
          <p:cNvCxnSpPr>
            <a:stCxn id="7" idx="3"/>
            <a:endCxn id="36" idx="0"/>
          </p:cNvCxnSpPr>
          <p:nvPr/>
        </p:nvCxnSpPr>
        <p:spPr>
          <a:xfrm>
            <a:off x="3852610" y="1177025"/>
            <a:ext cx="359162" cy="869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3"/>
            <a:endCxn id="36" idx="4"/>
          </p:cNvCxnSpPr>
          <p:nvPr/>
        </p:nvCxnSpPr>
        <p:spPr>
          <a:xfrm flipV="1">
            <a:off x="3869929" y="2274722"/>
            <a:ext cx="341843" cy="92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3"/>
            <a:endCxn id="36" idx="2"/>
          </p:cNvCxnSpPr>
          <p:nvPr/>
        </p:nvCxnSpPr>
        <p:spPr>
          <a:xfrm>
            <a:off x="3852611" y="1824725"/>
            <a:ext cx="255428" cy="335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3"/>
            <a:endCxn id="36" idx="2"/>
          </p:cNvCxnSpPr>
          <p:nvPr/>
        </p:nvCxnSpPr>
        <p:spPr>
          <a:xfrm flipV="1">
            <a:off x="3869929" y="2160422"/>
            <a:ext cx="238110" cy="349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6"/>
            <a:endCxn id="12" idx="1"/>
          </p:cNvCxnSpPr>
          <p:nvPr/>
        </p:nvCxnSpPr>
        <p:spPr>
          <a:xfrm>
            <a:off x="4315504" y="2160422"/>
            <a:ext cx="134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3"/>
            <a:endCxn id="24" idx="1"/>
          </p:cNvCxnSpPr>
          <p:nvPr/>
        </p:nvCxnSpPr>
        <p:spPr>
          <a:xfrm>
            <a:off x="6329285" y="2160422"/>
            <a:ext cx="18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3"/>
            <a:endCxn id="14" idx="1"/>
          </p:cNvCxnSpPr>
          <p:nvPr/>
        </p:nvCxnSpPr>
        <p:spPr>
          <a:xfrm flipV="1">
            <a:off x="9584819" y="2153588"/>
            <a:ext cx="392361" cy="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124180" y="1202692"/>
            <a:ext cx="17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in input timeseries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urved Connector 106"/>
          <p:cNvCxnSpPr/>
          <p:nvPr/>
        </p:nvCxnSpPr>
        <p:spPr>
          <a:xfrm rot="17940000" flipH="1">
            <a:off x="9635233" y="1855437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0067194" y="3119441"/>
            <a:ext cx="1788916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output timeseries for (‘</a:t>
            </a: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an_max_days_r_ts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an_max_dm_r_ts</a:t>
            </a:r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  <p:cxnSp>
        <p:nvCxnSpPr>
          <p:cNvPr id="123" name="Straight Arrow Connector 122"/>
          <p:cNvCxnSpPr>
            <a:stCxn id="14" idx="2"/>
            <a:endCxn id="112" idx="0"/>
          </p:cNvCxnSpPr>
          <p:nvPr/>
        </p:nvCxnSpPr>
        <p:spPr>
          <a:xfrm>
            <a:off x="10961652" y="2420288"/>
            <a:ext cx="0" cy="69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946912" y="3119441"/>
            <a:ext cx="2668860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 data point from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an_season_day_r_ts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an_sum_dm_r_ts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and input series and add it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corresponding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timeseries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110379" y="3590815"/>
            <a:ext cx="1742231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Plant </a:t>
            </a:r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/>
          <p:cNvCxnSpPr>
            <a:stCxn id="3" idx="3"/>
            <a:endCxn id="126" idx="1"/>
          </p:cNvCxnSpPr>
          <p:nvPr/>
        </p:nvCxnSpPr>
        <p:spPr>
          <a:xfrm>
            <a:off x="1553746" y="2516303"/>
            <a:ext cx="556633" cy="13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6" idx="3"/>
            <a:endCxn id="12" idx="1"/>
          </p:cNvCxnSpPr>
          <p:nvPr/>
        </p:nvCxnSpPr>
        <p:spPr>
          <a:xfrm flipV="1">
            <a:off x="3852610" y="2160422"/>
            <a:ext cx="597273" cy="1706942"/>
          </a:xfrm>
          <a:prstGeom prst="bentConnector3">
            <a:avLst>
              <a:gd name="adj1" fmla="val 81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/>
          <p:nvPr/>
        </p:nvCxnSpPr>
        <p:spPr>
          <a:xfrm rot="17940000" flipH="1">
            <a:off x="9707971" y="3658774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2" idx="1"/>
            <a:endCxn id="125" idx="3"/>
          </p:cNvCxnSpPr>
          <p:nvPr/>
        </p:nvCxnSpPr>
        <p:spPr>
          <a:xfrm flipH="1">
            <a:off x="9615772" y="3475322"/>
            <a:ext cx="45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852759" y="3119441"/>
            <a:ext cx="1850408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output timeseries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an_season_frac_r_ts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AU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Straight Arrow Connector 143"/>
          <p:cNvCxnSpPr>
            <a:stCxn id="125" idx="1"/>
            <a:endCxn id="140" idx="3"/>
          </p:cNvCxnSpPr>
          <p:nvPr/>
        </p:nvCxnSpPr>
        <p:spPr>
          <a:xfrm flipH="1">
            <a:off x="6703167" y="3475322"/>
            <a:ext cx="24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547572" y="4349956"/>
            <a:ext cx="2134552" cy="9392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 data point from ‘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an_season_day_r_ts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an_max_days_r_ts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add it to ‘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an_season_frac_r_ts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40" idx="1"/>
            <a:endCxn id="149" idx="0"/>
          </p:cNvCxnSpPr>
          <p:nvPr/>
        </p:nvCxnSpPr>
        <p:spPr>
          <a:xfrm rot="10800000" flipV="1">
            <a:off x="4614849" y="3475322"/>
            <a:ext cx="237911" cy="874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124180" y="3998600"/>
            <a:ext cx="21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in ‘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sw_crop_r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 input time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</a:p>
        </p:txBody>
      </p:sp>
      <p:cxnSp>
        <p:nvCxnSpPr>
          <p:cNvPr id="155" name="Curved Connector 154"/>
          <p:cNvCxnSpPr/>
          <p:nvPr/>
        </p:nvCxnSpPr>
        <p:spPr>
          <a:xfrm rot="17940000" flipH="1">
            <a:off x="4742505" y="4017279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096830" y="3863920"/>
            <a:ext cx="21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in ‘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sw_crop_r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 input time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547571" y="5924232"/>
            <a:ext cx="2134552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output timeseries into annual Plant water output list </a:t>
            </a:r>
            <a:endParaRPr lang="en-AU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/>
          <p:cNvCxnSpPr>
            <a:stCxn id="149" idx="2"/>
            <a:endCxn id="159" idx="0"/>
          </p:cNvCxnSpPr>
          <p:nvPr/>
        </p:nvCxnSpPr>
        <p:spPr>
          <a:xfrm flipH="1">
            <a:off x="4614847" y="5289208"/>
            <a:ext cx="1" cy="6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17940000" flipH="1">
            <a:off x="4737391" y="5529246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91716" y="5375887"/>
            <a:ext cx="235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timeseries (total seven) generated in this workflow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03167" y="5924231"/>
            <a:ext cx="2134552" cy="711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Annual Plant Water Model output list</a:t>
            </a:r>
            <a:endParaRPr lang="en-AU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Straight Arrow Connector 166"/>
          <p:cNvCxnSpPr>
            <a:stCxn id="159" idx="3"/>
            <a:endCxn id="165" idx="1"/>
          </p:cNvCxnSpPr>
          <p:nvPr/>
        </p:nvCxnSpPr>
        <p:spPr>
          <a:xfrm flipV="1">
            <a:off x="5682123" y="6280112"/>
            <a:ext cx="1021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9518" y="271404"/>
            <a:ext cx="143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dirty="0"/>
              <a:t>System </a:t>
            </a:r>
            <a:r>
              <a:rPr lang="en-AU" dirty="0" smtClean="0"/>
              <a:t>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6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090169" y="2424984"/>
            <a:ext cx="1831880" cy="7661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endParaRPr lang="en-AU" sz="14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4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AnnualPlantWater</a:t>
            </a:r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5036502" y="3516942"/>
            <a:ext cx="1512980" cy="383395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SW_Crop_r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SoilWaterTS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lowchart: Terminator 60"/>
          <p:cNvSpPr/>
          <p:nvPr/>
        </p:nvSpPr>
        <p:spPr>
          <a:xfrm>
            <a:off x="5024447" y="3966501"/>
            <a:ext cx="1525035" cy="384045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SW_ET_actual_r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SoilWaterTS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5012395" y="4425177"/>
            <a:ext cx="1537088" cy="38403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SW_fallow_deep_r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SoilWaterTS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0" name="Elbow Connector 79"/>
          <p:cNvCxnSpPr>
            <a:stCxn id="73" idx="1"/>
            <a:endCxn id="87" idx="4"/>
          </p:cNvCxnSpPr>
          <p:nvPr/>
        </p:nvCxnSpPr>
        <p:spPr>
          <a:xfrm rot="10800000">
            <a:off x="4607367" y="2908186"/>
            <a:ext cx="405028" cy="17090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1" idx="1"/>
            <a:endCxn id="87" idx="4"/>
          </p:cNvCxnSpPr>
          <p:nvPr/>
        </p:nvCxnSpPr>
        <p:spPr>
          <a:xfrm rot="10800000">
            <a:off x="4607367" y="2908186"/>
            <a:ext cx="417080" cy="1250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8" idx="1"/>
            <a:endCxn id="87" idx="4"/>
          </p:cNvCxnSpPr>
          <p:nvPr/>
        </p:nvCxnSpPr>
        <p:spPr>
          <a:xfrm rot="10800000">
            <a:off x="4607368" y="2908186"/>
            <a:ext cx="429135" cy="800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Terminator 84"/>
          <p:cNvSpPr/>
          <p:nvPr/>
        </p:nvSpPr>
        <p:spPr>
          <a:xfrm>
            <a:off x="5050413" y="1779799"/>
            <a:ext cx="1323113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Fertility_Scalar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4501049" y="2704318"/>
            <a:ext cx="212636" cy="203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Elbow Connector 87"/>
          <p:cNvCxnSpPr>
            <a:stCxn id="85" idx="1"/>
            <a:endCxn id="87" idx="0"/>
          </p:cNvCxnSpPr>
          <p:nvPr/>
        </p:nvCxnSpPr>
        <p:spPr>
          <a:xfrm rot="10800000" flipV="1">
            <a:off x="4607367" y="1950418"/>
            <a:ext cx="443046" cy="753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Terminator 199"/>
          <p:cNvSpPr/>
          <p:nvPr/>
        </p:nvSpPr>
        <p:spPr>
          <a:xfrm>
            <a:off x="8159846" y="104250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An_WLDMincrement_r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Flowchart: Terminator 200"/>
          <p:cNvSpPr/>
          <p:nvPr/>
        </p:nvSpPr>
        <p:spPr>
          <a:xfrm>
            <a:off x="8164268" y="152391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</a:t>
            </a:r>
          </a:p>
        </p:txBody>
      </p:sp>
      <p:sp>
        <p:nvSpPr>
          <p:cNvPr id="202" name="Flowchart: Terminator 201"/>
          <p:cNvSpPr/>
          <p:nvPr/>
        </p:nvSpPr>
        <p:spPr>
          <a:xfrm>
            <a:off x="8159846" y="201139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An_max_days_r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Flowchart: Terminator 202"/>
          <p:cNvSpPr/>
          <p:nvPr/>
        </p:nvSpPr>
        <p:spPr>
          <a:xfrm>
            <a:off x="8164268" y="247115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An_season_frac_r</a:t>
            </a:r>
          </a:p>
        </p:txBody>
      </p:sp>
      <p:cxnSp>
        <p:nvCxnSpPr>
          <p:cNvPr id="208" name="Elbow Connector 207"/>
          <p:cNvCxnSpPr>
            <a:endCxn id="200" idx="1"/>
          </p:cNvCxnSpPr>
          <p:nvPr/>
        </p:nvCxnSpPr>
        <p:spPr>
          <a:xfrm flipV="1">
            <a:off x="7598721" y="1241848"/>
            <a:ext cx="561125" cy="1543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endCxn id="201" idx="1"/>
          </p:cNvCxnSpPr>
          <p:nvPr/>
        </p:nvCxnSpPr>
        <p:spPr>
          <a:xfrm flipV="1">
            <a:off x="7598721" y="1723261"/>
            <a:ext cx="565547" cy="1061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endCxn id="202" idx="1"/>
          </p:cNvCxnSpPr>
          <p:nvPr/>
        </p:nvCxnSpPr>
        <p:spPr>
          <a:xfrm flipV="1">
            <a:off x="7598721" y="2210739"/>
            <a:ext cx="561125" cy="574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endCxn id="203" idx="1"/>
          </p:cNvCxnSpPr>
          <p:nvPr/>
        </p:nvCxnSpPr>
        <p:spPr>
          <a:xfrm flipV="1">
            <a:off x="7598721" y="2670498"/>
            <a:ext cx="565547" cy="114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/>
          <p:cNvSpPr/>
          <p:nvPr/>
        </p:nvSpPr>
        <p:spPr>
          <a:xfrm>
            <a:off x="8164268" y="2987804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An_sum_dm_r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lowchart: Terminator 212"/>
          <p:cNvSpPr/>
          <p:nvPr/>
        </p:nvSpPr>
        <p:spPr>
          <a:xfrm>
            <a:off x="8164268" y="3485788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An_Max_dm_r</a:t>
            </a:r>
          </a:p>
        </p:txBody>
      </p:sp>
      <p:sp>
        <p:nvSpPr>
          <p:cNvPr id="214" name="Flowchart: Terminator 213"/>
          <p:cNvSpPr/>
          <p:nvPr/>
        </p:nvSpPr>
        <p:spPr>
          <a:xfrm>
            <a:off x="8164269" y="400312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An_SowDay_r</a:t>
            </a:r>
          </a:p>
        </p:txBody>
      </p:sp>
      <p:cxnSp>
        <p:nvCxnSpPr>
          <p:cNvPr id="229" name="Elbow Connector 228"/>
          <p:cNvCxnSpPr>
            <a:endCxn id="212" idx="1"/>
          </p:cNvCxnSpPr>
          <p:nvPr/>
        </p:nvCxnSpPr>
        <p:spPr>
          <a:xfrm>
            <a:off x="7598721" y="2785049"/>
            <a:ext cx="565547" cy="402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endCxn id="213" idx="1"/>
          </p:cNvCxnSpPr>
          <p:nvPr/>
        </p:nvCxnSpPr>
        <p:spPr>
          <a:xfrm>
            <a:off x="7598721" y="2785049"/>
            <a:ext cx="565547" cy="900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endCxn id="214" idx="1"/>
          </p:cNvCxnSpPr>
          <p:nvPr/>
        </p:nvCxnSpPr>
        <p:spPr>
          <a:xfrm>
            <a:off x="7598721" y="2785049"/>
            <a:ext cx="565548" cy="1417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/>
          <p:cNvSpPr/>
          <p:nvPr/>
        </p:nvSpPr>
        <p:spPr>
          <a:xfrm>
            <a:off x="7386085" y="2697319"/>
            <a:ext cx="212636" cy="203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Straight Arrow Connector 236"/>
          <p:cNvCxnSpPr>
            <a:stCxn id="87" idx="6"/>
            <a:endCxn id="57" idx="1"/>
          </p:cNvCxnSpPr>
          <p:nvPr/>
        </p:nvCxnSpPr>
        <p:spPr>
          <a:xfrm>
            <a:off x="4713685" y="2806252"/>
            <a:ext cx="376484" cy="18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57" idx="3"/>
            <a:endCxn id="234" idx="2"/>
          </p:cNvCxnSpPr>
          <p:nvPr/>
        </p:nvCxnSpPr>
        <p:spPr>
          <a:xfrm flipV="1">
            <a:off x="6922049" y="2799253"/>
            <a:ext cx="464036" cy="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lowchart: Terminator 260"/>
          <p:cNvSpPr/>
          <p:nvPr/>
        </p:nvSpPr>
        <p:spPr>
          <a:xfrm>
            <a:off x="1973678" y="3286402"/>
            <a:ext cx="1511265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An_maxDM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Flowchart: Terminator 270"/>
          <p:cNvSpPr/>
          <p:nvPr/>
        </p:nvSpPr>
        <p:spPr>
          <a:xfrm>
            <a:off x="1973677" y="1922603"/>
            <a:ext cx="1497984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An_TranspFrac_s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Flowchart: Terminator 272"/>
          <p:cNvSpPr/>
          <p:nvPr/>
        </p:nvSpPr>
        <p:spPr>
          <a:xfrm>
            <a:off x="1948710" y="2390432"/>
            <a:ext cx="1525406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An_TranspFrac_d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1973677" y="2838417"/>
            <a:ext cx="1488268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An_TE</a:t>
            </a:r>
            <a:endParaRPr lang="en-AU" sz="11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3" name="Elbow Connector 292"/>
          <p:cNvCxnSpPr>
            <a:stCxn id="271" idx="3"/>
            <a:endCxn id="87" idx="2"/>
          </p:cNvCxnSpPr>
          <p:nvPr/>
        </p:nvCxnSpPr>
        <p:spPr>
          <a:xfrm>
            <a:off x="3471661" y="2121945"/>
            <a:ext cx="1029388" cy="68430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73" idx="3"/>
            <a:endCxn id="87" idx="2"/>
          </p:cNvCxnSpPr>
          <p:nvPr/>
        </p:nvCxnSpPr>
        <p:spPr>
          <a:xfrm>
            <a:off x="3474116" y="2589774"/>
            <a:ext cx="1026933" cy="216478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stCxn id="274" idx="3"/>
            <a:endCxn id="87" idx="2"/>
          </p:cNvCxnSpPr>
          <p:nvPr/>
        </p:nvCxnSpPr>
        <p:spPr>
          <a:xfrm flipV="1">
            <a:off x="3461945" y="2806252"/>
            <a:ext cx="1039104" cy="23150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261" idx="3"/>
            <a:endCxn id="87" idx="2"/>
          </p:cNvCxnSpPr>
          <p:nvPr/>
        </p:nvCxnSpPr>
        <p:spPr>
          <a:xfrm flipV="1">
            <a:off x="3484943" y="2806252"/>
            <a:ext cx="1016106" cy="679492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9619878" y="6173181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AnnualPlantParameters</a:t>
            </a:r>
            <a:endParaRPr lang="en-AU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9619878" y="6392985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Parameters</a:t>
            </a:r>
            <a:endParaRPr lang="en-AU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32667" y="90080"/>
            <a:ext cx="783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Workflow-3: 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for Compute </a:t>
            </a:r>
            <a:r>
              <a:rPr lang="en-AU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AnnualPlantWaterModel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lowchart: Terminator 80"/>
          <p:cNvSpPr/>
          <p:nvPr/>
        </p:nvSpPr>
        <p:spPr>
          <a:xfrm>
            <a:off x="5012395" y="4883841"/>
            <a:ext cx="1537087" cy="38403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SW_Drainage_r</a:t>
            </a:r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SoilWaterTS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9" name="Elbow Connector 8"/>
          <p:cNvCxnSpPr>
            <a:stCxn id="81" idx="1"/>
            <a:endCxn id="87" idx="4"/>
          </p:cNvCxnSpPr>
          <p:nvPr/>
        </p:nvCxnSpPr>
        <p:spPr>
          <a:xfrm rot="10800000">
            <a:off x="4607367" y="2908186"/>
            <a:ext cx="405028" cy="2167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658052"/>
            <a:ext cx="107348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5 –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A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AgghgCompositeModel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4753" y="5235435"/>
            <a:ext cx="1610405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 output variable series from the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330" y="3836608"/>
            <a:ext cx="1610405" cy="5530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89" idx="6"/>
            <a:endCxn id="49" idx="1"/>
          </p:cNvCxnSpPr>
          <p:nvPr/>
        </p:nvCxnSpPr>
        <p:spPr>
          <a:xfrm>
            <a:off x="4906323" y="2729544"/>
            <a:ext cx="214463" cy="49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2" idx="0"/>
          </p:cNvCxnSpPr>
          <p:nvPr/>
        </p:nvCxnSpPr>
        <p:spPr>
          <a:xfrm flipH="1">
            <a:off x="6189956" y="4389705"/>
            <a:ext cx="12577" cy="8457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7940000" flipH="1">
            <a:off x="6420695" y="4834296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55856" y="4676765"/>
            <a:ext cx="12101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for each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10032" y="2398798"/>
            <a:ext cx="1054635" cy="6497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Annual Plant Water Output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6475017" y="2289310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Elbow Connector 43"/>
          <p:cNvCxnSpPr>
            <a:stCxn id="43" idx="2"/>
            <a:endCxn id="123" idx="4"/>
          </p:cNvCxnSpPr>
          <p:nvPr/>
        </p:nvCxnSpPr>
        <p:spPr>
          <a:xfrm rot="5400000" flipH="1" flipV="1">
            <a:off x="8563455" y="1643390"/>
            <a:ext cx="334979" cy="2729900"/>
          </a:xfrm>
          <a:prstGeom prst="bentConnector3">
            <a:avLst>
              <a:gd name="adj1" fmla="val -3289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30467" y="3044224"/>
            <a:ext cx="4360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stCxn id="43" idx="0"/>
            <a:endCxn id="40" idx="0"/>
          </p:cNvCxnSpPr>
          <p:nvPr/>
        </p:nvCxnSpPr>
        <p:spPr>
          <a:xfrm rot="16200000" flipH="1">
            <a:off x="8246928" y="1408377"/>
            <a:ext cx="109488" cy="1871355"/>
          </a:xfrm>
          <a:prstGeom prst="bentConnector3">
            <a:avLst>
              <a:gd name="adj1" fmla="val -20879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123" idx="2"/>
          </p:cNvCxnSpPr>
          <p:nvPr/>
        </p:nvCxnSpPr>
        <p:spPr>
          <a:xfrm>
            <a:off x="9764667" y="2723685"/>
            <a:ext cx="227495" cy="286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20786" y="2467795"/>
            <a:ext cx="1119362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Soil Water Model Output</a:t>
            </a:r>
          </a:p>
        </p:txBody>
      </p:sp>
      <p:cxnSp>
        <p:nvCxnSpPr>
          <p:cNvPr id="50" name="Elbow Connector 49"/>
          <p:cNvCxnSpPr>
            <a:stCxn id="49" idx="3"/>
            <a:endCxn id="43" idx="1"/>
          </p:cNvCxnSpPr>
          <p:nvPr/>
        </p:nvCxnSpPr>
        <p:spPr>
          <a:xfrm flipV="1">
            <a:off x="6240148" y="2732570"/>
            <a:ext cx="234869" cy="192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10448" y="2401140"/>
            <a:ext cx="113524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95226" y="1793203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992162" y="2612250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865026" y="4990823"/>
            <a:ext cx="1633859" cy="563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output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572956" y="3836608"/>
            <a:ext cx="1633859" cy="5636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output to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Elbow Connector 153"/>
          <p:cNvCxnSpPr>
            <a:stCxn id="166" idx="1"/>
            <a:endCxn id="145" idx="2"/>
          </p:cNvCxnSpPr>
          <p:nvPr/>
        </p:nvCxnSpPr>
        <p:spPr>
          <a:xfrm rot="10800000">
            <a:off x="8389886" y="4400217"/>
            <a:ext cx="475140" cy="8724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6"/>
            <a:endCxn id="166" idx="3"/>
          </p:cNvCxnSpPr>
          <p:nvPr/>
        </p:nvCxnSpPr>
        <p:spPr>
          <a:xfrm>
            <a:off x="10199627" y="2726550"/>
            <a:ext cx="299258" cy="2546077"/>
          </a:xfrm>
          <a:prstGeom prst="bentConnector3">
            <a:avLst>
              <a:gd name="adj1" fmla="val 17638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5" idx="1"/>
            <a:endCxn id="14" idx="3"/>
          </p:cNvCxnSpPr>
          <p:nvPr/>
        </p:nvCxnSpPr>
        <p:spPr>
          <a:xfrm flipH="1" flipV="1">
            <a:off x="7007735" y="4113157"/>
            <a:ext cx="565221" cy="52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1467" y="2399136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66311" y="1441559"/>
            <a:ext cx="1323113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Input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8992" y="2127147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simulation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dates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748992" y="2811891"/>
            <a:ext cx="134043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limate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data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8992" y="3491346"/>
            <a:ext cx="1340432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required output variables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1915695" y="1708259"/>
            <a:ext cx="850616" cy="95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915695" y="2393847"/>
            <a:ext cx="833297" cy="27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915695" y="2665836"/>
            <a:ext cx="833297" cy="41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915695" y="2665836"/>
            <a:ext cx="833297" cy="11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698858" y="2615244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Elbow Connector 89"/>
          <p:cNvCxnSpPr>
            <a:endCxn id="89" idx="0"/>
          </p:cNvCxnSpPr>
          <p:nvPr/>
        </p:nvCxnSpPr>
        <p:spPr>
          <a:xfrm>
            <a:off x="4089424" y="1708259"/>
            <a:ext cx="713167" cy="906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89" idx="4"/>
          </p:cNvCxnSpPr>
          <p:nvPr/>
        </p:nvCxnSpPr>
        <p:spPr>
          <a:xfrm flipV="1">
            <a:off x="4089424" y="2843844"/>
            <a:ext cx="713167" cy="92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89" idx="2"/>
          </p:cNvCxnSpPr>
          <p:nvPr/>
        </p:nvCxnSpPr>
        <p:spPr>
          <a:xfrm>
            <a:off x="4072105" y="2393847"/>
            <a:ext cx="626753" cy="335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89" idx="2"/>
          </p:cNvCxnSpPr>
          <p:nvPr/>
        </p:nvCxnSpPr>
        <p:spPr>
          <a:xfrm flipV="1">
            <a:off x="4089424" y="2729544"/>
            <a:ext cx="609434" cy="349047"/>
          </a:xfrm>
          <a:prstGeom prst="bentConnector3">
            <a:avLst>
              <a:gd name="adj1" fmla="val 47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51467" y="421534"/>
            <a:ext cx="136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Workflow-2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32942" y="1376028"/>
            <a:ext cx="1480299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Grazing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(Am_Graze_r) </a:t>
            </a:r>
          </a:p>
          <a:p>
            <a:pPr algn="ctr"/>
            <a:r>
              <a:rPr lang="en-AU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AnimalModel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3978" y="1380456"/>
            <a:ext cx="1480299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initial N Status</a:t>
            </a:r>
          </a:p>
          <a:p>
            <a:pPr algn="ctr"/>
            <a:r>
              <a:rPr lang="en-AU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NCycleModel</a:t>
            </a:r>
            <a:endParaRPr lang="en-AU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24" idx="1"/>
          </p:cNvCxnSpPr>
          <p:nvPr/>
        </p:nvCxnSpPr>
        <p:spPr>
          <a:xfrm>
            <a:off x="7313241" y="1776172"/>
            <a:ext cx="600737" cy="44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995135" y="1382267"/>
            <a:ext cx="1480299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N Demand</a:t>
            </a:r>
          </a:p>
          <a:p>
            <a:pPr algn="ctr"/>
            <a:r>
              <a:rPr lang="en-AU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PlantModel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>
            <a:off x="9394277" y="1780600"/>
            <a:ext cx="600858" cy="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964029" y="2664772"/>
            <a:ext cx="1542513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CO2 &amp; NET-MIN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OrganicMatterModel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25" idx="2"/>
            <a:endCxn id="27" idx="0"/>
          </p:cNvCxnSpPr>
          <p:nvPr/>
        </p:nvCxnSpPr>
        <p:spPr>
          <a:xfrm>
            <a:off x="10735285" y="2182555"/>
            <a:ext cx="1" cy="48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64030" y="4058152"/>
            <a:ext cx="1542513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Nit,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DeNit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Uptake and Leaching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OrganicMatterModel</a:t>
            </a:r>
          </a:p>
          <a:p>
            <a:pPr algn="ctr"/>
            <a:r>
              <a:rPr lang="en-AU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NCycleModel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27" idx="2"/>
            <a:endCxn id="12" idx="0"/>
          </p:cNvCxnSpPr>
          <p:nvPr/>
        </p:nvCxnSpPr>
        <p:spPr>
          <a:xfrm>
            <a:off x="10735286" y="3465060"/>
            <a:ext cx="1" cy="59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7496" y="4058152"/>
            <a:ext cx="1542513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Pre grazing</a:t>
            </a:r>
          </a:p>
          <a:p>
            <a:pPr algn="ctr"/>
            <a:r>
              <a:rPr lang="en-AU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PlantModel</a:t>
            </a:r>
            <a:r>
              <a:rPr lang="en-A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13949" y="4058152"/>
            <a:ext cx="1480299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Animal Model</a:t>
            </a:r>
          </a:p>
          <a:p>
            <a:pPr algn="ctr"/>
            <a:r>
              <a:rPr lang="en-AU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AnimalModel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03377" y="4058152"/>
            <a:ext cx="1480299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Post Grazing</a:t>
            </a:r>
          </a:p>
          <a:p>
            <a:pPr algn="ctr"/>
            <a:r>
              <a:rPr lang="en-AU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PlantModel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11917" y="4058152"/>
            <a:ext cx="1561187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Organic Matter Model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OrganicMatterModel</a:t>
            </a:r>
            <a:endParaRPr lang="en-A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1345" y="4058152"/>
            <a:ext cx="1480299" cy="800288"/>
          </a:xfrm>
          <a:prstGeom prst="rect">
            <a:avLst/>
          </a:prstGeom>
          <a:ln cap="rnd">
            <a:solidFill>
              <a:schemeClr val="accent1"/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previous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timestep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15" idx="1"/>
            <a:endCxn id="19" idx="3"/>
          </p:cNvCxnSpPr>
          <p:nvPr/>
        </p:nvCxnSpPr>
        <p:spPr>
          <a:xfrm flipH="1">
            <a:off x="7694248" y="4458296"/>
            <a:ext cx="37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1"/>
            <a:endCxn id="20" idx="3"/>
          </p:cNvCxnSpPr>
          <p:nvPr/>
        </p:nvCxnSpPr>
        <p:spPr>
          <a:xfrm flipH="1">
            <a:off x="5983676" y="4458296"/>
            <a:ext cx="23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2" idx="1"/>
            <a:endCxn id="15" idx="3"/>
          </p:cNvCxnSpPr>
          <p:nvPr/>
        </p:nvCxnSpPr>
        <p:spPr>
          <a:xfrm flipH="1">
            <a:off x="9610009" y="4458296"/>
            <a:ext cx="35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0" idx="1"/>
            <a:endCxn id="21" idx="3"/>
          </p:cNvCxnSpPr>
          <p:nvPr/>
        </p:nvCxnSpPr>
        <p:spPr>
          <a:xfrm flipH="1">
            <a:off x="4273104" y="4458296"/>
            <a:ext cx="23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1" idx="1"/>
            <a:endCxn id="22" idx="3"/>
          </p:cNvCxnSpPr>
          <p:nvPr/>
        </p:nvCxnSpPr>
        <p:spPr>
          <a:xfrm flipH="1">
            <a:off x="2481644" y="4458296"/>
            <a:ext cx="23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2194" y="208428"/>
            <a:ext cx="5338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Workflow-5: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internal workflow for workflow-2 </a:t>
            </a:r>
          </a:p>
        </p:txBody>
      </p:sp>
      <p:cxnSp>
        <p:nvCxnSpPr>
          <p:cNvPr id="29" name="Straight Arrow Connector 28"/>
          <p:cNvCxnSpPr>
            <a:stCxn id="41" idx="6"/>
            <a:endCxn id="7" idx="1"/>
          </p:cNvCxnSpPr>
          <p:nvPr/>
        </p:nvCxnSpPr>
        <p:spPr>
          <a:xfrm flipV="1">
            <a:off x="4410208" y="1776172"/>
            <a:ext cx="1422734" cy="88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1306" y="1524250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0193" y="832690"/>
            <a:ext cx="1323113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time series 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32874" y="1518278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SoilWaterModel Output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32874" y="2203022"/>
            <a:ext cx="134043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Annual Plant Model Output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1" idx="3"/>
            <a:endCxn id="33" idx="1"/>
          </p:cNvCxnSpPr>
          <p:nvPr/>
        </p:nvCxnSpPr>
        <p:spPr>
          <a:xfrm flipV="1">
            <a:off x="1695534" y="1099390"/>
            <a:ext cx="454659" cy="69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4" idx="1"/>
          </p:cNvCxnSpPr>
          <p:nvPr/>
        </p:nvCxnSpPr>
        <p:spPr>
          <a:xfrm flipV="1">
            <a:off x="1695534" y="1784978"/>
            <a:ext cx="437340" cy="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5" idx="1"/>
          </p:cNvCxnSpPr>
          <p:nvPr/>
        </p:nvCxnSpPr>
        <p:spPr>
          <a:xfrm>
            <a:off x="1695534" y="1790950"/>
            <a:ext cx="437340" cy="67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202743" y="1670678"/>
            <a:ext cx="207465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33" idx="3"/>
            <a:endCxn id="41" idx="2"/>
          </p:cNvCxnSpPr>
          <p:nvPr/>
        </p:nvCxnSpPr>
        <p:spPr>
          <a:xfrm>
            <a:off x="3473306" y="1099390"/>
            <a:ext cx="729437" cy="685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3"/>
            <a:endCxn id="41" idx="2"/>
          </p:cNvCxnSpPr>
          <p:nvPr/>
        </p:nvCxnSpPr>
        <p:spPr>
          <a:xfrm>
            <a:off x="3455987" y="1784978"/>
            <a:ext cx="7467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3"/>
            <a:endCxn id="41" idx="2"/>
          </p:cNvCxnSpPr>
          <p:nvPr/>
        </p:nvCxnSpPr>
        <p:spPr>
          <a:xfrm flipV="1">
            <a:off x="3473306" y="1784978"/>
            <a:ext cx="729437" cy="684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7940000" flipH="1">
            <a:off x="4846651" y="1502783"/>
            <a:ext cx="146055" cy="12700"/>
          </a:xfrm>
          <a:prstGeom prst="curvedConnector5">
            <a:avLst>
              <a:gd name="adj1" fmla="val -25421"/>
              <a:gd name="adj2" fmla="val 1922457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58019" y="844831"/>
            <a:ext cx="21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data point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input time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</a:p>
        </p:txBody>
      </p:sp>
    </p:spTree>
    <p:extLst>
      <p:ext uri="{BB962C8B-B14F-4D97-AF65-F5344CB8AC3E}">
        <p14:creationId xmlns:p14="http://schemas.microsoft.com/office/powerpoint/2010/main" val="2626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253" y="720051"/>
            <a:ext cx="36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Calculate Grazing : Animal Model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90169" y="2424984"/>
            <a:ext cx="1481619" cy="7661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Grazing</a:t>
            </a:r>
          </a:p>
          <a:p>
            <a:pPr algn="ctr"/>
            <a:r>
              <a:rPr lang="en-AU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Model</a:t>
            </a:r>
          </a:p>
          <a:p>
            <a:pPr algn="ctr"/>
            <a:r>
              <a:rPr lang="en-AU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run_grazing</a:t>
            </a:r>
            <a:r>
              <a:rPr lang="en-AU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5050413" y="1779799"/>
            <a:ext cx="1323113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01049" y="2704318"/>
            <a:ext cx="212636" cy="203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Elbow Connector 61"/>
          <p:cNvCxnSpPr>
            <a:stCxn id="60" idx="1"/>
            <a:endCxn id="61" idx="0"/>
          </p:cNvCxnSpPr>
          <p:nvPr/>
        </p:nvCxnSpPr>
        <p:spPr>
          <a:xfrm rot="10800000" flipV="1">
            <a:off x="4607367" y="1950418"/>
            <a:ext cx="443046" cy="753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7941245" y="260690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Am_Graze_r</a:t>
            </a:r>
          </a:p>
        </p:txBody>
      </p:sp>
      <p:cxnSp>
        <p:nvCxnSpPr>
          <p:cNvPr id="76" name="Elbow Connector 75"/>
          <p:cNvCxnSpPr>
            <a:stCxn id="53" idx="3"/>
            <a:endCxn id="73" idx="1"/>
          </p:cNvCxnSpPr>
          <p:nvPr/>
        </p:nvCxnSpPr>
        <p:spPr>
          <a:xfrm flipV="1">
            <a:off x="6571788" y="2806251"/>
            <a:ext cx="1369457" cy="1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6"/>
            <a:endCxn id="53" idx="1"/>
          </p:cNvCxnSpPr>
          <p:nvPr/>
        </p:nvCxnSpPr>
        <p:spPr>
          <a:xfrm>
            <a:off x="4713685" y="2806252"/>
            <a:ext cx="376484" cy="18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/>
          <p:cNvSpPr/>
          <p:nvPr/>
        </p:nvSpPr>
        <p:spPr>
          <a:xfrm>
            <a:off x="1743677" y="2139080"/>
            <a:ext cx="1727984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AM_GrazeOneDayOne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1714500" y="2606909"/>
            <a:ext cx="1759616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AM_Restock_pstrDM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lowchart: Terminator 82"/>
          <p:cNvSpPr/>
          <p:nvPr/>
        </p:nvSpPr>
        <p:spPr>
          <a:xfrm>
            <a:off x="1745169" y="3054894"/>
            <a:ext cx="1716776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AM_Destock_pstrDM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Elbow Connector 83"/>
          <p:cNvCxnSpPr>
            <a:stCxn id="81" idx="3"/>
            <a:endCxn id="61" idx="2"/>
          </p:cNvCxnSpPr>
          <p:nvPr/>
        </p:nvCxnSpPr>
        <p:spPr>
          <a:xfrm>
            <a:off x="3471661" y="2338422"/>
            <a:ext cx="1029388" cy="46783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2" idx="3"/>
            <a:endCxn id="61" idx="2"/>
          </p:cNvCxnSpPr>
          <p:nvPr/>
        </p:nvCxnSpPr>
        <p:spPr>
          <a:xfrm>
            <a:off x="3474116" y="2806251"/>
            <a:ext cx="1026933" cy="1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3"/>
            <a:endCxn id="61" idx="2"/>
          </p:cNvCxnSpPr>
          <p:nvPr/>
        </p:nvCxnSpPr>
        <p:spPr>
          <a:xfrm flipV="1">
            <a:off x="3461945" y="2806252"/>
            <a:ext cx="1039104" cy="44798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619878" y="6173181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AnimalModelParameter</a:t>
            </a:r>
            <a:endParaRPr lang="en-AU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19878" y="6392985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Parameters</a:t>
            </a:r>
            <a:endParaRPr lang="en-AU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480" y="720051"/>
            <a:ext cx="41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Calculate initial N Status: </a:t>
            </a:r>
            <a:r>
              <a:rPr lang="en-A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Ncycle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90169" y="3165762"/>
            <a:ext cx="1481619" cy="7661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initial N Status</a:t>
            </a:r>
          </a:p>
          <a:p>
            <a:pPr algn="ctr"/>
            <a:r>
              <a:rPr lang="en-AU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Ncycle</a:t>
            </a:r>
            <a:r>
              <a:rPr lang="en-AU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run_initial_status</a:t>
            </a:r>
            <a:r>
              <a:rPr lang="en-A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lowchart: Terminator 53"/>
          <p:cNvSpPr/>
          <p:nvPr/>
        </p:nvSpPr>
        <p:spPr>
          <a:xfrm>
            <a:off x="5036502" y="4257720"/>
            <a:ext cx="1884998" cy="383395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An_SowDay_r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(Annual Water)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Terminator 54"/>
          <p:cNvSpPr/>
          <p:nvPr/>
        </p:nvSpPr>
        <p:spPr>
          <a:xfrm>
            <a:off x="5024447" y="4707279"/>
            <a:ext cx="1897053" cy="384045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Am_Graze_r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(Animal Model Output)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Elbow Connector 57"/>
          <p:cNvCxnSpPr>
            <a:stCxn id="55" idx="1"/>
            <a:endCxn id="61" idx="4"/>
          </p:cNvCxnSpPr>
          <p:nvPr/>
        </p:nvCxnSpPr>
        <p:spPr>
          <a:xfrm rot="10800000">
            <a:off x="4607367" y="3648964"/>
            <a:ext cx="417080" cy="1250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1"/>
            <a:endCxn id="61" idx="4"/>
          </p:cNvCxnSpPr>
          <p:nvPr/>
        </p:nvCxnSpPr>
        <p:spPr>
          <a:xfrm rot="10800000">
            <a:off x="4607368" y="3648964"/>
            <a:ext cx="429135" cy="800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5050413" y="2520577"/>
            <a:ext cx="1521375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Fert_NH4_Sowing</a:t>
            </a:r>
          </a:p>
        </p:txBody>
      </p:sp>
      <p:sp>
        <p:nvSpPr>
          <p:cNvPr id="61" name="Oval 60"/>
          <p:cNvSpPr/>
          <p:nvPr/>
        </p:nvSpPr>
        <p:spPr>
          <a:xfrm>
            <a:off x="4501049" y="3445096"/>
            <a:ext cx="212636" cy="203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Elbow Connector 61"/>
          <p:cNvCxnSpPr>
            <a:stCxn id="60" idx="1"/>
            <a:endCxn id="61" idx="0"/>
          </p:cNvCxnSpPr>
          <p:nvPr/>
        </p:nvCxnSpPr>
        <p:spPr>
          <a:xfrm rot="10800000" flipV="1">
            <a:off x="4607367" y="2691196"/>
            <a:ext cx="443046" cy="753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7915845" y="185996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NC_NH4_fert_r [kg N / ha]</a:t>
            </a:r>
          </a:p>
        </p:txBody>
      </p:sp>
      <p:cxnSp>
        <p:nvCxnSpPr>
          <p:cNvPr id="76" name="Elbow Connector 75"/>
          <p:cNvCxnSpPr>
            <a:stCxn id="53" idx="3"/>
            <a:endCxn id="73" idx="1"/>
          </p:cNvCxnSpPr>
          <p:nvPr/>
        </p:nvCxnSpPr>
        <p:spPr>
          <a:xfrm flipV="1">
            <a:off x="6571788" y="2059310"/>
            <a:ext cx="1344057" cy="1489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6"/>
            <a:endCxn id="53" idx="1"/>
          </p:cNvCxnSpPr>
          <p:nvPr/>
        </p:nvCxnSpPr>
        <p:spPr>
          <a:xfrm>
            <a:off x="4713685" y="3547030"/>
            <a:ext cx="376484" cy="18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/>
          <p:cNvSpPr/>
          <p:nvPr/>
        </p:nvSpPr>
        <p:spPr>
          <a:xfrm>
            <a:off x="1999077" y="3079200"/>
            <a:ext cx="1497984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Fert_NH4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1974110" y="3547029"/>
            <a:ext cx="1525406" cy="3986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Fert_NO3</a:t>
            </a:r>
          </a:p>
        </p:txBody>
      </p:sp>
      <p:cxnSp>
        <p:nvCxnSpPr>
          <p:cNvPr id="84" name="Elbow Connector 83"/>
          <p:cNvCxnSpPr>
            <a:stCxn id="81" idx="3"/>
            <a:endCxn id="61" idx="2"/>
          </p:cNvCxnSpPr>
          <p:nvPr/>
        </p:nvCxnSpPr>
        <p:spPr>
          <a:xfrm>
            <a:off x="3497061" y="3278542"/>
            <a:ext cx="1003988" cy="268488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2" idx="3"/>
            <a:endCxn id="61" idx="2"/>
          </p:cNvCxnSpPr>
          <p:nvPr/>
        </p:nvCxnSpPr>
        <p:spPr>
          <a:xfrm flipV="1">
            <a:off x="3499516" y="3547030"/>
            <a:ext cx="1001533" cy="199341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619878" y="6173181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NCycleModelParameter</a:t>
            </a:r>
            <a:endParaRPr lang="en-AU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19878" y="6392985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Parameters</a:t>
            </a:r>
            <a:endParaRPr lang="en-AU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owchart: Terminator 34"/>
          <p:cNvSpPr/>
          <p:nvPr/>
        </p:nvSpPr>
        <p:spPr>
          <a:xfrm>
            <a:off x="5070290" y="2146255"/>
            <a:ext cx="1521375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Fert_NO3_Sowing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5057982" y="1771933"/>
            <a:ext cx="1521375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UrineNvolatFrac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12"/>
          <p:cNvCxnSpPr>
            <a:stCxn id="35" idx="1"/>
            <a:endCxn id="61" idx="0"/>
          </p:cNvCxnSpPr>
          <p:nvPr/>
        </p:nvCxnSpPr>
        <p:spPr>
          <a:xfrm rot="10800000" flipV="1">
            <a:off x="4607368" y="2316874"/>
            <a:ext cx="462923" cy="112822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6" idx="1"/>
            <a:endCxn id="61" idx="0"/>
          </p:cNvCxnSpPr>
          <p:nvPr/>
        </p:nvCxnSpPr>
        <p:spPr>
          <a:xfrm rot="10800000" flipV="1">
            <a:off x="4607368" y="1942552"/>
            <a:ext cx="450615" cy="1502543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7915845" y="232181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NC_NO3_fert_r [kg N / ha]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7915845" y="278366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NC_AnimalN_r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44" name="Flowchart: Terminator 43"/>
          <p:cNvSpPr/>
          <p:nvPr/>
        </p:nvSpPr>
        <p:spPr>
          <a:xfrm>
            <a:off x="7923522" y="324550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NC_NH4_s_ini_r [kg N / ha]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7923522" y="377051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NC_NO3_s_ini_r [kg N / ha]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7908959" y="423157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NC_NH4_d_ini_r [kg N / ha]</a:t>
            </a:r>
          </a:p>
        </p:txBody>
      </p:sp>
      <p:sp>
        <p:nvSpPr>
          <p:cNvPr id="47" name="Flowchart: Terminator 46"/>
          <p:cNvSpPr/>
          <p:nvPr/>
        </p:nvSpPr>
        <p:spPr>
          <a:xfrm>
            <a:off x="7908959" y="469264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NC_NO3_d_ini_r [kg N / ha]</a:t>
            </a:r>
          </a:p>
        </p:txBody>
      </p:sp>
      <p:cxnSp>
        <p:nvCxnSpPr>
          <p:cNvPr id="19" name="Elbow Connector 18"/>
          <p:cNvCxnSpPr>
            <a:stCxn id="53" idx="3"/>
            <a:endCxn id="42" idx="1"/>
          </p:cNvCxnSpPr>
          <p:nvPr/>
        </p:nvCxnSpPr>
        <p:spPr>
          <a:xfrm flipV="1">
            <a:off x="6571788" y="2521156"/>
            <a:ext cx="1344057" cy="1027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3" idx="3"/>
            <a:endCxn id="43" idx="1"/>
          </p:cNvCxnSpPr>
          <p:nvPr/>
        </p:nvCxnSpPr>
        <p:spPr>
          <a:xfrm flipV="1">
            <a:off x="6571788" y="2983002"/>
            <a:ext cx="1344057" cy="565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3" idx="3"/>
            <a:endCxn id="44" idx="1"/>
          </p:cNvCxnSpPr>
          <p:nvPr/>
        </p:nvCxnSpPr>
        <p:spPr>
          <a:xfrm flipV="1">
            <a:off x="6571788" y="3444848"/>
            <a:ext cx="1351734" cy="103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3" idx="3"/>
            <a:endCxn id="45" idx="1"/>
          </p:cNvCxnSpPr>
          <p:nvPr/>
        </p:nvCxnSpPr>
        <p:spPr>
          <a:xfrm>
            <a:off x="6571788" y="3548846"/>
            <a:ext cx="1351734" cy="42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3" idx="3"/>
            <a:endCxn id="46" idx="1"/>
          </p:cNvCxnSpPr>
          <p:nvPr/>
        </p:nvCxnSpPr>
        <p:spPr>
          <a:xfrm>
            <a:off x="6571788" y="3548846"/>
            <a:ext cx="1337171" cy="88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3" idx="3"/>
            <a:endCxn id="47" idx="1"/>
          </p:cNvCxnSpPr>
          <p:nvPr/>
        </p:nvCxnSpPr>
        <p:spPr>
          <a:xfrm>
            <a:off x="6571788" y="3548846"/>
            <a:ext cx="1337171" cy="1343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83663" y="2466723"/>
            <a:ext cx="1133835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N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</a:p>
        </p:txBody>
      </p:sp>
      <p:sp>
        <p:nvSpPr>
          <p:cNvPr id="202" name="Flowchart: Decision 201"/>
          <p:cNvSpPr/>
          <p:nvPr/>
        </p:nvSpPr>
        <p:spPr>
          <a:xfrm>
            <a:off x="4588612" y="2301894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965722" y="2413724"/>
            <a:ext cx="10518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12" idx="3"/>
            <a:endCxn id="202" idx="1"/>
          </p:cNvCxnSpPr>
          <p:nvPr/>
        </p:nvCxnSpPr>
        <p:spPr>
          <a:xfrm>
            <a:off x="4117498" y="2745153"/>
            <a:ext cx="4711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917416" y="2464750"/>
            <a:ext cx="1532023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N Demand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Plant Model </a:t>
            </a:r>
          </a:p>
        </p:txBody>
      </p:sp>
      <p:cxnSp>
        <p:nvCxnSpPr>
          <p:cNvPr id="211" name="Straight Arrow Connector 210"/>
          <p:cNvCxnSpPr>
            <a:stCxn id="202" idx="3"/>
            <a:endCxn id="209" idx="1"/>
          </p:cNvCxnSpPr>
          <p:nvPr/>
        </p:nvCxnSpPr>
        <p:spPr>
          <a:xfrm flipV="1">
            <a:off x="6370568" y="2743180"/>
            <a:ext cx="54684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4663172" y="3957911"/>
            <a:ext cx="165699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N Demand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Perennial Plant Model </a:t>
            </a:r>
          </a:p>
        </p:txBody>
      </p:sp>
      <p:cxnSp>
        <p:nvCxnSpPr>
          <p:cNvPr id="215" name="Straight Arrow Connector 214"/>
          <p:cNvCxnSpPr>
            <a:stCxn id="203" idx="2"/>
            <a:endCxn id="213" idx="0"/>
          </p:cNvCxnSpPr>
          <p:nvPr/>
        </p:nvCxnSpPr>
        <p:spPr>
          <a:xfrm flipH="1">
            <a:off x="5491667" y="3183165"/>
            <a:ext cx="1" cy="77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47537" y="653143"/>
            <a:ext cx="23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Calculate</a:t>
            </a:r>
            <a:r>
              <a:rPr lang="en-A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Demand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4723" y="2413724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9590" y="3436670"/>
            <a:ext cx="3722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6"/>
          <p:cNvSpPr/>
          <p:nvPr/>
        </p:nvSpPr>
        <p:spPr>
          <a:xfrm>
            <a:off x="525857" y="767709"/>
            <a:ext cx="1774778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An_season_day_r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(Annual Plant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25150" y="1419297"/>
            <a:ext cx="1772058" cy="564142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An_max_days_r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(Annual Plant 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525187" y="2040408"/>
            <a:ext cx="1772202" cy="564142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An_season_frac_r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(Annual Plant 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533847" y="2652513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An_Max_dm_r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(Annual Plant 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4284" y="2568042"/>
            <a:ext cx="2023342" cy="758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N Demand </a:t>
            </a:r>
          </a:p>
          <a:p>
            <a:pPr algn="ctr"/>
            <a:r>
              <a:rPr lang="en-A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AnnualPlantModel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run_n_demand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573929" y="2836890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Elbow Connector 39"/>
          <p:cNvCxnSpPr>
            <a:stCxn id="7" idx="3"/>
            <a:endCxn id="36" idx="0"/>
          </p:cNvCxnSpPr>
          <p:nvPr/>
        </p:nvCxnSpPr>
        <p:spPr>
          <a:xfrm>
            <a:off x="2300635" y="1074131"/>
            <a:ext cx="377027" cy="1762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3"/>
            <a:endCxn id="36" idx="0"/>
          </p:cNvCxnSpPr>
          <p:nvPr/>
        </p:nvCxnSpPr>
        <p:spPr>
          <a:xfrm>
            <a:off x="2297208" y="1701368"/>
            <a:ext cx="380454" cy="1135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3"/>
            <a:endCxn id="36" idx="0"/>
          </p:cNvCxnSpPr>
          <p:nvPr/>
        </p:nvCxnSpPr>
        <p:spPr>
          <a:xfrm>
            <a:off x="2297389" y="2322479"/>
            <a:ext cx="380273" cy="514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6"/>
            <a:endCxn id="12" idx="1"/>
          </p:cNvCxnSpPr>
          <p:nvPr/>
        </p:nvCxnSpPr>
        <p:spPr>
          <a:xfrm flipV="1">
            <a:off x="2781394" y="2947492"/>
            <a:ext cx="1132890" cy="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3"/>
            <a:endCxn id="151" idx="2"/>
          </p:cNvCxnSpPr>
          <p:nvPr/>
        </p:nvCxnSpPr>
        <p:spPr>
          <a:xfrm flipV="1">
            <a:off x="5937626" y="2945001"/>
            <a:ext cx="804207" cy="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533847" y="3286913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An_SowDay_r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(Annual Plant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Elbow Connector 55"/>
          <p:cNvCxnSpPr>
            <a:stCxn id="28" idx="3"/>
            <a:endCxn id="36" idx="4"/>
          </p:cNvCxnSpPr>
          <p:nvPr/>
        </p:nvCxnSpPr>
        <p:spPr>
          <a:xfrm flipV="1">
            <a:off x="2306049" y="3065490"/>
            <a:ext cx="371613" cy="513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533419" y="3920092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SW_Crop_r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Water 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Variable)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533847" y="4549538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Am_Graze_r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(Animal Output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/>
          <p:cNvCxnSpPr>
            <a:stCxn id="11" idx="3"/>
            <a:endCxn id="36" idx="2"/>
          </p:cNvCxnSpPr>
          <p:nvPr/>
        </p:nvCxnSpPr>
        <p:spPr>
          <a:xfrm>
            <a:off x="2306049" y="2945001"/>
            <a:ext cx="26788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66" idx="3"/>
            <a:endCxn id="36" idx="4"/>
          </p:cNvCxnSpPr>
          <p:nvPr/>
        </p:nvCxnSpPr>
        <p:spPr>
          <a:xfrm flipV="1">
            <a:off x="2297389" y="3065490"/>
            <a:ext cx="380273" cy="1147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7" idx="3"/>
            <a:endCxn id="36" idx="4"/>
          </p:cNvCxnSpPr>
          <p:nvPr/>
        </p:nvCxnSpPr>
        <p:spPr>
          <a:xfrm flipV="1">
            <a:off x="2306049" y="3065490"/>
            <a:ext cx="371613" cy="1776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Terminator 141"/>
          <p:cNvSpPr/>
          <p:nvPr/>
        </p:nvSpPr>
        <p:spPr>
          <a:xfrm>
            <a:off x="8012064" y="692518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An_WLDM_r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[kg DM /ha]</a:t>
            </a:r>
          </a:p>
        </p:txBody>
      </p:sp>
      <p:sp>
        <p:nvSpPr>
          <p:cNvPr id="143" name="Flowchart: Terminator 142"/>
          <p:cNvSpPr/>
          <p:nvPr/>
        </p:nvSpPr>
        <p:spPr>
          <a:xfrm>
            <a:off x="8012065" y="1198000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An_nonLeg_WLDM_r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DM / ha]</a:t>
            </a:r>
          </a:p>
        </p:txBody>
      </p:sp>
      <p:sp>
        <p:nvSpPr>
          <p:cNvPr id="144" name="Flowchart: Terminator 143"/>
          <p:cNvSpPr/>
          <p:nvPr/>
        </p:nvSpPr>
        <p:spPr>
          <a:xfrm>
            <a:off x="8012067" y="1699457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An_nonLeg_pcnt_N_r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[%]</a:t>
            </a:r>
          </a:p>
        </p:txBody>
      </p:sp>
      <p:sp>
        <p:nvSpPr>
          <p:cNvPr id="145" name="Flowchart: Terminator 144"/>
          <p:cNvSpPr/>
          <p:nvPr/>
        </p:nvSpPr>
        <p:spPr>
          <a:xfrm>
            <a:off x="8012067" y="2200914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An_nonLeg_WLN_r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8012066" y="2745659"/>
            <a:ext cx="1929456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An_nonLeg_Ndemand_r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147" name="Flowchart: Terminator 146"/>
          <p:cNvSpPr/>
          <p:nvPr/>
        </p:nvSpPr>
        <p:spPr>
          <a:xfrm>
            <a:off x="8012065" y="3255076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An_leg_WLDM_r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DM / ha]</a:t>
            </a:r>
          </a:p>
        </p:txBody>
      </p:sp>
      <p:sp>
        <p:nvSpPr>
          <p:cNvPr id="148" name="Flowchart: Terminator 147"/>
          <p:cNvSpPr/>
          <p:nvPr/>
        </p:nvSpPr>
        <p:spPr>
          <a:xfrm>
            <a:off x="8012065" y="3778388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An_leg_pcnt_N_r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[%]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Flowchart: Terminator 148"/>
          <p:cNvSpPr/>
          <p:nvPr/>
        </p:nvSpPr>
        <p:spPr>
          <a:xfrm>
            <a:off x="8012064" y="4251323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An_leg_WLN_r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N / ha]</a:t>
            </a:r>
          </a:p>
        </p:txBody>
      </p:sp>
      <p:sp>
        <p:nvSpPr>
          <p:cNvPr id="150" name="Flowchart: Terminator 149"/>
          <p:cNvSpPr/>
          <p:nvPr/>
        </p:nvSpPr>
        <p:spPr>
          <a:xfrm>
            <a:off x="8012064" y="4727019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An_leg_Ndemand_r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151" name="Oval 150"/>
          <p:cNvSpPr/>
          <p:nvPr/>
        </p:nvSpPr>
        <p:spPr>
          <a:xfrm>
            <a:off x="6741833" y="283070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Elbow Connector 153"/>
          <p:cNvCxnSpPr>
            <a:stCxn id="151" idx="6"/>
            <a:endCxn id="142" idx="1"/>
          </p:cNvCxnSpPr>
          <p:nvPr/>
        </p:nvCxnSpPr>
        <p:spPr>
          <a:xfrm flipV="1">
            <a:off x="6949298" y="891860"/>
            <a:ext cx="1062766" cy="2053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1" idx="6"/>
            <a:endCxn id="143" idx="1"/>
          </p:cNvCxnSpPr>
          <p:nvPr/>
        </p:nvCxnSpPr>
        <p:spPr>
          <a:xfrm flipV="1">
            <a:off x="6949298" y="1397342"/>
            <a:ext cx="1062767" cy="154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1" idx="6"/>
            <a:endCxn id="144" idx="1"/>
          </p:cNvCxnSpPr>
          <p:nvPr/>
        </p:nvCxnSpPr>
        <p:spPr>
          <a:xfrm flipV="1">
            <a:off x="6949298" y="1898799"/>
            <a:ext cx="1062769" cy="1046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51" idx="6"/>
            <a:endCxn id="145" idx="1"/>
          </p:cNvCxnSpPr>
          <p:nvPr/>
        </p:nvCxnSpPr>
        <p:spPr>
          <a:xfrm flipV="1">
            <a:off x="6949298" y="2400256"/>
            <a:ext cx="1062769" cy="544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1" idx="6"/>
            <a:endCxn id="147" idx="1"/>
          </p:cNvCxnSpPr>
          <p:nvPr/>
        </p:nvCxnSpPr>
        <p:spPr>
          <a:xfrm>
            <a:off x="6949298" y="2945001"/>
            <a:ext cx="1062767" cy="509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1" idx="6"/>
            <a:endCxn id="148" idx="1"/>
          </p:cNvCxnSpPr>
          <p:nvPr/>
        </p:nvCxnSpPr>
        <p:spPr>
          <a:xfrm>
            <a:off x="6949298" y="2945001"/>
            <a:ext cx="1062767" cy="1032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51" idx="6"/>
            <a:endCxn id="149" idx="1"/>
          </p:cNvCxnSpPr>
          <p:nvPr/>
        </p:nvCxnSpPr>
        <p:spPr>
          <a:xfrm>
            <a:off x="6949298" y="2945001"/>
            <a:ext cx="1062766" cy="1505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51" idx="6"/>
            <a:endCxn id="150" idx="1"/>
          </p:cNvCxnSpPr>
          <p:nvPr/>
        </p:nvCxnSpPr>
        <p:spPr>
          <a:xfrm>
            <a:off x="6949298" y="2945001"/>
            <a:ext cx="1062766" cy="1981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1" idx="6"/>
            <a:endCxn id="146" idx="1"/>
          </p:cNvCxnSpPr>
          <p:nvPr/>
        </p:nvCxnSpPr>
        <p:spPr>
          <a:xfrm>
            <a:off x="6949298" y="2945001"/>
            <a:ext cx="10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3169" y="339027"/>
            <a:ext cx="45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Calculate</a:t>
            </a:r>
            <a:r>
              <a:rPr lang="en-A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Demand: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 Model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619878" y="6173181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PerennialPlantModelParams</a:t>
            </a:r>
            <a:endParaRPr lang="en-AU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619878" y="6392985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Parameters</a:t>
            </a:r>
            <a:endParaRPr lang="en-AU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5078011" y="4003767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An_nonLeg_rootNfrac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5053043" y="4274664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An_Leg_DMfrac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Flowchart: Terminator 93"/>
          <p:cNvSpPr/>
          <p:nvPr/>
        </p:nvSpPr>
        <p:spPr>
          <a:xfrm>
            <a:off x="5080465" y="4542305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An_leg_HarvestNpcnt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Flowchart: Terminator 95"/>
          <p:cNvSpPr/>
          <p:nvPr/>
        </p:nvSpPr>
        <p:spPr>
          <a:xfrm>
            <a:off x="5078610" y="5111258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An_leg_pcntN_b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Terminator 96"/>
          <p:cNvSpPr/>
          <p:nvPr/>
        </p:nvSpPr>
        <p:spPr>
          <a:xfrm>
            <a:off x="5053642" y="5382155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An_leg_pcntN_c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5081064" y="5649796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An_leg_rootNfrac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Flowchart: Terminator 98"/>
          <p:cNvSpPr/>
          <p:nvPr/>
        </p:nvSpPr>
        <p:spPr>
          <a:xfrm>
            <a:off x="3202105" y="4155088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An_grwth_a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Flowchart: Terminator 99"/>
          <p:cNvSpPr/>
          <p:nvPr/>
        </p:nvSpPr>
        <p:spPr>
          <a:xfrm>
            <a:off x="3177137" y="4425985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An_grwth_b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Flowchart: Terminator 100"/>
          <p:cNvSpPr/>
          <p:nvPr/>
        </p:nvSpPr>
        <p:spPr>
          <a:xfrm>
            <a:off x="3204559" y="4693626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An_Leg_DMfrac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Flowchart: Terminator 101"/>
          <p:cNvSpPr/>
          <p:nvPr/>
        </p:nvSpPr>
        <p:spPr>
          <a:xfrm>
            <a:off x="3179591" y="4964523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An_nonLeg_HarvestNpcnt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3202704" y="5262579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An_nonLeg_pcntN_a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Flowchart: Terminator 104"/>
          <p:cNvSpPr/>
          <p:nvPr/>
        </p:nvSpPr>
        <p:spPr>
          <a:xfrm>
            <a:off x="3177736" y="5533476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An_nonLeg_pcntN_b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Flowchart: Terminator 105"/>
          <p:cNvSpPr/>
          <p:nvPr/>
        </p:nvSpPr>
        <p:spPr>
          <a:xfrm>
            <a:off x="3205158" y="5801117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An_nonLeg_pcntN_c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Elbow Connector 107"/>
          <p:cNvCxnSpPr>
            <a:stCxn id="99" idx="3"/>
          </p:cNvCxnSpPr>
          <p:nvPr/>
        </p:nvCxnSpPr>
        <p:spPr>
          <a:xfrm flipV="1">
            <a:off x="4659963" y="3324451"/>
            <a:ext cx="162015" cy="95021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0" idx="3"/>
          </p:cNvCxnSpPr>
          <p:nvPr/>
        </p:nvCxnSpPr>
        <p:spPr>
          <a:xfrm flipV="1">
            <a:off x="4661682" y="3324451"/>
            <a:ext cx="160296" cy="122111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1" idx="3"/>
          </p:cNvCxnSpPr>
          <p:nvPr/>
        </p:nvCxnSpPr>
        <p:spPr>
          <a:xfrm flipV="1">
            <a:off x="4662417" y="3324451"/>
            <a:ext cx="159561" cy="148875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2" idx="3"/>
          </p:cNvCxnSpPr>
          <p:nvPr/>
        </p:nvCxnSpPr>
        <p:spPr>
          <a:xfrm flipV="1">
            <a:off x="4664136" y="3324451"/>
            <a:ext cx="157842" cy="175964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4" idx="3"/>
          </p:cNvCxnSpPr>
          <p:nvPr/>
        </p:nvCxnSpPr>
        <p:spPr>
          <a:xfrm flipV="1">
            <a:off x="4660562" y="3324451"/>
            <a:ext cx="161416" cy="205770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5" idx="3"/>
          </p:cNvCxnSpPr>
          <p:nvPr/>
        </p:nvCxnSpPr>
        <p:spPr>
          <a:xfrm flipV="1">
            <a:off x="4662281" y="3324451"/>
            <a:ext cx="159697" cy="232860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6" idx="3"/>
          </p:cNvCxnSpPr>
          <p:nvPr/>
        </p:nvCxnSpPr>
        <p:spPr>
          <a:xfrm flipV="1">
            <a:off x="4663016" y="3324451"/>
            <a:ext cx="158962" cy="259624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2" idx="1"/>
          </p:cNvCxnSpPr>
          <p:nvPr/>
        </p:nvCxnSpPr>
        <p:spPr>
          <a:xfrm rot="10800000">
            <a:off x="4821979" y="3324452"/>
            <a:ext cx="256033" cy="79889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3" idx="1"/>
          </p:cNvCxnSpPr>
          <p:nvPr/>
        </p:nvCxnSpPr>
        <p:spPr>
          <a:xfrm rot="10800000">
            <a:off x="4821979" y="3324451"/>
            <a:ext cx="231065" cy="106979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4" idx="1"/>
          </p:cNvCxnSpPr>
          <p:nvPr/>
        </p:nvCxnSpPr>
        <p:spPr>
          <a:xfrm rot="10800000">
            <a:off x="4821979" y="3324452"/>
            <a:ext cx="258487" cy="133743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1"/>
          </p:cNvCxnSpPr>
          <p:nvPr/>
        </p:nvCxnSpPr>
        <p:spPr>
          <a:xfrm rot="10800000">
            <a:off x="4821978" y="3324451"/>
            <a:ext cx="256632" cy="190638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7" idx="1"/>
          </p:cNvCxnSpPr>
          <p:nvPr/>
        </p:nvCxnSpPr>
        <p:spPr>
          <a:xfrm rot="10800000">
            <a:off x="4821978" y="3324452"/>
            <a:ext cx="231664" cy="217728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98" idx="1"/>
          </p:cNvCxnSpPr>
          <p:nvPr/>
        </p:nvCxnSpPr>
        <p:spPr>
          <a:xfrm rot="10800000">
            <a:off x="4821978" y="3324451"/>
            <a:ext cx="259086" cy="244492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7986" y="2309987"/>
            <a:ext cx="1601735" cy="518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</a:t>
            </a:r>
            <a:endParaRPr lang="en-AU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2649212" y="915019"/>
            <a:ext cx="1323113" cy="255597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</a:p>
        </p:txBody>
      </p:sp>
      <p:sp>
        <p:nvSpPr>
          <p:cNvPr id="24" name="Flowchart: Terminator 23"/>
          <p:cNvSpPr/>
          <p:nvPr/>
        </p:nvSpPr>
        <p:spPr>
          <a:xfrm>
            <a:off x="2649210" y="1205755"/>
            <a:ext cx="1323113" cy="255597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2649211" y="1497112"/>
            <a:ext cx="1323113" cy="255597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2649212" y="1790107"/>
            <a:ext cx="1323113" cy="255597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</a:p>
        </p:txBody>
      </p:sp>
      <p:sp>
        <p:nvSpPr>
          <p:cNvPr id="27" name="Oval 26"/>
          <p:cNvSpPr/>
          <p:nvPr/>
        </p:nvSpPr>
        <p:spPr>
          <a:xfrm>
            <a:off x="4280164" y="1396912"/>
            <a:ext cx="178982" cy="222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Elbow Connector 11"/>
          <p:cNvCxnSpPr>
            <a:stCxn id="26" idx="3"/>
            <a:endCxn id="27" idx="2"/>
          </p:cNvCxnSpPr>
          <p:nvPr/>
        </p:nvCxnSpPr>
        <p:spPr>
          <a:xfrm flipV="1">
            <a:off x="3972325" y="1508294"/>
            <a:ext cx="307839" cy="409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5" idx="3"/>
            <a:endCxn id="27" idx="2"/>
          </p:cNvCxnSpPr>
          <p:nvPr/>
        </p:nvCxnSpPr>
        <p:spPr>
          <a:xfrm flipV="1">
            <a:off x="3972324" y="1508294"/>
            <a:ext cx="307840" cy="116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3"/>
            <a:endCxn id="27" idx="2"/>
          </p:cNvCxnSpPr>
          <p:nvPr/>
        </p:nvCxnSpPr>
        <p:spPr>
          <a:xfrm>
            <a:off x="3972323" y="1333554"/>
            <a:ext cx="307841" cy="17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3" idx="3"/>
            <a:endCxn id="27" idx="2"/>
          </p:cNvCxnSpPr>
          <p:nvPr/>
        </p:nvCxnSpPr>
        <p:spPr>
          <a:xfrm>
            <a:off x="3972325" y="1042818"/>
            <a:ext cx="307839" cy="465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2649210" y="2328302"/>
            <a:ext cx="1323113" cy="255597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2649211" y="2619659"/>
            <a:ext cx="1323113" cy="255597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date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276470" y="2456100"/>
            <a:ext cx="178979" cy="23712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Elbow Connector 55"/>
          <p:cNvCxnSpPr>
            <a:stCxn id="51" idx="3"/>
            <a:endCxn id="54" idx="2"/>
          </p:cNvCxnSpPr>
          <p:nvPr/>
        </p:nvCxnSpPr>
        <p:spPr>
          <a:xfrm>
            <a:off x="3972323" y="2456101"/>
            <a:ext cx="304147" cy="11856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3"/>
            <a:endCxn id="54" idx="2"/>
          </p:cNvCxnSpPr>
          <p:nvPr/>
        </p:nvCxnSpPr>
        <p:spPr>
          <a:xfrm flipV="1">
            <a:off x="3972324" y="2574662"/>
            <a:ext cx="304146" cy="17279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04205" y="5549424"/>
            <a:ext cx="1447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duration</a:t>
            </a:r>
            <a:endParaRPr lang="en-AU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lowchart: Terminator 63"/>
          <p:cNvSpPr/>
          <p:nvPr/>
        </p:nvSpPr>
        <p:spPr>
          <a:xfrm>
            <a:off x="8024257" y="1283887"/>
            <a:ext cx="1323113" cy="354930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Flowchart: Terminator 64"/>
          <p:cNvSpPr/>
          <p:nvPr/>
        </p:nvSpPr>
        <p:spPr>
          <a:xfrm>
            <a:off x="8033345" y="1702768"/>
            <a:ext cx="1323113" cy="354930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Flowchart: Terminator 65"/>
          <p:cNvSpPr/>
          <p:nvPr/>
        </p:nvSpPr>
        <p:spPr>
          <a:xfrm>
            <a:off x="8033349" y="2143429"/>
            <a:ext cx="1323109" cy="354930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Annual/Perennial Plant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lowchart: Terminator 66"/>
          <p:cNvSpPr/>
          <p:nvPr/>
        </p:nvSpPr>
        <p:spPr>
          <a:xfrm>
            <a:off x="8024258" y="2649208"/>
            <a:ext cx="1323113" cy="354930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NCycle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283265" y="2466349"/>
            <a:ext cx="179179" cy="189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Flowchart: Terminator 76"/>
          <p:cNvSpPr/>
          <p:nvPr/>
        </p:nvSpPr>
        <p:spPr>
          <a:xfrm>
            <a:off x="8024256" y="3057251"/>
            <a:ext cx="1323113" cy="354930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8028800" y="3465295"/>
            <a:ext cx="1323113" cy="354930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Elbow Connector 116"/>
          <p:cNvCxnSpPr>
            <a:stCxn id="68" idx="0"/>
            <a:endCxn id="64" idx="1"/>
          </p:cNvCxnSpPr>
          <p:nvPr/>
        </p:nvCxnSpPr>
        <p:spPr>
          <a:xfrm rot="5400000" flipH="1" flipV="1">
            <a:off x="7196058" y="1638150"/>
            <a:ext cx="1004997" cy="651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8" idx="0"/>
            <a:endCxn id="65" idx="1"/>
          </p:cNvCxnSpPr>
          <p:nvPr/>
        </p:nvCxnSpPr>
        <p:spPr>
          <a:xfrm rot="5400000" flipH="1" flipV="1">
            <a:off x="7410042" y="1843046"/>
            <a:ext cx="586116" cy="6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68" idx="0"/>
            <a:endCxn id="66" idx="1"/>
          </p:cNvCxnSpPr>
          <p:nvPr/>
        </p:nvCxnSpPr>
        <p:spPr>
          <a:xfrm rot="5400000" flipH="1" flipV="1">
            <a:off x="7630375" y="2063375"/>
            <a:ext cx="145455" cy="660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8" idx="4"/>
            <a:endCxn id="67" idx="1"/>
          </p:cNvCxnSpPr>
          <p:nvPr/>
        </p:nvCxnSpPr>
        <p:spPr>
          <a:xfrm rot="16200000" flipH="1">
            <a:off x="7613116" y="2415531"/>
            <a:ext cx="170880" cy="651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68" idx="4"/>
            <a:endCxn id="77" idx="1"/>
          </p:cNvCxnSpPr>
          <p:nvPr/>
        </p:nvCxnSpPr>
        <p:spPr>
          <a:xfrm rot="16200000" flipH="1">
            <a:off x="7409094" y="2619553"/>
            <a:ext cx="578923" cy="651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68" idx="4"/>
            <a:endCxn id="78" idx="1"/>
          </p:cNvCxnSpPr>
          <p:nvPr/>
        </p:nvCxnSpPr>
        <p:spPr>
          <a:xfrm rot="16200000" flipH="1">
            <a:off x="7207344" y="2821303"/>
            <a:ext cx="986967" cy="655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" idx="3"/>
            <a:endCxn id="68" idx="2"/>
          </p:cNvCxnSpPr>
          <p:nvPr/>
        </p:nvCxnSpPr>
        <p:spPr>
          <a:xfrm flipV="1">
            <a:off x="6909721" y="2561071"/>
            <a:ext cx="373544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owchart: Terminator 175"/>
          <p:cNvSpPr/>
          <p:nvPr/>
        </p:nvSpPr>
        <p:spPr>
          <a:xfrm>
            <a:off x="2652903" y="3030055"/>
            <a:ext cx="1323113" cy="255597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sp>
        <p:nvSpPr>
          <p:cNvPr id="177" name="Flowchart: Terminator 176"/>
          <p:cNvSpPr/>
          <p:nvPr/>
        </p:nvSpPr>
        <p:spPr>
          <a:xfrm>
            <a:off x="2652903" y="3325027"/>
            <a:ext cx="1323113" cy="255597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Ncycle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Flowchart: Terminator 177"/>
          <p:cNvSpPr/>
          <p:nvPr/>
        </p:nvSpPr>
        <p:spPr>
          <a:xfrm>
            <a:off x="2649212" y="3616518"/>
            <a:ext cx="1323113" cy="255597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Flowchart: Terminator 178"/>
          <p:cNvSpPr/>
          <p:nvPr/>
        </p:nvSpPr>
        <p:spPr>
          <a:xfrm>
            <a:off x="2649213" y="3909513"/>
            <a:ext cx="1323113" cy="255597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Perennial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280166" y="3693306"/>
            <a:ext cx="178978" cy="21620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Elbow Connector 180"/>
          <p:cNvCxnSpPr>
            <a:stCxn id="179" idx="3"/>
            <a:endCxn id="180" idx="2"/>
          </p:cNvCxnSpPr>
          <p:nvPr/>
        </p:nvCxnSpPr>
        <p:spPr>
          <a:xfrm flipV="1">
            <a:off x="3972326" y="3801410"/>
            <a:ext cx="307840" cy="23590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78" idx="3"/>
            <a:endCxn id="180" idx="2"/>
          </p:cNvCxnSpPr>
          <p:nvPr/>
        </p:nvCxnSpPr>
        <p:spPr>
          <a:xfrm>
            <a:off x="3972325" y="3744317"/>
            <a:ext cx="307841" cy="57093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77" idx="3"/>
            <a:endCxn id="180" idx="2"/>
          </p:cNvCxnSpPr>
          <p:nvPr/>
        </p:nvCxnSpPr>
        <p:spPr>
          <a:xfrm>
            <a:off x="3976016" y="3452826"/>
            <a:ext cx="304150" cy="348584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76" idx="3"/>
            <a:endCxn id="180" idx="2"/>
          </p:cNvCxnSpPr>
          <p:nvPr/>
        </p:nvCxnSpPr>
        <p:spPr>
          <a:xfrm>
            <a:off x="3976016" y="3157854"/>
            <a:ext cx="304150" cy="643556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Terminator 187"/>
          <p:cNvSpPr/>
          <p:nvPr/>
        </p:nvSpPr>
        <p:spPr>
          <a:xfrm>
            <a:off x="2656592" y="4213598"/>
            <a:ext cx="1323113" cy="255597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Water</a:t>
            </a:r>
          </a:p>
        </p:txBody>
      </p:sp>
      <p:sp>
        <p:nvSpPr>
          <p:cNvPr id="189" name="Flowchart: Terminator 188"/>
          <p:cNvSpPr/>
          <p:nvPr/>
        </p:nvSpPr>
        <p:spPr>
          <a:xfrm>
            <a:off x="2656593" y="4506593"/>
            <a:ext cx="1323113" cy="255597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Matter</a:t>
            </a:r>
          </a:p>
        </p:txBody>
      </p:sp>
      <p:cxnSp>
        <p:nvCxnSpPr>
          <p:cNvPr id="191" name="Elbow Connector 190"/>
          <p:cNvCxnSpPr>
            <a:stCxn id="188" idx="3"/>
            <a:endCxn id="180" idx="2"/>
          </p:cNvCxnSpPr>
          <p:nvPr/>
        </p:nvCxnSpPr>
        <p:spPr>
          <a:xfrm flipV="1">
            <a:off x="3979705" y="3801410"/>
            <a:ext cx="300461" cy="53998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89" idx="3"/>
            <a:endCxn id="180" idx="2"/>
          </p:cNvCxnSpPr>
          <p:nvPr/>
        </p:nvCxnSpPr>
        <p:spPr>
          <a:xfrm flipV="1">
            <a:off x="3979706" y="3801410"/>
            <a:ext cx="300460" cy="832982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180" idx="6"/>
            <a:endCxn id="2" idx="1"/>
          </p:cNvCxnSpPr>
          <p:nvPr/>
        </p:nvCxnSpPr>
        <p:spPr>
          <a:xfrm flipV="1">
            <a:off x="4459144" y="2569334"/>
            <a:ext cx="848842" cy="1232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54" idx="6"/>
            <a:endCxn id="2" idx="1"/>
          </p:cNvCxnSpPr>
          <p:nvPr/>
        </p:nvCxnSpPr>
        <p:spPr>
          <a:xfrm flipV="1">
            <a:off x="4455449" y="2569334"/>
            <a:ext cx="852537" cy="5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7" idx="6"/>
            <a:endCxn id="2" idx="1"/>
          </p:cNvCxnSpPr>
          <p:nvPr/>
        </p:nvCxnSpPr>
        <p:spPr>
          <a:xfrm>
            <a:off x="4459146" y="1508294"/>
            <a:ext cx="848840" cy="1061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04205" y="5753235"/>
            <a:ext cx="131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AU" sz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6"/>
          <p:cNvSpPr/>
          <p:nvPr/>
        </p:nvSpPr>
        <p:spPr>
          <a:xfrm>
            <a:off x="334889" y="859633"/>
            <a:ext cx="1774778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Cl_Temp_r</a:t>
            </a:r>
            <a:endParaRPr lang="en-AU" sz="12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(Climate Temperature timeseries Input)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12426" y="1770492"/>
            <a:ext cx="2023342" cy="758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N demand </a:t>
            </a:r>
          </a:p>
          <a:p>
            <a:pPr algn="ctr"/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Perennial</a:t>
            </a:r>
            <a:r>
              <a:rPr lang="en-A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PlantModel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run_n_demand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18963" y="2027654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Elbow Connector 39"/>
          <p:cNvCxnSpPr>
            <a:stCxn id="7" idx="3"/>
            <a:endCxn id="36" idx="0"/>
          </p:cNvCxnSpPr>
          <p:nvPr/>
        </p:nvCxnSpPr>
        <p:spPr>
          <a:xfrm>
            <a:off x="2109667" y="1166055"/>
            <a:ext cx="413029" cy="861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6"/>
            <a:endCxn id="12" idx="1"/>
          </p:cNvCxnSpPr>
          <p:nvPr/>
        </p:nvCxnSpPr>
        <p:spPr>
          <a:xfrm>
            <a:off x="2626428" y="2141954"/>
            <a:ext cx="285998" cy="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3"/>
            <a:endCxn id="151" idx="2"/>
          </p:cNvCxnSpPr>
          <p:nvPr/>
        </p:nvCxnSpPr>
        <p:spPr>
          <a:xfrm>
            <a:off x="4935768" y="2149942"/>
            <a:ext cx="289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3"/>
            <a:endCxn id="36" idx="0"/>
          </p:cNvCxnSpPr>
          <p:nvPr/>
        </p:nvCxnSpPr>
        <p:spPr>
          <a:xfrm>
            <a:off x="2086088" y="1841970"/>
            <a:ext cx="436608" cy="185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318002" y="2236905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SW_ET_actual_r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Water 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Variable)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337465" y="2865953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SW_PAWCfrac_r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Water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Elbow Connector 106"/>
          <p:cNvCxnSpPr>
            <a:stCxn id="66" idx="3"/>
            <a:endCxn id="36" idx="4"/>
          </p:cNvCxnSpPr>
          <p:nvPr/>
        </p:nvCxnSpPr>
        <p:spPr>
          <a:xfrm flipV="1">
            <a:off x="2081972" y="2256254"/>
            <a:ext cx="440724" cy="273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7" idx="3"/>
            <a:endCxn id="36" idx="4"/>
          </p:cNvCxnSpPr>
          <p:nvPr/>
        </p:nvCxnSpPr>
        <p:spPr>
          <a:xfrm flipV="1">
            <a:off x="2109667" y="2256254"/>
            <a:ext cx="413029" cy="902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Terminator 141"/>
          <p:cNvSpPr/>
          <p:nvPr/>
        </p:nvSpPr>
        <p:spPr>
          <a:xfrm>
            <a:off x="5862640" y="536889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Pe_WL_Transp_r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[mm]</a:t>
            </a:r>
          </a:p>
        </p:txBody>
      </p:sp>
      <p:sp>
        <p:nvSpPr>
          <p:cNvPr id="143" name="Flowchart: Terminator 142"/>
          <p:cNvSpPr/>
          <p:nvPr/>
        </p:nvSpPr>
        <p:spPr>
          <a:xfrm>
            <a:off x="5869362" y="1023075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Pe_nonLeg_TI_X_r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Flowchart: Terminator 143"/>
          <p:cNvSpPr/>
          <p:nvPr/>
        </p:nvSpPr>
        <p:spPr>
          <a:xfrm>
            <a:off x="5869362" y="1489516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Pe_nonLeg_TI_r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5" name="Flowchart: Terminator 144"/>
          <p:cNvSpPr/>
          <p:nvPr/>
        </p:nvSpPr>
        <p:spPr>
          <a:xfrm>
            <a:off x="5862640" y="1963768"/>
            <a:ext cx="2005178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Pe_nonLeg_WLgrowth_r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/ ha]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5869362" y="2447819"/>
            <a:ext cx="1929456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Pe_nonLeg_DieOff_r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/ ha]</a:t>
            </a:r>
          </a:p>
        </p:txBody>
      </p:sp>
      <p:sp>
        <p:nvSpPr>
          <p:cNvPr id="147" name="Flowchart: Terminator 146"/>
          <p:cNvSpPr/>
          <p:nvPr/>
        </p:nvSpPr>
        <p:spPr>
          <a:xfrm>
            <a:off x="5869362" y="2929233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Pe_nonLeg_N_out_r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148" name="Flowchart: Terminator 147"/>
          <p:cNvSpPr/>
          <p:nvPr/>
        </p:nvSpPr>
        <p:spPr>
          <a:xfrm>
            <a:off x="5873784" y="3410646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Pe_NonLeg_BurnDM_r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/ ha]</a:t>
            </a:r>
          </a:p>
        </p:txBody>
      </p:sp>
      <p:sp>
        <p:nvSpPr>
          <p:cNvPr id="149" name="Flowchart: Terminator 148"/>
          <p:cNvSpPr/>
          <p:nvPr/>
        </p:nvSpPr>
        <p:spPr>
          <a:xfrm>
            <a:off x="5869362" y="3898124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Pe_nonLeg_BurnN_r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150" name="Flowchart: Terminator 149"/>
          <p:cNvSpPr/>
          <p:nvPr/>
        </p:nvSpPr>
        <p:spPr>
          <a:xfrm>
            <a:off x="5873784" y="4357883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Pe_nonLeg_WLDM_r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/ ha]</a:t>
            </a:r>
          </a:p>
        </p:txBody>
      </p:sp>
      <p:sp>
        <p:nvSpPr>
          <p:cNvPr id="151" name="Oval 150"/>
          <p:cNvSpPr/>
          <p:nvPr/>
        </p:nvSpPr>
        <p:spPr>
          <a:xfrm>
            <a:off x="5225660" y="2035642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Elbow Connector 153"/>
          <p:cNvCxnSpPr>
            <a:stCxn id="151" idx="6"/>
            <a:endCxn id="142" idx="1"/>
          </p:cNvCxnSpPr>
          <p:nvPr/>
        </p:nvCxnSpPr>
        <p:spPr>
          <a:xfrm flipV="1">
            <a:off x="5433125" y="736231"/>
            <a:ext cx="429515" cy="1413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1" idx="6"/>
            <a:endCxn id="143" idx="1"/>
          </p:cNvCxnSpPr>
          <p:nvPr/>
        </p:nvCxnSpPr>
        <p:spPr>
          <a:xfrm flipV="1">
            <a:off x="5433125" y="1222417"/>
            <a:ext cx="436237" cy="927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1" idx="6"/>
            <a:endCxn id="144" idx="1"/>
          </p:cNvCxnSpPr>
          <p:nvPr/>
        </p:nvCxnSpPr>
        <p:spPr>
          <a:xfrm flipV="1">
            <a:off x="5433125" y="1688858"/>
            <a:ext cx="436237" cy="461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51" idx="6"/>
            <a:endCxn id="145" idx="1"/>
          </p:cNvCxnSpPr>
          <p:nvPr/>
        </p:nvCxnSpPr>
        <p:spPr>
          <a:xfrm>
            <a:off x="5433125" y="2149942"/>
            <a:ext cx="429515" cy="13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1" idx="6"/>
            <a:endCxn id="147" idx="1"/>
          </p:cNvCxnSpPr>
          <p:nvPr/>
        </p:nvCxnSpPr>
        <p:spPr>
          <a:xfrm>
            <a:off x="5433125" y="2149942"/>
            <a:ext cx="436237" cy="978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1" idx="6"/>
            <a:endCxn id="148" idx="1"/>
          </p:cNvCxnSpPr>
          <p:nvPr/>
        </p:nvCxnSpPr>
        <p:spPr>
          <a:xfrm>
            <a:off x="5433125" y="2149942"/>
            <a:ext cx="440659" cy="146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51" idx="6"/>
            <a:endCxn id="149" idx="1"/>
          </p:cNvCxnSpPr>
          <p:nvPr/>
        </p:nvCxnSpPr>
        <p:spPr>
          <a:xfrm>
            <a:off x="5433125" y="2149942"/>
            <a:ext cx="436237" cy="1947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51" idx="6"/>
            <a:endCxn id="150" idx="1"/>
          </p:cNvCxnSpPr>
          <p:nvPr/>
        </p:nvCxnSpPr>
        <p:spPr>
          <a:xfrm>
            <a:off x="5433125" y="2149942"/>
            <a:ext cx="440659" cy="2407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Terminator 40"/>
          <p:cNvSpPr/>
          <p:nvPr/>
        </p:nvSpPr>
        <p:spPr>
          <a:xfrm>
            <a:off x="313886" y="1549482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Am_Graze_r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(Animal Output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5873784" y="4874531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Pe_nonLeg_WL_pcntN_r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[%]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5873784" y="5372515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Pe_nonLeg_WL_totalN_r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5873785" y="5889852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Pe_nonLeg_Ndemand_r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7928165" y="282449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Pe_nonLeg_Nchange_r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96" name="Flowchart: Terminator 95"/>
          <p:cNvSpPr/>
          <p:nvPr/>
        </p:nvSpPr>
        <p:spPr>
          <a:xfrm>
            <a:off x="7928165" y="766822"/>
            <a:ext cx="1929456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Pe_leg_TI_X_r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Terminator 96"/>
          <p:cNvSpPr/>
          <p:nvPr/>
        </p:nvSpPr>
        <p:spPr>
          <a:xfrm>
            <a:off x="7958776" y="1254539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Pe_leg_TI_r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8" name="Flowchart: Terminator 97"/>
          <p:cNvSpPr/>
          <p:nvPr/>
        </p:nvSpPr>
        <p:spPr>
          <a:xfrm>
            <a:off x="7958776" y="1727683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Pe_leg_WLgrowth_r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/ ha]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7949931" y="2204017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Pe_leg_DieOff_r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/ ha]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7949931" y="2691363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Pe_leg_N_out_r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N / ha]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7949931" y="3149756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Pe_Leg_BurnDM_r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/ ha]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7980541" y="3635942"/>
            <a:ext cx="1868235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Pe_Leg_BurnN_r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/ ha]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7958776" y="4117356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Pe_leg_WLDM_r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/ ha]</a:t>
            </a:r>
          </a:p>
        </p:txBody>
      </p:sp>
      <p:sp>
        <p:nvSpPr>
          <p:cNvPr id="105" name="Flowchart: Terminator 104"/>
          <p:cNvSpPr/>
          <p:nvPr/>
        </p:nvSpPr>
        <p:spPr>
          <a:xfrm>
            <a:off x="7949932" y="4603542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Pe_leg_WLpcnt_N_r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[%]</a:t>
            </a:r>
          </a:p>
        </p:txBody>
      </p:sp>
      <p:sp>
        <p:nvSpPr>
          <p:cNvPr id="106" name="Flowchart: Terminator 105"/>
          <p:cNvSpPr/>
          <p:nvPr/>
        </p:nvSpPr>
        <p:spPr>
          <a:xfrm>
            <a:off x="7949931" y="5113603"/>
            <a:ext cx="1929456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Pe_leg_WL_totalN_r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[kg N / ha]</a:t>
            </a:r>
          </a:p>
        </p:txBody>
      </p:sp>
      <p:sp>
        <p:nvSpPr>
          <p:cNvPr id="108" name="Flowchart: Terminator 107"/>
          <p:cNvSpPr/>
          <p:nvPr/>
        </p:nvSpPr>
        <p:spPr>
          <a:xfrm>
            <a:off x="7949932" y="5609214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Pe_leg_Ndemand_r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N / ha]</a:t>
            </a:r>
          </a:p>
        </p:txBody>
      </p:sp>
      <p:sp>
        <p:nvSpPr>
          <p:cNvPr id="110" name="Flowchart: Terminator 109"/>
          <p:cNvSpPr/>
          <p:nvPr/>
        </p:nvSpPr>
        <p:spPr>
          <a:xfrm>
            <a:off x="7949932" y="6132526"/>
            <a:ext cx="1868234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Pe_leg_Nchange_r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N / ha]</a:t>
            </a:r>
          </a:p>
        </p:txBody>
      </p:sp>
      <p:cxnSp>
        <p:nvCxnSpPr>
          <p:cNvPr id="82" name="Elbow Connector 81"/>
          <p:cNvCxnSpPr>
            <a:stCxn id="151" idx="6"/>
            <a:endCxn id="146" idx="1"/>
          </p:cNvCxnSpPr>
          <p:nvPr/>
        </p:nvCxnSpPr>
        <p:spPr>
          <a:xfrm>
            <a:off x="5433125" y="2149942"/>
            <a:ext cx="436237" cy="49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51" idx="6"/>
            <a:endCxn id="92" idx="1"/>
          </p:cNvCxnSpPr>
          <p:nvPr/>
        </p:nvCxnSpPr>
        <p:spPr>
          <a:xfrm>
            <a:off x="5433125" y="2149942"/>
            <a:ext cx="440659" cy="2923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1" idx="6"/>
            <a:endCxn id="93" idx="1"/>
          </p:cNvCxnSpPr>
          <p:nvPr/>
        </p:nvCxnSpPr>
        <p:spPr>
          <a:xfrm>
            <a:off x="5433125" y="2149942"/>
            <a:ext cx="440659" cy="3421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51" idx="6"/>
            <a:endCxn id="94" idx="1"/>
          </p:cNvCxnSpPr>
          <p:nvPr/>
        </p:nvCxnSpPr>
        <p:spPr>
          <a:xfrm>
            <a:off x="5433125" y="2149942"/>
            <a:ext cx="440660" cy="393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4011" y="297125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3(b) Calculate</a:t>
            </a:r>
            <a:r>
              <a:rPr lang="en-A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Demand: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Perennial Plant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026079" y="6344387"/>
            <a:ext cx="1856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AnnualPlantParams</a:t>
            </a:r>
            <a:endParaRPr lang="en-AU" sz="11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Flowchart: Terminator 88"/>
          <p:cNvSpPr/>
          <p:nvPr/>
        </p:nvSpPr>
        <p:spPr>
          <a:xfrm>
            <a:off x="4133473" y="2655927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Pe_nonLeg_TEc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4108505" y="2926824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Pe_Critical_Transp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4135927" y="3194465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Pe_Critical_SWI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4110959" y="3465362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Pe_Die_off</a:t>
            </a:r>
            <a:endParaRPr lang="en-AU" sz="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Terminator 111"/>
          <p:cNvSpPr/>
          <p:nvPr/>
        </p:nvSpPr>
        <p:spPr>
          <a:xfrm>
            <a:off x="4134072" y="3763418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Pe_nonLeg_DieOff_Npcnt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lowchart: Terminator 112"/>
          <p:cNvSpPr/>
          <p:nvPr/>
        </p:nvSpPr>
        <p:spPr>
          <a:xfrm>
            <a:off x="4109104" y="4034315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Pe_Burn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Flowchart: Terminator 113"/>
          <p:cNvSpPr/>
          <p:nvPr/>
        </p:nvSpPr>
        <p:spPr>
          <a:xfrm>
            <a:off x="4136526" y="4301956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Pe_Burn_DOY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lowchart: Terminator 114"/>
          <p:cNvSpPr/>
          <p:nvPr/>
        </p:nvSpPr>
        <p:spPr>
          <a:xfrm>
            <a:off x="4133473" y="4601341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Pe_Critical_fireload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Flowchart: Terminator 115"/>
          <p:cNvSpPr/>
          <p:nvPr/>
        </p:nvSpPr>
        <p:spPr>
          <a:xfrm>
            <a:off x="4130420" y="4902500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Pe_Fire_residual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4105452" y="5173397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Pe_nonLeg_Nconstant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Flowchart: Terminator 117"/>
          <p:cNvSpPr/>
          <p:nvPr/>
        </p:nvSpPr>
        <p:spPr>
          <a:xfrm>
            <a:off x="2249160" y="2821828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Pe_Veg_Cover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2224192" y="3092725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Pe_Tree_Cover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Flowchart: Terminator 119"/>
          <p:cNvSpPr/>
          <p:nvPr/>
        </p:nvSpPr>
        <p:spPr>
          <a:xfrm>
            <a:off x="2251614" y="3360366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Pe_nonLeg_TI_min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Flowchart: Terminator 120"/>
          <p:cNvSpPr/>
          <p:nvPr/>
        </p:nvSpPr>
        <p:spPr>
          <a:xfrm>
            <a:off x="2226646" y="3631263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Pe_nonLeg_TI_opt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Flowchart: Terminator 121"/>
          <p:cNvSpPr/>
          <p:nvPr/>
        </p:nvSpPr>
        <p:spPr>
          <a:xfrm>
            <a:off x="2249759" y="3929319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Pe_nonLeg_TI_max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Flowchart: Terminator 122"/>
          <p:cNvSpPr/>
          <p:nvPr/>
        </p:nvSpPr>
        <p:spPr>
          <a:xfrm>
            <a:off x="2224791" y="4200216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Pe_nonLeg_TI_b_sub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Flowchart: Terminator 123"/>
          <p:cNvSpPr/>
          <p:nvPr/>
        </p:nvSpPr>
        <p:spPr>
          <a:xfrm>
            <a:off x="2252213" y="4467857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Pe_nonLeg_TI_b_supra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Flowchart: Terminator 124"/>
          <p:cNvSpPr/>
          <p:nvPr/>
        </p:nvSpPr>
        <p:spPr>
          <a:xfrm>
            <a:off x="2252213" y="4767242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Pe_Max_Growth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Flowchart: Terminator 125"/>
          <p:cNvSpPr/>
          <p:nvPr/>
        </p:nvSpPr>
        <p:spPr>
          <a:xfrm>
            <a:off x="2249160" y="5068401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Pe_LegDMfrac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Flowchart: Terminator 126"/>
          <p:cNvSpPr/>
          <p:nvPr/>
        </p:nvSpPr>
        <p:spPr>
          <a:xfrm>
            <a:off x="2224192" y="5339298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Pe_nonLeg_TE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Flowchart: Terminator 127"/>
          <p:cNvSpPr/>
          <p:nvPr/>
        </p:nvSpPr>
        <p:spPr>
          <a:xfrm>
            <a:off x="2235816" y="5635580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Pe_nonLeg_Npower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Flowchart: Terminator 128"/>
          <p:cNvSpPr/>
          <p:nvPr/>
        </p:nvSpPr>
        <p:spPr>
          <a:xfrm>
            <a:off x="4133473" y="5469679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Pe_nonLeg_MaxPcntN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Flowchart: Terminator 129"/>
          <p:cNvSpPr/>
          <p:nvPr/>
        </p:nvSpPr>
        <p:spPr>
          <a:xfrm>
            <a:off x="4142649" y="5765633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Pe_Leg_rootNfrac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Elbow Connector 130"/>
          <p:cNvCxnSpPr>
            <a:stCxn id="118" idx="3"/>
          </p:cNvCxnSpPr>
          <p:nvPr/>
        </p:nvCxnSpPr>
        <p:spPr>
          <a:xfrm flipV="1">
            <a:off x="3707018" y="2528451"/>
            <a:ext cx="163997" cy="41295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9" idx="3"/>
          </p:cNvCxnSpPr>
          <p:nvPr/>
        </p:nvCxnSpPr>
        <p:spPr>
          <a:xfrm flipV="1">
            <a:off x="3708737" y="2528451"/>
            <a:ext cx="162278" cy="68385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0" idx="3"/>
          </p:cNvCxnSpPr>
          <p:nvPr/>
        </p:nvCxnSpPr>
        <p:spPr>
          <a:xfrm flipV="1">
            <a:off x="3709472" y="2528451"/>
            <a:ext cx="161543" cy="95149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3"/>
          </p:cNvCxnSpPr>
          <p:nvPr/>
        </p:nvCxnSpPr>
        <p:spPr>
          <a:xfrm flipV="1">
            <a:off x="3711191" y="2528451"/>
            <a:ext cx="159824" cy="122238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2" idx="3"/>
          </p:cNvCxnSpPr>
          <p:nvPr/>
        </p:nvCxnSpPr>
        <p:spPr>
          <a:xfrm flipV="1">
            <a:off x="3707617" y="2528451"/>
            <a:ext cx="163398" cy="152044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3" idx="3"/>
          </p:cNvCxnSpPr>
          <p:nvPr/>
        </p:nvCxnSpPr>
        <p:spPr>
          <a:xfrm flipV="1">
            <a:off x="3709336" y="2528451"/>
            <a:ext cx="161679" cy="179134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4" idx="3"/>
          </p:cNvCxnSpPr>
          <p:nvPr/>
        </p:nvCxnSpPr>
        <p:spPr>
          <a:xfrm flipV="1">
            <a:off x="3710071" y="2528451"/>
            <a:ext cx="160944" cy="205898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5" idx="3"/>
          </p:cNvCxnSpPr>
          <p:nvPr/>
        </p:nvCxnSpPr>
        <p:spPr>
          <a:xfrm flipV="1">
            <a:off x="3736758" y="2528451"/>
            <a:ext cx="134257" cy="235836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6" idx="3"/>
          </p:cNvCxnSpPr>
          <p:nvPr/>
        </p:nvCxnSpPr>
        <p:spPr>
          <a:xfrm flipV="1">
            <a:off x="3707018" y="2528451"/>
            <a:ext cx="163997" cy="265952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7" idx="3"/>
          </p:cNvCxnSpPr>
          <p:nvPr/>
        </p:nvCxnSpPr>
        <p:spPr>
          <a:xfrm flipV="1">
            <a:off x="3708737" y="2528451"/>
            <a:ext cx="162278" cy="293042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8" idx="3"/>
          </p:cNvCxnSpPr>
          <p:nvPr/>
        </p:nvCxnSpPr>
        <p:spPr>
          <a:xfrm flipV="1">
            <a:off x="3720361" y="2528451"/>
            <a:ext cx="150654" cy="322670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89" idx="1"/>
          </p:cNvCxnSpPr>
          <p:nvPr/>
        </p:nvCxnSpPr>
        <p:spPr>
          <a:xfrm rot="10800000">
            <a:off x="3871015" y="2528452"/>
            <a:ext cx="262458" cy="24705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90" idx="1"/>
          </p:cNvCxnSpPr>
          <p:nvPr/>
        </p:nvCxnSpPr>
        <p:spPr>
          <a:xfrm rot="10800000">
            <a:off x="3871015" y="2528451"/>
            <a:ext cx="237490" cy="51795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91" idx="1"/>
          </p:cNvCxnSpPr>
          <p:nvPr/>
        </p:nvCxnSpPr>
        <p:spPr>
          <a:xfrm rot="10800000">
            <a:off x="3871015" y="2528452"/>
            <a:ext cx="264912" cy="78559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11" idx="1"/>
          </p:cNvCxnSpPr>
          <p:nvPr/>
        </p:nvCxnSpPr>
        <p:spPr>
          <a:xfrm rot="10800000">
            <a:off x="3871015" y="2528451"/>
            <a:ext cx="239944" cy="105648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12" idx="1"/>
          </p:cNvCxnSpPr>
          <p:nvPr/>
        </p:nvCxnSpPr>
        <p:spPr>
          <a:xfrm rot="10800000">
            <a:off x="3871016" y="2528451"/>
            <a:ext cx="263057" cy="135454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13" idx="1"/>
          </p:cNvCxnSpPr>
          <p:nvPr/>
        </p:nvCxnSpPr>
        <p:spPr>
          <a:xfrm rot="10800000">
            <a:off x="3871016" y="2528452"/>
            <a:ext cx="238089" cy="162544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14" idx="1"/>
          </p:cNvCxnSpPr>
          <p:nvPr/>
        </p:nvCxnSpPr>
        <p:spPr>
          <a:xfrm rot="10800000">
            <a:off x="3871016" y="2528451"/>
            <a:ext cx="265511" cy="189308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15" idx="1"/>
          </p:cNvCxnSpPr>
          <p:nvPr/>
        </p:nvCxnSpPr>
        <p:spPr>
          <a:xfrm rot="10800000">
            <a:off x="3871015" y="2528452"/>
            <a:ext cx="262458" cy="219246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16" idx="1"/>
          </p:cNvCxnSpPr>
          <p:nvPr/>
        </p:nvCxnSpPr>
        <p:spPr>
          <a:xfrm rot="10800000">
            <a:off x="3871016" y="2528451"/>
            <a:ext cx="259405" cy="249362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17" idx="1"/>
          </p:cNvCxnSpPr>
          <p:nvPr/>
        </p:nvCxnSpPr>
        <p:spPr>
          <a:xfrm rot="10800000">
            <a:off x="3871016" y="2528452"/>
            <a:ext cx="234437" cy="276452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29" idx="1"/>
          </p:cNvCxnSpPr>
          <p:nvPr/>
        </p:nvCxnSpPr>
        <p:spPr>
          <a:xfrm rot="10800000">
            <a:off x="3871015" y="2528452"/>
            <a:ext cx="262458" cy="306080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>
            <a:off x="3871016" y="2528451"/>
            <a:ext cx="234437" cy="334628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Terminator 171"/>
          <p:cNvSpPr/>
          <p:nvPr/>
        </p:nvSpPr>
        <p:spPr>
          <a:xfrm>
            <a:off x="3924058" y="1214723"/>
            <a:ext cx="1521375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T_limit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Flowchart: Terminator 172"/>
          <p:cNvSpPr/>
          <p:nvPr/>
        </p:nvSpPr>
        <p:spPr>
          <a:xfrm>
            <a:off x="3911750" y="840401"/>
            <a:ext cx="1521375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Fertility_Scalar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Elbow Connector 173"/>
          <p:cNvCxnSpPr>
            <a:stCxn id="172" idx="1"/>
          </p:cNvCxnSpPr>
          <p:nvPr/>
        </p:nvCxnSpPr>
        <p:spPr>
          <a:xfrm rot="10800000" flipV="1">
            <a:off x="3519670" y="1385342"/>
            <a:ext cx="404389" cy="38283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73" idx="1"/>
          </p:cNvCxnSpPr>
          <p:nvPr/>
        </p:nvCxnSpPr>
        <p:spPr>
          <a:xfrm rot="10800000" flipV="1">
            <a:off x="3519670" y="1011020"/>
            <a:ext cx="392081" cy="757161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24" y="20202"/>
            <a:ext cx="332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Calculate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and NET_MIN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4607" y="639220"/>
            <a:ext cx="1774778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Cl_Temp_r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(Climate Temperature timeseries Input)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37235" y="1911165"/>
            <a:ext cx="1772202" cy="564142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SW_TSMD_final_r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(Soil Water Output Variable)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45895" y="3804434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NC_NO3_s_ini_r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OrganicMatterModel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31092" y="1822898"/>
            <a:ext cx="1730559" cy="758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CO2 &amp; NET_MIN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OrganicMatterModel (run_co2_and_net_min)</a:t>
            </a:r>
          </a:p>
        </p:txBody>
      </p:sp>
      <p:sp>
        <p:nvSpPr>
          <p:cNvPr id="17" name="Oval 16"/>
          <p:cNvSpPr/>
          <p:nvPr/>
        </p:nvSpPr>
        <p:spPr>
          <a:xfrm>
            <a:off x="1871252" y="2361007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1" idx="3"/>
            <a:endCxn id="17" idx="0"/>
          </p:cNvCxnSpPr>
          <p:nvPr/>
        </p:nvCxnSpPr>
        <p:spPr>
          <a:xfrm>
            <a:off x="1819385" y="945642"/>
            <a:ext cx="155600" cy="1415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0"/>
          </p:cNvCxnSpPr>
          <p:nvPr/>
        </p:nvCxnSpPr>
        <p:spPr>
          <a:xfrm>
            <a:off x="1809437" y="2193236"/>
            <a:ext cx="165548" cy="16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45895" y="3157670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NC_NH4_s_ini_r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OrganicMatterModel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stCxn id="23" idx="3"/>
            <a:endCxn id="17" idx="4"/>
          </p:cNvCxnSpPr>
          <p:nvPr/>
        </p:nvCxnSpPr>
        <p:spPr>
          <a:xfrm flipV="1">
            <a:off x="1818097" y="2589607"/>
            <a:ext cx="156888" cy="86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34742" y="1298201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SW_Crop_r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Water 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Variable)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34742" y="2537239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Am_Graze_r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(Animal Output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5" idx="3"/>
            <a:endCxn id="17" idx="0"/>
          </p:cNvCxnSpPr>
          <p:nvPr/>
        </p:nvCxnSpPr>
        <p:spPr>
          <a:xfrm>
            <a:off x="1798712" y="1590689"/>
            <a:ext cx="176273" cy="770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3"/>
            <a:endCxn id="17" idx="4"/>
          </p:cNvCxnSpPr>
          <p:nvPr/>
        </p:nvCxnSpPr>
        <p:spPr>
          <a:xfrm flipV="1">
            <a:off x="1806944" y="2589607"/>
            <a:ext cx="168041" cy="24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7" idx="4"/>
          </p:cNvCxnSpPr>
          <p:nvPr/>
        </p:nvCxnSpPr>
        <p:spPr>
          <a:xfrm flipV="1">
            <a:off x="1818097" y="2589607"/>
            <a:ext cx="156888" cy="1507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4991651" y="517396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C / ha]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4998373" y="1003582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N / ha]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4998373" y="147002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OM_ManureCN_r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[ratio]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4991651" y="1944275"/>
            <a:ext cx="140597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OM_Cover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lowchart: Terminator 74"/>
          <p:cNvSpPr/>
          <p:nvPr/>
        </p:nvSpPr>
        <p:spPr>
          <a:xfrm>
            <a:off x="4998373" y="2428326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OM_TempModifier_r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Flowchart: Terminator 75"/>
          <p:cNvSpPr/>
          <p:nvPr/>
        </p:nvSpPr>
        <p:spPr>
          <a:xfrm>
            <a:off x="4998373" y="290974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OM_WaterModifier_r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Flowchart: Terminator 76"/>
          <p:cNvSpPr/>
          <p:nvPr/>
        </p:nvSpPr>
        <p:spPr>
          <a:xfrm>
            <a:off x="5002795" y="339115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OM_CoverModifier_r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4998373" y="387863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OM_RateModifier_r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lowchart: Terminator 78"/>
          <p:cNvSpPr/>
          <p:nvPr/>
        </p:nvSpPr>
        <p:spPr>
          <a:xfrm>
            <a:off x="5002795" y="433839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OM_DPMDcmpFrac_r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0" name="Oval 79"/>
          <p:cNvSpPr/>
          <p:nvPr/>
        </p:nvSpPr>
        <p:spPr>
          <a:xfrm>
            <a:off x="4597392" y="2361007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Elbow Connector 80"/>
          <p:cNvCxnSpPr>
            <a:stCxn id="80" idx="6"/>
            <a:endCxn id="71" idx="1"/>
          </p:cNvCxnSpPr>
          <p:nvPr/>
        </p:nvCxnSpPr>
        <p:spPr>
          <a:xfrm flipV="1">
            <a:off x="4804857" y="716738"/>
            <a:ext cx="186794" cy="1758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6"/>
            <a:endCxn id="72" idx="1"/>
          </p:cNvCxnSpPr>
          <p:nvPr/>
        </p:nvCxnSpPr>
        <p:spPr>
          <a:xfrm flipV="1">
            <a:off x="4804857" y="1202924"/>
            <a:ext cx="193516" cy="1272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0" idx="6"/>
            <a:endCxn id="73" idx="1"/>
          </p:cNvCxnSpPr>
          <p:nvPr/>
        </p:nvCxnSpPr>
        <p:spPr>
          <a:xfrm flipV="1">
            <a:off x="4804857" y="1669365"/>
            <a:ext cx="193516" cy="805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6"/>
            <a:endCxn id="74" idx="1"/>
          </p:cNvCxnSpPr>
          <p:nvPr/>
        </p:nvCxnSpPr>
        <p:spPr>
          <a:xfrm flipV="1">
            <a:off x="4804857" y="2143617"/>
            <a:ext cx="186794" cy="33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6"/>
            <a:endCxn id="76" idx="1"/>
          </p:cNvCxnSpPr>
          <p:nvPr/>
        </p:nvCxnSpPr>
        <p:spPr>
          <a:xfrm>
            <a:off x="4804857" y="2475307"/>
            <a:ext cx="193516" cy="633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0" idx="6"/>
            <a:endCxn id="77" idx="1"/>
          </p:cNvCxnSpPr>
          <p:nvPr/>
        </p:nvCxnSpPr>
        <p:spPr>
          <a:xfrm>
            <a:off x="4804857" y="2475307"/>
            <a:ext cx="197938" cy="1115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0" idx="6"/>
            <a:endCxn id="78" idx="1"/>
          </p:cNvCxnSpPr>
          <p:nvPr/>
        </p:nvCxnSpPr>
        <p:spPr>
          <a:xfrm>
            <a:off x="4804857" y="2475307"/>
            <a:ext cx="193516" cy="1602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6"/>
            <a:endCxn id="79" idx="1"/>
          </p:cNvCxnSpPr>
          <p:nvPr/>
        </p:nvCxnSpPr>
        <p:spPr>
          <a:xfrm>
            <a:off x="4804857" y="2475307"/>
            <a:ext cx="197938" cy="2062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/>
          <p:cNvSpPr/>
          <p:nvPr/>
        </p:nvSpPr>
        <p:spPr>
          <a:xfrm>
            <a:off x="5002795" y="4855038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OM_RPMDcmpFrac_r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5002795" y="5353022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OM_BIOFDcmpFrac_r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5002796" y="587035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OM_BIOSDcmpFrac_r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6356086" y="28837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OM_HUMDcmpFrac_r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6356086" y="772748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OM_InorgNhealth_r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[ratio]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6386697" y="126046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OM_InorgNhealthCN_r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[ratio]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6386697" y="173360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OM_dcmpCNtoBIOF_r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Flowchart: Terminator 95"/>
          <p:cNvSpPr/>
          <p:nvPr/>
        </p:nvSpPr>
        <p:spPr>
          <a:xfrm>
            <a:off x="6377852" y="220994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OM_dcmpCNtoBIOS_r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Terminator 96"/>
          <p:cNvSpPr/>
          <p:nvPr/>
        </p:nvSpPr>
        <p:spPr>
          <a:xfrm>
            <a:off x="6377852" y="269728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OM_dcmpCNtoHUM_r</a:t>
            </a:r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6377852" y="3155682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OM_CO2Cpot_r [t C / ha]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6408462" y="3641868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OM_NfromCO2pot_r [t N / ha]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6386697" y="412328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OM_DPMtoBIOFON_r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6377853" y="460946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OM_DPMtoHUMON_r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6377852" y="5119529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OM_RPMtoBIOFON_r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03" name="Flowchart: Terminator 102"/>
          <p:cNvSpPr/>
          <p:nvPr/>
        </p:nvSpPr>
        <p:spPr>
          <a:xfrm>
            <a:off x="6377853" y="561514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OM_RPMtoHUMON_r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6377853" y="613845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OM_BIOFtoBIOFON_r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cxnSp>
        <p:nvCxnSpPr>
          <p:cNvPr id="105" name="Elbow Connector 104"/>
          <p:cNvCxnSpPr>
            <a:stCxn id="80" idx="6"/>
            <a:endCxn id="75" idx="1"/>
          </p:cNvCxnSpPr>
          <p:nvPr/>
        </p:nvCxnSpPr>
        <p:spPr>
          <a:xfrm>
            <a:off x="4804857" y="2475307"/>
            <a:ext cx="193516" cy="152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0" idx="6"/>
            <a:endCxn id="89" idx="1"/>
          </p:cNvCxnSpPr>
          <p:nvPr/>
        </p:nvCxnSpPr>
        <p:spPr>
          <a:xfrm>
            <a:off x="4804857" y="2475307"/>
            <a:ext cx="197938" cy="2579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0" idx="6"/>
            <a:endCxn id="90" idx="1"/>
          </p:cNvCxnSpPr>
          <p:nvPr/>
        </p:nvCxnSpPr>
        <p:spPr>
          <a:xfrm>
            <a:off x="4804857" y="2475307"/>
            <a:ext cx="197938" cy="3077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0" idx="6"/>
            <a:endCxn id="91" idx="1"/>
          </p:cNvCxnSpPr>
          <p:nvPr/>
        </p:nvCxnSpPr>
        <p:spPr>
          <a:xfrm>
            <a:off x="4804857" y="2475307"/>
            <a:ext cx="197939" cy="3594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Terminator 123"/>
          <p:cNvSpPr/>
          <p:nvPr/>
        </p:nvSpPr>
        <p:spPr>
          <a:xfrm>
            <a:off x="7730146" y="20338"/>
            <a:ext cx="1468607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OM_BIOFtoHUMON_r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25" name="Flowchart: Terminator 124"/>
          <p:cNvSpPr/>
          <p:nvPr/>
        </p:nvSpPr>
        <p:spPr>
          <a:xfrm>
            <a:off x="7730146" y="504711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OM_BIOStoBIOFON_r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7760757" y="99242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OM_BIOStoHUMON_r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27" name="Flowchart: Terminator 126"/>
          <p:cNvSpPr/>
          <p:nvPr/>
        </p:nvSpPr>
        <p:spPr>
          <a:xfrm>
            <a:off x="7760757" y="146557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OM_HUMtoBIOSON_r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28" name="Flowchart: Terminator 127"/>
          <p:cNvSpPr/>
          <p:nvPr/>
        </p:nvSpPr>
        <p:spPr>
          <a:xfrm>
            <a:off x="7751912" y="194190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OM_HUMtoHUMON_r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29" name="Flowchart: Terminator 128"/>
          <p:cNvSpPr/>
          <p:nvPr/>
        </p:nvSpPr>
        <p:spPr>
          <a:xfrm>
            <a:off x="7751912" y="242925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OM_ManuretoBIOFON_r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30" name="Flowchart: Terminator 129"/>
          <p:cNvSpPr/>
          <p:nvPr/>
        </p:nvSpPr>
        <p:spPr>
          <a:xfrm>
            <a:off x="7751912" y="2887645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OM_ManuretoBIOSON_r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31" name="Flowchart: Terminator 130"/>
          <p:cNvSpPr/>
          <p:nvPr/>
        </p:nvSpPr>
        <p:spPr>
          <a:xfrm>
            <a:off x="7782522" y="3373831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OM_ManuretoHUMON_r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32" name="Flowchart: Terminator 131"/>
          <p:cNvSpPr/>
          <p:nvPr/>
        </p:nvSpPr>
        <p:spPr>
          <a:xfrm>
            <a:off x="7760757" y="385524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OM_DPMtoBIOFpotN_r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33" name="Flowchart: Terminator 132"/>
          <p:cNvSpPr/>
          <p:nvPr/>
        </p:nvSpPr>
        <p:spPr>
          <a:xfrm>
            <a:off x="7751913" y="434143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OM_DPMtoHUMpotN_r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34" name="Flowchart: Terminator 133"/>
          <p:cNvSpPr/>
          <p:nvPr/>
        </p:nvSpPr>
        <p:spPr>
          <a:xfrm>
            <a:off x="7751912" y="4851492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OM_RPMtoBIOFpotN_r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35" name="Flowchart: Terminator 134"/>
          <p:cNvSpPr/>
          <p:nvPr/>
        </p:nvSpPr>
        <p:spPr>
          <a:xfrm>
            <a:off x="7751913" y="534710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OM_RPMtoHUMpotN_r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36" name="Flowchart: Terminator 135"/>
          <p:cNvSpPr/>
          <p:nvPr/>
        </p:nvSpPr>
        <p:spPr>
          <a:xfrm>
            <a:off x="7751913" y="587041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OM_BIOFtoBIOFpotN_r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89" name="Flowchart: Terminator 188"/>
          <p:cNvSpPr/>
          <p:nvPr/>
        </p:nvSpPr>
        <p:spPr>
          <a:xfrm>
            <a:off x="9213017" y="20338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OM_BIOStoBIOFpotN_r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 N / ha]</a:t>
            </a:r>
          </a:p>
        </p:txBody>
      </p:sp>
      <p:sp>
        <p:nvSpPr>
          <p:cNvPr id="190" name="Flowchart: Terminator 189"/>
          <p:cNvSpPr/>
          <p:nvPr/>
        </p:nvSpPr>
        <p:spPr>
          <a:xfrm>
            <a:off x="9213017" y="504711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OM_BIOStoHUMpotN_r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91" name="Flowchart: Terminator 190"/>
          <p:cNvSpPr/>
          <p:nvPr/>
        </p:nvSpPr>
        <p:spPr>
          <a:xfrm>
            <a:off x="9243628" y="99242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OM_HUMtoBIOSpotN_r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1" name="Flowchart: Terminator 220"/>
          <p:cNvSpPr/>
          <p:nvPr/>
        </p:nvSpPr>
        <p:spPr>
          <a:xfrm>
            <a:off x="9243628" y="146557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OM_HUMtoHUMpotN_r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2" name="Flowchart: Terminator 221"/>
          <p:cNvSpPr/>
          <p:nvPr/>
        </p:nvSpPr>
        <p:spPr>
          <a:xfrm>
            <a:off x="9234783" y="194190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OM_ManuretoBIOFpotN_r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3" name="Flowchart: Terminator 222"/>
          <p:cNvSpPr/>
          <p:nvPr/>
        </p:nvSpPr>
        <p:spPr>
          <a:xfrm>
            <a:off x="9234783" y="242925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OM_ManuretoBIOSpotN_r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4" name="Flowchart: Terminator 223"/>
          <p:cNvSpPr/>
          <p:nvPr/>
        </p:nvSpPr>
        <p:spPr>
          <a:xfrm>
            <a:off x="9234783" y="2887645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OM_ManuretoHUMpotN_r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5" name="Flowchart: Terminator 224"/>
          <p:cNvSpPr/>
          <p:nvPr/>
        </p:nvSpPr>
        <p:spPr>
          <a:xfrm>
            <a:off x="9265393" y="3373831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OM_DPMtoBIOFNdif_r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6" name="Flowchart: Terminator 225"/>
          <p:cNvSpPr/>
          <p:nvPr/>
        </p:nvSpPr>
        <p:spPr>
          <a:xfrm>
            <a:off x="9243628" y="385524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OM_DPMtoHUMNdif_r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7" name="Flowchart: Terminator 226"/>
          <p:cNvSpPr/>
          <p:nvPr/>
        </p:nvSpPr>
        <p:spPr>
          <a:xfrm>
            <a:off x="9234784" y="434143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OM_RPMtoBIOFNdif_r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8" name="Flowchart: Terminator 227"/>
          <p:cNvSpPr/>
          <p:nvPr/>
        </p:nvSpPr>
        <p:spPr>
          <a:xfrm>
            <a:off x="9234783" y="4851492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OM_RPMtoHUMNdif_r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29" name="Flowchart: Terminator 228"/>
          <p:cNvSpPr/>
          <p:nvPr/>
        </p:nvSpPr>
        <p:spPr>
          <a:xfrm>
            <a:off x="9234784" y="534710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OM_BIOFtoBIOFNdif_r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0" name="Flowchart: Terminator 229"/>
          <p:cNvSpPr/>
          <p:nvPr/>
        </p:nvSpPr>
        <p:spPr>
          <a:xfrm>
            <a:off x="9234784" y="587041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OM_BIOFtoHUMNdif_r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1" name="Flowchart: Terminator 230"/>
          <p:cNvSpPr/>
          <p:nvPr/>
        </p:nvSpPr>
        <p:spPr>
          <a:xfrm>
            <a:off x="7797829" y="634472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OM_BIOFtoHUMpotN_r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2" name="Flowchart: Terminator 231"/>
          <p:cNvSpPr/>
          <p:nvPr/>
        </p:nvSpPr>
        <p:spPr>
          <a:xfrm>
            <a:off x="9274239" y="634478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OM_BIOStoBIOFNdif_r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3" name="Flowchart: Terminator 232"/>
          <p:cNvSpPr/>
          <p:nvPr/>
        </p:nvSpPr>
        <p:spPr>
          <a:xfrm>
            <a:off x="10686897" y="20338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OM_BIOStoHUMNdif_r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4" name="Flowchart: Terminator 233"/>
          <p:cNvSpPr/>
          <p:nvPr/>
        </p:nvSpPr>
        <p:spPr>
          <a:xfrm>
            <a:off x="10686897" y="504711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OM_HUMtoBIOSNdif_r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5" name="Flowchart: Terminator 234"/>
          <p:cNvSpPr/>
          <p:nvPr/>
        </p:nvSpPr>
        <p:spPr>
          <a:xfrm>
            <a:off x="10717508" y="99242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OM_HUMtoHUMNdif_r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6" name="Flowchart: Terminator 235"/>
          <p:cNvSpPr/>
          <p:nvPr/>
        </p:nvSpPr>
        <p:spPr>
          <a:xfrm>
            <a:off x="10717508" y="146557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OM_ManuretoBIOFNdif_r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7" name="Flowchart: Terminator 236"/>
          <p:cNvSpPr/>
          <p:nvPr/>
        </p:nvSpPr>
        <p:spPr>
          <a:xfrm>
            <a:off x="10708663" y="194190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OM_ManuretoBIOSNdif_r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8" name="Flowchart: Terminator 237"/>
          <p:cNvSpPr/>
          <p:nvPr/>
        </p:nvSpPr>
        <p:spPr>
          <a:xfrm>
            <a:off x="10708663" y="242925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OM_ManuretoHUMNdif_r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39" name="Flowchart: Terminator 238"/>
          <p:cNvSpPr/>
          <p:nvPr/>
        </p:nvSpPr>
        <p:spPr>
          <a:xfrm>
            <a:off x="10708663" y="2887645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OM_PotGrossImmob_r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40" name="Flowchart: Terminator 239"/>
          <p:cNvSpPr/>
          <p:nvPr/>
        </p:nvSpPr>
        <p:spPr>
          <a:xfrm>
            <a:off x="10739273" y="3373831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OM_PotGrossMin_r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41" name="Flowchart: Terminator 240"/>
          <p:cNvSpPr/>
          <p:nvPr/>
        </p:nvSpPr>
        <p:spPr>
          <a:xfrm>
            <a:off x="10717508" y="385524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OM_PotNetMin_r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242" name="Flowchart: Terminator 241"/>
          <p:cNvSpPr/>
          <p:nvPr/>
        </p:nvSpPr>
        <p:spPr>
          <a:xfrm>
            <a:off x="10708664" y="434143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OM_NRationFactor_r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[factor]</a:t>
            </a:r>
          </a:p>
        </p:txBody>
      </p:sp>
      <p:sp>
        <p:nvSpPr>
          <p:cNvPr id="243" name="Flowchart: Terminator 242"/>
          <p:cNvSpPr/>
          <p:nvPr/>
        </p:nvSpPr>
        <p:spPr>
          <a:xfrm>
            <a:off x="10708663" y="4851492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OM_CO2Cact_r [t C / ha]</a:t>
            </a:r>
          </a:p>
        </p:txBody>
      </p:sp>
      <p:sp>
        <p:nvSpPr>
          <p:cNvPr id="244" name="Flowchart: Terminator 243"/>
          <p:cNvSpPr/>
          <p:nvPr/>
        </p:nvSpPr>
        <p:spPr>
          <a:xfrm>
            <a:off x="10708664" y="534710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OM_NetNMinact_r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 N / ha]</a:t>
            </a:r>
          </a:p>
        </p:txBody>
      </p:sp>
      <p:sp>
        <p:nvSpPr>
          <p:cNvPr id="109" name="Flowchart: Terminator 108"/>
          <p:cNvSpPr/>
          <p:nvPr/>
        </p:nvSpPr>
        <p:spPr>
          <a:xfrm>
            <a:off x="2722898" y="1060609"/>
            <a:ext cx="1521375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VegType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Terminator 109"/>
          <p:cNvSpPr/>
          <p:nvPr/>
        </p:nvSpPr>
        <p:spPr>
          <a:xfrm>
            <a:off x="2724522" y="687059"/>
            <a:ext cx="1521375" cy="341240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TSMD_max</a:t>
            </a:r>
            <a:endParaRPr lang="en-AU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Elbow Connector 110"/>
          <p:cNvCxnSpPr>
            <a:stCxn id="109" idx="1"/>
            <a:endCxn id="16" idx="0"/>
          </p:cNvCxnSpPr>
          <p:nvPr/>
        </p:nvCxnSpPr>
        <p:spPr>
          <a:xfrm rot="10800000" flipH="1" flipV="1">
            <a:off x="2722898" y="1231228"/>
            <a:ext cx="673474" cy="591669"/>
          </a:xfrm>
          <a:prstGeom prst="bentConnector4">
            <a:avLst>
              <a:gd name="adj1" fmla="val -33943"/>
              <a:gd name="adj2" fmla="val 6441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0" idx="1"/>
            <a:endCxn id="16" idx="0"/>
          </p:cNvCxnSpPr>
          <p:nvPr/>
        </p:nvCxnSpPr>
        <p:spPr>
          <a:xfrm rot="10800000" flipH="1" flipV="1">
            <a:off x="2724522" y="857678"/>
            <a:ext cx="671850" cy="965219"/>
          </a:xfrm>
          <a:prstGeom prst="bentConnector4">
            <a:avLst>
              <a:gd name="adj1" fmla="val -34025"/>
              <a:gd name="adj2" fmla="val 7813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Terminator 255"/>
          <p:cNvSpPr/>
          <p:nvPr/>
        </p:nvSpPr>
        <p:spPr>
          <a:xfrm>
            <a:off x="3531600" y="2896631"/>
            <a:ext cx="1325325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OMgen_DcmpRateDPM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Flowchart: Terminator 256"/>
          <p:cNvSpPr/>
          <p:nvPr/>
        </p:nvSpPr>
        <p:spPr>
          <a:xfrm>
            <a:off x="3507844" y="3119403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OMgen_DcmpRateDPM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Flowchart: Terminator 257"/>
          <p:cNvSpPr/>
          <p:nvPr/>
        </p:nvSpPr>
        <p:spPr>
          <a:xfrm>
            <a:off x="3534054" y="3338919"/>
            <a:ext cx="1325325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OMgen_SalinityMult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Flowchart: Terminator 258"/>
          <p:cNvSpPr/>
          <p:nvPr/>
        </p:nvSpPr>
        <p:spPr>
          <a:xfrm>
            <a:off x="3510298" y="3571316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OMgen_SalinityMult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Flowchart: Terminator 259"/>
          <p:cNvSpPr/>
          <p:nvPr/>
        </p:nvSpPr>
        <p:spPr>
          <a:xfrm>
            <a:off x="3532199" y="3811620"/>
            <a:ext cx="1325325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OMgen_DcmpRateRPM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Flowchart: Terminator 260"/>
          <p:cNvSpPr/>
          <p:nvPr/>
        </p:nvSpPr>
        <p:spPr>
          <a:xfrm>
            <a:off x="3508443" y="4063268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OMgen_RPMaggMult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Flowchart: Terminator 261"/>
          <p:cNvSpPr/>
          <p:nvPr/>
        </p:nvSpPr>
        <p:spPr>
          <a:xfrm>
            <a:off x="3534653" y="4311654"/>
            <a:ext cx="1346629" cy="19311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OMgen_DcmpRateBIOF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Flowchart: Terminator 262"/>
          <p:cNvSpPr/>
          <p:nvPr/>
        </p:nvSpPr>
        <p:spPr>
          <a:xfrm>
            <a:off x="3532812" y="4553284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OMgen_DcmpRateBIOS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3528547" y="4806326"/>
            <a:ext cx="1366763" cy="186726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OMgen_DcmpRateHUM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Flowchart: Terminator 264"/>
          <p:cNvSpPr/>
          <p:nvPr/>
        </p:nvSpPr>
        <p:spPr>
          <a:xfrm>
            <a:off x="3504791" y="5038712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OMgen_DcmpRateHUM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2045738" y="2831801"/>
            <a:ext cx="1226856" cy="17879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OMgen_healthyCN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Flowchart: Terminator 266"/>
          <p:cNvSpPr/>
          <p:nvPr/>
        </p:nvSpPr>
        <p:spPr>
          <a:xfrm>
            <a:off x="2032294" y="3037433"/>
            <a:ext cx="1249314" cy="17879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OMgen_BIOFCNmin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Flowchart: Terminator 267"/>
          <p:cNvSpPr/>
          <p:nvPr/>
        </p:nvSpPr>
        <p:spPr>
          <a:xfrm>
            <a:off x="2015064" y="3265197"/>
            <a:ext cx="1226856" cy="17879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OMgen_depletedCN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Flowchart: Terminator 268"/>
          <p:cNvSpPr/>
          <p:nvPr/>
        </p:nvSpPr>
        <p:spPr>
          <a:xfrm>
            <a:off x="2005819" y="3472874"/>
            <a:ext cx="1249314" cy="17879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OMgen_BIOFCNmax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Flowchart: Terminator 269"/>
          <p:cNvSpPr/>
          <p:nvPr/>
        </p:nvSpPr>
        <p:spPr>
          <a:xfrm>
            <a:off x="1973325" y="3700638"/>
            <a:ext cx="1318536" cy="17799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OMgen_BIOFCNslope</a:t>
            </a:r>
            <a:endParaRPr lang="en-AU" sz="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Flowchart: Terminator 270"/>
          <p:cNvSpPr/>
          <p:nvPr/>
        </p:nvSpPr>
        <p:spPr>
          <a:xfrm>
            <a:off x="1916977" y="3929776"/>
            <a:ext cx="1364631" cy="18096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OMgen_BIOFCNintcpt</a:t>
            </a:r>
            <a:endParaRPr lang="en-AU" sz="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Flowchart: Terminator 271"/>
          <p:cNvSpPr/>
          <p:nvPr/>
        </p:nvSpPr>
        <p:spPr>
          <a:xfrm>
            <a:off x="2038837" y="4145277"/>
            <a:ext cx="1226856" cy="17879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OMgen_BIOSCNmin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Flowchart: Terminator 272"/>
          <p:cNvSpPr/>
          <p:nvPr/>
        </p:nvSpPr>
        <p:spPr>
          <a:xfrm>
            <a:off x="2011965" y="4342664"/>
            <a:ext cx="1249314" cy="17879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OMgen_BIOSCNmax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2012469" y="4566458"/>
            <a:ext cx="1256802" cy="16790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OMgen_BIOSCNslope</a:t>
            </a:r>
            <a:endParaRPr lang="en-AU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Flowchart: Terminator 274"/>
          <p:cNvSpPr/>
          <p:nvPr/>
        </p:nvSpPr>
        <p:spPr>
          <a:xfrm>
            <a:off x="1956283" y="4797122"/>
            <a:ext cx="1310672" cy="1811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OMgen_BIOSCNintcpt</a:t>
            </a:r>
            <a:endParaRPr lang="en-AU" sz="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Flowchart: Terminator 275"/>
          <p:cNvSpPr/>
          <p:nvPr/>
        </p:nvSpPr>
        <p:spPr>
          <a:xfrm>
            <a:off x="2005819" y="5024820"/>
            <a:ext cx="1249314" cy="17879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OMgen_HUMCNmin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Flowchart: Terminator 276"/>
          <p:cNvSpPr/>
          <p:nvPr/>
        </p:nvSpPr>
        <p:spPr>
          <a:xfrm>
            <a:off x="3532812" y="5296500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OMgen_HUMadsMult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Flowchart: Terminator 277"/>
          <p:cNvSpPr/>
          <p:nvPr/>
        </p:nvSpPr>
        <p:spPr>
          <a:xfrm>
            <a:off x="3504791" y="5543473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OMgen_HUMadsMult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Flowchart: Terminator 301"/>
          <p:cNvSpPr/>
          <p:nvPr/>
        </p:nvSpPr>
        <p:spPr>
          <a:xfrm>
            <a:off x="3511039" y="5791968"/>
            <a:ext cx="1325325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OMgen_HUMCNmax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Flowchart: Terminator 302"/>
          <p:cNvSpPr/>
          <p:nvPr/>
        </p:nvSpPr>
        <p:spPr>
          <a:xfrm>
            <a:off x="3509198" y="6033598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OMgen_HUMCNslope</a:t>
            </a:r>
            <a:endParaRPr lang="en-AU" sz="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Flowchart: Terminator 303"/>
          <p:cNvSpPr/>
          <p:nvPr/>
        </p:nvSpPr>
        <p:spPr>
          <a:xfrm>
            <a:off x="3547268" y="6286640"/>
            <a:ext cx="1325325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OMgen_HUMCNintcpt</a:t>
            </a:r>
            <a:endParaRPr lang="en-AU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Flowchart: Terminator 304"/>
          <p:cNvSpPr/>
          <p:nvPr/>
        </p:nvSpPr>
        <p:spPr>
          <a:xfrm>
            <a:off x="3547126" y="6539682"/>
            <a:ext cx="1349586" cy="197648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OMgen_DcmpFracCO2</a:t>
            </a:r>
          </a:p>
        </p:txBody>
      </p:sp>
      <p:sp>
        <p:nvSpPr>
          <p:cNvPr id="310" name="Flowchart: Terminator 309"/>
          <p:cNvSpPr/>
          <p:nvPr/>
        </p:nvSpPr>
        <p:spPr>
          <a:xfrm>
            <a:off x="1851268" y="5257725"/>
            <a:ext cx="1433196" cy="176837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OMgen_FracXXXToBIOF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Flowchart: Terminator 310"/>
          <p:cNvSpPr/>
          <p:nvPr/>
        </p:nvSpPr>
        <p:spPr>
          <a:xfrm>
            <a:off x="1856001" y="5499285"/>
            <a:ext cx="1433191" cy="178050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OMgen_FracXXXToHUM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1851268" y="5720638"/>
            <a:ext cx="1447382" cy="190136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OMgen_FracHUMToBIOS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Flowchart: Terminator 312"/>
          <p:cNvSpPr/>
          <p:nvPr/>
        </p:nvSpPr>
        <p:spPr>
          <a:xfrm>
            <a:off x="1798713" y="5949279"/>
            <a:ext cx="1490480" cy="17448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OMgen_FracHUMToHUM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Flowchart: Terminator 313"/>
          <p:cNvSpPr/>
          <p:nvPr/>
        </p:nvSpPr>
        <p:spPr>
          <a:xfrm>
            <a:off x="1818097" y="6165291"/>
            <a:ext cx="1480552" cy="181919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OMgen_FracManureBIOF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Flowchart: Terminator 314"/>
          <p:cNvSpPr/>
          <p:nvPr/>
        </p:nvSpPr>
        <p:spPr>
          <a:xfrm>
            <a:off x="1798713" y="6394949"/>
            <a:ext cx="1482896" cy="191770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OMgen_FracManureBIOS</a:t>
            </a:r>
            <a:endParaRPr lang="en-A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Flowchart: Terminator 315"/>
          <p:cNvSpPr/>
          <p:nvPr/>
        </p:nvSpPr>
        <p:spPr>
          <a:xfrm>
            <a:off x="1667435" y="6632133"/>
            <a:ext cx="1589498" cy="17583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OMgen_FracManureHUM</a:t>
            </a:r>
            <a:endParaRPr lang="en-AU" sz="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Elbow Connector 43"/>
          <p:cNvCxnSpPr>
            <a:stCxn id="16" idx="3"/>
            <a:endCxn id="80" idx="0"/>
          </p:cNvCxnSpPr>
          <p:nvPr/>
        </p:nvCxnSpPr>
        <p:spPr>
          <a:xfrm>
            <a:off x="4261651" y="2202348"/>
            <a:ext cx="439474" cy="158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" idx="6"/>
            <a:endCxn id="16" idx="1"/>
          </p:cNvCxnSpPr>
          <p:nvPr/>
        </p:nvCxnSpPr>
        <p:spPr>
          <a:xfrm flipV="1">
            <a:off x="2078717" y="2202348"/>
            <a:ext cx="452375" cy="272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6" idx="1"/>
            <a:endCxn id="16" idx="2"/>
          </p:cNvCxnSpPr>
          <p:nvPr/>
        </p:nvCxnSpPr>
        <p:spPr>
          <a:xfrm rot="10800000">
            <a:off x="3396372" y="2581799"/>
            <a:ext cx="135228" cy="41365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7" idx="1"/>
            <a:endCxn id="16" idx="2"/>
          </p:cNvCxnSpPr>
          <p:nvPr/>
        </p:nvCxnSpPr>
        <p:spPr>
          <a:xfrm rot="10800000">
            <a:off x="3396372" y="2581799"/>
            <a:ext cx="111472" cy="63642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8" idx="1"/>
            <a:endCxn id="16" idx="2"/>
          </p:cNvCxnSpPr>
          <p:nvPr/>
        </p:nvCxnSpPr>
        <p:spPr>
          <a:xfrm rot="10800000">
            <a:off x="3396372" y="2581799"/>
            <a:ext cx="137682" cy="85594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259" idx="1"/>
            <a:endCxn id="16" idx="2"/>
          </p:cNvCxnSpPr>
          <p:nvPr/>
        </p:nvCxnSpPr>
        <p:spPr>
          <a:xfrm rot="10800000">
            <a:off x="3396372" y="2581798"/>
            <a:ext cx="113926" cy="108834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260" idx="1"/>
            <a:endCxn id="16" idx="2"/>
          </p:cNvCxnSpPr>
          <p:nvPr/>
        </p:nvCxnSpPr>
        <p:spPr>
          <a:xfrm rot="10800000">
            <a:off x="3396373" y="2581798"/>
            <a:ext cx="135827" cy="132864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stCxn id="261" idx="1"/>
            <a:endCxn id="16" idx="2"/>
          </p:cNvCxnSpPr>
          <p:nvPr/>
        </p:nvCxnSpPr>
        <p:spPr>
          <a:xfrm rot="10800000">
            <a:off x="3396373" y="2581798"/>
            <a:ext cx="112071" cy="158029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262" idx="1"/>
            <a:endCxn id="16" idx="2"/>
          </p:cNvCxnSpPr>
          <p:nvPr/>
        </p:nvCxnSpPr>
        <p:spPr>
          <a:xfrm rot="10800000">
            <a:off x="3396373" y="2581798"/>
            <a:ext cx="138281" cy="182641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263" idx="1"/>
            <a:endCxn id="16" idx="2"/>
          </p:cNvCxnSpPr>
          <p:nvPr/>
        </p:nvCxnSpPr>
        <p:spPr>
          <a:xfrm rot="10800000">
            <a:off x="3396372" y="2581798"/>
            <a:ext cx="136440" cy="207031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264" idx="1"/>
            <a:endCxn id="16" idx="2"/>
          </p:cNvCxnSpPr>
          <p:nvPr/>
        </p:nvCxnSpPr>
        <p:spPr>
          <a:xfrm rot="10800000">
            <a:off x="3396373" y="2581799"/>
            <a:ext cx="132175" cy="231789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265" idx="1"/>
            <a:endCxn id="16" idx="2"/>
          </p:cNvCxnSpPr>
          <p:nvPr/>
        </p:nvCxnSpPr>
        <p:spPr>
          <a:xfrm rot="10800000">
            <a:off x="3396373" y="2581798"/>
            <a:ext cx="108419" cy="255573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277" idx="1"/>
            <a:endCxn id="16" idx="2"/>
          </p:cNvCxnSpPr>
          <p:nvPr/>
        </p:nvCxnSpPr>
        <p:spPr>
          <a:xfrm rot="10800000">
            <a:off x="3396372" y="2581798"/>
            <a:ext cx="136440" cy="281352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278" idx="1"/>
            <a:endCxn id="16" idx="2"/>
          </p:cNvCxnSpPr>
          <p:nvPr/>
        </p:nvCxnSpPr>
        <p:spPr>
          <a:xfrm rot="10800000">
            <a:off x="3396373" y="2581799"/>
            <a:ext cx="108419" cy="306049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/>
          <p:cNvCxnSpPr>
            <a:stCxn id="302" idx="1"/>
            <a:endCxn id="16" idx="2"/>
          </p:cNvCxnSpPr>
          <p:nvPr/>
        </p:nvCxnSpPr>
        <p:spPr>
          <a:xfrm rot="10800000">
            <a:off x="3396373" y="2581798"/>
            <a:ext cx="114667" cy="330899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stCxn id="303" idx="1"/>
            <a:endCxn id="16" idx="2"/>
          </p:cNvCxnSpPr>
          <p:nvPr/>
        </p:nvCxnSpPr>
        <p:spPr>
          <a:xfrm rot="10800000">
            <a:off x="3396372" y="2581798"/>
            <a:ext cx="112826" cy="355062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/>
          <p:cNvCxnSpPr>
            <a:stCxn id="304" idx="1"/>
            <a:endCxn id="16" idx="2"/>
          </p:cNvCxnSpPr>
          <p:nvPr/>
        </p:nvCxnSpPr>
        <p:spPr>
          <a:xfrm rot="10800000">
            <a:off x="3396372" y="2581798"/>
            <a:ext cx="150896" cy="380366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305" idx="1"/>
            <a:endCxn id="16" idx="2"/>
          </p:cNvCxnSpPr>
          <p:nvPr/>
        </p:nvCxnSpPr>
        <p:spPr>
          <a:xfrm rot="10800000">
            <a:off x="3396372" y="2581798"/>
            <a:ext cx="150754" cy="405670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stCxn id="266" idx="3"/>
            <a:endCxn id="16" idx="2"/>
          </p:cNvCxnSpPr>
          <p:nvPr/>
        </p:nvCxnSpPr>
        <p:spPr>
          <a:xfrm flipV="1">
            <a:off x="3272594" y="2581798"/>
            <a:ext cx="123778" cy="33940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267" idx="3"/>
            <a:endCxn id="16" idx="2"/>
          </p:cNvCxnSpPr>
          <p:nvPr/>
        </p:nvCxnSpPr>
        <p:spPr>
          <a:xfrm flipV="1">
            <a:off x="3281608" y="2581798"/>
            <a:ext cx="114764" cy="54503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268" idx="3"/>
            <a:endCxn id="16" idx="2"/>
          </p:cNvCxnSpPr>
          <p:nvPr/>
        </p:nvCxnSpPr>
        <p:spPr>
          <a:xfrm flipV="1">
            <a:off x="3241920" y="2581798"/>
            <a:ext cx="154452" cy="77279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>
            <a:stCxn id="269" idx="3"/>
            <a:endCxn id="16" idx="2"/>
          </p:cNvCxnSpPr>
          <p:nvPr/>
        </p:nvCxnSpPr>
        <p:spPr>
          <a:xfrm flipV="1">
            <a:off x="3255133" y="2581798"/>
            <a:ext cx="141239" cy="98047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stCxn id="270" idx="3"/>
            <a:endCxn id="16" idx="2"/>
          </p:cNvCxnSpPr>
          <p:nvPr/>
        </p:nvCxnSpPr>
        <p:spPr>
          <a:xfrm flipV="1">
            <a:off x="3291861" y="2581798"/>
            <a:ext cx="104511" cy="120783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stCxn id="271" idx="3"/>
            <a:endCxn id="16" idx="2"/>
          </p:cNvCxnSpPr>
          <p:nvPr/>
        </p:nvCxnSpPr>
        <p:spPr>
          <a:xfrm flipV="1">
            <a:off x="3281608" y="2581798"/>
            <a:ext cx="114764" cy="143846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272" idx="3"/>
            <a:endCxn id="16" idx="2"/>
          </p:cNvCxnSpPr>
          <p:nvPr/>
        </p:nvCxnSpPr>
        <p:spPr>
          <a:xfrm flipV="1">
            <a:off x="3265693" y="2581798"/>
            <a:ext cx="130679" cy="165287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273" idx="3"/>
            <a:endCxn id="16" idx="2"/>
          </p:cNvCxnSpPr>
          <p:nvPr/>
        </p:nvCxnSpPr>
        <p:spPr>
          <a:xfrm flipV="1">
            <a:off x="3261279" y="2581798"/>
            <a:ext cx="135093" cy="185026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Elbow Connector 360"/>
          <p:cNvCxnSpPr>
            <a:stCxn id="274" idx="3"/>
            <a:endCxn id="16" idx="2"/>
          </p:cNvCxnSpPr>
          <p:nvPr/>
        </p:nvCxnSpPr>
        <p:spPr>
          <a:xfrm flipV="1">
            <a:off x="3269271" y="2581798"/>
            <a:ext cx="127101" cy="206861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stCxn id="275" idx="3"/>
            <a:endCxn id="16" idx="2"/>
          </p:cNvCxnSpPr>
          <p:nvPr/>
        </p:nvCxnSpPr>
        <p:spPr>
          <a:xfrm flipV="1">
            <a:off x="3266955" y="2581798"/>
            <a:ext cx="129417" cy="230592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76" idx="3"/>
            <a:endCxn id="16" idx="2"/>
          </p:cNvCxnSpPr>
          <p:nvPr/>
        </p:nvCxnSpPr>
        <p:spPr>
          <a:xfrm flipV="1">
            <a:off x="3255133" y="2581798"/>
            <a:ext cx="141239" cy="253242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10" idx="3"/>
            <a:endCxn id="16" idx="2"/>
          </p:cNvCxnSpPr>
          <p:nvPr/>
        </p:nvCxnSpPr>
        <p:spPr>
          <a:xfrm flipV="1">
            <a:off x="3284464" y="2581798"/>
            <a:ext cx="111908" cy="276434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Elbow Connector 368"/>
          <p:cNvCxnSpPr>
            <a:stCxn id="311" idx="3"/>
            <a:endCxn id="16" idx="2"/>
          </p:cNvCxnSpPr>
          <p:nvPr/>
        </p:nvCxnSpPr>
        <p:spPr>
          <a:xfrm flipV="1">
            <a:off x="3289192" y="2581798"/>
            <a:ext cx="107180" cy="300651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stCxn id="312" idx="3"/>
            <a:endCxn id="16" idx="2"/>
          </p:cNvCxnSpPr>
          <p:nvPr/>
        </p:nvCxnSpPr>
        <p:spPr>
          <a:xfrm flipV="1">
            <a:off x="3298650" y="2581798"/>
            <a:ext cx="97722" cy="323390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/>
          <p:cNvCxnSpPr>
            <a:stCxn id="313" idx="3"/>
            <a:endCxn id="16" idx="2"/>
          </p:cNvCxnSpPr>
          <p:nvPr/>
        </p:nvCxnSpPr>
        <p:spPr>
          <a:xfrm flipV="1">
            <a:off x="3289193" y="2581798"/>
            <a:ext cx="107179" cy="345472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314" idx="3"/>
            <a:endCxn id="16" idx="2"/>
          </p:cNvCxnSpPr>
          <p:nvPr/>
        </p:nvCxnSpPr>
        <p:spPr>
          <a:xfrm flipV="1">
            <a:off x="3298649" y="2581798"/>
            <a:ext cx="97723" cy="367445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stCxn id="315" idx="3"/>
            <a:endCxn id="16" idx="2"/>
          </p:cNvCxnSpPr>
          <p:nvPr/>
        </p:nvCxnSpPr>
        <p:spPr>
          <a:xfrm flipV="1">
            <a:off x="3281609" y="2581798"/>
            <a:ext cx="114763" cy="390903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/>
          <p:cNvCxnSpPr>
            <a:stCxn id="316" idx="3"/>
            <a:endCxn id="16" idx="2"/>
          </p:cNvCxnSpPr>
          <p:nvPr/>
        </p:nvCxnSpPr>
        <p:spPr>
          <a:xfrm flipV="1">
            <a:off x="3256933" y="2581798"/>
            <a:ext cx="139439" cy="413825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426" y="271316"/>
            <a:ext cx="447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Bell MT" panose="02020503060305020303" pitchFamily="18" charset="0"/>
              </a:rPr>
              <a:t>5) Calculate </a:t>
            </a:r>
            <a:r>
              <a:rPr lang="en-AU" dirty="0">
                <a:latin typeface="Bell MT" panose="02020503060305020303" pitchFamily="18" charset="0"/>
              </a:rPr>
              <a:t>Nit, </a:t>
            </a:r>
            <a:r>
              <a:rPr lang="en-AU" dirty="0" err="1">
                <a:latin typeface="Bell MT" panose="02020503060305020303" pitchFamily="18" charset="0"/>
              </a:rPr>
              <a:t>DeNit</a:t>
            </a:r>
            <a:r>
              <a:rPr lang="en-AU" dirty="0">
                <a:latin typeface="Bell MT" panose="02020503060305020303" pitchFamily="18" charset="0"/>
              </a:rPr>
              <a:t>, Uptake and </a:t>
            </a:r>
            <a:r>
              <a:rPr lang="en-AU" dirty="0" smtClean="0">
                <a:latin typeface="Bell MT" panose="02020503060305020303" pitchFamily="18" charset="0"/>
              </a:rPr>
              <a:t>Leaching</a:t>
            </a:r>
          </a:p>
          <a:p>
            <a:r>
              <a:rPr lang="en-AU" dirty="0" smtClean="0">
                <a:latin typeface="Bell MT" panose="02020503060305020303" pitchFamily="18" charset="0"/>
              </a:rPr>
              <a:t>( Inputs)</a:t>
            </a:r>
            <a:endParaRPr lang="en-AU" dirty="0">
              <a:latin typeface="Bell MT" panose="02020503060305020303" pitchFamily="18" charset="0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367267" y="1457222"/>
            <a:ext cx="1774778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Cl_Temp_r</a:t>
            </a:r>
            <a:endParaRPr lang="en-AU" sz="1200" dirty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(Climate Temperature timeseries Input)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1359895" y="2729167"/>
            <a:ext cx="1772202" cy="564142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SW_Drainage_frac_r</a:t>
            </a: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(Soil Water Output Variable)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3354" y="2812297"/>
            <a:ext cx="1730559" cy="96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  <a:latin typeface="Bell MT" panose="02020503060305020303" pitchFamily="18" charset="0"/>
              </a:rPr>
              <a:t>Calculate Nit, </a:t>
            </a:r>
            <a:r>
              <a:rPr lang="en-AU" sz="1200" dirty="0" err="1">
                <a:solidFill>
                  <a:srgbClr val="FF0000"/>
                </a:solidFill>
                <a:latin typeface="Bell MT" panose="02020503060305020303" pitchFamily="18" charset="0"/>
              </a:rPr>
              <a:t>DeNit</a:t>
            </a:r>
            <a:r>
              <a:rPr lang="en-AU" sz="1200" dirty="0">
                <a:solidFill>
                  <a:srgbClr val="FF0000"/>
                </a:solidFill>
                <a:latin typeface="Bell MT" panose="02020503060305020303" pitchFamily="18" charset="0"/>
              </a:rPr>
              <a:t>, Uptake and Leaching</a:t>
            </a:r>
          </a:p>
          <a:p>
            <a:pPr algn="ctr"/>
            <a:r>
              <a:rPr lang="en-AU" sz="1200" dirty="0" err="1" smtClean="0">
                <a:solidFill>
                  <a:schemeClr val="tx1"/>
                </a:solidFill>
                <a:latin typeface="Bell MT" panose="02020503060305020303" pitchFamily="18" charset="0"/>
              </a:rPr>
              <a:t>NCycleModel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 (</a:t>
            </a:r>
            <a:r>
              <a:rPr lang="en-AU" sz="1200" dirty="0" err="1">
                <a:solidFill>
                  <a:schemeClr val="tx1"/>
                </a:solidFill>
                <a:latin typeface="Bell MT" panose="02020503060305020303" pitchFamily="18" charset="0"/>
              </a:rPr>
              <a:t>run_nit_denit_uptake_and_leaching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3193912" y="3179009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Elbow Connector 17"/>
          <p:cNvCxnSpPr>
            <a:stCxn id="11" idx="3"/>
            <a:endCxn id="17" idx="0"/>
          </p:cNvCxnSpPr>
          <p:nvPr/>
        </p:nvCxnSpPr>
        <p:spPr>
          <a:xfrm>
            <a:off x="3142045" y="1763644"/>
            <a:ext cx="155600" cy="1415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0"/>
          </p:cNvCxnSpPr>
          <p:nvPr/>
        </p:nvCxnSpPr>
        <p:spPr>
          <a:xfrm>
            <a:off x="3132097" y="3011238"/>
            <a:ext cx="165548" cy="16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  <a:endCxn id="16" idx="1"/>
          </p:cNvCxnSpPr>
          <p:nvPr/>
        </p:nvCxnSpPr>
        <p:spPr>
          <a:xfrm>
            <a:off x="3401377" y="3293309"/>
            <a:ext cx="38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368555" y="3975672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OM_NetNMinact_r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OrganicMatterModel </a:t>
            </a:r>
            <a:r>
              <a:rPr lang="en-AU" sz="1200" dirty="0" smtClean="0">
                <a:latin typeface="Bell MT" panose="02020503060305020303" pitchFamily="18" charset="0"/>
              </a:rPr>
              <a:t>Output Variables)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24" name="Elbow Connector 23"/>
          <p:cNvCxnSpPr>
            <a:stCxn id="23" idx="3"/>
            <a:endCxn id="17" idx="4"/>
          </p:cNvCxnSpPr>
          <p:nvPr/>
        </p:nvCxnSpPr>
        <p:spPr>
          <a:xfrm flipV="1">
            <a:off x="3140757" y="3407609"/>
            <a:ext cx="156888" cy="86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1357402" y="2116203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SW_TSMD_mod_r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>
                <a:latin typeface="Bell MT" panose="02020503060305020303" pitchFamily="18" charset="0"/>
              </a:rPr>
              <a:t>Soil Water Output </a:t>
            </a:r>
            <a:r>
              <a:rPr lang="en-AU" sz="1200" dirty="0" smtClean="0">
                <a:latin typeface="Bell MT" panose="02020503060305020303" pitchFamily="18" charset="0"/>
              </a:rPr>
              <a:t>Variable)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1357402" y="3355241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OM_NetNMinact_r</a:t>
            </a:r>
            <a:r>
              <a:rPr lang="en-AU" sz="1200" dirty="0" smtClean="0">
                <a:latin typeface="Bell MT" panose="02020503060305020303" pitchFamily="18" charset="0"/>
              </a:rPr>
              <a:t> (Organic Matter Output </a:t>
            </a:r>
            <a:r>
              <a:rPr lang="en-AU" sz="1200" dirty="0">
                <a:latin typeface="Bell MT" panose="02020503060305020303" pitchFamily="18" charset="0"/>
              </a:rPr>
              <a:t>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28" name="Elbow Connector 27"/>
          <p:cNvCxnSpPr>
            <a:stCxn id="25" idx="3"/>
            <a:endCxn id="17" idx="0"/>
          </p:cNvCxnSpPr>
          <p:nvPr/>
        </p:nvCxnSpPr>
        <p:spPr>
          <a:xfrm>
            <a:off x="3121372" y="2408691"/>
            <a:ext cx="176273" cy="770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3"/>
            <a:endCxn id="17" idx="4"/>
          </p:cNvCxnSpPr>
          <p:nvPr/>
        </p:nvCxnSpPr>
        <p:spPr>
          <a:xfrm flipV="1">
            <a:off x="3129604" y="3407609"/>
            <a:ext cx="168041" cy="24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Decision 108"/>
          <p:cNvSpPr/>
          <p:nvPr/>
        </p:nvSpPr>
        <p:spPr>
          <a:xfrm>
            <a:off x="3573833" y="5916322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950943" y="6028152"/>
            <a:ext cx="10518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845703" y="5827786"/>
            <a:ext cx="1938857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An_leg_Ndemand_r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Annual Plant Model </a:t>
            </a:r>
            <a:r>
              <a:rPr lang="en-AU" sz="1200" dirty="0" smtClean="0">
                <a:latin typeface="Bell MT" panose="02020503060305020303" pitchFamily="18" charset="0"/>
              </a:rPr>
              <a:t>Output Variables)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12" name="Flowchart: Terminator 111"/>
          <p:cNvSpPr/>
          <p:nvPr/>
        </p:nvSpPr>
        <p:spPr>
          <a:xfrm>
            <a:off x="813487" y="5245094"/>
            <a:ext cx="1969372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An_nonLeg_Ndemand_r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(Annual Plant Model</a:t>
            </a:r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AU" sz="1200" dirty="0" smtClean="0">
                <a:latin typeface="Bell MT" panose="02020503060305020303" pitchFamily="18" charset="0"/>
              </a:rPr>
              <a:t>Output Variables)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13" name="Flowchart: Terminator 112"/>
          <p:cNvSpPr/>
          <p:nvPr/>
        </p:nvSpPr>
        <p:spPr>
          <a:xfrm>
            <a:off x="5900114" y="5951180"/>
            <a:ext cx="1815442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Pe_leg_Ndemand_r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Perennial Plant Model </a:t>
            </a:r>
            <a:r>
              <a:rPr lang="en-AU" sz="1200" dirty="0" smtClean="0">
                <a:latin typeface="Bell MT" panose="02020503060305020303" pitchFamily="18" charset="0"/>
              </a:rPr>
              <a:t>Output Variables)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14" name="Flowchart: Terminator 113"/>
          <p:cNvSpPr/>
          <p:nvPr/>
        </p:nvSpPr>
        <p:spPr>
          <a:xfrm>
            <a:off x="5881069" y="5343167"/>
            <a:ext cx="1909659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Pe_nonLeg_Ndemand_r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Perennial Plant </a:t>
            </a:r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Model </a:t>
            </a:r>
            <a:r>
              <a:rPr lang="en-AU" sz="1200" dirty="0" smtClean="0">
                <a:latin typeface="Bell MT" panose="02020503060305020303" pitchFamily="18" charset="0"/>
              </a:rPr>
              <a:t>Output Variables)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10" name="Straight Arrow Connector 9"/>
          <p:cNvCxnSpPr>
            <a:endCxn id="137" idx="2"/>
          </p:cNvCxnSpPr>
          <p:nvPr/>
        </p:nvCxnSpPr>
        <p:spPr>
          <a:xfrm>
            <a:off x="5268377" y="6359582"/>
            <a:ext cx="21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198228" y="6246816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6" name="Elbow Connector 245"/>
          <p:cNvCxnSpPr>
            <a:stCxn id="111" idx="3"/>
            <a:endCxn id="116" idx="2"/>
          </p:cNvCxnSpPr>
          <p:nvPr/>
        </p:nvCxnSpPr>
        <p:spPr>
          <a:xfrm>
            <a:off x="2784560" y="6093684"/>
            <a:ext cx="413668" cy="267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12" idx="3"/>
            <a:endCxn id="116" idx="2"/>
          </p:cNvCxnSpPr>
          <p:nvPr/>
        </p:nvCxnSpPr>
        <p:spPr>
          <a:xfrm>
            <a:off x="2782859" y="5510992"/>
            <a:ext cx="415369" cy="85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9" idx="1"/>
            <a:endCxn id="116" idx="6"/>
          </p:cNvCxnSpPr>
          <p:nvPr/>
        </p:nvCxnSpPr>
        <p:spPr>
          <a:xfrm rot="10800000" flipV="1">
            <a:off x="3405693" y="6359582"/>
            <a:ext cx="168140" cy="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487205" y="6245282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Elbow Connector 38"/>
          <p:cNvCxnSpPr>
            <a:stCxn id="113" idx="1"/>
            <a:endCxn id="137" idx="6"/>
          </p:cNvCxnSpPr>
          <p:nvPr/>
        </p:nvCxnSpPr>
        <p:spPr>
          <a:xfrm rot="10800000" flipV="1">
            <a:off x="5694670" y="6217078"/>
            <a:ext cx="205444" cy="142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4" idx="1"/>
            <a:endCxn id="137" idx="6"/>
          </p:cNvCxnSpPr>
          <p:nvPr/>
        </p:nvCxnSpPr>
        <p:spPr>
          <a:xfrm rot="10800000" flipV="1">
            <a:off x="5694671" y="5609064"/>
            <a:ext cx="186399" cy="750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6" idx="0"/>
            <a:endCxn id="17" idx="4"/>
          </p:cNvCxnSpPr>
          <p:nvPr/>
        </p:nvCxnSpPr>
        <p:spPr>
          <a:xfrm rot="16200000" flipV="1">
            <a:off x="1880200" y="4825055"/>
            <a:ext cx="2839207" cy="4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238214" y="6030987"/>
            <a:ext cx="3722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38599" y="6025433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Elbow Connector 144"/>
          <p:cNvCxnSpPr>
            <a:stCxn id="137" idx="0"/>
            <a:endCxn id="17" idx="4"/>
          </p:cNvCxnSpPr>
          <p:nvPr/>
        </p:nvCxnSpPr>
        <p:spPr>
          <a:xfrm rot="16200000" flipV="1">
            <a:off x="3025456" y="3679799"/>
            <a:ext cx="2837673" cy="2293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Terminator 137"/>
          <p:cNvSpPr/>
          <p:nvPr/>
        </p:nvSpPr>
        <p:spPr>
          <a:xfrm>
            <a:off x="4787720" y="999601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SoilTexture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Elbow Connector 138"/>
          <p:cNvCxnSpPr>
            <a:stCxn id="138" idx="1"/>
            <a:endCxn id="16" idx="0"/>
          </p:cNvCxnSpPr>
          <p:nvPr/>
        </p:nvCxnSpPr>
        <p:spPr>
          <a:xfrm rot="10800000" flipV="1">
            <a:off x="4648634" y="1116655"/>
            <a:ext cx="139086" cy="16956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Terminator 139"/>
          <p:cNvSpPr/>
          <p:nvPr/>
        </p:nvSpPr>
        <p:spPr>
          <a:xfrm>
            <a:off x="4798133" y="719237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k_2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lowchart: Terminator 140"/>
          <p:cNvSpPr/>
          <p:nvPr/>
        </p:nvSpPr>
        <p:spPr>
          <a:xfrm>
            <a:off x="4787720" y="438575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k_1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Elbow Connector 141"/>
          <p:cNvCxnSpPr>
            <a:stCxn id="140" idx="1"/>
            <a:endCxn id="16" idx="0"/>
          </p:cNvCxnSpPr>
          <p:nvPr/>
        </p:nvCxnSpPr>
        <p:spPr>
          <a:xfrm rot="10800000" flipV="1">
            <a:off x="4648635" y="836291"/>
            <a:ext cx="149499" cy="197600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41" idx="1"/>
            <a:endCxn id="16" idx="0"/>
          </p:cNvCxnSpPr>
          <p:nvPr/>
        </p:nvCxnSpPr>
        <p:spPr>
          <a:xfrm rot="10800000" flipV="1">
            <a:off x="4648634" y="555629"/>
            <a:ext cx="139086" cy="225666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Terminator 143"/>
          <p:cNvSpPr/>
          <p:nvPr/>
        </p:nvSpPr>
        <p:spPr>
          <a:xfrm>
            <a:off x="4805699" y="1863619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Den_max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lowchart: Terminator 145"/>
          <p:cNvSpPr/>
          <p:nvPr/>
        </p:nvSpPr>
        <p:spPr>
          <a:xfrm>
            <a:off x="4805699" y="1576660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kmax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Flowchart: Terminator 146"/>
          <p:cNvSpPr/>
          <p:nvPr/>
        </p:nvSpPr>
        <p:spPr>
          <a:xfrm>
            <a:off x="4805699" y="1289701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pH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Flowchart: Terminator 147"/>
          <p:cNvSpPr/>
          <p:nvPr/>
        </p:nvSpPr>
        <p:spPr>
          <a:xfrm>
            <a:off x="4832096" y="2425305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VegType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Flowchart: Terminator 148"/>
          <p:cNvSpPr/>
          <p:nvPr/>
        </p:nvSpPr>
        <p:spPr>
          <a:xfrm>
            <a:off x="4832096" y="2144280"/>
            <a:ext cx="1136596" cy="234109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DenR_Max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147" idx="1"/>
            <a:endCxn id="16" idx="0"/>
          </p:cNvCxnSpPr>
          <p:nvPr/>
        </p:nvCxnSpPr>
        <p:spPr>
          <a:xfrm rot="10800000" flipV="1">
            <a:off x="4648635" y="1406755"/>
            <a:ext cx="157065" cy="14055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6" idx="1"/>
            <a:endCxn id="16" idx="0"/>
          </p:cNvCxnSpPr>
          <p:nvPr/>
        </p:nvCxnSpPr>
        <p:spPr>
          <a:xfrm rot="10800000" flipV="1">
            <a:off x="4648635" y="1693715"/>
            <a:ext cx="157065" cy="1118582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4" idx="1"/>
            <a:endCxn id="16" idx="0"/>
          </p:cNvCxnSpPr>
          <p:nvPr/>
        </p:nvCxnSpPr>
        <p:spPr>
          <a:xfrm rot="10800000" flipV="1">
            <a:off x="4648635" y="1980673"/>
            <a:ext cx="157065" cy="831623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49" idx="1"/>
            <a:endCxn id="16" idx="0"/>
          </p:cNvCxnSpPr>
          <p:nvPr/>
        </p:nvCxnSpPr>
        <p:spPr>
          <a:xfrm rot="10800000" flipV="1">
            <a:off x="4648634" y="2261335"/>
            <a:ext cx="183462" cy="550962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8" idx="1"/>
            <a:endCxn id="16" idx="0"/>
          </p:cNvCxnSpPr>
          <p:nvPr/>
        </p:nvCxnSpPr>
        <p:spPr>
          <a:xfrm rot="10800000" flipV="1">
            <a:off x="4648634" y="2542359"/>
            <a:ext cx="183462" cy="26993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Terminator 179"/>
          <p:cNvSpPr/>
          <p:nvPr/>
        </p:nvSpPr>
        <p:spPr>
          <a:xfrm>
            <a:off x="7045060" y="343193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NC_Nit_T_a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Flowchart: Terminator 180"/>
          <p:cNvSpPr/>
          <p:nvPr/>
        </p:nvSpPr>
        <p:spPr>
          <a:xfrm>
            <a:off x="7059620" y="719004"/>
            <a:ext cx="1625171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NC_Nit_T_b</a:t>
            </a:r>
            <a:endParaRPr lang="en-AU" sz="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Flowchart: Terminator 181"/>
          <p:cNvSpPr/>
          <p:nvPr/>
        </p:nvSpPr>
        <p:spPr>
          <a:xfrm>
            <a:off x="7071956" y="1110246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NC_Nit_T_c</a:t>
            </a:r>
            <a:endParaRPr lang="en-AU" sz="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Flowchart: Terminator 182"/>
          <p:cNvSpPr/>
          <p:nvPr/>
        </p:nvSpPr>
        <p:spPr>
          <a:xfrm>
            <a:off x="7086127" y="1483006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NC_Nit_TSMD_coarse_a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Flowchart: Terminator 183"/>
          <p:cNvSpPr/>
          <p:nvPr/>
        </p:nvSpPr>
        <p:spPr>
          <a:xfrm>
            <a:off x="7102884" y="1865629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NC_Nit_TSMD_coarse_b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Flowchart: Terminator 184"/>
          <p:cNvSpPr/>
          <p:nvPr/>
        </p:nvSpPr>
        <p:spPr>
          <a:xfrm>
            <a:off x="7109608" y="2254138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NC_Nit_TSMD_coarse_c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Flowchart: Terminator 185"/>
          <p:cNvSpPr/>
          <p:nvPr/>
        </p:nvSpPr>
        <p:spPr>
          <a:xfrm>
            <a:off x="7119922" y="2632841"/>
            <a:ext cx="1573605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NC_Nit_TSMD_med_a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Flowchart: Terminator 186"/>
          <p:cNvSpPr/>
          <p:nvPr/>
        </p:nvSpPr>
        <p:spPr>
          <a:xfrm>
            <a:off x="7119922" y="3020688"/>
            <a:ext cx="1573605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NC_Nit_TSMD_med_b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Flowchart: Terminator 187"/>
          <p:cNvSpPr/>
          <p:nvPr/>
        </p:nvSpPr>
        <p:spPr>
          <a:xfrm>
            <a:off x="7093656" y="3400053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NC_Nit_TSMD_med_c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Flowchart: Terminator 191"/>
          <p:cNvSpPr/>
          <p:nvPr/>
        </p:nvSpPr>
        <p:spPr>
          <a:xfrm>
            <a:off x="7113198" y="3773311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NC_Nit_TSMD_fine_a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Flowchart: Terminator 192"/>
          <p:cNvSpPr/>
          <p:nvPr/>
        </p:nvSpPr>
        <p:spPr>
          <a:xfrm>
            <a:off x="7106474" y="4150002"/>
            <a:ext cx="1625171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NC_Nit_TSMD_fine_b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Flowchart: Terminator 193"/>
          <p:cNvSpPr/>
          <p:nvPr/>
        </p:nvSpPr>
        <p:spPr>
          <a:xfrm>
            <a:off x="7134779" y="4537087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NC_Nit_TSMD_fine_c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Flowchart: Terminator 194"/>
          <p:cNvSpPr/>
          <p:nvPr/>
        </p:nvSpPr>
        <p:spPr>
          <a:xfrm>
            <a:off x="7118809" y="4932772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NC_Nit_pH_a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Flowchart: Terminator 195"/>
          <p:cNvSpPr/>
          <p:nvPr/>
        </p:nvSpPr>
        <p:spPr>
          <a:xfrm>
            <a:off x="8611940" y="194091"/>
            <a:ext cx="1649619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NC_Nit_pH_b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Flowchart: Terminator 196"/>
          <p:cNvSpPr/>
          <p:nvPr/>
        </p:nvSpPr>
        <p:spPr>
          <a:xfrm>
            <a:off x="8649947" y="552657"/>
            <a:ext cx="1625171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NC_Nit_pH_c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Flowchart: Terminator 197"/>
          <p:cNvSpPr/>
          <p:nvPr/>
        </p:nvSpPr>
        <p:spPr>
          <a:xfrm>
            <a:off x="8668348" y="939742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NC_Den_NO3_a</a:t>
            </a:r>
          </a:p>
        </p:txBody>
      </p:sp>
      <p:sp>
        <p:nvSpPr>
          <p:cNvPr id="199" name="Flowchart: Terminator 198"/>
          <p:cNvSpPr/>
          <p:nvPr/>
        </p:nvSpPr>
        <p:spPr>
          <a:xfrm>
            <a:off x="8701514" y="1301795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NC_Den_NO3_b</a:t>
            </a:r>
          </a:p>
        </p:txBody>
      </p:sp>
      <p:sp>
        <p:nvSpPr>
          <p:cNvPr id="200" name="Flowchart: Terminator 199"/>
          <p:cNvSpPr/>
          <p:nvPr/>
        </p:nvSpPr>
        <p:spPr>
          <a:xfrm>
            <a:off x="8686802" y="1678515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NC_Den_NO3_c</a:t>
            </a:r>
          </a:p>
        </p:txBody>
      </p:sp>
      <p:sp>
        <p:nvSpPr>
          <p:cNvPr id="201" name="Flowchart: Terminator 200"/>
          <p:cNvSpPr/>
          <p:nvPr/>
        </p:nvSpPr>
        <p:spPr>
          <a:xfrm>
            <a:off x="8701514" y="2057110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NC_Den_CO2_a</a:t>
            </a:r>
          </a:p>
        </p:txBody>
      </p:sp>
      <p:sp>
        <p:nvSpPr>
          <p:cNvPr id="202" name="Flowchart: Terminator 201"/>
          <p:cNvSpPr/>
          <p:nvPr/>
        </p:nvSpPr>
        <p:spPr>
          <a:xfrm>
            <a:off x="8733211" y="2451191"/>
            <a:ext cx="1573605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NC_Den_CO2_b</a:t>
            </a:r>
          </a:p>
        </p:txBody>
      </p:sp>
      <p:sp>
        <p:nvSpPr>
          <p:cNvPr id="203" name="Flowchart: Terminator 202"/>
          <p:cNvSpPr/>
          <p:nvPr/>
        </p:nvSpPr>
        <p:spPr>
          <a:xfrm>
            <a:off x="8733211" y="2821513"/>
            <a:ext cx="1573605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NC_Den_CO2_c</a:t>
            </a:r>
          </a:p>
        </p:txBody>
      </p:sp>
      <p:sp>
        <p:nvSpPr>
          <p:cNvPr id="204" name="Flowchart: Terminator 203"/>
          <p:cNvSpPr/>
          <p:nvPr/>
        </p:nvSpPr>
        <p:spPr>
          <a:xfrm>
            <a:off x="8712484" y="3215331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NC_Den_TSMD_a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Flowchart: Terminator 204"/>
          <p:cNvSpPr/>
          <p:nvPr/>
        </p:nvSpPr>
        <p:spPr>
          <a:xfrm>
            <a:off x="8733212" y="3574271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NC_Den_TSMD_b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Flowchart: Terminator 205"/>
          <p:cNvSpPr/>
          <p:nvPr/>
        </p:nvSpPr>
        <p:spPr>
          <a:xfrm>
            <a:off x="8733211" y="3965656"/>
            <a:ext cx="1625171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NC_Den_TSMD_c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Flowchart: Terminator 206"/>
          <p:cNvSpPr/>
          <p:nvPr/>
        </p:nvSpPr>
        <p:spPr>
          <a:xfrm>
            <a:off x="8758994" y="4352646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NC_DenR_NO3_a</a:t>
            </a:r>
          </a:p>
        </p:txBody>
      </p:sp>
      <p:sp>
        <p:nvSpPr>
          <p:cNvPr id="208" name="Flowchart: Terminator 207"/>
          <p:cNvSpPr/>
          <p:nvPr/>
        </p:nvSpPr>
        <p:spPr>
          <a:xfrm>
            <a:off x="8784778" y="4768026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NC_DenR_NO3_b</a:t>
            </a:r>
          </a:p>
        </p:txBody>
      </p:sp>
      <p:sp>
        <p:nvSpPr>
          <p:cNvPr id="209" name="Flowchart: Terminator 208"/>
          <p:cNvSpPr/>
          <p:nvPr/>
        </p:nvSpPr>
        <p:spPr>
          <a:xfrm>
            <a:off x="10280929" y="1452514"/>
            <a:ext cx="1625171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NC_DenR_CO2_a</a:t>
            </a:r>
          </a:p>
        </p:txBody>
      </p:sp>
      <p:sp>
        <p:nvSpPr>
          <p:cNvPr id="210" name="Flowchart: Terminator 209"/>
          <p:cNvSpPr/>
          <p:nvPr/>
        </p:nvSpPr>
        <p:spPr>
          <a:xfrm>
            <a:off x="10312889" y="1830203"/>
            <a:ext cx="1625171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NC_DenR_CO2_b</a:t>
            </a:r>
          </a:p>
        </p:txBody>
      </p:sp>
      <p:sp>
        <p:nvSpPr>
          <p:cNvPr id="211" name="Flowchart: Terminator 210"/>
          <p:cNvSpPr/>
          <p:nvPr/>
        </p:nvSpPr>
        <p:spPr>
          <a:xfrm>
            <a:off x="10338672" y="2199690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NC_DenR_CO2_c</a:t>
            </a:r>
          </a:p>
        </p:txBody>
      </p:sp>
      <p:sp>
        <p:nvSpPr>
          <p:cNvPr id="212" name="Flowchart: Terminator 211"/>
          <p:cNvSpPr/>
          <p:nvPr/>
        </p:nvSpPr>
        <p:spPr>
          <a:xfrm>
            <a:off x="10350426" y="2594441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NC_DenR_TSMD_a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lowchart: Terminator 212"/>
          <p:cNvSpPr/>
          <p:nvPr/>
        </p:nvSpPr>
        <p:spPr>
          <a:xfrm>
            <a:off x="10365528" y="2993065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NC_DenR_TSMD_b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Flowchart: Terminator 213"/>
          <p:cNvSpPr/>
          <p:nvPr/>
        </p:nvSpPr>
        <p:spPr>
          <a:xfrm>
            <a:off x="10390857" y="3368278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NC_DenR_TSMD_c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Flowchart: Terminator 214"/>
          <p:cNvSpPr/>
          <p:nvPr/>
        </p:nvSpPr>
        <p:spPr>
          <a:xfrm>
            <a:off x="10390857" y="3770021"/>
            <a:ext cx="1573605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NC_NuptakeFrac_nonLeg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lowchart: Terminator 215"/>
          <p:cNvSpPr/>
          <p:nvPr/>
        </p:nvSpPr>
        <p:spPr>
          <a:xfrm>
            <a:off x="10416057" y="4150295"/>
            <a:ext cx="1573605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NC_NuptakeFrac_leg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Flowchart: Terminator 256"/>
          <p:cNvSpPr/>
          <p:nvPr/>
        </p:nvSpPr>
        <p:spPr>
          <a:xfrm>
            <a:off x="8784778" y="5134980"/>
            <a:ext cx="1573604" cy="329491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NC_DenR_NO3_c</a:t>
            </a:r>
          </a:p>
        </p:txBody>
      </p:sp>
      <p:sp>
        <p:nvSpPr>
          <p:cNvPr id="261" name="Oval 260"/>
          <p:cNvSpPr/>
          <p:nvPr/>
        </p:nvSpPr>
        <p:spPr>
          <a:xfrm>
            <a:off x="6096319" y="3171453"/>
            <a:ext cx="207465" cy="2286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3" name="Elbow Connector 262"/>
          <p:cNvCxnSpPr>
            <a:stCxn id="180" idx="1"/>
            <a:endCxn id="261" idx="6"/>
          </p:cNvCxnSpPr>
          <p:nvPr/>
        </p:nvCxnSpPr>
        <p:spPr>
          <a:xfrm rot="10800000" flipV="1">
            <a:off x="6303784" y="507939"/>
            <a:ext cx="741276" cy="277781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81" idx="1"/>
            <a:endCxn id="261" idx="6"/>
          </p:cNvCxnSpPr>
          <p:nvPr/>
        </p:nvCxnSpPr>
        <p:spPr>
          <a:xfrm rot="10800000" flipV="1">
            <a:off x="6303784" y="883749"/>
            <a:ext cx="755836" cy="2402003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82" idx="1"/>
            <a:endCxn id="261" idx="6"/>
          </p:cNvCxnSpPr>
          <p:nvPr/>
        </p:nvCxnSpPr>
        <p:spPr>
          <a:xfrm rot="10800000" flipV="1">
            <a:off x="6303784" y="1274991"/>
            <a:ext cx="768172" cy="2010761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183" idx="1"/>
            <a:endCxn id="261" idx="6"/>
          </p:cNvCxnSpPr>
          <p:nvPr/>
        </p:nvCxnSpPr>
        <p:spPr>
          <a:xfrm rot="10800000" flipV="1">
            <a:off x="6303785" y="1647751"/>
            <a:ext cx="782343" cy="1638001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184" idx="1"/>
            <a:endCxn id="261" idx="6"/>
          </p:cNvCxnSpPr>
          <p:nvPr/>
        </p:nvCxnSpPr>
        <p:spPr>
          <a:xfrm rot="10800000" flipV="1">
            <a:off x="6303784" y="2030375"/>
            <a:ext cx="799100" cy="1255378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85" idx="1"/>
            <a:endCxn id="261" idx="6"/>
          </p:cNvCxnSpPr>
          <p:nvPr/>
        </p:nvCxnSpPr>
        <p:spPr>
          <a:xfrm rot="10800000" flipV="1">
            <a:off x="6303784" y="2418883"/>
            <a:ext cx="805824" cy="866869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186" idx="1"/>
            <a:endCxn id="261" idx="6"/>
          </p:cNvCxnSpPr>
          <p:nvPr/>
        </p:nvCxnSpPr>
        <p:spPr>
          <a:xfrm rot="10800000" flipV="1">
            <a:off x="6303784" y="2797587"/>
            <a:ext cx="816138" cy="48816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187" idx="1"/>
            <a:endCxn id="261" idx="6"/>
          </p:cNvCxnSpPr>
          <p:nvPr/>
        </p:nvCxnSpPr>
        <p:spPr>
          <a:xfrm rot="10800000" flipV="1">
            <a:off x="6303784" y="3185433"/>
            <a:ext cx="816138" cy="100319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188" idx="1"/>
            <a:endCxn id="261" idx="6"/>
          </p:cNvCxnSpPr>
          <p:nvPr/>
        </p:nvCxnSpPr>
        <p:spPr>
          <a:xfrm rot="10800000">
            <a:off x="6303784" y="3285753"/>
            <a:ext cx="789872" cy="27904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92" idx="1"/>
            <a:endCxn id="261" idx="6"/>
          </p:cNvCxnSpPr>
          <p:nvPr/>
        </p:nvCxnSpPr>
        <p:spPr>
          <a:xfrm rot="10800000">
            <a:off x="6303784" y="3285753"/>
            <a:ext cx="809414" cy="65230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193" idx="1"/>
            <a:endCxn id="261" idx="6"/>
          </p:cNvCxnSpPr>
          <p:nvPr/>
        </p:nvCxnSpPr>
        <p:spPr>
          <a:xfrm rot="10800000">
            <a:off x="6303784" y="3285754"/>
            <a:ext cx="802690" cy="1028995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194" idx="1"/>
            <a:endCxn id="261" idx="6"/>
          </p:cNvCxnSpPr>
          <p:nvPr/>
        </p:nvCxnSpPr>
        <p:spPr>
          <a:xfrm rot="10800000">
            <a:off x="6303785" y="3285753"/>
            <a:ext cx="830995" cy="141608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95" idx="1"/>
            <a:endCxn id="261" idx="6"/>
          </p:cNvCxnSpPr>
          <p:nvPr/>
        </p:nvCxnSpPr>
        <p:spPr>
          <a:xfrm rot="10800000">
            <a:off x="6303785" y="3285754"/>
            <a:ext cx="815025" cy="1811765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1" idx="2"/>
            <a:endCxn id="16" idx="3"/>
          </p:cNvCxnSpPr>
          <p:nvPr/>
        </p:nvCxnSpPr>
        <p:spPr>
          <a:xfrm flipH="1">
            <a:off x="5513913" y="3285753"/>
            <a:ext cx="582406" cy="75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426" y="271316"/>
            <a:ext cx="4531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Bell MT" panose="02020503060305020303" pitchFamily="18" charset="0"/>
              </a:rPr>
              <a:t>5) Calculate </a:t>
            </a:r>
            <a:r>
              <a:rPr lang="en-AU" dirty="0">
                <a:latin typeface="Bell MT" panose="02020503060305020303" pitchFamily="18" charset="0"/>
              </a:rPr>
              <a:t>Nit, </a:t>
            </a:r>
            <a:r>
              <a:rPr lang="en-AU" dirty="0" err="1">
                <a:latin typeface="Bell MT" panose="02020503060305020303" pitchFamily="18" charset="0"/>
              </a:rPr>
              <a:t>DeNit</a:t>
            </a:r>
            <a:r>
              <a:rPr lang="en-AU" dirty="0">
                <a:latin typeface="Bell MT" panose="02020503060305020303" pitchFamily="18" charset="0"/>
              </a:rPr>
              <a:t>, Uptake and </a:t>
            </a:r>
            <a:r>
              <a:rPr lang="en-AU" dirty="0" smtClean="0">
                <a:latin typeface="Bell MT" panose="02020503060305020303" pitchFamily="18" charset="0"/>
              </a:rPr>
              <a:t>Leaching </a:t>
            </a:r>
          </a:p>
          <a:p>
            <a:r>
              <a:rPr lang="en-AU" dirty="0" smtClean="0">
                <a:latin typeface="Bell MT" panose="02020503060305020303" pitchFamily="18" charset="0"/>
              </a:rPr>
              <a:t>(continue)</a:t>
            </a:r>
            <a:endParaRPr lang="en-AU" dirty="0">
              <a:latin typeface="Bell MT" panose="02020503060305020303" pitchFamily="18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304348" y="3074358"/>
            <a:ext cx="1772202" cy="40240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Input Variables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9330" y="2798850"/>
            <a:ext cx="1730559" cy="96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  <a:latin typeface="Bell MT" panose="02020503060305020303" pitchFamily="18" charset="0"/>
              </a:rPr>
              <a:t>Calculate Nit, </a:t>
            </a:r>
            <a:r>
              <a:rPr lang="en-AU" sz="1200" dirty="0" err="1">
                <a:solidFill>
                  <a:srgbClr val="FF0000"/>
                </a:solidFill>
                <a:latin typeface="Bell MT" panose="02020503060305020303" pitchFamily="18" charset="0"/>
              </a:rPr>
              <a:t>DeNit</a:t>
            </a:r>
            <a:r>
              <a:rPr lang="en-AU" sz="1200" dirty="0">
                <a:solidFill>
                  <a:srgbClr val="FF0000"/>
                </a:solidFill>
                <a:latin typeface="Bell MT" panose="02020503060305020303" pitchFamily="18" charset="0"/>
              </a:rPr>
              <a:t>, Uptake and Leaching</a:t>
            </a:r>
          </a:p>
          <a:p>
            <a:pPr algn="ctr"/>
            <a:r>
              <a:rPr lang="en-AU" sz="1200" dirty="0" err="1" smtClean="0">
                <a:solidFill>
                  <a:schemeClr val="tx1"/>
                </a:solidFill>
                <a:latin typeface="Bell MT" panose="02020503060305020303" pitchFamily="18" charset="0"/>
              </a:rPr>
              <a:t>NCycleModel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 (</a:t>
            </a:r>
            <a:r>
              <a:rPr lang="en-AU" sz="1200" dirty="0" err="1">
                <a:solidFill>
                  <a:schemeClr val="tx1"/>
                </a:solidFill>
                <a:latin typeface="Bell MT" panose="02020503060305020303" pitchFamily="18" charset="0"/>
              </a:rPr>
              <a:t>run_nit_denit_uptake_and_leaching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)</a:t>
            </a:r>
          </a:p>
        </p:txBody>
      </p:sp>
      <p:cxnSp>
        <p:nvCxnSpPr>
          <p:cNvPr id="20" name="Elbow Connector 19"/>
          <p:cNvCxnSpPr>
            <a:stCxn id="14" idx="3"/>
            <a:endCxn id="16" idx="1"/>
          </p:cNvCxnSpPr>
          <p:nvPr/>
        </p:nvCxnSpPr>
        <p:spPr>
          <a:xfrm>
            <a:off x="2076550" y="3275561"/>
            <a:ext cx="442780" cy="4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80" idx="2"/>
          </p:cNvCxnSpPr>
          <p:nvPr/>
        </p:nvCxnSpPr>
        <p:spPr>
          <a:xfrm>
            <a:off x="4249889" y="3279862"/>
            <a:ext cx="15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2497401" y="4487370"/>
            <a:ext cx="1772202" cy="346848"/>
          </a:xfrm>
          <a:prstGeom prst="flowChartTerminato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Ncycle</a:t>
            </a:r>
            <a:r>
              <a:rPr lang="en-AU" sz="1200" dirty="0" smtClean="0">
                <a:latin typeface="Bell MT" panose="02020503060305020303" pitchFamily="18" charset="0"/>
              </a:rPr>
              <a:t> Parameters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29" name="Elbow Connector 28"/>
          <p:cNvCxnSpPr>
            <a:stCxn id="26" idx="0"/>
            <a:endCxn id="16" idx="2"/>
          </p:cNvCxnSpPr>
          <p:nvPr/>
        </p:nvCxnSpPr>
        <p:spPr>
          <a:xfrm rot="5400000" flipH="1" flipV="1">
            <a:off x="3020808" y="4123568"/>
            <a:ext cx="726497" cy="1108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4946000" y="551993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NC_CO2_r [kg C / ha]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4952722" y="1038179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NC_SoilTemp_r</a:t>
            </a:r>
            <a:r>
              <a:rPr lang="en-AU" sz="1000" dirty="0">
                <a:latin typeface="Bell MT" panose="02020503060305020303" pitchFamily="18" charset="0"/>
              </a:rPr>
              <a:t> [</a:t>
            </a:r>
            <a:r>
              <a:rPr lang="en-AU" sz="1000" dirty="0" err="1">
                <a:latin typeface="Bell MT" panose="02020503060305020303" pitchFamily="18" charset="0"/>
              </a:rPr>
              <a:t>deg</a:t>
            </a:r>
            <a:r>
              <a:rPr lang="en-AU" sz="1000" dirty="0">
                <a:latin typeface="Bell MT" panose="02020503060305020303" pitchFamily="18" charset="0"/>
              </a:rPr>
              <a:t> C]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4952722" y="1504620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NC_NetNMin_r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4946000" y="1978872"/>
            <a:ext cx="140597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NC_N2O_nitr1_r [kg N / ha]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4952722" y="2462923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NC_NO3_nitr1_r [kg N / ha]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4952722" y="2944337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NC_NH4_nitr1_r [kg N / ha]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4957144" y="3425750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NC_dNH4_NetNmin_r [kg N / ha]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4952722" y="3913228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NC_dNO3_NetNmin_r [kg N / ha]</a:t>
            </a:r>
          </a:p>
        </p:txBody>
      </p:sp>
      <p:sp>
        <p:nvSpPr>
          <p:cNvPr id="79" name="Flowchart: Terminator 78"/>
          <p:cNvSpPr/>
          <p:nvPr/>
        </p:nvSpPr>
        <p:spPr>
          <a:xfrm>
            <a:off x="4957144" y="4372987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NC_NH4_s_1_r [kg N / ha]</a:t>
            </a:r>
          </a:p>
        </p:txBody>
      </p:sp>
      <p:sp>
        <p:nvSpPr>
          <p:cNvPr id="80" name="Oval 79"/>
          <p:cNvSpPr/>
          <p:nvPr/>
        </p:nvSpPr>
        <p:spPr>
          <a:xfrm>
            <a:off x="4400632" y="3165562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1" name="Elbow Connector 80"/>
          <p:cNvCxnSpPr>
            <a:stCxn id="80" idx="6"/>
            <a:endCxn id="71" idx="1"/>
          </p:cNvCxnSpPr>
          <p:nvPr/>
        </p:nvCxnSpPr>
        <p:spPr>
          <a:xfrm flipV="1">
            <a:off x="4608097" y="716739"/>
            <a:ext cx="337903" cy="2563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6"/>
            <a:endCxn id="72" idx="1"/>
          </p:cNvCxnSpPr>
          <p:nvPr/>
        </p:nvCxnSpPr>
        <p:spPr>
          <a:xfrm flipV="1">
            <a:off x="4608097" y="1202925"/>
            <a:ext cx="344625" cy="2076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0" idx="6"/>
            <a:endCxn id="73" idx="1"/>
          </p:cNvCxnSpPr>
          <p:nvPr/>
        </p:nvCxnSpPr>
        <p:spPr>
          <a:xfrm flipV="1">
            <a:off x="4608097" y="1669366"/>
            <a:ext cx="344625" cy="1610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6"/>
            <a:endCxn id="74" idx="1"/>
          </p:cNvCxnSpPr>
          <p:nvPr/>
        </p:nvCxnSpPr>
        <p:spPr>
          <a:xfrm flipV="1">
            <a:off x="4608097" y="2143618"/>
            <a:ext cx="337903" cy="1136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6"/>
            <a:endCxn id="76" idx="1"/>
          </p:cNvCxnSpPr>
          <p:nvPr/>
        </p:nvCxnSpPr>
        <p:spPr>
          <a:xfrm flipV="1">
            <a:off x="4608097" y="3109083"/>
            <a:ext cx="344625" cy="170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0" idx="6"/>
            <a:endCxn id="77" idx="1"/>
          </p:cNvCxnSpPr>
          <p:nvPr/>
        </p:nvCxnSpPr>
        <p:spPr>
          <a:xfrm>
            <a:off x="4608097" y="3279862"/>
            <a:ext cx="349047" cy="310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0" idx="6"/>
            <a:endCxn id="78" idx="1"/>
          </p:cNvCxnSpPr>
          <p:nvPr/>
        </p:nvCxnSpPr>
        <p:spPr>
          <a:xfrm>
            <a:off x="4608097" y="3279862"/>
            <a:ext cx="344625" cy="798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6"/>
            <a:endCxn id="79" idx="1"/>
          </p:cNvCxnSpPr>
          <p:nvPr/>
        </p:nvCxnSpPr>
        <p:spPr>
          <a:xfrm>
            <a:off x="4608097" y="3279862"/>
            <a:ext cx="349047" cy="1257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/>
          <p:cNvSpPr/>
          <p:nvPr/>
        </p:nvSpPr>
        <p:spPr>
          <a:xfrm>
            <a:off x="4957144" y="4889635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NC_NO3_s_1_r [kg N / ha]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4957144" y="5387619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NC_Nit_T_r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4957145" y="5904956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NC_Nit_TSMD_r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6310435" y="32297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NC_Nit_pH_r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6310435" y="807345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NC_dNH4_Nitr2_r [kg N / ha]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6341046" y="129506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NC_N2O_nitr2_r [kg N / ha]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6341046" y="1768206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NC_NH4_s_2_r [kg N / ha]</a:t>
            </a:r>
          </a:p>
        </p:txBody>
      </p:sp>
      <p:sp>
        <p:nvSpPr>
          <p:cNvPr id="96" name="Flowchart: Terminator 95"/>
          <p:cNvSpPr/>
          <p:nvPr/>
        </p:nvSpPr>
        <p:spPr>
          <a:xfrm>
            <a:off x="6332201" y="2244540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NC_NO3_s_2_r [kg N / ha]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6332201" y="2731886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NC_Den_NO3_r []</a:t>
            </a:r>
          </a:p>
        </p:txBody>
      </p:sp>
      <p:sp>
        <p:nvSpPr>
          <p:cNvPr id="98" name="Flowchart: Terminator 97"/>
          <p:cNvSpPr/>
          <p:nvPr/>
        </p:nvSpPr>
        <p:spPr>
          <a:xfrm>
            <a:off x="6332201" y="3190279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NC_Den_CO2_r []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6362811" y="3676465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NC_Den_TSMD_r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6341046" y="415787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NC_Den_total_r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6332202" y="4644065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NC_DenR_NO3_r []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6332201" y="5154126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NC_DenR_CO2_r []</a:t>
            </a:r>
          </a:p>
        </p:txBody>
      </p:sp>
      <p:sp>
        <p:nvSpPr>
          <p:cNvPr id="103" name="Flowchart: Terminator 102"/>
          <p:cNvSpPr/>
          <p:nvPr/>
        </p:nvSpPr>
        <p:spPr>
          <a:xfrm>
            <a:off x="6332202" y="5649737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NC_DenR_TSMD_r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6332202" y="617304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NC_DenR_r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cxnSp>
        <p:nvCxnSpPr>
          <p:cNvPr id="105" name="Elbow Connector 104"/>
          <p:cNvCxnSpPr>
            <a:stCxn id="80" idx="6"/>
            <a:endCxn id="75" idx="1"/>
          </p:cNvCxnSpPr>
          <p:nvPr/>
        </p:nvCxnSpPr>
        <p:spPr>
          <a:xfrm flipV="1">
            <a:off x="4608097" y="2627669"/>
            <a:ext cx="344625" cy="652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0" idx="6"/>
            <a:endCxn id="89" idx="1"/>
          </p:cNvCxnSpPr>
          <p:nvPr/>
        </p:nvCxnSpPr>
        <p:spPr>
          <a:xfrm>
            <a:off x="4608097" y="3279862"/>
            <a:ext cx="349047" cy="1774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0" idx="6"/>
            <a:endCxn id="90" idx="1"/>
          </p:cNvCxnSpPr>
          <p:nvPr/>
        </p:nvCxnSpPr>
        <p:spPr>
          <a:xfrm>
            <a:off x="4608097" y="3279862"/>
            <a:ext cx="349047" cy="227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0" idx="6"/>
            <a:endCxn id="91" idx="1"/>
          </p:cNvCxnSpPr>
          <p:nvPr/>
        </p:nvCxnSpPr>
        <p:spPr>
          <a:xfrm>
            <a:off x="4608097" y="3279862"/>
            <a:ext cx="349048" cy="2789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Terminator 123"/>
          <p:cNvSpPr/>
          <p:nvPr/>
        </p:nvSpPr>
        <p:spPr>
          <a:xfrm>
            <a:off x="7661096" y="60920"/>
            <a:ext cx="1468607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NC_Den_N2O_r [kg N / ha]</a:t>
            </a:r>
          </a:p>
        </p:txBody>
      </p:sp>
      <p:sp>
        <p:nvSpPr>
          <p:cNvPr id="125" name="Flowchart: Terminator 124"/>
          <p:cNvSpPr/>
          <p:nvPr/>
        </p:nvSpPr>
        <p:spPr>
          <a:xfrm>
            <a:off x="7684495" y="539308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NC_NH4_s_3_r [kg N / ha]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7715106" y="1027025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NC_NO3_s_3_r [kg N / ha]</a:t>
            </a:r>
          </a:p>
        </p:txBody>
      </p:sp>
      <p:sp>
        <p:nvSpPr>
          <p:cNvPr id="127" name="Flowchart: Terminator 126"/>
          <p:cNvSpPr/>
          <p:nvPr/>
        </p:nvSpPr>
        <p:spPr>
          <a:xfrm>
            <a:off x="7715106" y="150016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NC_InorgN_s_3_r [kg N / ha]</a:t>
            </a:r>
          </a:p>
        </p:txBody>
      </p:sp>
      <p:sp>
        <p:nvSpPr>
          <p:cNvPr id="128" name="Flowchart: Terminator 127"/>
          <p:cNvSpPr/>
          <p:nvPr/>
        </p:nvSpPr>
        <p:spPr>
          <a:xfrm>
            <a:off x="7706261" y="1976503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NC_NH4_prop_s_3_r [kg N / ha]</a:t>
            </a:r>
          </a:p>
        </p:txBody>
      </p:sp>
      <p:sp>
        <p:nvSpPr>
          <p:cNvPr id="129" name="Flowchart: Terminator 128"/>
          <p:cNvSpPr/>
          <p:nvPr/>
        </p:nvSpPr>
        <p:spPr>
          <a:xfrm>
            <a:off x="7706261" y="246384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NC_InorgN_d_3_r [kg N / ha]</a:t>
            </a:r>
          </a:p>
        </p:txBody>
      </p:sp>
      <p:sp>
        <p:nvSpPr>
          <p:cNvPr id="130" name="Flowchart: Terminator 129"/>
          <p:cNvSpPr/>
          <p:nvPr/>
        </p:nvSpPr>
        <p:spPr>
          <a:xfrm>
            <a:off x="7706261" y="2922242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NC_NH4_prop_d_3_r [kg N / ha]</a:t>
            </a:r>
          </a:p>
        </p:txBody>
      </p:sp>
      <p:sp>
        <p:nvSpPr>
          <p:cNvPr id="131" name="Flowchart: Terminator 130"/>
          <p:cNvSpPr/>
          <p:nvPr/>
        </p:nvSpPr>
        <p:spPr>
          <a:xfrm>
            <a:off x="7736871" y="3408428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NC_nonLeg_Ndemand_r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32" name="Flowchart: Terminator 131"/>
          <p:cNvSpPr/>
          <p:nvPr/>
        </p:nvSpPr>
        <p:spPr>
          <a:xfrm>
            <a:off x="7715106" y="388984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NC_nonLeg_NH4_s_r [kg N / ha]</a:t>
            </a:r>
          </a:p>
        </p:txBody>
      </p:sp>
      <p:sp>
        <p:nvSpPr>
          <p:cNvPr id="133" name="Flowchart: Terminator 132"/>
          <p:cNvSpPr/>
          <p:nvPr/>
        </p:nvSpPr>
        <p:spPr>
          <a:xfrm>
            <a:off x="7706262" y="4376028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NC_nonLeg_NO3_s_r [kg N / ha]</a:t>
            </a:r>
          </a:p>
        </p:txBody>
      </p:sp>
      <p:sp>
        <p:nvSpPr>
          <p:cNvPr id="134" name="Flowchart: Terminator 133"/>
          <p:cNvSpPr/>
          <p:nvPr/>
        </p:nvSpPr>
        <p:spPr>
          <a:xfrm>
            <a:off x="7706261" y="4886089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NC_nonLeg_NH4_d_r [kg N / ha]</a:t>
            </a:r>
          </a:p>
        </p:txBody>
      </p:sp>
      <p:sp>
        <p:nvSpPr>
          <p:cNvPr id="135" name="Flowchart: Terminator 134"/>
          <p:cNvSpPr/>
          <p:nvPr/>
        </p:nvSpPr>
        <p:spPr>
          <a:xfrm>
            <a:off x="7706262" y="5381700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NC_nonLeg_NO3_d_r [kg N / ha]</a:t>
            </a:r>
          </a:p>
        </p:txBody>
      </p:sp>
      <p:sp>
        <p:nvSpPr>
          <p:cNvPr id="136" name="Flowchart: Terminator 135"/>
          <p:cNvSpPr/>
          <p:nvPr/>
        </p:nvSpPr>
        <p:spPr>
          <a:xfrm>
            <a:off x="7706262" y="590501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NC_NH4_s_4_r [kg N / ha]</a:t>
            </a:r>
          </a:p>
        </p:txBody>
      </p:sp>
      <p:sp>
        <p:nvSpPr>
          <p:cNvPr id="189" name="Flowchart: Terminator 188"/>
          <p:cNvSpPr/>
          <p:nvPr/>
        </p:nvSpPr>
        <p:spPr>
          <a:xfrm>
            <a:off x="9143223" y="60402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NC_NH4_d_4_r [kg N / ha]</a:t>
            </a:r>
          </a:p>
        </p:txBody>
      </p:sp>
      <p:sp>
        <p:nvSpPr>
          <p:cNvPr id="190" name="Flowchart: Terminator 189"/>
          <p:cNvSpPr/>
          <p:nvPr/>
        </p:nvSpPr>
        <p:spPr>
          <a:xfrm>
            <a:off x="9167366" y="539308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NC_NO3_d_4_r [kg N / ha]</a:t>
            </a:r>
          </a:p>
        </p:txBody>
      </p:sp>
      <p:sp>
        <p:nvSpPr>
          <p:cNvPr id="191" name="Flowchart: Terminator 190"/>
          <p:cNvSpPr/>
          <p:nvPr/>
        </p:nvSpPr>
        <p:spPr>
          <a:xfrm>
            <a:off x="9197977" y="1027025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NC_InorgN_s_4_r [kg N / ha]</a:t>
            </a:r>
          </a:p>
        </p:txBody>
      </p:sp>
      <p:sp>
        <p:nvSpPr>
          <p:cNvPr id="221" name="Flowchart: Terminator 220"/>
          <p:cNvSpPr/>
          <p:nvPr/>
        </p:nvSpPr>
        <p:spPr>
          <a:xfrm>
            <a:off x="9197977" y="150016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NC_InorgN_d_4_r [kg N / ha]</a:t>
            </a:r>
          </a:p>
        </p:txBody>
      </p:sp>
      <p:sp>
        <p:nvSpPr>
          <p:cNvPr id="222" name="Flowchart: Terminator 221"/>
          <p:cNvSpPr/>
          <p:nvPr/>
        </p:nvSpPr>
        <p:spPr>
          <a:xfrm>
            <a:off x="9189132" y="1976503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NC_NH4_prop_d_4_r [kg N / ha]</a:t>
            </a:r>
          </a:p>
        </p:txBody>
      </p:sp>
      <p:sp>
        <p:nvSpPr>
          <p:cNvPr id="223" name="Flowchart: Terminator 222"/>
          <p:cNvSpPr/>
          <p:nvPr/>
        </p:nvSpPr>
        <p:spPr>
          <a:xfrm>
            <a:off x="9189132" y="246384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NC_leg_Ndemand_r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224" name="Flowchart: Terminator 223"/>
          <p:cNvSpPr/>
          <p:nvPr/>
        </p:nvSpPr>
        <p:spPr>
          <a:xfrm>
            <a:off x="9189132" y="2922242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NC_leg_NH4_s_r [kg N / ha]</a:t>
            </a:r>
          </a:p>
        </p:txBody>
      </p:sp>
      <p:sp>
        <p:nvSpPr>
          <p:cNvPr id="225" name="Flowchart: Terminator 224"/>
          <p:cNvSpPr/>
          <p:nvPr/>
        </p:nvSpPr>
        <p:spPr>
          <a:xfrm>
            <a:off x="9219742" y="3408428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NC_leg_NO3_s_r [kg N / ha]</a:t>
            </a:r>
          </a:p>
        </p:txBody>
      </p:sp>
      <p:sp>
        <p:nvSpPr>
          <p:cNvPr id="226" name="Flowchart: Terminator 225"/>
          <p:cNvSpPr/>
          <p:nvPr/>
        </p:nvSpPr>
        <p:spPr>
          <a:xfrm>
            <a:off x="9197977" y="388984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NC_leg_NH4_d_r [kg N / ha]</a:t>
            </a:r>
          </a:p>
        </p:txBody>
      </p:sp>
      <p:sp>
        <p:nvSpPr>
          <p:cNvPr id="227" name="Flowchart: Terminator 226"/>
          <p:cNvSpPr/>
          <p:nvPr/>
        </p:nvSpPr>
        <p:spPr>
          <a:xfrm>
            <a:off x="9189133" y="4376028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NC_leg_NO3_d_r [kg N / ha]</a:t>
            </a:r>
          </a:p>
        </p:txBody>
      </p:sp>
      <p:sp>
        <p:nvSpPr>
          <p:cNvPr id="228" name="Flowchart: Terminator 227"/>
          <p:cNvSpPr/>
          <p:nvPr/>
        </p:nvSpPr>
        <p:spPr>
          <a:xfrm>
            <a:off x="9189132" y="4886089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NC_NH4_s_5_r [kg N / ha]</a:t>
            </a:r>
          </a:p>
        </p:txBody>
      </p:sp>
      <p:sp>
        <p:nvSpPr>
          <p:cNvPr id="229" name="Flowchart: Terminator 228"/>
          <p:cNvSpPr/>
          <p:nvPr/>
        </p:nvSpPr>
        <p:spPr>
          <a:xfrm>
            <a:off x="9189133" y="5381700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NC_NO3_s_5_r [kg N / ha]</a:t>
            </a:r>
          </a:p>
        </p:txBody>
      </p:sp>
      <p:sp>
        <p:nvSpPr>
          <p:cNvPr id="230" name="Flowchart: Terminator 229"/>
          <p:cNvSpPr/>
          <p:nvPr/>
        </p:nvSpPr>
        <p:spPr>
          <a:xfrm>
            <a:off x="9189133" y="590501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NC_NH4_d_5_r [kg N / ha]</a:t>
            </a:r>
          </a:p>
        </p:txBody>
      </p:sp>
      <p:sp>
        <p:nvSpPr>
          <p:cNvPr id="231" name="Flowchart: Terminator 230"/>
          <p:cNvSpPr/>
          <p:nvPr/>
        </p:nvSpPr>
        <p:spPr>
          <a:xfrm>
            <a:off x="7752178" y="6379323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NC_NO3_s_4_r [kg N / ha]</a:t>
            </a:r>
          </a:p>
        </p:txBody>
      </p:sp>
      <p:sp>
        <p:nvSpPr>
          <p:cNvPr id="232" name="Flowchart: Terminator 231"/>
          <p:cNvSpPr/>
          <p:nvPr/>
        </p:nvSpPr>
        <p:spPr>
          <a:xfrm>
            <a:off x="9228588" y="637937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NC_NO3_d_5_r [kg N / ha]</a:t>
            </a:r>
          </a:p>
        </p:txBody>
      </p:sp>
      <p:sp>
        <p:nvSpPr>
          <p:cNvPr id="233" name="Flowchart: Terminator 232"/>
          <p:cNvSpPr/>
          <p:nvPr/>
        </p:nvSpPr>
        <p:spPr>
          <a:xfrm>
            <a:off x="10617103" y="54935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NC_NO3_leach_r [kg N / ha]</a:t>
            </a:r>
          </a:p>
        </p:txBody>
      </p:sp>
      <p:sp>
        <p:nvSpPr>
          <p:cNvPr id="234" name="Flowchart: Terminator 233"/>
          <p:cNvSpPr/>
          <p:nvPr/>
        </p:nvSpPr>
        <p:spPr>
          <a:xfrm>
            <a:off x="10641246" y="539308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NC_NH4_s_final_r [kg N / ha]</a:t>
            </a:r>
          </a:p>
        </p:txBody>
      </p:sp>
      <p:sp>
        <p:nvSpPr>
          <p:cNvPr id="235" name="Flowchart: Terminator 234"/>
          <p:cNvSpPr/>
          <p:nvPr/>
        </p:nvSpPr>
        <p:spPr>
          <a:xfrm>
            <a:off x="10671857" y="1027025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NC_NO3_s_final_r [kg N / ha]</a:t>
            </a:r>
          </a:p>
        </p:txBody>
      </p:sp>
      <p:sp>
        <p:nvSpPr>
          <p:cNvPr id="236" name="Flowchart: Terminator 235"/>
          <p:cNvSpPr/>
          <p:nvPr/>
        </p:nvSpPr>
        <p:spPr>
          <a:xfrm>
            <a:off x="10671857" y="150016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NC_NH4_d_final_r [kg N / ha]</a:t>
            </a:r>
          </a:p>
        </p:txBody>
      </p:sp>
      <p:sp>
        <p:nvSpPr>
          <p:cNvPr id="237" name="Flowchart: Terminator 236"/>
          <p:cNvSpPr/>
          <p:nvPr/>
        </p:nvSpPr>
        <p:spPr>
          <a:xfrm>
            <a:off x="10663012" y="1976503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NC_NO3_d_final_r [kg N / ha]</a:t>
            </a:r>
          </a:p>
        </p:txBody>
      </p:sp>
      <p:sp>
        <p:nvSpPr>
          <p:cNvPr id="238" name="Flowchart: Terminator 237"/>
          <p:cNvSpPr/>
          <p:nvPr/>
        </p:nvSpPr>
        <p:spPr>
          <a:xfrm>
            <a:off x="10663012" y="246384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NC_Total_N2O_r [kg N / ha]</a:t>
            </a:r>
          </a:p>
        </p:txBody>
      </p:sp>
      <p:sp>
        <p:nvSpPr>
          <p:cNvPr id="138" name="Flowchart: Terminator 137"/>
          <p:cNvSpPr/>
          <p:nvPr/>
        </p:nvSpPr>
        <p:spPr>
          <a:xfrm>
            <a:off x="2499806" y="1674731"/>
            <a:ext cx="1772202" cy="346848"/>
          </a:xfrm>
          <a:prstGeom prst="flowChartTerminator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Global Parameters</a:t>
            </a:r>
            <a:endParaRPr lang="en-AU" sz="1200" dirty="0">
              <a:latin typeface="Bell MT" panose="02020503060305020303" pitchFamily="18" charset="0"/>
            </a:endParaRPr>
          </a:p>
        </p:txBody>
      </p:sp>
      <p:cxnSp>
        <p:nvCxnSpPr>
          <p:cNvPr id="139" name="Elbow Connector 138"/>
          <p:cNvCxnSpPr>
            <a:stCxn id="138" idx="2"/>
            <a:endCxn id="16" idx="0"/>
          </p:cNvCxnSpPr>
          <p:nvPr/>
        </p:nvCxnSpPr>
        <p:spPr>
          <a:xfrm rot="5400000">
            <a:off x="2996624" y="2409566"/>
            <a:ext cx="777271" cy="12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80053" y="2734353"/>
            <a:ext cx="1133835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Pre grazing </a:t>
            </a:r>
          </a:p>
        </p:txBody>
      </p:sp>
      <p:sp>
        <p:nvSpPr>
          <p:cNvPr id="202" name="Flowchart: Decision 201"/>
          <p:cNvSpPr/>
          <p:nvPr/>
        </p:nvSpPr>
        <p:spPr>
          <a:xfrm>
            <a:off x="3585002" y="2569524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962112" y="2681354"/>
            <a:ext cx="10518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12" idx="3"/>
            <a:endCxn id="202" idx="1"/>
          </p:cNvCxnSpPr>
          <p:nvPr/>
        </p:nvCxnSpPr>
        <p:spPr>
          <a:xfrm>
            <a:off x="3113888" y="3012783"/>
            <a:ext cx="4711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5913806" y="2732380"/>
            <a:ext cx="1532023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Pre grazing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Annual Plant Model </a:t>
            </a:r>
          </a:p>
        </p:txBody>
      </p:sp>
      <p:cxnSp>
        <p:nvCxnSpPr>
          <p:cNvPr id="211" name="Straight Arrow Connector 210"/>
          <p:cNvCxnSpPr>
            <a:stCxn id="202" idx="3"/>
            <a:endCxn id="209" idx="1"/>
          </p:cNvCxnSpPr>
          <p:nvPr/>
        </p:nvCxnSpPr>
        <p:spPr>
          <a:xfrm flipV="1">
            <a:off x="5366958" y="3010810"/>
            <a:ext cx="54684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3659562" y="4225541"/>
            <a:ext cx="165699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Pre grazing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Perennial Plant Model </a:t>
            </a:r>
          </a:p>
        </p:txBody>
      </p:sp>
      <p:cxnSp>
        <p:nvCxnSpPr>
          <p:cNvPr id="215" name="Straight Arrow Connector 214"/>
          <p:cNvCxnSpPr>
            <a:stCxn id="203" idx="2"/>
            <a:endCxn id="213" idx="0"/>
          </p:cNvCxnSpPr>
          <p:nvPr/>
        </p:nvCxnSpPr>
        <p:spPr>
          <a:xfrm flipH="1">
            <a:off x="4488057" y="3450795"/>
            <a:ext cx="1" cy="77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65321" y="653143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6) Run </a:t>
            </a:r>
            <a:r>
              <a:rPr lang="en-AU" dirty="0">
                <a:latin typeface="Bell MT" panose="02020503060305020303" pitchFamily="18" charset="0"/>
              </a:rPr>
              <a:t>Pre grazing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1113" y="2681354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980" y="3704300"/>
            <a:ext cx="3722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200" y="5746750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Pre_Grazzing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08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00" y="317727"/>
            <a:ext cx="433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6 (a) Run </a:t>
            </a:r>
            <a:r>
              <a:rPr lang="en-AU" dirty="0">
                <a:latin typeface="Bell MT" panose="02020503060305020303" pitchFamily="18" charset="0"/>
              </a:rPr>
              <a:t>Pre grazing : Annual Plant Model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900008" y="1410492"/>
            <a:ext cx="1774778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NC_nonLeg_NH4_s_r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892636" y="2682437"/>
            <a:ext cx="1772202" cy="564142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NC_nonLeg_NO3_s_r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901296" y="4575706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NC_leg_NH4_d_r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26019" y="2782155"/>
            <a:ext cx="1730559" cy="96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Pre grazing 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Annual Plant Model 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Bell MT" panose="02020503060305020303" pitchFamily="18" charset="0"/>
              </a:rPr>
              <a:t>run_pre_grazing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2726653" y="3132279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Elbow Connector 17"/>
          <p:cNvCxnSpPr>
            <a:stCxn id="11" idx="3"/>
            <a:endCxn id="17" idx="0"/>
          </p:cNvCxnSpPr>
          <p:nvPr/>
        </p:nvCxnSpPr>
        <p:spPr>
          <a:xfrm>
            <a:off x="2674786" y="1716914"/>
            <a:ext cx="155600" cy="1415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0"/>
          </p:cNvCxnSpPr>
          <p:nvPr/>
        </p:nvCxnSpPr>
        <p:spPr>
          <a:xfrm>
            <a:off x="2664838" y="2964508"/>
            <a:ext cx="165548" cy="16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  <a:endCxn id="16" idx="1"/>
          </p:cNvCxnSpPr>
          <p:nvPr/>
        </p:nvCxnSpPr>
        <p:spPr>
          <a:xfrm>
            <a:off x="2934118" y="3246579"/>
            <a:ext cx="1491901" cy="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80" idx="2"/>
          </p:cNvCxnSpPr>
          <p:nvPr/>
        </p:nvCxnSpPr>
        <p:spPr>
          <a:xfrm>
            <a:off x="6156578" y="3263167"/>
            <a:ext cx="1000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901296" y="3928942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NC_leg_NH4_s_r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cxnSp>
        <p:nvCxnSpPr>
          <p:cNvPr id="24" name="Elbow Connector 23"/>
          <p:cNvCxnSpPr>
            <a:stCxn id="23" idx="3"/>
            <a:endCxn id="17" idx="4"/>
          </p:cNvCxnSpPr>
          <p:nvPr/>
        </p:nvCxnSpPr>
        <p:spPr>
          <a:xfrm flipV="1">
            <a:off x="2673498" y="3360879"/>
            <a:ext cx="156888" cy="86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890143" y="2069473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NC_nonLeg_NH4_d_r (</a:t>
            </a:r>
            <a:r>
              <a:rPr lang="en-AU" sz="1200" dirty="0" err="1" smtClean="0">
                <a:latin typeface="Bell MT" panose="02020503060305020303" pitchFamily="18" charset="0"/>
              </a:rPr>
              <a:t>NCycle</a:t>
            </a:r>
            <a:r>
              <a:rPr lang="en-AU" sz="1200" dirty="0" smtClean="0">
                <a:latin typeface="Bell MT" panose="02020503060305020303" pitchFamily="18" charset="0"/>
              </a:rPr>
              <a:t> Model Output Variable)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890143" y="3308511"/>
            <a:ext cx="1772202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NC_nonLeg_NO3_d_r 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cxnSp>
        <p:nvCxnSpPr>
          <p:cNvPr id="28" name="Elbow Connector 27"/>
          <p:cNvCxnSpPr>
            <a:stCxn id="25" idx="3"/>
            <a:endCxn id="17" idx="0"/>
          </p:cNvCxnSpPr>
          <p:nvPr/>
        </p:nvCxnSpPr>
        <p:spPr>
          <a:xfrm>
            <a:off x="2654113" y="2361961"/>
            <a:ext cx="176273" cy="770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3"/>
            <a:endCxn id="17" idx="4"/>
          </p:cNvCxnSpPr>
          <p:nvPr/>
        </p:nvCxnSpPr>
        <p:spPr>
          <a:xfrm flipV="1">
            <a:off x="2662345" y="3360879"/>
            <a:ext cx="168041" cy="24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7" idx="4"/>
          </p:cNvCxnSpPr>
          <p:nvPr/>
        </p:nvCxnSpPr>
        <p:spPr>
          <a:xfrm flipV="1">
            <a:off x="2673498" y="3360879"/>
            <a:ext cx="156888" cy="1507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7702664" y="500701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An_nonLeg_Nchange_r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7709386" y="986887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An_nonLeg_NLN_r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7709386" y="145332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An_nonLeg_NLDM_r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7702664" y="1927580"/>
            <a:ext cx="140597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An_nonLeg_shoot_CNratio_r</a:t>
            </a:r>
            <a:r>
              <a:rPr lang="en-AU" sz="1000" dirty="0">
                <a:latin typeface="Bell MT" panose="02020503060305020303" pitchFamily="18" charset="0"/>
              </a:rPr>
              <a:t> [C:N]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7709386" y="2411631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An_nonLeg_NLpcntN_r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7709386" y="289304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An_nonLeg_rootN_r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7713808" y="337445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An_nonLeg_rootharvestDM_r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7709386" y="386193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An_nonLeg_resDMincr_r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79" name="Flowchart: Terminator 78"/>
          <p:cNvSpPr/>
          <p:nvPr/>
        </p:nvSpPr>
        <p:spPr>
          <a:xfrm>
            <a:off x="7713808" y="432169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An_nonleg_grainDM_r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80" name="Oval 79"/>
          <p:cNvSpPr/>
          <p:nvPr/>
        </p:nvSpPr>
        <p:spPr>
          <a:xfrm>
            <a:off x="7157296" y="3148867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1" name="Elbow Connector 80"/>
          <p:cNvCxnSpPr>
            <a:stCxn id="80" idx="6"/>
            <a:endCxn id="71" idx="1"/>
          </p:cNvCxnSpPr>
          <p:nvPr/>
        </p:nvCxnSpPr>
        <p:spPr>
          <a:xfrm flipV="1">
            <a:off x="7364761" y="700043"/>
            <a:ext cx="337903" cy="2563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6"/>
            <a:endCxn id="72" idx="1"/>
          </p:cNvCxnSpPr>
          <p:nvPr/>
        </p:nvCxnSpPr>
        <p:spPr>
          <a:xfrm flipV="1">
            <a:off x="7364761" y="1186229"/>
            <a:ext cx="344625" cy="2076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0" idx="6"/>
            <a:endCxn id="73" idx="1"/>
          </p:cNvCxnSpPr>
          <p:nvPr/>
        </p:nvCxnSpPr>
        <p:spPr>
          <a:xfrm flipV="1">
            <a:off x="7364761" y="1652670"/>
            <a:ext cx="344625" cy="161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6"/>
            <a:endCxn id="74" idx="1"/>
          </p:cNvCxnSpPr>
          <p:nvPr/>
        </p:nvCxnSpPr>
        <p:spPr>
          <a:xfrm flipV="1">
            <a:off x="7364761" y="2126922"/>
            <a:ext cx="337903" cy="1136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6"/>
            <a:endCxn id="76" idx="1"/>
          </p:cNvCxnSpPr>
          <p:nvPr/>
        </p:nvCxnSpPr>
        <p:spPr>
          <a:xfrm flipV="1">
            <a:off x="7364761" y="3092387"/>
            <a:ext cx="344625" cy="170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0" idx="6"/>
            <a:endCxn id="77" idx="1"/>
          </p:cNvCxnSpPr>
          <p:nvPr/>
        </p:nvCxnSpPr>
        <p:spPr>
          <a:xfrm>
            <a:off x="7364761" y="3263167"/>
            <a:ext cx="349047" cy="3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0" idx="6"/>
            <a:endCxn id="78" idx="1"/>
          </p:cNvCxnSpPr>
          <p:nvPr/>
        </p:nvCxnSpPr>
        <p:spPr>
          <a:xfrm>
            <a:off x="7364761" y="3263167"/>
            <a:ext cx="344625" cy="798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6"/>
            <a:endCxn id="79" idx="1"/>
          </p:cNvCxnSpPr>
          <p:nvPr/>
        </p:nvCxnSpPr>
        <p:spPr>
          <a:xfrm>
            <a:off x="7364761" y="3263167"/>
            <a:ext cx="349047" cy="1257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/>
          <p:cNvSpPr/>
          <p:nvPr/>
        </p:nvSpPr>
        <p:spPr>
          <a:xfrm>
            <a:off x="7713808" y="4838343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An_nonLeg_minResN_r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7713808" y="5336327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An_nonLeg_grainN_r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7713809" y="585366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An_nonLeg_ResN_r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9067099" y="27168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An_Leg_Nchange_r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9067099" y="756053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An_leg_shoot_CNratio_r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9097710" y="124377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An_Leg_soilN_r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9097710" y="171691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An_Leg_Nfix_r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6" name="Flowchart: Terminator 95"/>
          <p:cNvSpPr/>
          <p:nvPr/>
        </p:nvSpPr>
        <p:spPr>
          <a:xfrm>
            <a:off x="9088865" y="219324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An_leg_rootN_r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9088865" y="268059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An_leg_rootharvestDM_r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98" name="Flowchart: Terminator 97"/>
          <p:cNvSpPr/>
          <p:nvPr/>
        </p:nvSpPr>
        <p:spPr>
          <a:xfrm>
            <a:off x="9088865" y="3138987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An_leg_resDMincr_r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9119475" y="3625173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An_leg_grainDM_r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9097710" y="410658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An_leg_GrainN_r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9088866" y="4592773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An_leg_ResN_r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9088865" y="5102834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103" name="Flowchart: Terminator 102"/>
          <p:cNvSpPr/>
          <p:nvPr/>
        </p:nvSpPr>
        <p:spPr>
          <a:xfrm>
            <a:off x="9088866" y="559844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9088866" y="612175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An_Npcnt_r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cxnSp>
        <p:nvCxnSpPr>
          <p:cNvPr id="105" name="Elbow Connector 104"/>
          <p:cNvCxnSpPr>
            <a:stCxn id="80" idx="6"/>
            <a:endCxn id="75" idx="1"/>
          </p:cNvCxnSpPr>
          <p:nvPr/>
        </p:nvCxnSpPr>
        <p:spPr>
          <a:xfrm flipV="1">
            <a:off x="7364761" y="2610973"/>
            <a:ext cx="344625" cy="652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0" idx="6"/>
            <a:endCxn id="89" idx="1"/>
          </p:cNvCxnSpPr>
          <p:nvPr/>
        </p:nvCxnSpPr>
        <p:spPr>
          <a:xfrm>
            <a:off x="7364761" y="3263167"/>
            <a:ext cx="349047" cy="1774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0" idx="6"/>
            <a:endCxn id="90" idx="1"/>
          </p:cNvCxnSpPr>
          <p:nvPr/>
        </p:nvCxnSpPr>
        <p:spPr>
          <a:xfrm>
            <a:off x="7364761" y="3263167"/>
            <a:ext cx="349047" cy="2272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0" idx="6"/>
            <a:endCxn id="91" idx="1"/>
          </p:cNvCxnSpPr>
          <p:nvPr/>
        </p:nvCxnSpPr>
        <p:spPr>
          <a:xfrm>
            <a:off x="7364761" y="3263167"/>
            <a:ext cx="349048" cy="2789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Terminator 123"/>
          <p:cNvSpPr/>
          <p:nvPr/>
        </p:nvSpPr>
        <p:spPr>
          <a:xfrm>
            <a:off x="10485374" y="2438573"/>
            <a:ext cx="1468607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An_CNratio_r</a:t>
            </a:r>
            <a:r>
              <a:rPr lang="en-AU" sz="1000" dirty="0">
                <a:latin typeface="Bell MT" panose="02020503060305020303" pitchFamily="18" charset="0"/>
              </a:rPr>
              <a:t> [C:N]</a:t>
            </a:r>
          </a:p>
        </p:txBody>
      </p:sp>
      <p:sp>
        <p:nvSpPr>
          <p:cNvPr id="125" name="Flowchart: Terminator 124"/>
          <p:cNvSpPr/>
          <p:nvPr/>
        </p:nvSpPr>
        <p:spPr>
          <a:xfrm>
            <a:off x="10508773" y="2916961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An_LegDMfrac_r</a:t>
            </a:r>
            <a:r>
              <a:rPr lang="en-AU" sz="1000" dirty="0">
                <a:latin typeface="Bell MT" panose="02020503060305020303" pitchFamily="18" charset="0"/>
              </a:rPr>
              <a:t> [</a:t>
            </a:r>
            <a:r>
              <a:rPr lang="en-AU" sz="1000" dirty="0" err="1">
                <a:latin typeface="Bell MT" panose="02020503060305020303" pitchFamily="18" charset="0"/>
              </a:rPr>
              <a:t>frac</a:t>
            </a:r>
            <a:r>
              <a:rPr lang="en-AU" sz="1000" dirty="0">
                <a:latin typeface="Bell MT" panose="02020503060305020303" pitchFamily="18" charset="0"/>
              </a:rPr>
              <a:t>]</a:t>
            </a:r>
          </a:p>
        </p:txBody>
      </p:sp>
      <p:sp>
        <p:nvSpPr>
          <p:cNvPr id="111" name="Flowchart: Terminator 110"/>
          <p:cNvSpPr/>
          <p:nvPr/>
        </p:nvSpPr>
        <p:spPr>
          <a:xfrm>
            <a:off x="900007" y="5902183"/>
            <a:ext cx="1754106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NC_leg_NO3_d_r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sp>
        <p:nvSpPr>
          <p:cNvPr id="112" name="Flowchart: Terminator 111"/>
          <p:cNvSpPr/>
          <p:nvPr/>
        </p:nvSpPr>
        <p:spPr>
          <a:xfrm>
            <a:off x="900008" y="5257988"/>
            <a:ext cx="1754106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NC_leg_NO3_s_r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cxnSp>
        <p:nvCxnSpPr>
          <p:cNvPr id="4" name="Elbow Connector 3"/>
          <p:cNvCxnSpPr>
            <a:stCxn id="112" idx="3"/>
            <a:endCxn id="17" idx="4"/>
          </p:cNvCxnSpPr>
          <p:nvPr/>
        </p:nvCxnSpPr>
        <p:spPr>
          <a:xfrm flipV="1">
            <a:off x="2654114" y="3360879"/>
            <a:ext cx="176272" cy="2189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1" idx="3"/>
            <a:endCxn id="17" idx="4"/>
          </p:cNvCxnSpPr>
          <p:nvPr/>
        </p:nvCxnSpPr>
        <p:spPr>
          <a:xfrm flipV="1">
            <a:off x="2654113" y="3360879"/>
            <a:ext cx="176273" cy="2833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5363134" y="3965989"/>
            <a:ext cx="1742863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An_nonLeg_MaxGrainNpcnt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Flowchart: Terminator 108"/>
          <p:cNvSpPr/>
          <p:nvPr/>
        </p:nvSpPr>
        <p:spPr>
          <a:xfrm>
            <a:off x="5358410" y="4324371"/>
            <a:ext cx="1714065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An_leg_shootCfrac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Terminator 109"/>
          <p:cNvSpPr/>
          <p:nvPr/>
        </p:nvSpPr>
        <p:spPr>
          <a:xfrm>
            <a:off x="5393798" y="4696553"/>
            <a:ext cx="1683252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An_leg_rootNfrac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lowchart: Terminator 112"/>
          <p:cNvSpPr/>
          <p:nvPr/>
        </p:nvSpPr>
        <p:spPr>
          <a:xfrm>
            <a:off x="5388143" y="5063298"/>
            <a:ext cx="1714065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An_leg_rootharvestNpcnt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Flowchart: Terminator 113"/>
          <p:cNvSpPr/>
          <p:nvPr/>
        </p:nvSpPr>
        <p:spPr>
          <a:xfrm>
            <a:off x="5393798" y="5427045"/>
            <a:ext cx="1683252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An_leg_HI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lowchart: Terminator 114"/>
          <p:cNvSpPr/>
          <p:nvPr/>
        </p:nvSpPr>
        <p:spPr>
          <a:xfrm>
            <a:off x="5379731" y="5790792"/>
            <a:ext cx="1714065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An_leg_resNpcnt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Flowchart: Terminator 115"/>
          <p:cNvSpPr/>
          <p:nvPr/>
        </p:nvSpPr>
        <p:spPr>
          <a:xfrm>
            <a:off x="5407865" y="6171041"/>
            <a:ext cx="1683252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An_nonleg_resNpcnt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Flowchart: Terminator 117"/>
          <p:cNvSpPr/>
          <p:nvPr/>
        </p:nvSpPr>
        <p:spPr>
          <a:xfrm>
            <a:off x="3451054" y="4125146"/>
            <a:ext cx="1748422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An_Leg_DMfrac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3402504" y="4487987"/>
            <a:ext cx="1780428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An_nonLeg_rootNfrac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Flowchart: Terminator 119"/>
          <p:cNvSpPr/>
          <p:nvPr/>
        </p:nvSpPr>
        <p:spPr>
          <a:xfrm>
            <a:off x="3449548" y="4859612"/>
            <a:ext cx="1748422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An_nonLeg_pcntN_frac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Flowchart: Terminator 120"/>
          <p:cNvSpPr/>
          <p:nvPr/>
        </p:nvSpPr>
        <p:spPr>
          <a:xfrm>
            <a:off x="3430140" y="5228919"/>
            <a:ext cx="1780428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An_nonLeg_shootCfrac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Flowchart: Terminator 121"/>
          <p:cNvSpPr/>
          <p:nvPr/>
        </p:nvSpPr>
        <p:spPr>
          <a:xfrm>
            <a:off x="3448868" y="5597522"/>
            <a:ext cx="1748422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An_nonLeg_rootNfrac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Flowchart: Terminator 122"/>
          <p:cNvSpPr/>
          <p:nvPr/>
        </p:nvSpPr>
        <p:spPr>
          <a:xfrm>
            <a:off x="3402504" y="5960790"/>
            <a:ext cx="1780428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An_nonLeg_rootharvestNpcnt</a:t>
            </a:r>
            <a:endParaRPr lang="en-A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Elbow Connector 130"/>
          <p:cNvCxnSpPr>
            <a:stCxn id="118" idx="3"/>
            <a:endCxn id="16" idx="2"/>
          </p:cNvCxnSpPr>
          <p:nvPr/>
        </p:nvCxnSpPr>
        <p:spPr>
          <a:xfrm flipV="1">
            <a:off x="5199476" y="3744178"/>
            <a:ext cx="91823" cy="54012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9" idx="3"/>
            <a:endCxn id="16" idx="2"/>
          </p:cNvCxnSpPr>
          <p:nvPr/>
        </p:nvCxnSpPr>
        <p:spPr>
          <a:xfrm flipV="1">
            <a:off x="5182932" y="3744178"/>
            <a:ext cx="108367" cy="90296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0" idx="3"/>
            <a:endCxn id="16" idx="2"/>
          </p:cNvCxnSpPr>
          <p:nvPr/>
        </p:nvCxnSpPr>
        <p:spPr>
          <a:xfrm flipV="1">
            <a:off x="5197970" y="3744178"/>
            <a:ext cx="93329" cy="127459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1" idx="3"/>
            <a:endCxn id="16" idx="2"/>
          </p:cNvCxnSpPr>
          <p:nvPr/>
        </p:nvCxnSpPr>
        <p:spPr>
          <a:xfrm flipV="1">
            <a:off x="5210568" y="3744178"/>
            <a:ext cx="80731" cy="164389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2" idx="3"/>
            <a:endCxn id="16" idx="2"/>
          </p:cNvCxnSpPr>
          <p:nvPr/>
        </p:nvCxnSpPr>
        <p:spPr>
          <a:xfrm flipV="1">
            <a:off x="5197290" y="3744178"/>
            <a:ext cx="94009" cy="201250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3" idx="3"/>
            <a:endCxn id="16" idx="2"/>
          </p:cNvCxnSpPr>
          <p:nvPr/>
        </p:nvCxnSpPr>
        <p:spPr>
          <a:xfrm flipV="1">
            <a:off x="5182932" y="3744178"/>
            <a:ext cx="108367" cy="237576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0" idx="1"/>
            <a:endCxn id="16" idx="2"/>
          </p:cNvCxnSpPr>
          <p:nvPr/>
        </p:nvCxnSpPr>
        <p:spPr>
          <a:xfrm rot="10800000">
            <a:off x="5291300" y="3744178"/>
            <a:ext cx="71835" cy="38096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9" idx="1"/>
            <a:endCxn id="16" idx="2"/>
          </p:cNvCxnSpPr>
          <p:nvPr/>
        </p:nvCxnSpPr>
        <p:spPr>
          <a:xfrm rot="10800000">
            <a:off x="5291300" y="3744178"/>
            <a:ext cx="67111" cy="73935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0" idx="1"/>
            <a:endCxn id="16" idx="2"/>
          </p:cNvCxnSpPr>
          <p:nvPr/>
        </p:nvCxnSpPr>
        <p:spPr>
          <a:xfrm rot="10800000">
            <a:off x="5291300" y="3744178"/>
            <a:ext cx="102499" cy="111153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13" idx="1"/>
            <a:endCxn id="16" idx="2"/>
          </p:cNvCxnSpPr>
          <p:nvPr/>
        </p:nvCxnSpPr>
        <p:spPr>
          <a:xfrm rot="10800000">
            <a:off x="5291299" y="3744179"/>
            <a:ext cx="96844" cy="147827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14" idx="1"/>
            <a:endCxn id="16" idx="2"/>
          </p:cNvCxnSpPr>
          <p:nvPr/>
        </p:nvCxnSpPr>
        <p:spPr>
          <a:xfrm rot="10800000">
            <a:off x="5291300" y="3744178"/>
            <a:ext cx="102499" cy="184202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15" idx="1"/>
            <a:endCxn id="16" idx="2"/>
          </p:cNvCxnSpPr>
          <p:nvPr/>
        </p:nvCxnSpPr>
        <p:spPr>
          <a:xfrm rot="10800000">
            <a:off x="5291299" y="3744179"/>
            <a:ext cx="88432" cy="220577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16" idx="1"/>
            <a:endCxn id="16" idx="2"/>
          </p:cNvCxnSpPr>
          <p:nvPr/>
        </p:nvCxnSpPr>
        <p:spPr>
          <a:xfrm rot="10800000">
            <a:off x="5291299" y="3744178"/>
            <a:ext cx="116566" cy="258602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359" y="123939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6 (b) Run </a:t>
            </a:r>
            <a:r>
              <a:rPr lang="en-AU" dirty="0">
                <a:latin typeface="Bell MT" panose="02020503060305020303" pitchFamily="18" charset="0"/>
              </a:rPr>
              <a:t>Pre grazing : Perennial Plant Model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1257299" y="710629"/>
            <a:ext cx="1774778" cy="557130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NC_nonLeg_NH4_s_r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1249927" y="1980361"/>
            <a:ext cx="1772202" cy="512856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NC_nonLeg_NO3_s_r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1258587" y="3874577"/>
            <a:ext cx="1772202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NC_leg_NH4_d_r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90500" y="922201"/>
            <a:ext cx="1730559" cy="962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Pre grazing 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Perennial Plant 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Model 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Bell MT" panose="02020503060305020303" pitchFamily="18" charset="0"/>
              </a:rPr>
              <a:t>run_pre_grazing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3216283" y="130101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cxnSp>
        <p:nvCxnSpPr>
          <p:cNvPr id="18" name="Elbow Connector 17"/>
          <p:cNvCxnSpPr>
            <a:stCxn id="11" idx="3"/>
            <a:endCxn id="17" idx="0"/>
          </p:cNvCxnSpPr>
          <p:nvPr/>
        </p:nvCxnSpPr>
        <p:spPr>
          <a:xfrm>
            <a:off x="3032077" y="989194"/>
            <a:ext cx="287939" cy="31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4"/>
          </p:cNvCxnSpPr>
          <p:nvPr/>
        </p:nvCxnSpPr>
        <p:spPr>
          <a:xfrm flipV="1">
            <a:off x="3022129" y="1529611"/>
            <a:ext cx="297887" cy="707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  <a:endCxn id="16" idx="1"/>
          </p:cNvCxnSpPr>
          <p:nvPr/>
        </p:nvCxnSpPr>
        <p:spPr>
          <a:xfrm flipV="1">
            <a:off x="3423748" y="1403213"/>
            <a:ext cx="1466752" cy="1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80" idx="2"/>
          </p:cNvCxnSpPr>
          <p:nvPr/>
        </p:nvCxnSpPr>
        <p:spPr>
          <a:xfrm>
            <a:off x="6621059" y="1403213"/>
            <a:ext cx="721784" cy="1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258587" y="3227813"/>
            <a:ext cx="1772202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NC_leg_NH4_s_r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cxnSp>
        <p:nvCxnSpPr>
          <p:cNvPr id="24" name="Elbow Connector 23"/>
          <p:cNvCxnSpPr>
            <a:stCxn id="23" idx="3"/>
            <a:endCxn id="17" idx="4"/>
          </p:cNvCxnSpPr>
          <p:nvPr/>
        </p:nvCxnSpPr>
        <p:spPr>
          <a:xfrm flipV="1">
            <a:off x="3030789" y="1529611"/>
            <a:ext cx="289227" cy="1964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1247434" y="1368344"/>
            <a:ext cx="1763970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NC_nonLeg_NH4_d_r (</a:t>
            </a:r>
            <a:r>
              <a:rPr lang="en-AU" sz="1200" dirty="0" err="1" smtClean="0">
                <a:latin typeface="Bell MT" panose="02020503060305020303" pitchFamily="18" charset="0"/>
              </a:rPr>
              <a:t>NCycle</a:t>
            </a:r>
            <a:r>
              <a:rPr lang="en-AU" sz="1200" dirty="0" smtClean="0">
                <a:latin typeface="Bell MT" panose="02020503060305020303" pitchFamily="18" charset="0"/>
              </a:rPr>
              <a:t> Model Output Variable)</a:t>
            </a:r>
          </a:p>
        </p:txBody>
      </p:sp>
      <p:sp>
        <p:nvSpPr>
          <p:cNvPr id="26" name="Flowchart: Terminator 25"/>
          <p:cNvSpPr/>
          <p:nvPr/>
        </p:nvSpPr>
        <p:spPr>
          <a:xfrm>
            <a:off x="1247434" y="2607382"/>
            <a:ext cx="1772202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NC_nonLeg_NO3_d_r 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cxnSp>
        <p:nvCxnSpPr>
          <p:cNvPr id="28" name="Elbow Connector 27"/>
          <p:cNvCxnSpPr>
            <a:stCxn id="25" idx="3"/>
            <a:endCxn id="17" idx="4"/>
          </p:cNvCxnSpPr>
          <p:nvPr/>
        </p:nvCxnSpPr>
        <p:spPr>
          <a:xfrm flipV="1">
            <a:off x="3011404" y="1529611"/>
            <a:ext cx="308612" cy="104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3"/>
            <a:endCxn id="17" idx="4"/>
          </p:cNvCxnSpPr>
          <p:nvPr/>
        </p:nvCxnSpPr>
        <p:spPr>
          <a:xfrm flipV="1">
            <a:off x="3019636" y="1529611"/>
            <a:ext cx="300380" cy="134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7" idx="4"/>
          </p:cNvCxnSpPr>
          <p:nvPr/>
        </p:nvCxnSpPr>
        <p:spPr>
          <a:xfrm flipV="1">
            <a:off x="3030789" y="1529611"/>
            <a:ext cx="289227" cy="2610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398598" y="94587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Pe_nonLeg_NLshootN_r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8405320" y="580773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Pe_nonLeg_NLshootDM_r</a:t>
            </a:r>
            <a:r>
              <a:rPr lang="en-AU" sz="1000" dirty="0">
                <a:latin typeface="Bell MT" panose="02020503060305020303" pitchFamily="18" charset="0"/>
              </a:rPr>
              <a:t> [kg / ha]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8405320" y="104721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Pe_nonLeg_NLpcntN_r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8398598" y="1521466"/>
            <a:ext cx="140597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Pe_nonLeg_NL_ShootCNratio_r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8405320" y="2005517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Pe_Leg_soilN_r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8405320" y="248693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Pe_leg_NLshoot_N_r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8409742" y="2968344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Pe_leg_NLshoot_DM_r</a:t>
            </a:r>
            <a:r>
              <a:rPr lang="en-AU" sz="1000" dirty="0">
                <a:latin typeface="Bell MT" panose="02020503060305020303" pitchFamily="18" charset="0"/>
              </a:rPr>
              <a:t> [kg / ha]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8405320" y="3455822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Pe_leg_NLpcntN_r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sp>
        <p:nvSpPr>
          <p:cNvPr id="79" name="Flowchart: Terminator 78"/>
          <p:cNvSpPr/>
          <p:nvPr/>
        </p:nvSpPr>
        <p:spPr>
          <a:xfrm>
            <a:off x="8409742" y="391558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Pe_leg_NL_ShootCNratio_r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80" name="Oval 79"/>
          <p:cNvSpPr/>
          <p:nvPr/>
        </p:nvSpPr>
        <p:spPr>
          <a:xfrm>
            <a:off x="7342843" y="130101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cxnSp>
        <p:nvCxnSpPr>
          <p:cNvPr id="81" name="Elbow Connector 80"/>
          <p:cNvCxnSpPr>
            <a:stCxn id="80" idx="6"/>
            <a:endCxn id="71" idx="1"/>
          </p:cNvCxnSpPr>
          <p:nvPr/>
        </p:nvCxnSpPr>
        <p:spPr>
          <a:xfrm flipV="1">
            <a:off x="7550308" y="293929"/>
            <a:ext cx="848290" cy="1121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6"/>
            <a:endCxn id="72" idx="1"/>
          </p:cNvCxnSpPr>
          <p:nvPr/>
        </p:nvCxnSpPr>
        <p:spPr>
          <a:xfrm flipV="1">
            <a:off x="7550308" y="780115"/>
            <a:ext cx="855012" cy="635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0" idx="6"/>
            <a:endCxn id="73" idx="1"/>
          </p:cNvCxnSpPr>
          <p:nvPr/>
        </p:nvCxnSpPr>
        <p:spPr>
          <a:xfrm flipV="1">
            <a:off x="7550308" y="1246556"/>
            <a:ext cx="855012" cy="168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6"/>
            <a:endCxn id="74" idx="1"/>
          </p:cNvCxnSpPr>
          <p:nvPr/>
        </p:nvCxnSpPr>
        <p:spPr>
          <a:xfrm>
            <a:off x="7550308" y="1415311"/>
            <a:ext cx="848290" cy="305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6"/>
            <a:endCxn id="76" idx="1"/>
          </p:cNvCxnSpPr>
          <p:nvPr/>
        </p:nvCxnSpPr>
        <p:spPr>
          <a:xfrm>
            <a:off x="7550308" y="1415311"/>
            <a:ext cx="855012" cy="1270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0" idx="6"/>
            <a:endCxn id="77" idx="1"/>
          </p:cNvCxnSpPr>
          <p:nvPr/>
        </p:nvCxnSpPr>
        <p:spPr>
          <a:xfrm>
            <a:off x="7550308" y="1415311"/>
            <a:ext cx="859434" cy="1752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0" idx="6"/>
            <a:endCxn id="78" idx="1"/>
          </p:cNvCxnSpPr>
          <p:nvPr/>
        </p:nvCxnSpPr>
        <p:spPr>
          <a:xfrm>
            <a:off x="7550308" y="1415311"/>
            <a:ext cx="855012" cy="2239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6"/>
            <a:endCxn id="79" idx="1"/>
          </p:cNvCxnSpPr>
          <p:nvPr/>
        </p:nvCxnSpPr>
        <p:spPr>
          <a:xfrm>
            <a:off x="7550308" y="1415311"/>
            <a:ext cx="859434" cy="269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/>
          <p:cNvSpPr/>
          <p:nvPr/>
        </p:nvSpPr>
        <p:spPr>
          <a:xfrm>
            <a:off x="8409742" y="4432229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Pe_DM_r</a:t>
            </a:r>
            <a:r>
              <a:rPr lang="en-AU" sz="1000" dirty="0">
                <a:latin typeface="Bell MT" panose="02020503060305020303" pitchFamily="18" charset="0"/>
              </a:rPr>
              <a:t> [kg / ha]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8409742" y="4930213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8405320" y="541283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Pe_Npcnt_r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cxnSp>
        <p:nvCxnSpPr>
          <p:cNvPr id="105" name="Elbow Connector 104"/>
          <p:cNvCxnSpPr>
            <a:stCxn id="80" idx="6"/>
            <a:endCxn id="75" idx="1"/>
          </p:cNvCxnSpPr>
          <p:nvPr/>
        </p:nvCxnSpPr>
        <p:spPr>
          <a:xfrm>
            <a:off x="7550308" y="1415311"/>
            <a:ext cx="855012" cy="78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0" idx="6"/>
            <a:endCxn id="89" idx="1"/>
          </p:cNvCxnSpPr>
          <p:nvPr/>
        </p:nvCxnSpPr>
        <p:spPr>
          <a:xfrm>
            <a:off x="7550308" y="1415311"/>
            <a:ext cx="859434" cy="321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0" idx="6"/>
            <a:endCxn id="90" idx="1"/>
          </p:cNvCxnSpPr>
          <p:nvPr/>
        </p:nvCxnSpPr>
        <p:spPr>
          <a:xfrm>
            <a:off x="7550308" y="1415311"/>
            <a:ext cx="859434" cy="3714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0" idx="6"/>
            <a:endCxn id="91" idx="1"/>
          </p:cNvCxnSpPr>
          <p:nvPr/>
        </p:nvCxnSpPr>
        <p:spPr>
          <a:xfrm>
            <a:off x="7550308" y="1415311"/>
            <a:ext cx="855012" cy="4196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Terminator 123"/>
          <p:cNvSpPr/>
          <p:nvPr/>
        </p:nvSpPr>
        <p:spPr>
          <a:xfrm>
            <a:off x="8381921" y="5900317"/>
            <a:ext cx="1468607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Pe_Cnratio_r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125" name="Flowchart: Terminator 124"/>
          <p:cNvSpPr/>
          <p:nvPr/>
        </p:nvSpPr>
        <p:spPr>
          <a:xfrm>
            <a:off x="8405320" y="6378705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Pe_LegDMfrac_r</a:t>
            </a:r>
            <a:r>
              <a:rPr lang="en-AU" sz="1000" dirty="0">
                <a:latin typeface="Bell MT" panose="02020503060305020303" pitchFamily="18" charset="0"/>
              </a:rPr>
              <a:t> [</a:t>
            </a:r>
            <a:r>
              <a:rPr lang="en-AU" sz="1000" dirty="0" err="1">
                <a:latin typeface="Bell MT" panose="02020503060305020303" pitchFamily="18" charset="0"/>
              </a:rPr>
              <a:t>frac</a:t>
            </a:r>
            <a:r>
              <a:rPr lang="en-AU" sz="1000" dirty="0">
                <a:latin typeface="Bell MT" panose="02020503060305020303" pitchFamily="18" charset="0"/>
              </a:rPr>
              <a:t>]</a:t>
            </a:r>
          </a:p>
        </p:txBody>
      </p:sp>
      <p:sp>
        <p:nvSpPr>
          <p:cNvPr id="111" name="Flowchart: Terminator 110"/>
          <p:cNvSpPr/>
          <p:nvPr/>
        </p:nvSpPr>
        <p:spPr>
          <a:xfrm>
            <a:off x="1257298" y="5201054"/>
            <a:ext cx="1754106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NC_leg_NO3_d_r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sp>
        <p:nvSpPr>
          <p:cNvPr id="112" name="Flowchart: Terminator 111"/>
          <p:cNvSpPr/>
          <p:nvPr/>
        </p:nvSpPr>
        <p:spPr>
          <a:xfrm>
            <a:off x="1257299" y="4556859"/>
            <a:ext cx="1754106" cy="53179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NC_leg_NO3_s_r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NCycle</a:t>
            </a:r>
            <a:r>
              <a:rPr lang="en-AU" sz="1200" dirty="0">
                <a:latin typeface="Bell MT" panose="02020503060305020303" pitchFamily="18" charset="0"/>
              </a:rPr>
              <a:t> Model Output Variable)</a:t>
            </a:r>
          </a:p>
        </p:txBody>
      </p:sp>
      <p:cxnSp>
        <p:nvCxnSpPr>
          <p:cNvPr id="4" name="Elbow Connector 3"/>
          <p:cNvCxnSpPr>
            <a:stCxn id="112" idx="3"/>
            <a:endCxn id="17" idx="4"/>
          </p:cNvCxnSpPr>
          <p:nvPr/>
        </p:nvCxnSpPr>
        <p:spPr>
          <a:xfrm flipV="1">
            <a:off x="3011405" y="1529611"/>
            <a:ext cx="308611" cy="3293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1" idx="3"/>
            <a:endCxn id="17" idx="4"/>
          </p:cNvCxnSpPr>
          <p:nvPr/>
        </p:nvCxnSpPr>
        <p:spPr>
          <a:xfrm flipV="1">
            <a:off x="3011404" y="1529611"/>
            <a:ext cx="308612" cy="3937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0" idx="6"/>
            <a:endCxn id="124" idx="1"/>
          </p:cNvCxnSpPr>
          <p:nvPr/>
        </p:nvCxnSpPr>
        <p:spPr>
          <a:xfrm>
            <a:off x="7550308" y="1415311"/>
            <a:ext cx="831613" cy="468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0" idx="6"/>
            <a:endCxn id="125" idx="1"/>
          </p:cNvCxnSpPr>
          <p:nvPr/>
        </p:nvCxnSpPr>
        <p:spPr>
          <a:xfrm>
            <a:off x="7550308" y="1415311"/>
            <a:ext cx="855012" cy="5162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Terminator 135"/>
          <p:cNvSpPr/>
          <p:nvPr/>
        </p:nvSpPr>
        <p:spPr>
          <a:xfrm>
            <a:off x="5840568" y="2096138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Pe_leg_Nconstant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Flowchart: Terminator 136"/>
          <p:cNvSpPr/>
          <p:nvPr/>
        </p:nvSpPr>
        <p:spPr>
          <a:xfrm>
            <a:off x="5835843" y="2454520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Pe_leg_Npower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Flowchart: Terminator 137"/>
          <p:cNvSpPr/>
          <p:nvPr/>
        </p:nvSpPr>
        <p:spPr>
          <a:xfrm>
            <a:off x="5871231" y="2826702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Pe_leg_MaxPcntN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lowchart: Terminator 138"/>
          <p:cNvSpPr/>
          <p:nvPr/>
        </p:nvSpPr>
        <p:spPr>
          <a:xfrm>
            <a:off x="5865576" y="3193447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Pe_Leg_rootNfrac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Flowchart: Terminator 139"/>
          <p:cNvSpPr/>
          <p:nvPr/>
        </p:nvSpPr>
        <p:spPr>
          <a:xfrm>
            <a:off x="5871231" y="3557194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Pe_nonLeg_pctNfrac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lowchart: Terminator 140"/>
          <p:cNvSpPr/>
          <p:nvPr/>
        </p:nvSpPr>
        <p:spPr>
          <a:xfrm>
            <a:off x="5857164" y="3920941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Pe_nonLeg_shootCfrac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Flowchart: Terminator 141"/>
          <p:cNvSpPr/>
          <p:nvPr/>
        </p:nvSpPr>
        <p:spPr>
          <a:xfrm>
            <a:off x="5885298" y="4301190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Pe_leg_pctNfrac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Flowchart: Terminator 142"/>
          <p:cNvSpPr/>
          <p:nvPr/>
        </p:nvSpPr>
        <p:spPr>
          <a:xfrm>
            <a:off x="5881532" y="4669535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Pe_nonLeg_rootNfrac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lowchart: Terminator 145"/>
          <p:cNvSpPr/>
          <p:nvPr/>
        </p:nvSpPr>
        <p:spPr>
          <a:xfrm>
            <a:off x="4150317" y="2272187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Pe_nonLeg_rootNfrac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Flowchart: Terminator 146"/>
          <p:cNvSpPr/>
          <p:nvPr/>
        </p:nvSpPr>
        <p:spPr>
          <a:xfrm>
            <a:off x="4108467" y="2635028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Pe_leg_TI_min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Flowchart: Terminator 147"/>
          <p:cNvSpPr/>
          <p:nvPr/>
        </p:nvSpPr>
        <p:spPr>
          <a:xfrm>
            <a:off x="4148811" y="3006653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Pe_leg_TI_opt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Flowchart: Terminator 148"/>
          <p:cNvSpPr/>
          <p:nvPr/>
        </p:nvSpPr>
        <p:spPr>
          <a:xfrm>
            <a:off x="4136103" y="3375960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Pe_leg_TI_max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Flowchart: Terminator 149"/>
          <p:cNvSpPr/>
          <p:nvPr/>
        </p:nvSpPr>
        <p:spPr>
          <a:xfrm>
            <a:off x="4148131" y="3744563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Pe_leg_TI_b_sub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lowchart: Terminator 150"/>
          <p:cNvSpPr/>
          <p:nvPr/>
        </p:nvSpPr>
        <p:spPr>
          <a:xfrm>
            <a:off x="4108467" y="4107831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Pe_leg_TI_b_supra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Flowchart: Terminator 151"/>
          <p:cNvSpPr/>
          <p:nvPr/>
        </p:nvSpPr>
        <p:spPr>
          <a:xfrm>
            <a:off x="4115756" y="4479154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Pe_leg_TE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Flowchart: Terminator 152"/>
          <p:cNvSpPr/>
          <p:nvPr/>
        </p:nvSpPr>
        <p:spPr>
          <a:xfrm>
            <a:off x="4087053" y="4856150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Pe_leg_TEc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lowchart: Terminator 153"/>
          <p:cNvSpPr/>
          <p:nvPr/>
        </p:nvSpPr>
        <p:spPr>
          <a:xfrm>
            <a:off x="4101120" y="5230764"/>
            <a:ext cx="1536910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solidFill>
                  <a:srgbClr val="7030A0"/>
                </a:solidFill>
                <a:latin typeface="Bell MT" panose="02020503060305020303" pitchFamily="18" charset="0"/>
              </a:rPr>
              <a:t>Pe_Critical_Transp</a:t>
            </a:r>
            <a:endParaRPr lang="en-AU" sz="1000" dirty="0">
              <a:solidFill>
                <a:srgbClr val="7030A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Flowchart: Terminator 154"/>
          <p:cNvSpPr/>
          <p:nvPr/>
        </p:nvSpPr>
        <p:spPr>
          <a:xfrm>
            <a:off x="5939285" y="5409977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Pe_Critical_SWI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Flowchart: Terminator 155"/>
          <p:cNvSpPr/>
          <p:nvPr/>
        </p:nvSpPr>
        <p:spPr>
          <a:xfrm>
            <a:off x="5907662" y="5029728"/>
            <a:ext cx="1565044" cy="318314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dirty="0" err="1">
                <a:latin typeface="Bell MT" panose="02020503060305020303" pitchFamily="18" charset="0"/>
              </a:rPr>
              <a:t>Pe_leg_DieOff_Npcnt</a:t>
            </a:r>
            <a:endParaRPr lang="en-AU" sz="1000" dirty="0">
              <a:latin typeface="Bell MT" panose="02020503060305020303" pitchFamily="18" charset="0"/>
            </a:endParaRPr>
          </a:p>
        </p:txBody>
      </p:sp>
      <p:cxnSp>
        <p:nvCxnSpPr>
          <p:cNvPr id="158" name="Elbow Connector 157"/>
          <p:cNvCxnSpPr>
            <a:stCxn id="146" idx="3"/>
            <a:endCxn id="16" idx="2"/>
          </p:cNvCxnSpPr>
          <p:nvPr/>
        </p:nvCxnSpPr>
        <p:spPr>
          <a:xfrm flipV="1">
            <a:off x="5687227" y="1884224"/>
            <a:ext cx="68553" cy="54712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47" idx="3"/>
            <a:endCxn id="16" idx="2"/>
          </p:cNvCxnSpPr>
          <p:nvPr/>
        </p:nvCxnSpPr>
        <p:spPr>
          <a:xfrm flipV="1">
            <a:off x="5673511" y="1884224"/>
            <a:ext cx="82269" cy="90996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8" idx="3"/>
            <a:endCxn id="16" idx="2"/>
          </p:cNvCxnSpPr>
          <p:nvPr/>
        </p:nvCxnSpPr>
        <p:spPr>
          <a:xfrm flipV="1">
            <a:off x="5685721" y="1884224"/>
            <a:ext cx="70059" cy="128158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9" idx="3"/>
            <a:endCxn id="16" idx="2"/>
          </p:cNvCxnSpPr>
          <p:nvPr/>
        </p:nvCxnSpPr>
        <p:spPr>
          <a:xfrm flipV="1">
            <a:off x="5701147" y="1884224"/>
            <a:ext cx="54633" cy="165089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50" idx="3"/>
            <a:endCxn id="16" idx="2"/>
          </p:cNvCxnSpPr>
          <p:nvPr/>
        </p:nvCxnSpPr>
        <p:spPr>
          <a:xfrm flipV="1">
            <a:off x="5685041" y="1884224"/>
            <a:ext cx="70739" cy="201949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51" idx="3"/>
            <a:endCxn id="16" idx="2"/>
          </p:cNvCxnSpPr>
          <p:nvPr/>
        </p:nvCxnSpPr>
        <p:spPr>
          <a:xfrm flipV="1">
            <a:off x="5673511" y="1884224"/>
            <a:ext cx="82269" cy="238276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2" idx="3"/>
            <a:endCxn id="16" idx="2"/>
          </p:cNvCxnSpPr>
          <p:nvPr/>
        </p:nvCxnSpPr>
        <p:spPr>
          <a:xfrm flipV="1">
            <a:off x="5652666" y="1884224"/>
            <a:ext cx="103114" cy="275408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53" idx="3"/>
            <a:endCxn id="16" idx="2"/>
          </p:cNvCxnSpPr>
          <p:nvPr/>
        </p:nvCxnSpPr>
        <p:spPr>
          <a:xfrm flipV="1">
            <a:off x="5652097" y="1884224"/>
            <a:ext cx="103683" cy="313108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4" idx="3"/>
            <a:endCxn id="16" idx="2"/>
          </p:cNvCxnSpPr>
          <p:nvPr/>
        </p:nvCxnSpPr>
        <p:spPr>
          <a:xfrm flipV="1">
            <a:off x="5638030" y="1884224"/>
            <a:ext cx="117750" cy="350569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36" idx="1"/>
            <a:endCxn id="16" idx="2"/>
          </p:cNvCxnSpPr>
          <p:nvPr/>
        </p:nvCxnSpPr>
        <p:spPr>
          <a:xfrm rot="10800000">
            <a:off x="5755780" y="1884225"/>
            <a:ext cx="84788" cy="37107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37" idx="1"/>
            <a:endCxn id="16" idx="2"/>
          </p:cNvCxnSpPr>
          <p:nvPr/>
        </p:nvCxnSpPr>
        <p:spPr>
          <a:xfrm rot="10800000">
            <a:off x="5755781" y="1884225"/>
            <a:ext cx="80063" cy="72945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38" idx="1"/>
            <a:endCxn id="16" idx="2"/>
          </p:cNvCxnSpPr>
          <p:nvPr/>
        </p:nvCxnSpPr>
        <p:spPr>
          <a:xfrm rot="10800000">
            <a:off x="5755781" y="1884225"/>
            <a:ext cx="115451" cy="110163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39" idx="1"/>
            <a:endCxn id="16" idx="2"/>
          </p:cNvCxnSpPr>
          <p:nvPr/>
        </p:nvCxnSpPr>
        <p:spPr>
          <a:xfrm rot="10800000">
            <a:off x="5755780" y="1884224"/>
            <a:ext cx="109796" cy="146838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40" idx="1"/>
            <a:endCxn id="16" idx="2"/>
          </p:cNvCxnSpPr>
          <p:nvPr/>
        </p:nvCxnSpPr>
        <p:spPr>
          <a:xfrm rot="10800000">
            <a:off x="5755781" y="1884225"/>
            <a:ext cx="115451" cy="183212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41" idx="1"/>
            <a:endCxn id="16" idx="2"/>
          </p:cNvCxnSpPr>
          <p:nvPr/>
        </p:nvCxnSpPr>
        <p:spPr>
          <a:xfrm rot="10800000">
            <a:off x="5755780" y="1884224"/>
            <a:ext cx="101384" cy="219587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42" idx="1"/>
            <a:endCxn id="16" idx="2"/>
          </p:cNvCxnSpPr>
          <p:nvPr/>
        </p:nvCxnSpPr>
        <p:spPr>
          <a:xfrm rot="10800000">
            <a:off x="5755780" y="1884225"/>
            <a:ext cx="129518" cy="257612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43" idx="1"/>
            <a:endCxn id="16" idx="2"/>
          </p:cNvCxnSpPr>
          <p:nvPr/>
        </p:nvCxnSpPr>
        <p:spPr>
          <a:xfrm rot="10800000">
            <a:off x="5755780" y="1884224"/>
            <a:ext cx="125752" cy="294446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56" idx="1"/>
            <a:endCxn id="16" idx="2"/>
          </p:cNvCxnSpPr>
          <p:nvPr/>
        </p:nvCxnSpPr>
        <p:spPr>
          <a:xfrm rot="10800000">
            <a:off x="5755780" y="1884225"/>
            <a:ext cx="151882" cy="330466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55" idx="1"/>
            <a:endCxn id="16" idx="2"/>
          </p:cNvCxnSpPr>
          <p:nvPr/>
        </p:nvCxnSpPr>
        <p:spPr>
          <a:xfrm rot="10800000">
            <a:off x="5755781" y="1884224"/>
            <a:ext cx="183505" cy="368491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13352" y="4225540"/>
            <a:ext cx="133293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</a:t>
            </a:r>
            <a:r>
              <a:rPr lang="en-AU" sz="1200" dirty="0" smtClean="0">
                <a:latin typeface="Bell MT" panose="02020503060305020303" pitchFamily="18" charset="0"/>
              </a:rPr>
              <a:t>Animal Model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 smtClean="0">
                <a:latin typeface="Bell MT" panose="02020503060305020303" pitchFamily="18" charset="0"/>
              </a:rPr>
              <a:t>run_main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202" name="Flowchart: Decision 201"/>
          <p:cNvSpPr/>
          <p:nvPr/>
        </p:nvSpPr>
        <p:spPr>
          <a:xfrm>
            <a:off x="3585002" y="2569524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962112" y="2681354"/>
            <a:ext cx="10518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913806" y="2732380"/>
            <a:ext cx="1532023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Pass Annual Plant Model Variable to Animal Model</a:t>
            </a:r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</a:p>
        </p:txBody>
      </p:sp>
      <p:cxnSp>
        <p:nvCxnSpPr>
          <p:cNvPr id="211" name="Straight Arrow Connector 210"/>
          <p:cNvCxnSpPr>
            <a:stCxn id="202" idx="3"/>
            <a:endCxn id="209" idx="1"/>
          </p:cNvCxnSpPr>
          <p:nvPr/>
        </p:nvCxnSpPr>
        <p:spPr>
          <a:xfrm flipV="1">
            <a:off x="5366958" y="3010810"/>
            <a:ext cx="54684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3659562" y="4225541"/>
            <a:ext cx="165699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Pass Annual Plant Model Variable to Animal Model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</a:p>
        </p:txBody>
      </p:sp>
      <p:cxnSp>
        <p:nvCxnSpPr>
          <p:cNvPr id="215" name="Straight Arrow Connector 214"/>
          <p:cNvCxnSpPr>
            <a:stCxn id="203" idx="2"/>
            <a:endCxn id="213" idx="0"/>
          </p:cNvCxnSpPr>
          <p:nvPr/>
        </p:nvCxnSpPr>
        <p:spPr>
          <a:xfrm flipH="1">
            <a:off x="4488057" y="3450795"/>
            <a:ext cx="1" cy="77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51157" y="653143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7) Run Animal Model </a:t>
            </a:r>
            <a:endParaRPr lang="en-AU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13" y="2681354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980" y="3704300"/>
            <a:ext cx="3722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Elbow Connector 4"/>
          <p:cNvCxnSpPr>
            <a:stCxn id="209" idx="2"/>
            <a:endCxn id="12" idx="0"/>
          </p:cNvCxnSpPr>
          <p:nvPr/>
        </p:nvCxnSpPr>
        <p:spPr>
          <a:xfrm rot="5400000">
            <a:off x="6211668" y="3757389"/>
            <a:ext cx="9363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13" idx="3"/>
            <a:endCxn id="12" idx="1"/>
          </p:cNvCxnSpPr>
          <p:nvPr/>
        </p:nvCxnSpPr>
        <p:spPr>
          <a:xfrm flipV="1">
            <a:off x="5316552" y="4503970"/>
            <a:ext cx="6968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13864" y="3011087"/>
            <a:ext cx="1133835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</a:t>
            </a:r>
            <a:r>
              <a:rPr lang="en-AU" sz="1200" dirty="0" smtClean="0">
                <a:latin typeface="Bell MT" panose="02020503060305020303" pitchFamily="18" charset="0"/>
              </a:rPr>
              <a:t>Animal Model</a:t>
            </a: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 smtClean="0">
                <a:latin typeface="Bell MT" panose="02020503060305020303" pitchFamily="18" charset="0"/>
              </a:rPr>
              <a:t>run_main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202" name="Flowchart: Decision 201"/>
          <p:cNvSpPr/>
          <p:nvPr/>
        </p:nvSpPr>
        <p:spPr>
          <a:xfrm>
            <a:off x="1292691" y="1466865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655374" y="1578695"/>
            <a:ext cx="1080745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is 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100" dirty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/>
          <p:cNvCxnSpPr>
            <a:stCxn id="202" idx="3"/>
            <a:endCxn id="14" idx="2"/>
          </p:cNvCxnSpPr>
          <p:nvPr/>
        </p:nvCxnSpPr>
        <p:spPr>
          <a:xfrm flipV="1">
            <a:off x="3074647" y="1908151"/>
            <a:ext cx="1209125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3" idx="2"/>
            <a:endCxn id="16" idx="0"/>
          </p:cNvCxnSpPr>
          <p:nvPr/>
        </p:nvCxnSpPr>
        <p:spPr>
          <a:xfrm flipH="1">
            <a:off x="2183669" y="2348136"/>
            <a:ext cx="12078" cy="82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6880" y="410870"/>
            <a:ext cx="20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latin typeface="Bell MT" panose="02020503060305020303" pitchFamily="18" charset="0"/>
              </a:rPr>
              <a:t>Run </a:t>
            </a:r>
            <a:r>
              <a:rPr lang="en-AU" dirty="0" smtClean="0">
                <a:latin typeface="Bell MT" panose="02020503060305020303" pitchFamily="18" charset="0"/>
              </a:rPr>
              <a:t>Animal Model </a:t>
            </a:r>
            <a:endParaRPr lang="en-AU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8802" y="1578695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3669" y="2601641"/>
            <a:ext cx="3722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3772" y="179385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9936" y="316915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1292692" y="3600675"/>
            <a:ext cx="1769772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An_DM_r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(Annual Plant Model </a:t>
            </a:r>
            <a:r>
              <a:rPr lang="en-AU" sz="1200" dirty="0">
                <a:latin typeface="Bell MT" panose="02020503060305020303" pitchFamily="18" charset="0"/>
              </a:rPr>
              <a:t>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1298493" y="4259656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An_Npcnt_r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(Annual Plant Model Output Variable)</a:t>
            </a:r>
          </a:p>
        </p:txBody>
      </p:sp>
      <p:sp>
        <p:nvSpPr>
          <p:cNvPr id="20" name="Flowchart: Terminator 19"/>
          <p:cNvSpPr/>
          <p:nvPr/>
        </p:nvSpPr>
        <p:spPr>
          <a:xfrm>
            <a:off x="4681967" y="339259"/>
            <a:ext cx="1774778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Pe_DM_r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 smtClean="0">
                <a:latin typeface="Bell MT" panose="02020503060305020303" pitchFamily="18" charset="0"/>
              </a:rPr>
              <a:t>PerennialPlantModel</a:t>
            </a:r>
            <a:r>
              <a:rPr lang="en-AU" sz="1200" dirty="0" smtClean="0">
                <a:latin typeface="Bell MT" panose="02020503060305020303" pitchFamily="18" charset="0"/>
              </a:rPr>
              <a:t> </a:t>
            </a:r>
            <a:r>
              <a:rPr lang="en-AU" sz="1200" dirty="0">
                <a:latin typeface="Bell MT" panose="02020503060305020303" pitchFamily="18" charset="0"/>
              </a:rPr>
              <a:t>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4672102" y="998240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latin typeface="Bell MT" panose="02020503060305020303" pitchFamily="18" charset="0"/>
              </a:rPr>
              <a:t>Pe_Npcnt_r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PerennialPlantModel</a:t>
            </a:r>
            <a:r>
              <a:rPr lang="en-AU" sz="1200" dirty="0">
                <a:latin typeface="Bell MT" panose="02020503060305020303" pitchFamily="18" charset="0"/>
              </a:rPr>
              <a:t> </a:t>
            </a:r>
            <a:r>
              <a:rPr lang="en-AU" sz="1200" dirty="0" smtClean="0">
                <a:latin typeface="Bell MT" panose="02020503060305020303" pitchFamily="18" charset="0"/>
              </a:rPr>
              <a:t>Output Variable)</a:t>
            </a:r>
          </a:p>
        </p:txBody>
      </p:sp>
      <p:cxnSp>
        <p:nvCxnSpPr>
          <p:cNvPr id="15" name="Straight Arrow Connector 14"/>
          <p:cNvCxnSpPr>
            <a:stCxn id="16" idx="6"/>
            <a:endCxn id="12" idx="1"/>
          </p:cNvCxnSpPr>
          <p:nvPr/>
        </p:nvCxnSpPr>
        <p:spPr>
          <a:xfrm>
            <a:off x="2287401" y="3283451"/>
            <a:ext cx="1526463" cy="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9" idx="1"/>
            <a:endCxn id="16" idx="2"/>
          </p:cNvCxnSpPr>
          <p:nvPr/>
        </p:nvCxnSpPr>
        <p:spPr>
          <a:xfrm rot="10800000" flipH="1">
            <a:off x="1298492" y="3283452"/>
            <a:ext cx="781443" cy="1268693"/>
          </a:xfrm>
          <a:prstGeom prst="bentConnector3">
            <a:avLst>
              <a:gd name="adj1" fmla="val -29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1"/>
            <a:endCxn id="16" idx="2"/>
          </p:cNvCxnSpPr>
          <p:nvPr/>
        </p:nvCxnSpPr>
        <p:spPr>
          <a:xfrm rot="10800000" flipH="1">
            <a:off x="1292692" y="3283451"/>
            <a:ext cx="787244" cy="623646"/>
          </a:xfrm>
          <a:prstGeom prst="bentConnector3">
            <a:avLst>
              <a:gd name="adj1" fmla="val -29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4"/>
            <a:endCxn id="12" idx="0"/>
          </p:cNvCxnSpPr>
          <p:nvPr/>
        </p:nvCxnSpPr>
        <p:spPr>
          <a:xfrm flipH="1">
            <a:off x="4380782" y="2022451"/>
            <a:ext cx="6723" cy="9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1"/>
            <a:endCxn id="14" idx="0"/>
          </p:cNvCxnSpPr>
          <p:nvPr/>
        </p:nvCxnSpPr>
        <p:spPr>
          <a:xfrm rot="10800000" flipV="1">
            <a:off x="4387505" y="645681"/>
            <a:ext cx="294462" cy="1148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21" idx="1"/>
            <a:endCxn id="14" idx="0"/>
          </p:cNvCxnSpPr>
          <p:nvPr/>
        </p:nvCxnSpPr>
        <p:spPr>
          <a:xfrm rot="10800000" flipV="1">
            <a:off x="4387506" y="1290727"/>
            <a:ext cx="284597" cy="503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403364" y="3183014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cxnSp>
        <p:nvCxnSpPr>
          <p:cNvPr id="195" name="Straight Arrow Connector 194"/>
          <p:cNvCxnSpPr>
            <a:stCxn id="12" idx="3"/>
            <a:endCxn id="40" idx="2"/>
          </p:cNvCxnSpPr>
          <p:nvPr/>
        </p:nvCxnSpPr>
        <p:spPr>
          <a:xfrm>
            <a:off x="4947699" y="3289517"/>
            <a:ext cx="1455665" cy="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7569907" y="473973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7030A0"/>
                </a:solidFill>
                <a:latin typeface="Bell MT" panose="02020503060305020303" pitchFamily="18" charset="0"/>
              </a:rPr>
              <a:t>AM_DM_r</a:t>
            </a:r>
            <a:r>
              <a:rPr lang="en-AU" sz="1000" dirty="0">
                <a:solidFill>
                  <a:srgbClr val="7030A0"/>
                </a:solidFill>
                <a:latin typeface="Bell MT" panose="02020503060305020303" pitchFamily="18" charset="0"/>
              </a:rPr>
              <a:t> [kg / ha]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7576629" y="960159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7030A0"/>
                </a:solidFill>
                <a:latin typeface="Bell MT" panose="02020503060305020303" pitchFamily="18" charset="0"/>
              </a:rPr>
              <a:t>AM_Npcnt_r</a:t>
            </a:r>
            <a:r>
              <a:rPr lang="en-AU" sz="1000" dirty="0">
                <a:solidFill>
                  <a:srgbClr val="7030A0"/>
                </a:solidFill>
                <a:latin typeface="Bell MT" panose="02020503060305020303" pitchFamily="18" charset="0"/>
              </a:rPr>
              <a:t> [</a:t>
            </a:r>
            <a:r>
              <a:rPr lang="en-AU" sz="1000" dirty="0" err="1">
                <a:solidFill>
                  <a:srgbClr val="7030A0"/>
                </a:solidFill>
                <a:latin typeface="Bell MT" panose="02020503060305020303" pitchFamily="18" charset="0"/>
              </a:rPr>
              <a:t>frac</a:t>
            </a:r>
            <a:r>
              <a:rPr lang="en-AU" sz="1000" dirty="0">
                <a:solidFill>
                  <a:srgbClr val="7030A0"/>
                </a:solidFill>
                <a:latin typeface="Bell MT" panose="02020503060305020303" pitchFamily="18" charset="0"/>
              </a:rPr>
              <a:t>]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7576629" y="142660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AM_DMD_r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7569907" y="1900852"/>
            <a:ext cx="140597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AM_ME_r</a:t>
            </a:r>
            <a:r>
              <a:rPr lang="en-AU" sz="1000" dirty="0">
                <a:latin typeface="Bell MT" panose="02020503060305020303" pitchFamily="18" charset="0"/>
              </a:rPr>
              <a:t> [MJ / kg DM]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7576629" y="2384903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AM_GreenFor_r</a:t>
            </a:r>
            <a:r>
              <a:rPr lang="en-AU" sz="1000" dirty="0">
                <a:latin typeface="Bell MT" panose="02020503060305020303" pitchFamily="18" charset="0"/>
              </a:rPr>
              <a:t> [t DM / ha]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7576629" y="286631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AM_DMD_Select_r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7581051" y="3347730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AM_RISimple_r</a:t>
            </a:r>
            <a:r>
              <a:rPr lang="en-AU" sz="1000" dirty="0">
                <a:latin typeface="Bell MT" panose="02020503060305020303" pitchFamily="18" charset="0"/>
              </a:rPr>
              <a:t> [</a:t>
            </a:r>
            <a:r>
              <a:rPr lang="en-AU" sz="1000" dirty="0" err="1">
                <a:latin typeface="Bell MT" panose="02020503060305020303" pitchFamily="18" charset="0"/>
              </a:rPr>
              <a:t>frac</a:t>
            </a:r>
            <a:r>
              <a:rPr lang="en-AU" sz="1000" dirty="0">
                <a:latin typeface="Bell MT" panose="02020503060305020303" pitchFamily="18" charset="0"/>
              </a:rPr>
              <a:t>]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7576629" y="3835208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AM_Npcnt_selected_r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7581051" y="4294967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AM_TotalCH4_r [g / ha]</a:t>
            </a:r>
          </a:p>
        </p:txBody>
      </p:sp>
      <p:cxnSp>
        <p:nvCxnSpPr>
          <p:cNvPr id="80" name="Elbow Connector 79"/>
          <p:cNvCxnSpPr>
            <a:endCxn id="70" idx="1"/>
          </p:cNvCxnSpPr>
          <p:nvPr/>
        </p:nvCxnSpPr>
        <p:spPr>
          <a:xfrm flipV="1">
            <a:off x="6614190" y="673315"/>
            <a:ext cx="955717" cy="2608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71" idx="1"/>
          </p:cNvCxnSpPr>
          <p:nvPr/>
        </p:nvCxnSpPr>
        <p:spPr>
          <a:xfrm flipV="1">
            <a:off x="6614190" y="1159501"/>
            <a:ext cx="962439" cy="212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2" idx="1"/>
          </p:cNvCxnSpPr>
          <p:nvPr/>
        </p:nvCxnSpPr>
        <p:spPr>
          <a:xfrm flipV="1">
            <a:off x="6614190" y="1625942"/>
            <a:ext cx="962439" cy="1655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73" idx="1"/>
          </p:cNvCxnSpPr>
          <p:nvPr/>
        </p:nvCxnSpPr>
        <p:spPr>
          <a:xfrm flipV="1">
            <a:off x="6614190" y="2100194"/>
            <a:ext cx="955717" cy="1181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5" idx="1"/>
          </p:cNvCxnSpPr>
          <p:nvPr/>
        </p:nvCxnSpPr>
        <p:spPr>
          <a:xfrm flipV="1">
            <a:off x="6614190" y="3065659"/>
            <a:ext cx="962439" cy="215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76" idx="1"/>
          </p:cNvCxnSpPr>
          <p:nvPr/>
        </p:nvCxnSpPr>
        <p:spPr>
          <a:xfrm>
            <a:off x="6614190" y="3281406"/>
            <a:ext cx="966861" cy="265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77" idx="1"/>
          </p:cNvCxnSpPr>
          <p:nvPr/>
        </p:nvCxnSpPr>
        <p:spPr>
          <a:xfrm>
            <a:off x="6614190" y="3281406"/>
            <a:ext cx="962439" cy="753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78" idx="1"/>
          </p:cNvCxnSpPr>
          <p:nvPr/>
        </p:nvCxnSpPr>
        <p:spPr>
          <a:xfrm>
            <a:off x="6614190" y="3281406"/>
            <a:ext cx="966861" cy="121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Terminator 87"/>
          <p:cNvSpPr/>
          <p:nvPr/>
        </p:nvSpPr>
        <p:spPr>
          <a:xfrm>
            <a:off x="7581051" y="4811615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AM_TotalDMIPast_r</a:t>
            </a:r>
            <a:r>
              <a:rPr lang="en-AU" sz="1000" dirty="0">
                <a:latin typeface="Bell MT" panose="02020503060305020303" pitchFamily="18" charset="0"/>
              </a:rPr>
              <a:t> [g / ha]</a:t>
            </a:r>
          </a:p>
        </p:txBody>
      </p:sp>
      <p:sp>
        <p:nvSpPr>
          <p:cNvPr id="89" name="Flowchart: Terminator 88"/>
          <p:cNvSpPr/>
          <p:nvPr/>
        </p:nvSpPr>
        <p:spPr>
          <a:xfrm>
            <a:off x="7581051" y="5309599"/>
            <a:ext cx="1400933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AM_TotalEUN_r</a:t>
            </a:r>
            <a:r>
              <a:rPr lang="en-AU" sz="1000" dirty="0">
                <a:latin typeface="Bell MT" panose="02020503060305020303" pitchFamily="18" charset="0"/>
              </a:rPr>
              <a:t> [g / ha]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7581052" y="5826936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AM_TotalEFN_r</a:t>
            </a:r>
            <a:r>
              <a:rPr lang="en-AU" sz="1000" dirty="0">
                <a:latin typeface="Bell MT" panose="02020503060305020303" pitchFamily="18" charset="0"/>
              </a:rPr>
              <a:t> [g / ha]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9001704" y="212245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AM_TotalDNL_r</a:t>
            </a:r>
            <a:r>
              <a:rPr lang="en-AU" sz="1000" dirty="0">
                <a:latin typeface="Bell MT" panose="02020503060305020303" pitchFamily="18" charset="0"/>
              </a:rPr>
              <a:t> [g / ha]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9001704" y="2606824"/>
            <a:ext cx="1446841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AM_TotalFaecalC_r</a:t>
            </a:r>
            <a:r>
              <a:rPr lang="en-AU" sz="1000" dirty="0">
                <a:latin typeface="Bell MT" panose="02020503060305020303" pitchFamily="18" charset="0"/>
              </a:rPr>
              <a:t> [g / ha]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9032315" y="3094541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AM_pstr_N_intake_r</a:t>
            </a:r>
            <a:r>
              <a:rPr lang="en-AU" sz="1000" dirty="0">
                <a:latin typeface="Bell MT" panose="02020503060305020303" pitchFamily="18" charset="0"/>
              </a:rPr>
              <a:t> [g / ha]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9032315" y="3567685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AM_TotalDCL_r</a:t>
            </a:r>
            <a:r>
              <a:rPr lang="en-AU" sz="1000" dirty="0">
                <a:latin typeface="Bell MT" panose="02020503060305020303" pitchFamily="18" charset="0"/>
              </a:rPr>
              <a:t> [g / ha]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9023470" y="4044019"/>
            <a:ext cx="1400932" cy="398684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AM_NpcntRatio_r</a:t>
            </a:r>
            <a:r>
              <a:rPr lang="en-AU" sz="1000" dirty="0">
                <a:latin typeface="Bell MT" panose="02020503060305020303" pitchFamily="18" charset="0"/>
              </a:rPr>
              <a:t> [%]</a:t>
            </a:r>
          </a:p>
        </p:txBody>
      </p:sp>
      <p:cxnSp>
        <p:nvCxnSpPr>
          <p:cNvPr id="104" name="Elbow Connector 103"/>
          <p:cNvCxnSpPr>
            <a:endCxn id="74" idx="1"/>
          </p:cNvCxnSpPr>
          <p:nvPr/>
        </p:nvCxnSpPr>
        <p:spPr>
          <a:xfrm flipV="1">
            <a:off x="6614190" y="2584245"/>
            <a:ext cx="962439" cy="697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88" idx="1"/>
          </p:cNvCxnSpPr>
          <p:nvPr/>
        </p:nvCxnSpPr>
        <p:spPr>
          <a:xfrm>
            <a:off x="6614190" y="3281406"/>
            <a:ext cx="966861" cy="1729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89" idx="1"/>
          </p:cNvCxnSpPr>
          <p:nvPr/>
        </p:nvCxnSpPr>
        <p:spPr>
          <a:xfrm>
            <a:off x="6614190" y="3281406"/>
            <a:ext cx="966861" cy="2227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90" idx="1"/>
          </p:cNvCxnSpPr>
          <p:nvPr/>
        </p:nvCxnSpPr>
        <p:spPr>
          <a:xfrm>
            <a:off x="6614190" y="3281406"/>
            <a:ext cx="966862" cy="2744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2585608" y="5057913"/>
            <a:ext cx="1659369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AM_CalfWeight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lowchart: Terminator 53"/>
          <p:cNvSpPr/>
          <p:nvPr/>
        </p:nvSpPr>
        <p:spPr>
          <a:xfrm>
            <a:off x="2591574" y="5422221"/>
            <a:ext cx="1689744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AM_CalvingDay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Terminator 54"/>
          <p:cNvSpPr/>
          <p:nvPr/>
        </p:nvSpPr>
        <p:spPr>
          <a:xfrm>
            <a:off x="2622684" y="5783997"/>
            <a:ext cx="1659369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 smtClean="0">
                <a:latin typeface="Bell MT" panose="02020503060305020303" pitchFamily="18" charset="0"/>
              </a:rPr>
              <a:t>Animalclasses</a:t>
            </a:r>
            <a:r>
              <a:rPr lang="en-AU" sz="1000" dirty="0" smtClean="0">
                <a:latin typeface="Bell MT" panose="02020503060305020303" pitchFamily="18" charset="0"/>
              </a:rPr>
              <a:t>[</a:t>
            </a:r>
            <a:r>
              <a:rPr lang="en-AU" sz="1000" dirty="0" err="1" smtClean="0">
                <a:latin typeface="Bell MT" panose="02020503060305020303" pitchFamily="18" charset="0"/>
              </a:rPr>
              <a:t>class_id</a:t>
            </a:r>
            <a:r>
              <a:rPr lang="en-AU" sz="1000" dirty="0" smtClean="0">
                <a:latin typeface="Bell MT" panose="02020503060305020303" pitchFamily="18" charset="0"/>
              </a:rPr>
              <a:t>].</a:t>
            </a:r>
          </a:p>
          <a:p>
            <a:pPr algn="ctr"/>
            <a:r>
              <a:rPr lang="en-AU" sz="1000" dirty="0" err="1" smtClean="0">
                <a:latin typeface="Bell MT" panose="02020503060305020303" pitchFamily="18" charset="0"/>
              </a:rPr>
              <a:t>HeadPerHa</a:t>
            </a:r>
            <a:endParaRPr lang="en-AU" sz="1000" dirty="0">
              <a:latin typeface="Bell MT" panose="02020503060305020303" pitchFamily="18" charset="0"/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2594028" y="6155750"/>
            <a:ext cx="1689744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AM_Destock_pstrDM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lowchart: Terminator 56"/>
          <p:cNvSpPr/>
          <p:nvPr/>
        </p:nvSpPr>
        <p:spPr>
          <a:xfrm>
            <a:off x="5036726" y="4312929"/>
            <a:ext cx="947552" cy="318313"/>
          </a:xfrm>
          <a:prstGeom prst="flowChartTerminator">
            <a:avLst/>
          </a:prstGeom>
          <a:ln cap="rnd">
            <a:solidFill>
              <a:schemeClr val="accent2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VegType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Elbow Connector 58"/>
          <p:cNvCxnSpPr>
            <a:stCxn id="53" idx="3"/>
            <a:endCxn id="65" idx="4"/>
          </p:cNvCxnSpPr>
          <p:nvPr/>
        </p:nvCxnSpPr>
        <p:spPr>
          <a:xfrm flipV="1">
            <a:off x="4244977" y="4586386"/>
            <a:ext cx="142528" cy="63068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4" idx="3"/>
            <a:endCxn id="65" idx="4"/>
          </p:cNvCxnSpPr>
          <p:nvPr/>
        </p:nvCxnSpPr>
        <p:spPr>
          <a:xfrm flipV="1">
            <a:off x="4281318" y="4586386"/>
            <a:ext cx="106187" cy="99499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5" idx="3"/>
            <a:endCxn id="65" idx="4"/>
          </p:cNvCxnSpPr>
          <p:nvPr/>
        </p:nvCxnSpPr>
        <p:spPr>
          <a:xfrm flipV="1">
            <a:off x="4282053" y="4586386"/>
            <a:ext cx="105452" cy="135676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3"/>
            <a:endCxn id="65" idx="4"/>
          </p:cNvCxnSpPr>
          <p:nvPr/>
        </p:nvCxnSpPr>
        <p:spPr>
          <a:xfrm flipV="1">
            <a:off x="4283772" y="4586386"/>
            <a:ext cx="103733" cy="172852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283772" y="4357786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cxnSp>
        <p:nvCxnSpPr>
          <p:cNvPr id="44" name="Straight Arrow Connector 43"/>
          <p:cNvCxnSpPr>
            <a:stCxn id="65" idx="0"/>
            <a:endCxn id="12" idx="2"/>
          </p:cNvCxnSpPr>
          <p:nvPr/>
        </p:nvCxnSpPr>
        <p:spPr>
          <a:xfrm flipH="1" flipV="1">
            <a:off x="4380782" y="3567946"/>
            <a:ext cx="6723" cy="78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7" idx="1"/>
            <a:endCxn id="65" idx="6"/>
          </p:cNvCxnSpPr>
          <p:nvPr/>
        </p:nvCxnSpPr>
        <p:spPr>
          <a:xfrm flipH="1">
            <a:off x="4491237" y="4472086"/>
            <a:ext cx="54548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59562" y="4896154"/>
            <a:ext cx="165699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</a:t>
            </a:r>
            <a:r>
              <a:rPr lang="en-AU" sz="1200" dirty="0" smtClean="0">
                <a:latin typeface="Bell MT" panose="02020503060305020303" pitchFamily="18" charset="0"/>
              </a:rPr>
              <a:t>Perennial Plant Model</a:t>
            </a: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run_post_grazing</a:t>
            </a:r>
            <a:r>
              <a:rPr lang="en-AU" sz="1200" dirty="0">
                <a:latin typeface="Bell MT" panose="02020503060305020303" pitchFamily="18" charset="0"/>
              </a:rPr>
              <a:t>)</a:t>
            </a:r>
          </a:p>
        </p:txBody>
      </p:sp>
      <p:sp>
        <p:nvSpPr>
          <p:cNvPr id="202" name="Flowchart: Decision 201"/>
          <p:cNvSpPr/>
          <p:nvPr/>
        </p:nvSpPr>
        <p:spPr>
          <a:xfrm>
            <a:off x="3585002" y="2569524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962112" y="2681354"/>
            <a:ext cx="10518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913806" y="2732380"/>
            <a:ext cx="1532023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Pass Animal Variables to </a:t>
            </a:r>
            <a:r>
              <a:rPr lang="en-AU" sz="1200" dirty="0">
                <a:latin typeface="Bell MT" panose="02020503060305020303" pitchFamily="18" charset="0"/>
              </a:rPr>
              <a:t>Annual Plant Model </a:t>
            </a:r>
            <a:r>
              <a:rPr lang="en-AU" sz="1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</a:p>
        </p:txBody>
      </p:sp>
      <p:cxnSp>
        <p:nvCxnSpPr>
          <p:cNvPr id="211" name="Straight Arrow Connector 210"/>
          <p:cNvCxnSpPr>
            <a:stCxn id="202" idx="3"/>
            <a:endCxn id="209" idx="1"/>
          </p:cNvCxnSpPr>
          <p:nvPr/>
        </p:nvCxnSpPr>
        <p:spPr>
          <a:xfrm flipV="1">
            <a:off x="5366958" y="3010810"/>
            <a:ext cx="546848" cy="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3659562" y="3995202"/>
            <a:ext cx="165699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Pass Animal Variables to </a:t>
            </a:r>
            <a:r>
              <a:rPr lang="en-AU" sz="1200" dirty="0" smtClean="0">
                <a:latin typeface="Bell MT" panose="02020503060305020303" pitchFamily="18" charset="0"/>
              </a:rPr>
              <a:t>Perennial </a:t>
            </a:r>
            <a:r>
              <a:rPr lang="en-AU" sz="1200" dirty="0">
                <a:latin typeface="Bell MT" panose="02020503060305020303" pitchFamily="18" charset="0"/>
              </a:rPr>
              <a:t>Plant Model 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</a:p>
        </p:txBody>
      </p:sp>
      <p:cxnSp>
        <p:nvCxnSpPr>
          <p:cNvPr id="215" name="Straight Arrow Connector 214"/>
          <p:cNvCxnSpPr>
            <a:stCxn id="203" idx="2"/>
            <a:endCxn id="213" idx="0"/>
          </p:cNvCxnSpPr>
          <p:nvPr/>
        </p:nvCxnSpPr>
        <p:spPr>
          <a:xfrm flipH="1">
            <a:off x="4488057" y="3450795"/>
            <a:ext cx="1" cy="54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0764" y="653143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8) Run Post Grazing</a:t>
            </a:r>
            <a:endParaRPr lang="en-AU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13" y="2681354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980" y="3562625"/>
            <a:ext cx="3722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78072" y="2732379"/>
            <a:ext cx="165699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</a:t>
            </a:r>
            <a:r>
              <a:rPr lang="en-AU" sz="1200" dirty="0" smtClean="0">
                <a:latin typeface="Bell MT" panose="02020503060305020303" pitchFamily="18" charset="0"/>
              </a:rPr>
              <a:t>Annual Plant Model</a:t>
            </a: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run_post_grazing</a:t>
            </a:r>
            <a:r>
              <a:rPr lang="en-AU" sz="1200" dirty="0">
                <a:latin typeface="Bell MT" panose="02020503060305020303" pitchFamily="18" charset="0"/>
              </a:rPr>
              <a:t>)</a:t>
            </a:r>
          </a:p>
        </p:txBody>
      </p:sp>
      <p:cxnSp>
        <p:nvCxnSpPr>
          <p:cNvPr id="18" name="Straight Arrow Connector 17"/>
          <p:cNvCxnSpPr>
            <a:stCxn id="209" idx="3"/>
            <a:endCxn id="23" idx="1"/>
          </p:cNvCxnSpPr>
          <p:nvPr/>
        </p:nvCxnSpPr>
        <p:spPr>
          <a:xfrm flipV="1">
            <a:off x="7445829" y="3010809"/>
            <a:ext cx="532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3" idx="2"/>
            <a:endCxn id="12" idx="0"/>
          </p:cNvCxnSpPr>
          <p:nvPr/>
        </p:nvCxnSpPr>
        <p:spPr>
          <a:xfrm>
            <a:off x="4488057" y="4552061"/>
            <a:ext cx="0" cy="3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0762" y="2799103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5606" y="1841526"/>
            <a:ext cx="1323113" cy="533400"/>
          </a:xfrm>
          <a:prstGeom prst="rect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Input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8287" y="2527114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simulation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dates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287" y="3211858"/>
            <a:ext cx="134043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limate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data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8287" y="3891313"/>
            <a:ext cx="1340432" cy="553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required output variables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7116" y="2852963"/>
            <a:ext cx="1398180" cy="553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agghgmodel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0524" y="4212104"/>
            <a:ext cx="161040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 output variable series from the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04990" y="2108226"/>
            <a:ext cx="850616" cy="95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60524" y="2852963"/>
            <a:ext cx="1610405" cy="553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required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04990" y="2793814"/>
            <a:ext cx="833297" cy="27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04990" y="3065803"/>
            <a:ext cx="833297" cy="41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04990" y="3065803"/>
            <a:ext cx="833297" cy="11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8153" y="301521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Elbow Connector 39"/>
          <p:cNvCxnSpPr>
            <a:endCxn id="36" idx="0"/>
          </p:cNvCxnSpPr>
          <p:nvPr/>
        </p:nvCxnSpPr>
        <p:spPr>
          <a:xfrm>
            <a:off x="4578719" y="2108226"/>
            <a:ext cx="713167" cy="906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6" idx="4"/>
          </p:cNvCxnSpPr>
          <p:nvPr/>
        </p:nvCxnSpPr>
        <p:spPr>
          <a:xfrm flipV="1">
            <a:off x="4578719" y="3243811"/>
            <a:ext cx="713167" cy="92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6" idx="2"/>
          </p:cNvCxnSpPr>
          <p:nvPr/>
        </p:nvCxnSpPr>
        <p:spPr>
          <a:xfrm>
            <a:off x="4561400" y="2793814"/>
            <a:ext cx="626753" cy="335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6" idx="2"/>
          </p:cNvCxnSpPr>
          <p:nvPr/>
        </p:nvCxnSpPr>
        <p:spPr>
          <a:xfrm flipV="1">
            <a:off x="4578719" y="3129511"/>
            <a:ext cx="609434" cy="349047"/>
          </a:xfrm>
          <a:prstGeom prst="bentConnector3">
            <a:avLst>
              <a:gd name="adj1" fmla="val 47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6"/>
          </p:cNvCxnSpPr>
          <p:nvPr/>
        </p:nvCxnSpPr>
        <p:spPr>
          <a:xfrm>
            <a:off x="5395618" y="3129511"/>
            <a:ext cx="431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1"/>
          </p:cNvCxnSpPr>
          <p:nvPr/>
        </p:nvCxnSpPr>
        <p:spPr>
          <a:xfrm>
            <a:off x="7225296" y="3129512"/>
            <a:ext cx="5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14" idx="0"/>
          </p:cNvCxnSpPr>
          <p:nvPr/>
        </p:nvCxnSpPr>
        <p:spPr>
          <a:xfrm>
            <a:off x="8565727" y="3406060"/>
            <a:ext cx="0" cy="80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17940000" flipH="1">
            <a:off x="8655606" y="3870584"/>
            <a:ext cx="146055" cy="12700"/>
          </a:xfrm>
          <a:prstGeom prst="curvedConnector5">
            <a:avLst>
              <a:gd name="adj1" fmla="val -64693"/>
              <a:gd name="adj2" fmla="val 2352000"/>
              <a:gd name="adj3" fmla="val 16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63810" y="3674280"/>
            <a:ext cx="121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for each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0986" y="662459"/>
            <a:ext cx="144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Workflow-1: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66578" y="1900942"/>
            <a:ext cx="1514122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Annual Plant Model</a:t>
            </a: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run_post_grazing</a:t>
            </a:r>
            <a:r>
              <a:rPr lang="en-AU" sz="1200" dirty="0">
                <a:latin typeface="Bell MT" panose="02020503060305020303" pitchFamily="18" charset="0"/>
              </a:rPr>
              <a:t>)</a:t>
            </a:r>
          </a:p>
        </p:txBody>
      </p:sp>
      <p:sp>
        <p:nvSpPr>
          <p:cNvPr id="202" name="Flowchart: Decision 201"/>
          <p:cNvSpPr/>
          <p:nvPr/>
        </p:nvSpPr>
        <p:spPr>
          <a:xfrm>
            <a:off x="2829220" y="1736876"/>
            <a:ext cx="1681034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165914" y="1835732"/>
            <a:ext cx="1080745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is 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“ANNUAL”</a:t>
            </a:r>
          </a:p>
          <a:p>
            <a:pPr algn="ctr"/>
            <a:endParaRPr lang="en-AU" sz="1100" dirty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Straight Arrow Connector 214"/>
          <p:cNvCxnSpPr>
            <a:stCxn id="16" idx="6"/>
            <a:endCxn id="202" idx="1"/>
          </p:cNvCxnSpPr>
          <p:nvPr/>
        </p:nvCxnSpPr>
        <p:spPr>
          <a:xfrm flipV="1">
            <a:off x="2624091" y="2180136"/>
            <a:ext cx="205129" cy="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906" y="337137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8(a) </a:t>
            </a:r>
            <a:r>
              <a:rPr lang="en-AU" dirty="0">
                <a:latin typeface="Bell MT" panose="02020503060305020303" pitchFamily="18" charset="0"/>
              </a:rPr>
              <a:t>Run Post </a:t>
            </a:r>
            <a:r>
              <a:rPr lang="en-AU" dirty="0" smtClean="0">
                <a:latin typeface="Bell MT" panose="02020503060305020303" pitchFamily="18" charset="0"/>
              </a:rPr>
              <a:t>Grazing </a:t>
            </a:r>
            <a:endParaRPr lang="en-AU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6192" y="1811539"/>
            <a:ext cx="4081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416626" y="206683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352625" y="1549113"/>
            <a:ext cx="1769772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AM_TotalDMIPast_r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 smtClean="0">
                <a:latin typeface="Bell MT" panose="02020503060305020303" pitchFamily="18" charset="0"/>
              </a:rPr>
              <a:t>AnimalModel</a:t>
            </a:r>
            <a:r>
              <a:rPr lang="en-AU" sz="1200" dirty="0" smtClean="0">
                <a:latin typeface="Bell MT" panose="02020503060305020303" pitchFamily="18" charset="0"/>
              </a:rPr>
              <a:t> </a:t>
            </a:r>
            <a:r>
              <a:rPr lang="en-AU" sz="1200" dirty="0">
                <a:latin typeface="Bell MT" panose="02020503060305020303" pitchFamily="18" charset="0"/>
              </a:rPr>
              <a:t>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358426" y="2208094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AM_NpcntRatio_r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 smtClean="0">
                <a:latin typeface="Bell MT" panose="02020503060305020303" pitchFamily="18" charset="0"/>
              </a:rPr>
              <a:t>AnimalModel</a:t>
            </a:r>
            <a:r>
              <a:rPr lang="en-AU" sz="1200" dirty="0" smtClean="0">
                <a:latin typeface="Bell MT" panose="02020503060305020303" pitchFamily="18" charset="0"/>
              </a:rPr>
              <a:t> Output Variable)</a:t>
            </a:r>
          </a:p>
        </p:txBody>
      </p:sp>
      <p:cxnSp>
        <p:nvCxnSpPr>
          <p:cNvPr id="22" name="Elbow Connector 21"/>
          <p:cNvCxnSpPr>
            <a:stCxn id="19" idx="3"/>
            <a:endCxn id="16" idx="2"/>
          </p:cNvCxnSpPr>
          <p:nvPr/>
        </p:nvCxnSpPr>
        <p:spPr>
          <a:xfrm flipV="1">
            <a:off x="2122396" y="2181131"/>
            <a:ext cx="294230" cy="319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16" idx="2"/>
          </p:cNvCxnSpPr>
          <p:nvPr/>
        </p:nvCxnSpPr>
        <p:spPr>
          <a:xfrm>
            <a:off x="2122397" y="1855535"/>
            <a:ext cx="294229" cy="325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422120" y="2066831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cxnSp>
        <p:nvCxnSpPr>
          <p:cNvPr id="195" name="Straight Arrow Connector 194"/>
          <p:cNvCxnSpPr>
            <a:stCxn id="12" idx="3"/>
            <a:endCxn id="40" idx="2"/>
          </p:cNvCxnSpPr>
          <p:nvPr/>
        </p:nvCxnSpPr>
        <p:spPr>
          <a:xfrm>
            <a:off x="6180700" y="2179372"/>
            <a:ext cx="241420" cy="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7569907" y="253066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An_Grazed_DM_r</a:t>
            </a:r>
            <a:r>
              <a:rPr lang="en-AU" sz="1000" dirty="0">
                <a:latin typeface="Bell MT" panose="02020503060305020303" pitchFamily="18" charset="0"/>
              </a:rPr>
              <a:t>  []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7576629" y="651841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An_nonLeg_shootN_r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7576629" y="105104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An_nonLeg_shootDM_r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7569907" y="1437883"/>
            <a:ext cx="140597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An_Leg_shootN_r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7576629" y="1827802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An_Leg_shootDM_r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7576629" y="2235254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An_DMfinal_r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7581051" y="2642703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An_Nfinal_r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7576629" y="304949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An_rootC_r</a:t>
            </a:r>
            <a:r>
              <a:rPr lang="en-AU" sz="1000" dirty="0">
                <a:latin typeface="Bell MT" panose="02020503060305020303" pitchFamily="18" charset="0"/>
              </a:rPr>
              <a:t> [kg C / ha]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7581051" y="344874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An_resDM_r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cxnSp>
        <p:nvCxnSpPr>
          <p:cNvPr id="80" name="Elbow Connector 79"/>
          <p:cNvCxnSpPr>
            <a:stCxn id="40" idx="6"/>
            <a:endCxn id="70" idx="1"/>
          </p:cNvCxnSpPr>
          <p:nvPr/>
        </p:nvCxnSpPr>
        <p:spPr>
          <a:xfrm flipV="1">
            <a:off x="6629585" y="417812"/>
            <a:ext cx="940322" cy="1763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6"/>
            <a:endCxn id="71" idx="1"/>
          </p:cNvCxnSpPr>
          <p:nvPr/>
        </p:nvCxnSpPr>
        <p:spPr>
          <a:xfrm flipV="1">
            <a:off x="6629585" y="816587"/>
            <a:ext cx="947044" cy="136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0" idx="6"/>
            <a:endCxn id="72" idx="1"/>
          </p:cNvCxnSpPr>
          <p:nvPr/>
        </p:nvCxnSpPr>
        <p:spPr>
          <a:xfrm flipV="1">
            <a:off x="6629585" y="1215788"/>
            <a:ext cx="947044" cy="965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0" idx="6"/>
            <a:endCxn id="73" idx="1"/>
          </p:cNvCxnSpPr>
          <p:nvPr/>
        </p:nvCxnSpPr>
        <p:spPr>
          <a:xfrm flipV="1">
            <a:off x="6629585" y="1602629"/>
            <a:ext cx="940322" cy="578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0" idx="6"/>
            <a:endCxn id="75" idx="1"/>
          </p:cNvCxnSpPr>
          <p:nvPr/>
        </p:nvCxnSpPr>
        <p:spPr>
          <a:xfrm>
            <a:off x="6629585" y="2181131"/>
            <a:ext cx="947044" cy="218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0" idx="6"/>
            <a:endCxn id="76" idx="1"/>
          </p:cNvCxnSpPr>
          <p:nvPr/>
        </p:nvCxnSpPr>
        <p:spPr>
          <a:xfrm>
            <a:off x="6629585" y="2181131"/>
            <a:ext cx="951466" cy="62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0" idx="6"/>
            <a:endCxn id="77" idx="1"/>
          </p:cNvCxnSpPr>
          <p:nvPr/>
        </p:nvCxnSpPr>
        <p:spPr>
          <a:xfrm>
            <a:off x="6629585" y="2181131"/>
            <a:ext cx="947044" cy="1033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0" idx="6"/>
            <a:endCxn id="78" idx="1"/>
          </p:cNvCxnSpPr>
          <p:nvPr/>
        </p:nvCxnSpPr>
        <p:spPr>
          <a:xfrm>
            <a:off x="6629585" y="2181131"/>
            <a:ext cx="951466" cy="1432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Terminator 87"/>
          <p:cNvSpPr/>
          <p:nvPr/>
        </p:nvSpPr>
        <p:spPr>
          <a:xfrm>
            <a:off x="7581051" y="3851090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An_grainDM_r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89" name="Flowchart: Terminator 88"/>
          <p:cNvSpPr/>
          <p:nvPr/>
        </p:nvSpPr>
        <p:spPr>
          <a:xfrm>
            <a:off x="7590078" y="4247253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An_resN_r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7581052" y="4644522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An_resC_r</a:t>
            </a:r>
            <a:r>
              <a:rPr lang="en-AU" sz="1000" dirty="0">
                <a:latin typeface="Bell MT" panose="02020503060305020303" pitchFamily="18" charset="0"/>
              </a:rPr>
              <a:t> [kc C / ha]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7569907" y="5048298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An_resCNratio_r</a:t>
            </a:r>
            <a:r>
              <a:rPr lang="en-AU" sz="1000" dirty="0">
                <a:latin typeface="Bell MT" panose="02020503060305020303" pitchFamily="18" charset="0"/>
              </a:rPr>
              <a:t> [C:N]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7569907" y="5452073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An_resRootN_r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7575472" y="5845218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An_resRootC_r</a:t>
            </a:r>
            <a:r>
              <a:rPr lang="en-AU" sz="1000" dirty="0">
                <a:latin typeface="Bell MT" panose="02020503060305020303" pitchFamily="18" charset="0"/>
              </a:rPr>
              <a:t> [kc C / ha]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7575472" y="6238363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An_Nvolat_r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cxnSp>
        <p:nvCxnSpPr>
          <p:cNvPr id="104" name="Elbow Connector 103"/>
          <p:cNvCxnSpPr>
            <a:stCxn id="40" idx="6"/>
            <a:endCxn id="74" idx="1"/>
          </p:cNvCxnSpPr>
          <p:nvPr/>
        </p:nvCxnSpPr>
        <p:spPr>
          <a:xfrm flipV="1">
            <a:off x="6629585" y="1992548"/>
            <a:ext cx="947044" cy="188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0" idx="6"/>
            <a:endCxn id="88" idx="1"/>
          </p:cNvCxnSpPr>
          <p:nvPr/>
        </p:nvCxnSpPr>
        <p:spPr>
          <a:xfrm>
            <a:off x="6629585" y="2181131"/>
            <a:ext cx="951466" cy="1834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0" idx="6"/>
            <a:endCxn id="89" idx="1"/>
          </p:cNvCxnSpPr>
          <p:nvPr/>
        </p:nvCxnSpPr>
        <p:spPr>
          <a:xfrm>
            <a:off x="6629585" y="2181131"/>
            <a:ext cx="960493" cy="2230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0" idx="6"/>
            <a:endCxn id="90" idx="1"/>
          </p:cNvCxnSpPr>
          <p:nvPr/>
        </p:nvCxnSpPr>
        <p:spPr>
          <a:xfrm>
            <a:off x="6629585" y="2181131"/>
            <a:ext cx="951467" cy="2628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2" idx="3"/>
            <a:endCxn id="12" idx="1"/>
          </p:cNvCxnSpPr>
          <p:nvPr/>
        </p:nvCxnSpPr>
        <p:spPr>
          <a:xfrm flipV="1">
            <a:off x="4510254" y="2179372"/>
            <a:ext cx="156324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0" idx="6"/>
            <a:endCxn id="91" idx="1"/>
          </p:cNvCxnSpPr>
          <p:nvPr/>
        </p:nvCxnSpPr>
        <p:spPr>
          <a:xfrm>
            <a:off x="6629585" y="2181131"/>
            <a:ext cx="940322" cy="3031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0" idx="6"/>
            <a:endCxn id="92" idx="1"/>
          </p:cNvCxnSpPr>
          <p:nvPr/>
        </p:nvCxnSpPr>
        <p:spPr>
          <a:xfrm>
            <a:off x="6629585" y="2181131"/>
            <a:ext cx="940322" cy="3435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0" idx="6"/>
            <a:endCxn id="93" idx="1"/>
          </p:cNvCxnSpPr>
          <p:nvPr/>
        </p:nvCxnSpPr>
        <p:spPr>
          <a:xfrm>
            <a:off x="6629585" y="2181131"/>
            <a:ext cx="945887" cy="3828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6"/>
            <a:endCxn id="94" idx="1"/>
          </p:cNvCxnSpPr>
          <p:nvPr/>
        </p:nvCxnSpPr>
        <p:spPr>
          <a:xfrm>
            <a:off x="6629585" y="2181131"/>
            <a:ext cx="945887" cy="4221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198070" y="2986700"/>
            <a:ext cx="1993643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An_nonLeg_rootharvestNpcnt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3197917" y="3351008"/>
            <a:ext cx="2030137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An_nonLeg_rootCfrac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Flowchart: Terminator 95"/>
          <p:cNvSpPr/>
          <p:nvPr/>
        </p:nvSpPr>
        <p:spPr>
          <a:xfrm>
            <a:off x="3235146" y="3712784"/>
            <a:ext cx="1993643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An_leg_rootharvestNpcnt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Terminator 96"/>
          <p:cNvSpPr/>
          <p:nvPr/>
        </p:nvSpPr>
        <p:spPr>
          <a:xfrm>
            <a:off x="3200371" y="4084537"/>
            <a:ext cx="2030137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An_leg_rootCfrac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3233291" y="4449833"/>
            <a:ext cx="1993643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An_nonLeg_shootCfrac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Flowchart: Terminator 98"/>
          <p:cNvSpPr/>
          <p:nvPr/>
        </p:nvSpPr>
        <p:spPr>
          <a:xfrm>
            <a:off x="3198516" y="4814856"/>
            <a:ext cx="2030137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An_leg_shootCfrac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Elbow Connector 102"/>
          <p:cNvCxnSpPr>
            <a:stCxn id="79" idx="3"/>
            <a:endCxn id="12" idx="2"/>
          </p:cNvCxnSpPr>
          <p:nvPr/>
        </p:nvCxnSpPr>
        <p:spPr>
          <a:xfrm flipV="1">
            <a:off x="5191713" y="2457801"/>
            <a:ext cx="231926" cy="68805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5" idx="3"/>
            <a:endCxn id="12" idx="2"/>
          </p:cNvCxnSpPr>
          <p:nvPr/>
        </p:nvCxnSpPr>
        <p:spPr>
          <a:xfrm flipV="1">
            <a:off x="5228054" y="2457801"/>
            <a:ext cx="195585" cy="105236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6" idx="3"/>
            <a:endCxn id="12" idx="2"/>
          </p:cNvCxnSpPr>
          <p:nvPr/>
        </p:nvCxnSpPr>
        <p:spPr>
          <a:xfrm flipV="1">
            <a:off x="5228789" y="2457801"/>
            <a:ext cx="194850" cy="141414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7" idx="3"/>
            <a:endCxn id="12" idx="2"/>
          </p:cNvCxnSpPr>
          <p:nvPr/>
        </p:nvCxnSpPr>
        <p:spPr>
          <a:xfrm flipV="1">
            <a:off x="5230508" y="2457801"/>
            <a:ext cx="193131" cy="178589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8" idx="3"/>
            <a:endCxn id="12" idx="2"/>
          </p:cNvCxnSpPr>
          <p:nvPr/>
        </p:nvCxnSpPr>
        <p:spPr>
          <a:xfrm flipV="1">
            <a:off x="5226934" y="2457801"/>
            <a:ext cx="196705" cy="215118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9" idx="3"/>
            <a:endCxn id="12" idx="2"/>
          </p:cNvCxnSpPr>
          <p:nvPr/>
        </p:nvCxnSpPr>
        <p:spPr>
          <a:xfrm flipV="1">
            <a:off x="5228653" y="2457801"/>
            <a:ext cx="194986" cy="251621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lowchart: Decision 201"/>
          <p:cNvSpPr/>
          <p:nvPr/>
        </p:nvSpPr>
        <p:spPr>
          <a:xfrm>
            <a:off x="5722648" y="1352103"/>
            <a:ext cx="1781956" cy="886519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069899" y="1451724"/>
            <a:ext cx="1229824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VegType 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in </a:t>
            </a:r>
            <a:endParaRPr lang="en-AU" sz="1100" dirty="0" smtClean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Global </a:t>
            </a:r>
            <a:r>
              <a:rPr lang="en-AU" sz="1100" dirty="0" err="1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Params</a:t>
            </a:r>
            <a:r>
              <a:rPr lang="en-AU" sz="1100" dirty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endParaRPr lang="en-AU" sz="1100" dirty="0" smtClean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 smtClean="0">
                <a:solidFill>
                  <a:schemeClr val="dk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is “PERENNIAL”</a:t>
            </a:r>
            <a:endParaRPr lang="en-AU" sz="1100" dirty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ctr"/>
            <a:endParaRPr lang="en-AU" sz="1100" dirty="0">
              <a:solidFill>
                <a:schemeClr val="dk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Straight Arrow Connector 214"/>
          <p:cNvCxnSpPr>
            <a:stCxn id="16" idx="6"/>
            <a:endCxn id="202" idx="1"/>
          </p:cNvCxnSpPr>
          <p:nvPr/>
        </p:nvCxnSpPr>
        <p:spPr>
          <a:xfrm flipV="1">
            <a:off x="5580346" y="1795363"/>
            <a:ext cx="142302" cy="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3408" y="439125"/>
            <a:ext cx="24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 8 (b) Run </a:t>
            </a:r>
            <a:r>
              <a:rPr lang="en-AU" dirty="0">
                <a:latin typeface="Bell MT" panose="02020503060305020303" pitchFamily="18" charset="0"/>
              </a:rPr>
              <a:t>Post Grazing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34284" y="2182286"/>
            <a:ext cx="3722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72881" y="1682823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3331149" y="1165105"/>
            <a:ext cx="1769772" cy="612843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AM_TotalDMIPast_r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 smtClean="0">
                <a:latin typeface="Bell MT" panose="02020503060305020303" pitchFamily="18" charset="0"/>
              </a:rPr>
              <a:t>AnimalModel</a:t>
            </a:r>
            <a:r>
              <a:rPr lang="en-AU" sz="1200" dirty="0" smtClean="0">
                <a:latin typeface="Bell MT" panose="02020503060305020303" pitchFamily="18" charset="0"/>
              </a:rPr>
              <a:t> </a:t>
            </a:r>
            <a:r>
              <a:rPr lang="en-AU" sz="1200" dirty="0">
                <a:latin typeface="Bell MT" panose="02020503060305020303" pitchFamily="18" charset="0"/>
              </a:rPr>
              <a:t>Output Variable</a:t>
            </a:r>
            <a:r>
              <a:rPr lang="en-AU" sz="1200" dirty="0" smtClean="0">
                <a:latin typeface="Bell MT" panose="02020503060305020303" pitchFamily="18" charset="0"/>
              </a:rPr>
              <a:t>)</a:t>
            </a:r>
            <a:endParaRPr lang="en-AU" sz="1200" dirty="0">
              <a:latin typeface="Bell MT" panose="02020503060305020303" pitchFamily="18" charset="0"/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3336950" y="1824086"/>
            <a:ext cx="1763970" cy="584975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latin typeface="Bell MT" panose="02020503060305020303" pitchFamily="18" charset="0"/>
              </a:rPr>
              <a:t>AM_NpcntRatio_r</a:t>
            </a:r>
            <a:endParaRPr lang="en-AU" sz="1200" dirty="0" smtClean="0">
              <a:latin typeface="Bell MT" panose="02020503060305020303" pitchFamily="18" charset="0"/>
            </a:endParaRPr>
          </a:p>
          <a:p>
            <a:pPr algn="ctr"/>
            <a:r>
              <a:rPr lang="en-AU" sz="1200" dirty="0" smtClean="0">
                <a:latin typeface="Bell MT" panose="02020503060305020303" pitchFamily="18" charset="0"/>
              </a:rPr>
              <a:t>(</a:t>
            </a:r>
            <a:r>
              <a:rPr lang="en-AU" sz="1200" dirty="0" err="1" smtClean="0">
                <a:latin typeface="Bell MT" panose="02020503060305020303" pitchFamily="18" charset="0"/>
              </a:rPr>
              <a:t>AnimalModel</a:t>
            </a:r>
            <a:r>
              <a:rPr lang="en-AU" sz="1200" dirty="0" smtClean="0">
                <a:latin typeface="Bell MT" panose="02020503060305020303" pitchFamily="18" charset="0"/>
              </a:rPr>
              <a:t> Output Variable)</a:t>
            </a:r>
          </a:p>
        </p:txBody>
      </p:sp>
      <p:cxnSp>
        <p:nvCxnSpPr>
          <p:cNvPr id="22" name="Elbow Connector 21"/>
          <p:cNvCxnSpPr>
            <a:stCxn id="19" idx="3"/>
            <a:endCxn id="16" idx="2"/>
          </p:cNvCxnSpPr>
          <p:nvPr/>
        </p:nvCxnSpPr>
        <p:spPr>
          <a:xfrm flipV="1">
            <a:off x="5100920" y="1797123"/>
            <a:ext cx="271961" cy="319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16" idx="2"/>
          </p:cNvCxnSpPr>
          <p:nvPr/>
        </p:nvCxnSpPr>
        <p:spPr>
          <a:xfrm>
            <a:off x="5100921" y="1471527"/>
            <a:ext cx="271960" cy="325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785131" y="2517577"/>
            <a:ext cx="1656990" cy="5568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</a:t>
            </a:r>
            <a:r>
              <a:rPr lang="en-AU" sz="1200" dirty="0" smtClean="0">
                <a:latin typeface="Bell MT" panose="02020503060305020303" pitchFamily="18" charset="0"/>
              </a:rPr>
              <a:t>Perennial Plant Model</a:t>
            </a:r>
          </a:p>
          <a:p>
            <a:pPr algn="ctr"/>
            <a:r>
              <a:rPr lang="en-AU" sz="1200" dirty="0">
                <a:latin typeface="Bell MT" panose="02020503060305020303" pitchFamily="18" charset="0"/>
              </a:rPr>
              <a:t>(</a:t>
            </a:r>
            <a:r>
              <a:rPr lang="en-AU" sz="1200" dirty="0" err="1">
                <a:latin typeface="Bell MT" panose="02020503060305020303" pitchFamily="18" charset="0"/>
              </a:rPr>
              <a:t>run_post_grazing</a:t>
            </a:r>
            <a:r>
              <a:rPr lang="en-AU" sz="1200" dirty="0">
                <a:latin typeface="Bell MT" panose="02020503060305020303" pitchFamily="18" charset="0"/>
              </a:rPr>
              <a:t>)</a:t>
            </a:r>
          </a:p>
        </p:txBody>
      </p:sp>
      <p:cxnSp>
        <p:nvCxnSpPr>
          <p:cNvPr id="54" name="Straight Arrow Connector 53"/>
          <p:cNvCxnSpPr>
            <a:stCxn id="202" idx="2"/>
            <a:endCxn id="96" idx="0"/>
          </p:cNvCxnSpPr>
          <p:nvPr/>
        </p:nvCxnSpPr>
        <p:spPr>
          <a:xfrm>
            <a:off x="6613626" y="2238622"/>
            <a:ext cx="0" cy="27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979627" y="1758678"/>
            <a:ext cx="207465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9127414" y="274380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Pe_Grazed_DM_r</a:t>
            </a:r>
            <a:r>
              <a:rPr lang="en-AU" sz="1000" dirty="0">
                <a:latin typeface="Bell MT" panose="02020503060305020303" pitchFamily="18" charset="0"/>
              </a:rPr>
              <a:t> []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9134136" y="659706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Pe_nonLeg_shootN_r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9134136" y="1065636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Pe_nonLeg_shootDM_r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9127414" y="1459201"/>
            <a:ext cx="140597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Pe_Leg_shootN_r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9134136" y="1869289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Pe_Leg_shootDM_r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103" name="Flowchart: Terminator 102"/>
          <p:cNvSpPr/>
          <p:nvPr/>
        </p:nvSpPr>
        <p:spPr>
          <a:xfrm>
            <a:off x="9134136" y="2263295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Pe_DMfinal_r</a:t>
            </a:r>
            <a:r>
              <a:rPr lang="en-AU" sz="1000" dirty="0">
                <a:latin typeface="Bell MT" panose="02020503060305020303" pitchFamily="18" charset="0"/>
              </a:rPr>
              <a:t> [kg DM / ha]</a:t>
            </a:r>
          </a:p>
        </p:txBody>
      </p:sp>
      <p:sp>
        <p:nvSpPr>
          <p:cNvPr id="108" name="Flowchart: Terminator 107"/>
          <p:cNvSpPr/>
          <p:nvPr/>
        </p:nvSpPr>
        <p:spPr>
          <a:xfrm>
            <a:off x="9138558" y="2677470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Pe_Nfinal_r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09" name="Flowchart: Terminator 108"/>
          <p:cNvSpPr/>
          <p:nvPr/>
        </p:nvSpPr>
        <p:spPr>
          <a:xfrm>
            <a:off x="9134136" y="3084260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Pe_RootC_r</a:t>
            </a:r>
            <a:r>
              <a:rPr lang="en-AU" sz="1000" dirty="0">
                <a:latin typeface="Bell MT" panose="02020503060305020303" pitchFamily="18" charset="0"/>
              </a:rPr>
              <a:t> [kg C / ha]</a:t>
            </a:r>
          </a:p>
        </p:txBody>
      </p:sp>
      <p:sp>
        <p:nvSpPr>
          <p:cNvPr id="110" name="Flowchart: Terminator 109"/>
          <p:cNvSpPr/>
          <p:nvPr/>
        </p:nvSpPr>
        <p:spPr>
          <a:xfrm>
            <a:off x="9138558" y="3490227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Pe_resDM_r</a:t>
            </a:r>
            <a:r>
              <a:rPr lang="en-AU" sz="1000" dirty="0">
                <a:latin typeface="Bell MT" panose="02020503060305020303" pitchFamily="18" charset="0"/>
              </a:rPr>
              <a:t> [kg / ha]</a:t>
            </a:r>
          </a:p>
        </p:txBody>
      </p:sp>
      <p:cxnSp>
        <p:nvCxnSpPr>
          <p:cNvPr id="111" name="Elbow Connector 110"/>
          <p:cNvCxnSpPr>
            <a:stCxn id="97" idx="6"/>
            <a:endCxn id="98" idx="1"/>
          </p:cNvCxnSpPr>
          <p:nvPr/>
        </p:nvCxnSpPr>
        <p:spPr>
          <a:xfrm flipV="1">
            <a:off x="8187092" y="439126"/>
            <a:ext cx="940322" cy="1433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7" idx="6"/>
            <a:endCxn id="99" idx="1"/>
          </p:cNvCxnSpPr>
          <p:nvPr/>
        </p:nvCxnSpPr>
        <p:spPr>
          <a:xfrm flipV="1">
            <a:off x="8187092" y="824452"/>
            <a:ext cx="947044" cy="1048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97" idx="6"/>
            <a:endCxn id="100" idx="1"/>
          </p:cNvCxnSpPr>
          <p:nvPr/>
        </p:nvCxnSpPr>
        <p:spPr>
          <a:xfrm flipV="1">
            <a:off x="8187092" y="1230382"/>
            <a:ext cx="947044" cy="642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7" idx="6"/>
          </p:cNvCxnSpPr>
          <p:nvPr/>
        </p:nvCxnSpPr>
        <p:spPr>
          <a:xfrm flipV="1">
            <a:off x="8187092" y="1630671"/>
            <a:ext cx="940322" cy="24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7" idx="6"/>
            <a:endCxn id="103" idx="1"/>
          </p:cNvCxnSpPr>
          <p:nvPr/>
        </p:nvCxnSpPr>
        <p:spPr>
          <a:xfrm>
            <a:off x="8187092" y="1872978"/>
            <a:ext cx="947044" cy="555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97" idx="6"/>
            <a:endCxn id="108" idx="1"/>
          </p:cNvCxnSpPr>
          <p:nvPr/>
        </p:nvCxnSpPr>
        <p:spPr>
          <a:xfrm>
            <a:off x="8187092" y="1872978"/>
            <a:ext cx="951466" cy="969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7" idx="6"/>
            <a:endCxn id="109" idx="1"/>
          </p:cNvCxnSpPr>
          <p:nvPr/>
        </p:nvCxnSpPr>
        <p:spPr>
          <a:xfrm>
            <a:off x="8187092" y="1872978"/>
            <a:ext cx="947044" cy="1376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7" idx="6"/>
            <a:endCxn id="110" idx="1"/>
          </p:cNvCxnSpPr>
          <p:nvPr/>
        </p:nvCxnSpPr>
        <p:spPr>
          <a:xfrm>
            <a:off x="8187092" y="1872978"/>
            <a:ext cx="951466" cy="1781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/>
          <p:cNvSpPr/>
          <p:nvPr/>
        </p:nvSpPr>
        <p:spPr>
          <a:xfrm>
            <a:off x="9138558" y="3885849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Pe_ResN_r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20" name="Flowchart: Terminator 119"/>
          <p:cNvSpPr/>
          <p:nvPr/>
        </p:nvSpPr>
        <p:spPr>
          <a:xfrm>
            <a:off x="9127413" y="4297355"/>
            <a:ext cx="1400933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Pe_ResC_r</a:t>
            </a:r>
            <a:r>
              <a:rPr lang="en-AU" sz="1000" dirty="0">
                <a:latin typeface="Bell MT" panose="02020503060305020303" pitchFamily="18" charset="0"/>
              </a:rPr>
              <a:t> [kg C / ha]</a:t>
            </a:r>
          </a:p>
        </p:txBody>
      </p:sp>
      <p:sp>
        <p:nvSpPr>
          <p:cNvPr id="121" name="Flowchart: Terminator 120"/>
          <p:cNvSpPr/>
          <p:nvPr/>
        </p:nvSpPr>
        <p:spPr>
          <a:xfrm>
            <a:off x="9127413" y="4707843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Pe_Res_CN_r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122" name="Flowchart: Terminator 121"/>
          <p:cNvSpPr/>
          <p:nvPr/>
        </p:nvSpPr>
        <p:spPr>
          <a:xfrm>
            <a:off x="9134136" y="5109617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Pe_ResRootN_r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sp>
        <p:nvSpPr>
          <p:cNvPr id="123" name="Flowchart: Terminator 122"/>
          <p:cNvSpPr/>
          <p:nvPr/>
        </p:nvSpPr>
        <p:spPr>
          <a:xfrm>
            <a:off x="9120688" y="5526750"/>
            <a:ext cx="1446841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Pe_ResRoot_C_r</a:t>
            </a:r>
            <a:r>
              <a:rPr lang="en-AU" sz="1000" dirty="0">
                <a:latin typeface="Bell MT" panose="02020503060305020303" pitchFamily="18" charset="0"/>
              </a:rPr>
              <a:t> [kg C / ha]</a:t>
            </a:r>
          </a:p>
        </p:txBody>
      </p:sp>
      <p:sp>
        <p:nvSpPr>
          <p:cNvPr id="124" name="Flowchart: Terminator 123"/>
          <p:cNvSpPr/>
          <p:nvPr/>
        </p:nvSpPr>
        <p:spPr>
          <a:xfrm>
            <a:off x="9124403" y="5933779"/>
            <a:ext cx="1400932" cy="329491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Pe_Nvolat_r</a:t>
            </a:r>
            <a:r>
              <a:rPr lang="en-AU" sz="1000" dirty="0">
                <a:latin typeface="Bell MT" panose="02020503060305020303" pitchFamily="18" charset="0"/>
              </a:rPr>
              <a:t> [kg N / ha]</a:t>
            </a:r>
          </a:p>
        </p:txBody>
      </p:sp>
      <p:cxnSp>
        <p:nvCxnSpPr>
          <p:cNvPr id="126" name="Elbow Connector 125"/>
          <p:cNvCxnSpPr>
            <a:stCxn id="97" idx="6"/>
            <a:endCxn id="102" idx="1"/>
          </p:cNvCxnSpPr>
          <p:nvPr/>
        </p:nvCxnSpPr>
        <p:spPr>
          <a:xfrm>
            <a:off x="8187092" y="1872978"/>
            <a:ext cx="947044" cy="161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97" idx="6"/>
            <a:endCxn id="119" idx="1"/>
          </p:cNvCxnSpPr>
          <p:nvPr/>
        </p:nvCxnSpPr>
        <p:spPr>
          <a:xfrm>
            <a:off x="8187092" y="1872978"/>
            <a:ext cx="951466" cy="2177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97" idx="6"/>
            <a:endCxn id="120" idx="1"/>
          </p:cNvCxnSpPr>
          <p:nvPr/>
        </p:nvCxnSpPr>
        <p:spPr>
          <a:xfrm>
            <a:off x="8187092" y="1872978"/>
            <a:ext cx="940321" cy="2589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97" idx="6"/>
            <a:endCxn id="121" idx="1"/>
          </p:cNvCxnSpPr>
          <p:nvPr/>
        </p:nvCxnSpPr>
        <p:spPr>
          <a:xfrm>
            <a:off x="8187092" y="1872978"/>
            <a:ext cx="940321" cy="2999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6" idx="3"/>
            <a:endCxn id="97" idx="2"/>
          </p:cNvCxnSpPr>
          <p:nvPr/>
        </p:nvCxnSpPr>
        <p:spPr>
          <a:xfrm flipV="1">
            <a:off x="7442121" y="1872978"/>
            <a:ext cx="537506" cy="9230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7" idx="6"/>
            <a:endCxn id="122" idx="1"/>
          </p:cNvCxnSpPr>
          <p:nvPr/>
        </p:nvCxnSpPr>
        <p:spPr>
          <a:xfrm>
            <a:off x="8187092" y="1872978"/>
            <a:ext cx="947044" cy="3401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7" idx="6"/>
            <a:endCxn id="123" idx="1"/>
          </p:cNvCxnSpPr>
          <p:nvPr/>
        </p:nvCxnSpPr>
        <p:spPr>
          <a:xfrm>
            <a:off x="8187092" y="1872978"/>
            <a:ext cx="933596" cy="3818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7" idx="6"/>
            <a:endCxn id="124" idx="1"/>
          </p:cNvCxnSpPr>
          <p:nvPr/>
        </p:nvCxnSpPr>
        <p:spPr>
          <a:xfrm>
            <a:off x="8187092" y="1872978"/>
            <a:ext cx="937311" cy="422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729575" y="3329266"/>
            <a:ext cx="1545078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Pe_nonLeg_rootNfrac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lowchart: Terminator 83"/>
          <p:cNvSpPr/>
          <p:nvPr/>
        </p:nvSpPr>
        <p:spPr>
          <a:xfrm>
            <a:off x="4737633" y="3693574"/>
            <a:ext cx="1573361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Pe_nonLeg_rootNpcnt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4766651" y="4055350"/>
            <a:ext cx="1545078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Pe_nonLeg_rootCpcnt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lowchart: Terminator 85"/>
          <p:cNvSpPr/>
          <p:nvPr/>
        </p:nvSpPr>
        <p:spPr>
          <a:xfrm>
            <a:off x="4740087" y="4427103"/>
            <a:ext cx="1573361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Pe_Leg_rootNfrac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Flowchart: Terminator 86"/>
          <p:cNvSpPr/>
          <p:nvPr/>
        </p:nvSpPr>
        <p:spPr>
          <a:xfrm>
            <a:off x="4764796" y="4792399"/>
            <a:ext cx="1545078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Pe_Leg_rootNpcnt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Flowchart: Terminator 87"/>
          <p:cNvSpPr/>
          <p:nvPr/>
        </p:nvSpPr>
        <p:spPr>
          <a:xfrm>
            <a:off x="4738232" y="5157422"/>
            <a:ext cx="1573361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Pe_Leg_rootCpcnt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Flowchart: Terminator 88"/>
          <p:cNvSpPr/>
          <p:nvPr/>
        </p:nvSpPr>
        <p:spPr>
          <a:xfrm>
            <a:off x="4767250" y="5525917"/>
            <a:ext cx="1545078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Pe_nonLeg_shootCfrac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4762601" y="5892542"/>
            <a:ext cx="1573361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FF0000"/>
                </a:solidFill>
                <a:latin typeface="Bell MT" panose="02020503060305020303" pitchFamily="18" charset="0"/>
              </a:rPr>
              <a:t>Pe_Leg_shootCfrac</a:t>
            </a:r>
            <a:endParaRPr lang="en-AU" sz="10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4761144" y="6267665"/>
            <a:ext cx="1545078" cy="31831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Pe_nonLeg_rootNfrac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Elbow Connector 94"/>
          <p:cNvCxnSpPr>
            <a:stCxn id="83" idx="3"/>
            <a:endCxn id="96" idx="2"/>
          </p:cNvCxnSpPr>
          <p:nvPr/>
        </p:nvCxnSpPr>
        <p:spPr>
          <a:xfrm flipV="1">
            <a:off x="6274653" y="3074436"/>
            <a:ext cx="338973" cy="41398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4" idx="3"/>
            <a:endCxn id="96" idx="2"/>
          </p:cNvCxnSpPr>
          <p:nvPr/>
        </p:nvCxnSpPr>
        <p:spPr>
          <a:xfrm flipV="1">
            <a:off x="6310994" y="3074436"/>
            <a:ext cx="302632" cy="778295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5" idx="3"/>
            <a:endCxn id="96" idx="2"/>
          </p:cNvCxnSpPr>
          <p:nvPr/>
        </p:nvCxnSpPr>
        <p:spPr>
          <a:xfrm flipV="1">
            <a:off x="6311729" y="3074436"/>
            <a:ext cx="301897" cy="114007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6" idx="3"/>
            <a:endCxn id="96" idx="2"/>
          </p:cNvCxnSpPr>
          <p:nvPr/>
        </p:nvCxnSpPr>
        <p:spPr>
          <a:xfrm flipV="1">
            <a:off x="6313448" y="3074436"/>
            <a:ext cx="300178" cy="151182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7" idx="3"/>
            <a:endCxn id="96" idx="2"/>
          </p:cNvCxnSpPr>
          <p:nvPr/>
        </p:nvCxnSpPr>
        <p:spPr>
          <a:xfrm flipV="1">
            <a:off x="6309874" y="3074436"/>
            <a:ext cx="303752" cy="187712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88" idx="3"/>
            <a:endCxn id="96" idx="2"/>
          </p:cNvCxnSpPr>
          <p:nvPr/>
        </p:nvCxnSpPr>
        <p:spPr>
          <a:xfrm flipV="1">
            <a:off x="6311593" y="3074436"/>
            <a:ext cx="302033" cy="224214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89" idx="3"/>
            <a:endCxn id="96" idx="2"/>
          </p:cNvCxnSpPr>
          <p:nvPr/>
        </p:nvCxnSpPr>
        <p:spPr>
          <a:xfrm flipV="1">
            <a:off x="6312328" y="3074436"/>
            <a:ext cx="301298" cy="261063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90" idx="3"/>
            <a:endCxn id="96" idx="2"/>
          </p:cNvCxnSpPr>
          <p:nvPr/>
        </p:nvCxnSpPr>
        <p:spPr>
          <a:xfrm flipV="1">
            <a:off x="6335962" y="3074436"/>
            <a:ext cx="277664" cy="297726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91" idx="3"/>
            <a:endCxn id="96" idx="2"/>
          </p:cNvCxnSpPr>
          <p:nvPr/>
        </p:nvCxnSpPr>
        <p:spPr>
          <a:xfrm flipV="1">
            <a:off x="6306222" y="3074436"/>
            <a:ext cx="307404" cy="335238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187" y="39588"/>
            <a:ext cx="302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9) Run Organic Matter Model</a:t>
            </a:r>
            <a:endParaRPr lang="en-AU" dirty="0">
              <a:latin typeface="Bell MT" panose="020205030603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62934" y="2714391"/>
            <a:ext cx="1730559" cy="10582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Bell MT" panose="02020503060305020303" pitchFamily="18" charset="0"/>
              </a:rPr>
              <a:t>Run </a:t>
            </a:r>
            <a:r>
              <a:rPr lang="en-AU" sz="1200" dirty="0" smtClean="0">
                <a:latin typeface="Bell MT" panose="02020503060305020303" pitchFamily="18" charset="0"/>
              </a:rPr>
              <a:t>Organic Matter Model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Bell MT" panose="02020503060305020303" pitchFamily="18" charset="0"/>
              </a:rPr>
              <a:t>run_final_mass</a:t>
            </a:r>
            <a:r>
              <a:rPr lang="en-AU" sz="1200" dirty="0">
                <a:solidFill>
                  <a:schemeClr val="tx1"/>
                </a:solidFill>
                <a:latin typeface="Bell MT" panose="02020503060305020303" pitchFamily="18" charset="0"/>
              </a:rPr>
              <a:t>)</a:t>
            </a:r>
          </a:p>
        </p:txBody>
      </p:sp>
      <p:cxnSp>
        <p:nvCxnSpPr>
          <p:cNvPr id="22" name="Straight Arrow Connector 21"/>
          <p:cNvCxnSpPr>
            <a:stCxn id="16" idx="3"/>
            <a:endCxn id="80" idx="2"/>
          </p:cNvCxnSpPr>
          <p:nvPr/>
        </p:nvCxnSpPr>
        <p:spPr>
          <a:xfrm>
            <a:off x="5493493" y="3243504"/>
            <a:ext cx="15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6189604" y="461104"/>
            <a:ext cx="1400933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OM_PlantResC_r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6196326" y="947290"/>
            <a:ext cx="1400933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OM_PlantResN_r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6196326" y="1413731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OM_PlantResCN_r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6189604" y="1887983"/>
            <a:ext cx="1405973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OM_DPMtoBIOFN_r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75" name="Flowchart: Terminator 74"/>
          <p:cNvSpPr/>
          <p:nvPr/>
        </p:nvSpPr>
        <p:spPr>
          <a:xfrm>
            <a:off x="6196326" y="2372034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OM_DPMtoHUMN_r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6196326" y="2853448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OM_RPMtoBIOFN_r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6200748" y="3334861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OM_RPMtoHUMN_r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78" name="Flowchart: Terminator 77"/>
          <p:cNvSpPr/>
          <p:nvPr/>
        </p:nvSpPr>
        <p:spPr>
          <a:xfrm>
            <a:off x="6196326" y="3822339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OM_BIOFtoBIOFN_r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79" name="Flowchart: Terminator 78"/>
          <p:cNvSpPr/>
          <p:nvPr/>
        </p:nvSpPr>
        <p:spPr>
          <a:xfrm>
            <a:off x="6200748" y="4282098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OM_BIOFtoHUMN_r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80" name="Oval 79"/>
          <p:cNvSpPr/>
          <p:nvPr/>
        </p:nvSpPr>
        <p:spPr>
          <a:xfrm>
            <a:off x="5644236" y="3117774"/>
            <a:ext cx="207465" cy="2514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cxnSp>
        <p:nvCxnSpPr>
          <p:cNvPr id="81" name="Elbow Connector 80"/>
          <p:cNvCxnSpPr>
            <a:stCxn id="80" idx="6"/>
            <a:endCxn id="71" idx="1"/>
          </p:cNvCxnSpPr>
          <p:nvPr/>
        </p:nvCxnSpPr>
        <p:spPr>
          <a:xfrm flipV="1">
            <a:off x="5851701" y="680380"/>
            <a:ext cx="337903" cy="2563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6"/>
            <a:endCxn id="72" idx="1"/>
          </p:cNvCxnSpPr>
          <p:nvPr/>
        </p:nvCxnSpPr>
        <p:spPr>
          <a:xfrm flipV="1">
            <a:off x="5851701" y="1166566"/>
            <a:ext cx="344625" cy="2076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0" idx="6"/>
            <a:endCxn id="73" idx="1"/>
          </p:cNvCxnSpPr>
          <p:nvPr/>
        </p:nvCxnSpPr>
        <p:spPr>
          <a:xfrm flipV="1">
            <a:off x="5851701" y="1633007"/>
            <a:ext cx="344625" cy="161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6"/>
            <a:endCxn id="74" idx="1"/>
          </p:cNvCxnSpPr>
          <p:nvPr/>
        </p:nvCxnSpPr>
        <p:spPr>
          <a:xfrm flipV="1">
            <a:off x="5851701" y="2107259"/>
            <a:ext cx="337903" cy="1136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6"/>
            <a:endCxn id="76" idx="1"/>
          </p:cNvCxnSpPr>
          <p:nvPr/>
        </p:nvCxnSpPr>
        <p:spPr>
          <a:xfrm flipV="1">
            <a:off x="5851701" y="3072724"/>
            <a:ext cx="344625" cy="170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0" idx="6"/>
            <a:endCxn id="77" idx="1"/>
          </p:cNvCxnSpPr>
          <p:nvPr/>
        </p:nvCxnSpPr>
        <p:spPr>
          <a:xfrm>
            <a:off x="5851701" y="3243504"/>
            <a:ext cx="349047" cy="31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0" idx="6"/>
            <a:endCxn id="78" idx="1"/>
          </p:cNvCxnSpPr>
          <p:nvPr/>
        </p:nvCxnSpPr>
        <p:spPr>
          <a:xfrm>
            <a:off x="5851701" y="3243504"/>
            <a:ext cx="344625" cy="798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6"/>
            <a:endCxn id="79" idx="1"/>
          </p:cNvCxnSpPr>
          <p:nvPr/>
        </p:nvCxnSpPr>
        <p:spPr>
          <a:xfrm>
            <a:off x="5851701" y="3243504"/>
            <a:ext cx="349047" cy="1257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/>
          <p:cNvSpPr/>
          <p:nvPr/>
        </p:nvSpPr>
        <p:spPr>
          <a:xfrm>
            <a:off x="6200748" y="4798746"/>
            <a:ext cx="1400933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OM_BIOStoBIOFN_r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6200748" y="5296730"/>
            <a:ext cx="1400933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OM_BIOStoHUMN_r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6200749" y="5814067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OM_HUMtoBIOSN_r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7554039" y="232083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OM_HUMtoHUMN_r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7554039" y="716456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OM_ManuretoBIOFN_r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7584650" y="1204173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OM_ManuretoBIOSN_r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7611504" y="1677514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OM_ManuretoHUMN_r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6" name="Flowchart: Terminator 95"/>
          <p:cNvSpPr/>
          <p:nvPr/>
        </p:nvSpPr>
        <p:spPr>
          <a:xfrm>
            <a:off x="7575805" y="2153651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OM_finalDPMNM_r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7575805" y="2640997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OM_finalRPMNM_r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8" name="Flowchart: Terminator 97"/>
          <p:cNvSpPr/>
          <p:nvPr/>
        </p:nvSpPr>
        <p:spPr>
          <a:xfrm>
            <a:off x="7575805" y="3099390"/>
            <a:ext cx="1400933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OM_finalBIOFNM_r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7606415" y="3585576"/>
            <a:ext cx="1400933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OM_finalBIOSNM_r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7584650" y="4066990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OM_finalHUMNM_r</a:t>
            </a:r>
            <a:r>
              <a:rPr lang="en-AU" sz="1000" dirty="0">
                <a:latin typeface="Bell MT" panose="02020503060305020303" pitchFamily="18" charset="0"/>
              </a:rPr>
              <a:t> [t N / ha]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7575806" y="4553176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OM_DPMtoBIOFC_r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7575805" y="5063237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OM_DPMtoHUMC_r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03" name="Flowchart: Terminator 102"/>
          <p:cNvSpPr/>
          <p:nvPr/>
        </p:nvSpPr>
        <p:spPr>
          <a:xfrm>
            <a:off x="7575806" y="5558848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OM_RPMtoBIOFC_r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7575806" y="6082160"/>
            <a:ext cx="1400932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OM_RPMtoHUMC_r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cxnSp>
        <p:nvCxnSpPr>
          <p:cNvPr id="105" name="Elbow Connector 104"/>
          <p:cNvCxnSpPr>
            <a:stCxn id="80" idx="6"/>
            <a:endCxn id="75" idx="1"/>
          </p:cNvCxnSpPr>
          <p:nvPr/>
        </p:nvCxnSpPr>
        <p:spPr>
          <a:xfrm flipV="1">
            <a:off x="5851701" y="2591310"/>
            <a:ext cx="344625" cy="652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0" idx="6"/>
            <a:endCxn id="89" idx="1"/>
          </p:cNvCxnSpPr>
          <p:nvPr/>
        </p:nvCxnSpPr>
        <p:spPr>
          <a:xfrm>
            <a:off x="5851701" y="3243504"/>
            <a:ext cx="349047" cy="1774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0" idx="6"/>
            <a:endCxn id="90" idx="1"/>
          </p:cNvCxnSpPr>
          <p:nvPr/>
        </p:nvCxnSpPr>
        <p:spPr>
          <a:xfrm>
            <a:off x="5851701" y="3243504"/>
            <a:ext cx="349047" cy="2272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0" idx="6"/>
            <a:endCxn id="91" idx="1"/>
          </p:cNvCxnSpPr>
          <p:nvPr/>
        </p:nvCxnSpPr>
        <p:spPr>
          <a:xfrm>
            <a:off x="5851701" y="3243504"/>
            <a:ext cx="349048" cy="2789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Terminator 123"/>
          <p:cNvSpPr/>
          <p:nvPr/>
        </p:nvSpPr>
        <p:spPr>
          <a:xfrm>
            <a:off x="8960773" y="430531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OM_BIOFtoBIOFC_r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25" name="Flowchart: Terminator 124"/>
          <p:cNvSpPr/>
          <p:nvPr/>
        </p:nvSpPr>
        <p:spPr>
          <a:xfrm>
            <a:off x="8984172" y="908919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OM_BIOFtoHUMC_r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9004964" y="1381661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OM_BIOStoBIOFC_r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66" name="Flowchart: Terminator 65"/>
          <p:cNvSpPr/>
          <p:nvPr/>
        </p:nvSpPr>
        <p:spPr>
          <a:xfrm>
            <a:off x="9028363" y="1860049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OM_BIOStoHUMC_r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9028363" y="2363292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OM_HUMtoBIOSC_r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68" name="Flowchart: Terminator 67"/>
          <p:cNvSpPr/>
          <p:nvPr/>
        </p:nvSpPr>
        <p:spPr>
          <a:xfrm>
            <a:off x="9051762" y="2841680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OM_HUMtoHUMC_r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17" name="Flowchart: Terminator 116"/>
          <p:cNvSpPr/>
          <p:nvPr/>
        </p:nvSpPr>
        <p:spPr>
          <a:xfrm>
            <a:off x="9051762" y="3344923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OM_ManuretoBIOFC_r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18" name="Flowchart: Terminator 117"/>
          <p:cNvSpPr/>
          <p:nvPr/>
        </p:nvSpPr>
        <p:spPr>
          <a:xfrm>
            <a:off x="9075161" y="3823311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OM_ManuretoBIOSC_r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19" name="Flowchart: Terminator 118"/>
          <p:cNvSpPr/>
          <p:nvPr/>
        </p:nvSpPr>
        <p:spPr>
          <a:xfrm>
            <a:off x="9095953" y="4296053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OM_ManuretoHUMC_r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20" name="Flowchart: Terminator 119"/>
          <p:cNvSpPr/>
          <p:nvPr/>
        </p:nvSpPr>
        <p:spPr>
          <a:xfrm>
            <a:off x="9119352" y="4774441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OM_finalDPMCM_r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21" name="Flowchart: Terminator 120"/>
          <p:cNvSpPr/>
          <p:nvPr/>
        </p:nvSpPr>
        <p:spPr>
          <a:xfrm>
            <a:off x="9119352" y="5277684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OM_finalRPMCM_r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22" name="Flowchart: Terminator 121"/>
          <p:cNvSpPr/>
          <p:nvPr/>
        </p:nvSpPr>
        <p:spPr>
          <a:xfrm>
            <a:off x="9142751" y="5756072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OM_finalBIOFCM_r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23" name="Flowchart: Terminator 122"/>
          <p:cNvSpPr/>
          <p:nvPr/>
        </p:nvSpPr>
        <p:spPr>
          <a:xfrm>
            <a:off x="10492953" y="1602796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OM_finalBIOSCM_r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10516352" y="2081184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OM_finalHUMCM_r</a:t>
            </a:r>
            <a:r>
              <a:rPr lang="en-AU" sz="1000" dirty="0">
                <a:latin typeface="Bell MT" panose="02020503060305020303" pitchFamily="18" charset="0"/>
              </a:rPr>
              <a:t> [t C / ha]</a:t>
            </a:r>
          </a:p>
        </p:txBody>
      </p:sp>
      <p:sp>
        <p:nvSpPr>
          <p:cNvPr id="127" name="Flowchart: Terminator 126"/>
          <p:cNvSpPr/>
          <p:nvPr/>
        </p:nvSpPr>
        <p:spPr>
          <a:xfrm>
            <a:off x="10537144" y="2553926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OM_finalDPMCN_r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128" name="Flowchart: Terminator 127"/>
          <p:cNvSpPr/>
          <p:nvPr/>
        </p:nvSpPr>
        <p:spPr>
          <a:xfrm>
            <a:off x="10560543" y="3032314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OM_finalRPMCN_r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129" name="Flowchart: Terminator 128"/>
          <p:cNvSpPr/>
          <p:nvPr/>
        </p:nvSpPr>
        <p:spPr>
          <a:xfrm>
            <a:off x="10560543" y="3535557"/>
            <a:ext cx="1468607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OM_finalBIOFCN_r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130" name="Flowchart: Terminator 129"/>
          <p:cNvSpPr/>
          <p:nvPr/>
        </p:nvSpPr>
        <p:spPr>
          <a:xfrm>
            <a:off x="10583942" y="4013945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OM_finalBIOSCN_r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131" name="Flowchart: Terminator 130"/>
          <p:cNvSpPr/>
          <p:nvPr/>
        </p:nvSpPr>
        <p:spPr>
          <a:xfrm>
            <a:off x="10583942" y="4524938"/>
            <a:ext cx="1446841" cy="438552"/>
          </a:xfrm>
          <a:prstGeom prst="flowChartTerminator">
            <a:avLst/>
          </a:prstGeom>
          <a:ln cap="rnd"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latin typeface="Bell MT" panose="02020503060305020303" pitchFamily="18" charset="0"/>
              </a:rPr>
              <a:t>OM_finalHUMCN_r</a:t>
            </a:r>
            <a:r>
              <a:rPr lang="en-AU" sz="1000" dirty="0">
                <a:latin typeface="Bell MT" panose="02020503060305020303" pitchFamily="18" charset="0"/>
              </a:rPr>
              <a:t> [ratio]</a:t>
            </a:r>
          </a:p>
        </p:txBody>
      </p:sp>
      <p:sp>
        <p:nvSpPr>
          <p:cNvPr id="109" name="Flowchart: Terminator 108"/>
          <p:cNvSpPr/>
          <p:nvPr/>
        </p:nvSpPr>
        <p:spPr>
          <a:xfrm>
            <a:off x="1592144" y="531258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OMgen_DPMNMInit</a:t>
            </a:r>
            <a:endParaRPr lang="en-AU" sz="800" dirty="0">
              <a:latin typeface="Bell MT" panose="02020503060305020303" pitchFamily="18" charset="0"/>
            </a:endParaRPr>
          </a:p>
        </p:txBody>
      </p:sp>
      <p:sp>
        <p:nvSpPr>
          <p:cNvPr id="110" name="Flowchart: Terminator 109"/>
          <p:cNvSpPr/>
          <p:nvPr/>
        </p:nvSpPr>
        <p:spPr>
          <a:xfrm>
            <a:off x="1567176" y="802155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 smtClean="0">
                <a:latin typeface="Bell MT" panose="02020503060305020303" pitchFamily="18" charset="0"/>
              </a:rPr>
              <a:t>OMgen_FracPlantDPM</a:t>
            </a:r>
            <a:endParaRPr lang="en-AU" sz="800" dirty="0">
              <a:latin typeface="Bell MT" panose="02020503060305020303" pitchFamily="18" charset="0"/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1594598" y="1069796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 smtClean="0">
                <a:latin typeface="Bell MT" panose="02020503060305020303" pitchFamily="18" charset="0"/>
              </a:rPr>
              <a:t>OMgen_FracManureDPM</a:t>
            </a:r>
            <a:endParaRPr lang="en-AU" sz="800" dirty="0">
              <a:latin typeface="Bell MT" panose="02020503060305020303" pitchFamily="18" charset="0"/>
            </a:endParaRPr>
          </a:p>
        </p:txBody>
      </p:sp>
      <p:sp>
        <p:nvSpPr>
          <p:cNvPr id="112" name="Flowchart: Terminator 111"/>
          <p:cNvSpPr/>
          <p:nvPr/>
        </p:nvSpPr>
        <p:spPr>
          <a:xfrm>
            <a:off x="1569630" y="1340693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OMgen_RPMNMInit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lowchart: Terminator 112"/>
          <p:cNvSpPr/>
          <p:nvPr/>
        </p:nvSpPr>
        <p:spPr>
          <a:xfrm>
            <a:off x="1592743" y="1638749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OMgen_FracPlantRPM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Flowchart: Terminator 113"/>
          <p:cNvSpPr/>
          <p:nvPr/>
        </p:nvSpPr>
        <p:spPr>
          <a:xfrm>
            <a:off x="1567775" y="1909646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OMgen_FracManureRPM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lowchart: Terminator 114"/>
          <p:cNvSpPr/>
          <p:nvPr/>
        </p:nvSpPr>
        <p:spPr>
          <a:xfrm>
            <a:off x="1595197" y="2177287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OMgen_BIOFNMInit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Flowchart: Terminator 115"/>
          <p:cNvSpPr/>
          <p:nvPr/>
        </p:nvSpPr>
        <p:spPr>
          <a:xfrm>
            <a:off x="1555766" y="2468762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OMgen_BIOSNMInit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Flowchart: Terminator 131"/>
          <p:cNvSpPr/>
          <p:nvPr/>
        </p:nvSpPr>
        <p:spPr>
          <a:xfrm>
            <a:off x="1589091" y="2777831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OMgen_HUMNMInit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Flowchart: Terminator 132"/>
          <p:cNvSpPr/>
          <p:nvPr/>
        </p:nvSpPr>
        <p:spPr>
          <a:xfrm>
            <a:off x="1564123" y="3048728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latin typeface="Bell MT" panose="02020503060305020303" pitchFamily="18" charset="0"/>
              </a:rPr>
              <a:t>OMgen_DcmpFracCO2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Flowchart: Terminator 133"/>
          <p:cNvSpPr/>
          <p:nvPr/>
        </p:nvSpPr>
        <p:spPr>
          <a:xfrm>
            <a:off x="1582867" y="3951741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rgbClr val="FF0000"/>
                </a:solidFill>
                <a:latin typeface="Bell MT" panose="02020503060305020303" pitchFamily="18" charset="0"/>
              </a:rPr>
              <a:t>OMgen_FracHUMToBIOS</a:t>
            </a:r>
            <a:endParaRPr lang="en-AU" sz="8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lowchart: Terminator 134"/>
          <p:cNvSpPr/>
          <p:nvPr/>
        </p:nvSpPr>
        <p:spPr>
          <a:xfrm>
            <a:off x="1570694" y="4272995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rgbClr val="FF0000"/>
                </a:solidFill>
                <a:latin typeface="Bell MT" panose="02020503060305020303" pitchFamily="18" charset="0"/>
              </a:rPr>
              <a:t>OMgen_FracHUMToHUM</a:t>
            </a:r>
            <a:endParaRPr lang="en-AU" sz="8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Flowchart: Terminator 135"/>
          <p:cNvSpPr/>
          <p:nvPr/>
        </p:nvSpPr>
        <p:spPr>
          <a:xfrm>
            <a:off x="1598116" y="4540636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rgbClr val="FF0000"/>
                </a:solidFill>
                <a:latin typeface="Bell MT" panose="02020503060305020303" pitchFamily="18" charset="0"/>
              </a:rPr>
              <a:t>OMgen_FracManureBIOF</a:t>
            </a:r>
            <a:endParaRPr lang="en-AU" sz="8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Flowchart: Terminator 136"/>
          <p:cNvSpPr/>
          <p:nvPr/>
        </p:nvSpPr>
        <p:spPr>
          <a:xfrm>
            <a:off x="1573148" y="4811533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rgbClr val="FF0000"/>
                </a:solidFill>
                <a:latin typeface="Bell MT" panose="02020503060305020303" pitchFamily="18" charset="0"/>
              </a:rPr>
              <a:t>OMgen_FracManureBIOS</a:t>
            </a:r>
            <a:endParaRPr lang="en-AU" sz="800" dirty="0">
              <a:solidFill>
                <a:srgbClr val="FF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Flowchart: Terminator 137"/>
          <p:cNvSpPr/>
          <p:nvPr/>
        </p:nvSpPr>
        <p:spPr>
          <a:xfrm>
            <a:off x="1596261" y="5109589"/>
            <a:ext cx="1457858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latin typeface="Bell MT" panose="02020503060305020303" pitchFamily="18" charset="0"/>
              </a:rPr>
              <a:t>OMgen_FracManureHUM</a:t>
            </a:r>
            <a:endParaRPr lang="en-AU" sz="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Flowchart: Terminator 144"/>
          <p:cNvSpPr/>
          <p:nvPr/>
        </p:nvSpPr>
        <p:spPr>
          <a:xfrm>
            <a:off x="1572355" y="3345010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rgbClr val="FF0000"/>
                </a:solidFill>
                <a:latin typeface="Bell MT" panose="02020503060305020303" pitchFamily="18" charset="0"/>
              </a:rPr>
              <a:t>OMgen_FracXXXToHUM</a:t>
            </a:r>
            <a:endParaRPr lang="en-AU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6" name="Flowchart: Terminator 145"/>
          <p:cNvSpPr/>
          <p:nvPr/>
        </p:nvSpPr>
        <p:spPr>
          <a:xfrm>
            <a:off x="1564123" y="3630487"/>
            <a:ext cx="1484545" cy="239153"/>
          </a:xfrm>
          <a:prstGeom prst="flowChartTerminator">
            <a:avLst/>
          </a:prstGeom>
          <a:ln cap="rnd">
            <a:solidFill>
              <a:schemeClr val="accent4">
                <a:lumMod val="75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rgbClr val="FF0000"/>
                </a:solidFill>
                <a:latin typeface="Bell MT" panose="02020503060305020303" pitchFamily="18" charset="0"/>
              </a:rPr>
              <a:t>OMgen_FracXXXToBIOF</a:t>
            </a:r>
            <a:endParaRPr lang="en-AU" sz="8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390043" y="3117631"/>
            <a:ext cx="207465" cy="25146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Bell MT" panose="02020503060305020303" pitchFamily="18" charset="0"/>
            </a:endParaRPr>
          </a:p>
        </p:txBody>
      </p:sp>
      <p:cxnSp>
        <p:nvCxnSpPr>
          <p:cNvPr id="18" name="Elbow Connector 17"/>
          <p:cNvCxnSpPr>
            <a:stCxn id="109" idx="3"/>
            <a:endCxn id="143" idx="2"/>
          </p:cNvCxnSpPr>
          <p:nvPr/>
        </p:nvCxnSpPr>
        <p:spPr>
          <a:xfrm>
            <a:off x="3050002" y="650835"/>
            <a:ext cx="340041" cy="259252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0" idx="3"/>
            <a:endCxn id="143" idx="2"/>
          </p:cNvCxnSpPr>
          <p:nvPr/>
        </p:nvCxnSpPr>
        <p:spPr>
          <a:xfrm>
            <a:off x="3051721" y="921732"/>
            <a:ext cx="338322" cy="2321629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1" idx="3"/>
            <a:endCxn id="143" idx="2"/>
          </p:cNvCxnSpPr>
          <p:nvPr/>
        </p:nvCxnSpPr>
        <p:spPr>
          <a:xfrm>
            <a:off x="3052456" y="1189373"/>
            <a:ext cx="337587" cy="2053988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2" idx="3"/>
            <a:endCxn id="143" idx="2"/>
          </p:cNvCxnSpPr>
          <p:nvPr/>
        </p:nvCxnSpPr>
        <p:spPr>
          <a:xfrm>
            <a:off x="3054175" y="1460270"/>
            <a:ext cx="335868" cy="1783091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3" idx="3"/>
            <a:endCxn id="143" idx="2"/>
          </p:cNvCxnSpPr>
          <p:nvPr/>
        </p:nvCxnSpPr>
        <p:spPr>
          <a:xfrm>
            <a:off x="3050601" y="1758326"/>
            <a:ext cx="339442" cy="1485035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4" idx="3"/>
            <a:endCxn id="143" idx="2"/>
          </p:cNvCxnSpPr>
          <p:nvPr/>
        </p:nvCxnSpPr>
        <p:spPr>
          <a:xfrm>
            <a:off x="3052320" y="2029223"/>
            <a:ext cx="337723" cy="1214138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5" idx="3"/>
            <a:endCxn id="143" idx="2"/>
          </p:cNvCxnSpPr>
          <p:nvPr/>
        </p:nvCxnSpPr>
        <p:spPr>
          <a:xfrm>
            <a:off x="3053055" y="2296864"/>
            <a:ext cx="336988" cy="94649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16" idx="3"/>
            <a:endCxn id="143" idx="2"/>
          </p:cNvCxnSpPr>
          <p:nvPr/>
        </p:nvCxnSpPr>
        <p:spPr>
          <a:xfrm>
            <a:off x="3040311" y="2588339"/>
            <a:ext cx="349732" cy="655022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2" idx="3"/>
            <a:endCxn id="143" idx="2"/>
          </p:cNvCxnSpPr>
          <p:nvPr/>
        </p:nvCxnSpPr>
        <p:spPr>
          <a:xfrm>
            <a:off x="3046949" y="2897408"/>
            <a:ext cx="343094" cy="345953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3" idx="3"/>
            <a:endCxn id="143" idx="2"/>
          </p:cNvCxnSpPr>
          <p:nvPr/>
        </p:nvCxnSpPr>
        <p:spPr>
          <a:xfrm>
            <a:off x="3048668" y="3168305"/>
            <a:ext cx="341375" cy="7505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45" idx="3"/>
            <a:endCxn id="143" idx="2"/>
          </p:cNvCxnSpPr>
          <p:nvPr/>
        </p:nvCxnSpPr>
        <p:spPr>
          <a:xfrm flipV="1">
            <a:off x="3056900" y="3243361"/>
            <a:ext cx="333143" cy="22122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6" idx="3"/>
            <a:endCxn id="143" idx="2"/>
          </p:cNvCxnSpPr>
          <p:nvPr/>
        </p:nvCxnSpPr>
        <p:spPr>
          <a:xfrm flipV="1">
            <a:off x="3048668" y="3243361"/>
            <a:ext cx="341375" cy="506703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4" idx="3"/>
            <a:endCxn id="143" idx="2"/>
          </p:cNvCxnSpPr>
          <p:nvPr/>
        </p:nvCxnSpPr>
        <p:spPr>
          <a:xfrm flipV="1">
            <a:off x="3040725" y="3243361"/>
            <a:ext cx="349318" cy="827957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35" idx="3"/>
            <a:endCxn id="143" idx="2"/>
          </p:cNvCxnSpPr>
          <p:nvPr/>
        </p:nvCxnSpPr>
        <p:spPr>
          <a:xfrm flipV="1">
            <a:off x="3055239" y="3243361"/>
            <a:ext cx="334804" cy="1149211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36" idx="3"/>
            <a:endCxn id="143" idx="2"/>
          </p:cNvCxnSpPr>
          <p:nvPr/>
        </p:nvCxnSpPr>
        <p:spPr>
          <a:xfrm flipV="1">
            <a:off x="3055974" y="3243361"/>
            <a:ext cx="334069" cy="1416852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37" idx="3"/>
            <a:endCxn id="143" idx="2"/>
          </p:cNvCxnSpPr>
          <p:nvPr/>
        </p:nvCxnSpPr>
        <p:spPr>
          <a:xfrm flipV="1">
            <a:off x="3057693" y="3243361"/>
            <a:ext cx="332350" cy="1687749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8" idx="3"/>
            <a:endCxn id="143" idx="2"/>
          </p:cNvCxnSpPr>
          <p:nvPr/>
        </p:nvCxnSpPr>
        <p:spPr>
          <a:xfrm flipV="1">
            <a:off x="3054119" y="3243361"/>
            <a:ext cx="335924" cy="1985805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43" idx="6"/>
            <a:endCxn id="16" idx="1"/>
          </p:cNvCxnSpPr>
          <p:nvPr/>
        </p:nvCxnSpPr>
        <p:spPr>
          <a:xfrm>
            <a:off x="3597508" y="3243361"/>
            <a:ext cx="165426" cy="143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Terminator 176"/>
          <p:cNvSpPr/>
          <p:nvPr/>
        </p:nvSpPr>
        <p:spPr>
          <a:xfrm>
            <a:off x="4233068" y="2038616"/>
            <a:ext cx="790290" cy="258247"/>
          </a:xfrm>
          <a:prstGeom prst="flowChartTerminator">
            <a:avLst/>
          </a:prstGeom>
          <a:ln cap="rnd">
            <a:solidFill>
              <a:schemeClr val="accent2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Bell MT" panose="02020503060305020303" pitchFamily="18" charset="0"/>
              </a:rPr>
              <a:t>VegType</a:t>
            </a:r>
            <a:endParaRPr lang="en-AU" sz="1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Straight Arrow Connector 181"/>
          <p:cNvCxnSpPr>
            <a:stCxn id="177" idx="2"/>
            <a:endCxn id="16" idx="0"/>
          </p:cNvCxnSpPr>
          <p:nvPr/>
        </p:nvCxnSpPr>
        <p:spPr>
          <a:xfrm>
            <a:off x="4628213" y="2296863"/>
            <a:ext cx="1" cy="41752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2067" y="1489364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Parameter object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3327" y="1489364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agghgmodel</a:t>
            </a:r>
            <a:endParaRPr lang="en-A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3472" y="1503218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dates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3617" y="1503218"/>
            <a:ext cx="128847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data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agghgmodel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957" y="2556163"/>
            <a:ext cx="128847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recordable model variables 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8557" y="3609108"/>
            <a:ext cx="128847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output variables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6995" y="3603146"/>
            <a:ext cx="1288475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agghgmodel and get an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79122" y="3603146"/>
            <a:ext cx="154478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and print a single recordable series from output frame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7" idx="1"/>
          </p:cNvCxnSpPr>
          <p:nvPr/>
        </p:nvCxnSpPr>
        <p:spPr>
          <a:xfrm>
            <a:off x="3396295" y="1756064"/>
            <a:ext cx="18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4906440" y="1756064"/>
            <a:ext cx="187032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6416585" y="1769918"/>
            <a:ext cx="18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7247855" y="2036618"/>
            <a:ext cx="829340" cy="51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>
          <a:xfrm flipH="1">
            <a:off x="7162795" y="3089563"/>
            <a:ext cx="914400" cy="51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2" idx="3"/>
          </p:cNvCxnSpPr>
          <p:nvPr/>
        </p:nvCxnSpPr>
        <p:spPr>
          <a:xfrm flipH="1" flipV="1">
            <a:off x="6015470" y="3869846"/>
            <a:ext cx="503087" cy="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14" idx="3"/>
          </p:cNvCxnSpPr>
          <p:nvPr/>
        </p:nvCxnSpPr>
        <p:spPr>
          <a:xfrm flipH="1">
            <a:off x="4223908" y="3869846"/>
            <a:ext cx="50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8348" y="633522"/>
            <a:ext cx="143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90162" y="3072808"/>
            <a:ext cx="885051" cy="49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</a:t>
            </a:r>
            <a:endParaRPr lang="en-A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0059" y="3072808"/>
            <a:ext cx="1111039" cy="4903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44265" y="1808906"/>
            <a:ext cx="190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[__init__(allparam)]</a:t>
            </a:r>
            <a:endParaRPr lang="en-AU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7006" y="639356"/>
            <a:ext cx="244505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agghgmodel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simulation start and end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climate time series data into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agghgmodel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recordable model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agghgmodel and get an output frame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urved Connector 6"/>
          <p:cNvCxnSpPr>
            <a:stCxn id="2" idx="0"/>
            <a:endCxn id="6" idx="0"/>
          </p:cNvCxnSpPr>
          <p:nvPr/>
        </p:nvCxnSpPr>
        <p:spPr>
          <a:xfrm rot="16200000" flipV="1">
            <a:off x="6719134" y="859253"/>
            <a:ext cx="12700" cy="4427109"/>
          </a:xfrm>
          <a:prstGeom prst="curvedConnector3">
            <a:avLst>
              <a:gd name="adj1" fmla="val 7581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" idx="0"/>
            <a:endCxn id="6" idx="0"/>
          </p:cNvCxnSpPr>
          <p:nvPr/>
        </p:nvCxnSpPr>
        <p:spPr>
          <a:xfrm rot="16200000" flipV="1">
            <a:off x="6719134" y="859253"/>
            <a:ext cx="12700" cy="4427109"/>
          </a:xfrm>
          <a:prstGeom prst="curvedConnector3">
            <a:avLst>
              <a:gd name="adj1" fmla="val 4254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4265" y="2283792"/>
            <a:ext cx="3538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[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set_simulation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</p:txBody>
      </p:sp>
      <p:cxnSp>
        <p:nvCxnSpPr>
          <p:cNvPr id="13" name="Curved Connector 12"/>
          <p:cNvCxnSpPr>
            <a:stCxn id="2" idx="0"/>
            <a:endCxn id="6" idx="0"/>
          </p:cNvCxnSpPr>
          <p:nvPr/>
        </p:nvCxnSpPr>
        <p:spPr>
          <a:xfrm rot="16200000" flipV="1">
            <a:off x="6719134" y="859253"/>
            <a:ext cx="12700" cy="442710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44264" y="2607967"/>
            <a:ext cx="6243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set_inputs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precipitation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panevaporation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temperature, irrigation = None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AU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urved Connector 18"/>
          <p:cNvCxnSpPr>
            <a:stCxn id="2" idx="2"/>
            <a:endCxn id="6" idx="2"/>
          </p:cNvCxnSpPr>
          <p:nvPr/>
        </p:nvCxnSpPr>
        <p:spPr>
          <a:xfrm rot="5400000">
            <a:off x="6719134" y="1349617"/>
            <a:ext cx="12700" cy="442710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95773" y="3739408"/>
            <a:ext cx="278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get_recordable_varnames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(self)]</a:t>
            </a:r>
          </a:p>
        </p:txBody>
      </p:sp>
      <p:cxnSp>
        <p:nvCxnSpPr>
          <p:cNvPr id="22" name="Curved Connector 21"/>
          <p:cNvCxnSpPr>
            <a:stCxn id="2" idx="2"/>
            <a:endCxn id="6" idx="2"/>
          </p:cNvCxnSpPr>
          <p:nvPr/>
        </p:nvCxnSpPr>
        <p:spPr>
          <a:xfrm rot="5400000">
            <a:off x="6719134" y="1349617"/>
            <a:ext cx="12700" cy="4427109"/>
          </a:xfrm>
          <a:prstGeom prst="curvedConnector3">
            <a:avLst>
              <a:gd name="adj1" fmla="val 5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95773" y="4217071"/>
            <a:ext cx="204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[run(self, </a:t>
            </a:r>
            <a:r>
              <a:rPr lang="en-AU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list_record</a:t>
            </a: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8066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9373" y="838876"/>
            <a:ext cx="1264228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0521" y="838876"/>
            <a:ext cx="132311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Soil Water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2623" y="830086"/>
            <a:ext cx="1372792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Annual Plant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7850" y="2096531"/>
            <a:ext cx="1477736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Aggregate Composite Model Parameters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7" idx="1"/>
          </p:cNvCxnSpPr>
          <p:nvPr/>
        </p:nvCxnSpPr>
        <p:spPr>
          <a:xfrm>
            <a:off x="3373601" y="1105576"/>
            <a:ext cx="39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2" idx="1"/>
          </p:cNvCxnSpPr>
          <p:nvPr/>
        </p:nvCxnSpPr>
        <p:spPr>
          <a:xfrm flipV="1">
            <a:off x="5093634" y="1098385"/>
            <a:ext cx="427813" cy="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9" idx="1"/>
          </p:cNvCxnSpPr>
          <p:nvPr/>
        </p:nvCxnSpPr>
        <p:spPr>
          <a:xfrm flipV="1">
            <a:off x="7270157" y="1096786"/>
            <a:ext cx="522466" cy="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/>
          <p:cNvSpPr/>
          <p:nvPr/>
        </p:nvSpPr>
        <p:spPr>
          <a:xfrm>
            <a:off x="5521447" y="645806"/>
            <a:ext cx="1748710" cy="90515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Elbow Connector 29"/>
          <p:cNvCxnSpPr>
            <a:stCxn id="2" idx="2"/>
            <a:endCxn id="10" idx="0"/>
          </p:cNvCxnSpPr>
          <p:nvPr/>
        </p:nvCxnSpPr>
        <p:spPr>
          <a:xfrm rot="16200000" flipH="1">
            <a:off x="6123476" y="1823289"/>
            <a:ext cx="545568" cy="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84498" y="715855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5562" y="161886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2201" y="4208849"/>
            <a:ext cx="1277849" cy="49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agghgmodel</a:t>
            </a:r>
            <a:endParaRPr lang="en-A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6557" y="4208849"/>
            <a:ext cx="1342214" cy="4903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</a:t>
            </a:r>
            <a:endParaRPr lang="en-A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58290" y="3354085"/>
            <a:ext cx="7285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allparam.soilwaterinitstate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allparam.globalparam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allparam.soilwaterparam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4000" y="5635153"/>
            <a:ext cx="4628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A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Paramters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A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globalparam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Initialise Soil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(</a:t>
            </a:r>
            <a:r>
              <a:rPr lang="en-A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A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Annual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Parameters : (</a:t>
            </a:r>
            <a:r>
              <a:rPr lang="en-A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_annualplantparam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Initialise Aggregate Composite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(</a:t>
            </a:r>
            <a:r>
              <a:rPr lang="en-A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A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agghgcompositemodel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21695" y="4208849"/>
            <a:ext cx="1408719" cy="4903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agghgcompositemodel</a:t>
            </a:r>
            <a:endParaRPr lang="en-A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urved Connector 57"/>
          <p:cNvCxnSpPr>
            <a:stCxn id="43" idx="2"/>
            <a:endCxn id="56" idx="2"/>
          </p:cNvCxnSpPr>
          <p:nvPr/>
        </p:nvCxnSpPr>
        <p:spPr>
          <a:xfrm rot="16200000" flipH="1">
            <a:off x="8103590" y="3476747"/>
            <a:ext cx="12700" cy="2444929"/>
          </a:xfrm>
          <a:prstGeom prst="curvedConnector3">
            <a:avLst>
              <a:gd name="adj1" fmla="val 261952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3" idx="0"/>
            <a:endCxn id="44" idx="0"/>
          </p:cNvCxnSpPr>
          <p:nvPr/>
        </p:nvCxnSpPr>
        <p:spPr>
          <a:xfrm rot="16200000" flipV="1">
            <a:off x="5714395" y="3042118"/>
            <a:ext cx="12700" cy="2333462"/>
          </a:xfrm>
          <a:prstGeom prst="curvedConnector3">
            <a:avLst>
              <a:gd name="adj1" fmla="val 3146346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9910" y="294384"/>
            <a:ext cx="250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[__init__(allparam)]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12970" y="5090890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AU" sz="1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agghgcompositemodel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(allparam)]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9851" y="750744"/>
            <a:ext cx="107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allparam list has </a:t>
            </a:r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plant </a:t>
            </a:r>
            <a:r>
              <a:rPr lang="en-AU" sz="12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AU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Elbow Connector 48"/>
          <p:cNvCxnSpPr>
            <a:stCxn id="9" idx="2"/>
            <a:endCxn id="10" idx="3"/>
          </p:cNvCxnSpPr>
          <p:nvPr/>
        </p:nvCxnSpPr>
        <p:spPr>
          <a:xfrm rot="5400000">
            <a:off x="7307431" y="1191642"/>
            <a:ext cx="999745" cy="1343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9373" y="838876"/>
            <a:ext cx="1264228" cy="6143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of recordable variable names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35015" y="839713"/>
            <a:ext cx="1504855" cy="614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Annual Plant Variable Names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0020" y="2055338"/>
            <a:ext cx="1710925" cy="6276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Soil Water Model Variable Names &amp; add them to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2" idx="1"/>
          </p:cNvCxnSpPr>
          <p:nvPr/>
        </p:nvCxnSpPr>
        <p:spPr>
          <a:xfrm flipV="1">
            <a:off x="3373601" y="1142853"/>
            <a:ext cx="518795" cy="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/>
          <p:cNvSpPr/>
          <p:nvPr/>
        </p:nvSpPr>
        <p:spPr>
          <a:xfrm>
            <a:off x="3892396" y="660593"/>
            <a:ext cx="1799305" cy="96451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Elbow Connector 29"/>
          <p:cNvCxnSpPr>
            <a:stCxn id="2" idx="3"/>
            <a:endCxn id="10" idx="0"/>
          </p:cNvCxnSpPr>
          <p:nvPr/>
        </p:nvCxnSpPr>
        <p:spPr>
          <a:xfrm>
            <a:off x="5691701" y="1142853"/>
            <a:ext cx="993782" cy="912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14480" y="15588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8914" y="141762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7534" y="4669767"/>
            <a:ext cx="1277849" cy="49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agghgmodel</a:t>
            </a:r>
            <a:endParaRPr lang="en-A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51890" y="4669767"/>
            <a:ext cx="1342214" cy="4903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soilwatermodel</a:t>
            </a:r>
            <a:endParaRPr lang="en-A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0686" y="3963019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get_output_varnames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97028" y="4669767"/>
            <a:ext cx="1408719" cy="4903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agghgcompositemodel</a:t>
            </a:r>
            <a:endParaRPr lang="en-A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urved Connector 57"/>
          <p:cNvCxnSpPr>
            <a:stCxn id="43" idx="2"/>
            <a:endCxn id="56" idx="2"/>
          </p:cNvCxnSpPr>
          <p:nvPr/>
        </p:nvCxnSpPr>
        <p:spPr>
          <a:xfrm rot="16200000" flipH="1">
            <a:off x="6378923" y="3937665"/>
            <a:ext cx="12700" cy="2444929"/>
          </a:xfrm>
          <a:prstGeom prst="curvedConnector3">
            <a:avLst>
              <a:gd name="adj1" fmla="val 261952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3" idx="0"/>
            <a:endCxn id="44" idx="0"/>
          </p:cNvCxnSpPr>
          <p:nvPr/>
        </p:nvCxnSpPr>
        <p:spPr>
          <a:xfrm rot="16200000" flipV="1">
            <a:off x="3989728" y="3503036"/>
            <a:ext cx="12700" cy="2333462"/>
          </a:xfrm>
          <a:prstGeom prst="curvedConnector3">
            <a:avLst>
              <a:gd name="adj1" fmla="val 3146346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9910" y="294384"/>
            <a:ext cx="349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get_recordable_varnames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  <a:r>
              <a:rPr lang="en-A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A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86104" y="548390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AU" sz="1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get_output_varnames</a:t>
            </a:r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AU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AU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2" idx="0"/>
            <a:endCxn id="9" idx="0"/>
          </p:cNvCxnSpPr>
          <p:nvPr/>
        </p:nvCxnSpPr>
        <p:spPr>
          <a:xfrm rot="16200000" flipH="1">
            <a:off x="6250186" y="-797544"/>
            <a:ext cx="179120" cy="3095394"/>
          </a:xfrm>
          <a:prstGeom prst="bentConnector3">
            <a:avLst>
              <a:gd name="adj1" fmla="val -12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0" idx="2"/>
            <a:endCxn id="10" idx="3"/>
          </p:cNvCxnSpPr>
          <p:nvPr/>
        </p:nvCxnSpPr>
        <p:spPr>
          <a:xfrm rot="5400000">
            <a:off x="8171628" y="822560"/>
            <a:ext cx="915898" cy="2177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62900" y="2055753"/>
            <a:ext cx="1710925" cy="6276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Composite Model Variable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the output list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27608" y="2057860"/>
            <a:ext cx="980900" cy="6276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output list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36"/>
          <p:cNvCxnSpPr>
            <a:stCxn id="10" idx="1"/>
            <a:endCxn id="47" idx="3"/>
          </p:cNvCxnSpPr>
          <p:nvPr/>
        </p:nvCxnSpPr>
        <p:spPr>
          <a:xfrm rot="10800000" flipV="1">
            <a:off x="5373826" y="2369140"/>
            <a:ext cx="456195" cy="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7" idx="1"/>
            <a:endCxn id="48" idx="3"/>
          </p:cNvCxnSpPr>
          <p:nvPr/>
        </p:nvCxnSpPr>
        <p:spPr>
          <a:xfrm rot="10800000" flipV="1">
            <a:off x="3108508" y="2369555"/>
            <a:ext cx="554392" cy="2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8615" y="812407"/>
            <a:ext cx="1135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VegType in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2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“ANNUAL”</a:t>
            </a:r>
          </a:p>
          <a:p>
            <a:endParaRPr lang="en-AU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965781" y="838876"/>
            <a:ext cx="1504855" cy="614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Annual Plant Variable Names into the output list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9" idx="3"/>
            <a:endCxn id="60" idx="1"/>
          </p:cNvCxnSpPr>
          <p:nvPr/>
        </p:nvCxnSpPr>
        <p:spPr>
          <a:xfrm flipV="1">
            <a:off x="8639870" y="1146060"/>
            <a:ext cx="325911" cy="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658052"/>
            <a:ext cx="10515600" cy="1325563"/>
          </a:xfrm>
        </p:spPr>
        <p:txBody>
          <a:bodyPr/>
          <a:lstStyle/>
          <a:p>
            <a:pPr algn="ctr"/>
            <a:r>
              <a:rPr lang="en-AU" dirty="0" smtClean="0">
                <a:latin typeface="Bell MT" panose="02020503060305020303" pitchFamily="18" charset="0"/>
              </a:rPr>
              <a:t>Workflow 2 – </a:t>
            </a:r>
            <a:r>
              <a:rPr lang="en-AU" dirty="0">
                <a:latin typeface="Bell MT" panose="02020503060305020303" pitchFamily="18" charset="0"/>
              </a:rPr>
              <a:t>Run agghgmodel</a:t>
            </a:r>
          </a:p>
        </p:txBody>
      </p:sp>
    </p:spTree>
    <p:extLst>
      <p:ext uri="{BB962C8B-B14F-4D97-AF65-F5344CB8AC3E}">
        <p14:creationId xmlns:p14="http://schemas.microsoft.com/office/powerpoint/2010/main" val="31419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17685</TotalTime>
  <Words>5441</Words>
  <Application>Microsoft Office PowerPoint</Application>
  <PresentationFormat>Widescreen</PresentationFormat>
  <Paragraphs>2152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Bell MT</vt:lpstr>
      <vt:lpstr>Calibri</vt:lpstr>
      <vt:lpstr>Calibri Light</vt:lpstr>
      <vt:lpstr>Times New Roman</vt:lpstr>
      <vt:lpstr>Office Theme</vt:lpstr>
      <vt:lpstr>AgGHG Workflows &amp; Data Requirement</vt:lpstr>
      <vt:lpstr>Workflow 1 – agghg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2 – Run agghgmodel</vt:lpstr>
      <vt:lpstr>PowerPoint Presentation</vt:lpstr>
      <vt:lpstr>PowerPoint Presentation</vt:lpstr>
      <vt:lpstr>PowerPoint Presentation</vt:lpstr>
      <vt:lpstr>Workflow 3 – Get SoilWaterModelOutput </vt:lpstr>
      <vt:lpstr>PowerPoint Presentation</vt:lpstr>
      <vt:lpstr>PowerPoint Presentation</vt:lpstr>
      <vt:lpstr>PowerPoint Presentation</vt:lpstr>
      <vt:lpstr>PowerPoint Presentation</vt:lpstr>
      <vt:lpstr>Workflow 4 – Compute Annual Plant Water Output </vt:lpstr>
      <vt:lpstr>PowerPoint Presentation</vt:lpstr>
      <vt:lpstr>PowerPoint Presentation</vt:lpstr>
      <vt:lpstr>PowerPoint Presentation</vt:lpstr>
      <vt:lpstr>PowerPoint Presentation</vt:lpstr>
      <vt:lpstr>Workflow 5 – Compute AgghgCompositeModel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Butt, Anila (L&amp;W, Black Mountain)</dc:creator>
  <cp:lastModifiedBy>Butt, Anila (L&amp;W, Black Mountain)</cp:lastModifiedBy>
  <cp:revision>560</cp:revision>
  <cp:lastPrinted>2018-02-05T23:52:46Z</cp:lastPrinted>
  <dcterms:created xsi:type="dcterms:W3CDTF">2017-10-26T01:19:06Z</dcterms:created>
  <dcterms:modified xsi:type="dcterms:W3CDTF">2018-05-04T03:42:40Z</dcterms:modified>
</cp:coreProperties>
</file>