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07"/>
  </p:normalViewPr>
  <p:slideViewPr>
    <p:cSldViewPr snapToGrid="0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7A5E-6B7A-39A4-264B-9556923BB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CAE3-1D43-24A7-4319-6292534CA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A21D-B60B-C772-1543-86DBCFFA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D904-8A03-B2BE-E3D0-4464E5CB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4020-654C-9107-8420-C51D521A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440C-99ED-24E4-F7B4-CB8818B0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7E181-F6DB-0669-2FED-D58E422D4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E813-ACAC-3092-2E72-6CD5EEB6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C1A2-162A-58D6-A181-2FA78134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96F3-365C-75F1-7F37-416C306C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2718-4637-B0F9-FA3B-FE759627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A49C-C294-6411-226C-72A66768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7D4F9-649A-6EBB-02FA-B26BCAEE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05E8-5539-FB61-2BD9-0B98B0DF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F131-3580-5B44-CC41-10109DE1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0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6CE8-EB1B-1C61-357A-51AC2B80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D76D-1DEC-E687-2698-B9EC186A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6594-014C-0DC2-05A1-B85C73A2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A2B0-B68E-0F6C-2BB3-19669753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F7A2-CE75-4243-36CF-EDD7BA6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59A3-9353-45CA-3CB4-0805F347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B19CB-9DB7-E7FB-BA96-B19826E8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DFE4-CE61-6284-584C-B86E3B06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11E18-C1AF-9C5D-FA2B-D3C141E1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6F60-E430-FEB8-17A0-8EA872DC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D21-47C2-9970-1701-CA8D678D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6A7C-5010-D365-9EFD-E350A401A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18B6-B0F8-159D-0980-2E241E12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37EC4-A4A0-722D-7064-39B18A38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2473F-87B4-A2F3-AC0C-73FE2BA7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B38B-953B-3240-DFBE-685D80FC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7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D1EB-3539-A36E-5176-03B354C5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7FC6-CB1E-FE89-FE99-5D369A85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3947A-3ADC-24E4-3609-450A5568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BFF0B-B004-349F-3ED0-C058F05DD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05A0F-F1A6-0954-143E-480ED856C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84949-BE09-449D-7BC7-EDCD3307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BA499-AD94-651F-E5EF-8C94FF7D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F5FF2-10D3-9740-D119-3336D63A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19A6-93E4-8D0C-4E8E-E1FCB4F9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B54D3-676D-BCCC-60C9-110B74DB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B7D40-F7CA-8B29-5619-83E4629E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D204B-3A9C-7073-0901-65DCED08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7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B9C77-2E52-A72A-EB5C-197DBB74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F752-11A8-9BF0-DF35-59A745E5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678DB-524E-DFF7-5C42-6775B1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C15B-462E-DA14-11B4-5D5485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B697-3B26-26ED-EA8E-55048CC4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728B9-F20D-5625-2D5E-9D860BD4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58B2-E703-48C6-6BFC-9361B66A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5EAE-16E2-8D4A-313F-73B43B9A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A4603-D366-1E7E-D6C1-7EA92094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AF44-1E22-531B-FD9B-D19042E7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6F17-75CD-CDE7-1248-959C7836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A12D-94F4-5E24-938B-F2195DD3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FDC17-DCC7-F3F2-67B7-BB5F0827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61688-6939-68C6-A830-CD2A9707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254F-6FD9-5563-BDAD-49B6A456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DD9D3-9A55-5D78-35AD-7A09832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2F5F-F0B2-9587-9E72-6E2FFEB0A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3DCD-2D03-A7EA-F809-14FA66389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8D895-49C9-2F4A-AA6B-E6C63E384EC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E7C7C-DD76-16BF-CE22-8AA2A3CC1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B7FD-CE30-7170-B90F-AA7B8B23A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77CC9-EABB-BB4C-82C6-BFE46FD0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anila.jojo/viz/tableauWorkbook/PortfolioDasboard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C2B134-09CC-9D7F-4C30-F84D86FA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5" t="1395" r="893" b="-30"/>
          <a:stretch/>
        </p:blipFill>
        <p:spPr>
          <a:xfrm>
            <a:off x="0" y="-10887"/>
            <a:ext cx="12192000" cy="68801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E40AB6-F9B6-9BBF-BE94-C1554FFE3553}"/>
              </a:ext>
            </a:extLst>
          </p:cNvPr>
          <p:cNvSpPr/>
          <p:nvPr/>
        </p:nvSpPr>
        <p:spPr>
          <a:xfrm>
            <a:off x="2667000" y="2351314"/>
            <a:ext cx="6912429" cy="1382486"/>
          </a:xfrm>
          <a:prstGeom prst="rect">
            <a:avLst/>
          </a:prstGeom>
          <a:solidFill>
            <a:srgbClr val="5C7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B9375-4125-CD6E-72AA-0075C9741A42}"/>
              </a:ext>
            </a:extLst>
          </p:cNvPr>
          <p:cNvSpPr txBox="1"/>
          <p:nvPr/>
        </p:nvSpPr>
        <p:spPr>
          <a:xfrm>
            <a:off x="2667000" y="2159000"/>
            <a:ext cx="8091715" cy="1440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4400" b="1" kern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Financial Portfolio Analysis 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800" b="1" kern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Market Value, Trend over next 12 Days and Returns</a:t>
            </a:r>
            <a:endParaRPr lang="en-US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585117-2401-A7FF-4F75-9AC152B8306B}"/>
              </a:ext>
            </a:extLst>
          </p:cNvPr>
          <p:cNvSpPr/>
          <p:nvPr/>
        </p:nvSpPr>
        <p:spPr>
          <a:xfrm>
            <a:off x="4822371" y="4212771"/>
            <a:ext cx="2601686" cy="359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0F0CC5-2317-78B1-A369-A998C747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485" y="4138313"/>
            <a:ext cx="1807028" cy="4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F77F1-BB5A-B5CA-5FD0-21E77010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0005B-67F2-1509-DA3C-FFF5A9EE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887" y="6052892"/>
            <a:ext cx="1807028" cy="433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2CBDB-1C00-8780-735B-A3C49519448C}"/>
              </a:ext>
            </a:extLst>
          </p:cNvPr>
          <p:cNvSpPr txBox="1"/>
          <p:nvPr/>
        </p:nvSpPr>
        <p:spPr>
          <a:xfrm>
            <a:off x="693504" y="547481"/>
            <a:ext cx="934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BAA6C-4407-883A-763E-3C9D21E64704}"/>
              </a:ext>
            </a:extLst>
          </p:cNvPr>
          <p:cNvSpPr txBox="1"/>
          <p:nvPr/>
        </p:nvSpPr>
        <p:spPr>
          <a:xfrm>
            <a:off x="693504" y="1132256"/>
            <a:ext cx="573677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 case Discussion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Deliverables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1E5DAC-457C-EFF2-11ED-30451AE7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93" y="839868"/>
            <a:ext cx="4077984" cy="35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3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F77F1-BB5A-B5CA-5FD0-21E77010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0005B-67F2-1509-DA3C-FFF5A9EE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887" y="6052892"/>
            <a:ext cx="1807028" cy="4336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A2F060-96AF-DF3E-A662-F3D9AADBCD28}"/>
              </a:ext>
            </a:extLst>
          </p:cNvPr>
          <p:cNvCxnSpPr>
            <a:cxnSpLocks/>
          </p:cNvCxnSpPr>
          <p:nvPr/>
        </p:nvCxnSpPr>
        <p:spPr>
          <a:xfrm>
            <a:off x="843645" y="4202047"/>
            <a:ext cx="0" cy="130805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52CBDB-1C00-8780-735B-A3C49519448C}"/>
              </a:ext>
            </a:extLst>
          </p:cNvPr>
          <p:cNvSpPr txBox="1"/>
          <p:nvPr/>
        </p:nvSpPr>
        <p:spPr>
          <a:xfrm>
            <a:off x="685800" y="3638524"/>
            <a:ext cx="934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for Data Quality issues &amp; Finding the Base Date for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51F8-0068-7E32-1621-43D63EA0DE6D}"/>
              </a:ext>
            </a:extLst>
          </p:cNvPr>
          <p:cNvSpPr txBox="1"/>
          <p:nvPr/>
        </p:nvSpPr>
        <p:spPr>
          <a:xfrm>
            <a:off x="843645" y="4072503"/>
            <a:ext cx="42835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22 Sept 2020</a:t>
            </a:r>
          </a:p>
          <a:p>
            <a:pPr marL="91440">
              <a:spcBef>
                <a:spcPts val="4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Instrument Price for 90% position</a:t>
            </a:r>
          </a:p>
          <a:p>
            <a:pPr marL="91440">
              <a:spcBef>
                <a:spcPts val="4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FX Rates</a:t>
            </a:r>
          </a:p>
          <a:p>
            <a:pPr marL="91440">
              <a:spcBef>
                <a:spcPts val="4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Current Positions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0EEDF-4BF8-1290-6F34-885B863F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5" y="4639533"/>
            <a:ext cx="252856" cy="232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C7932-613A-3617-CECD-0AAA54E2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01" y="4958751"/>
            <a:ext cx="252856" cy="232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3E1023-F3DF-DD01-4371-F26E502B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01" y="5277967"/>
            <a:ext cx="252856" cy="232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45B9EB-23AC-1361-F5BA-A4E43A138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948" y="717151"/>
            <a:ext cx="2541001" cy="2541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1BAA6C-4407-883A-763E-3C9D21E64704}"/>
              </a:ext>
            </a:extLst>
          </p:cNvPr>
          <p:cNvSpPr txBox="1"/>
          <p:nvPr/>
        </p:nvSpPr>
        <p:spPr>
          <a:xfrm>
            <a:off x="685799" y="2239857"/>
            <a:ext cx="573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85D22-2021-D05F-4451-AC346AD82049}"/>
              </a:ext>
            </a:extLst>
          </p:cNvPr>
          <p:cNvSpPr txBox="1"/>
          <p:nvPr/>
        </p:nvSpPr>
        <p:spPr>
          <a:xfrm>
            <a:off x="685800" y="2611822"/>
            <a:ext cx="381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Tableau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C023D-5407-53D9-D708-D2C851FF70FB}"/>
              </a:ext>
            </a:extLst>
          </p:cNvPr>
          <p:cNvSpPr txBox="1"/>
          <p:nvPr/>
        </p:nvSpPr>
        <p:spPr>
          <a:xfrm>
            <a:off x="685799" y="893852"/>
            <a:ext cx="5838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</a:t>
            </a:r>
          </a:p>
          <a:p>
            <a:r>
              <a:rPr lang="en-US" b="1" kern="0" dirty="0">
                <a:solidFill>
                  <a:srgbClr val="353A4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1800" b="1" kern="0" dirty="0">
                <a:solidFill>
                  <a:srgbClr val="353A4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nalyze the financial portfolios of instruments and baskets using the given dataset and provide analysis report.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F44B39-005D-B037-290C-88E8EF5615F9}"/>
              </a:ext>
            </a:extLst>
          </p:cNvPr>
          <p:cNvSpPr txBox="1"/>
          <p:nvPr/>
        </p:nvSpPr>
        <p:spPr>
          <a:xfrm>
            <a:off x="435429" y="543717"/>
            <a:ext cx="903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Samples for next 12 Days for Instrument Prices &amp; FX Rates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A79AD-8DF3-4214-A22F-B8CAFB657DA0}"/>
              </a:ext>
            </a:extLst>
          </p:cNvPr>
          <p:cNvSpPr txBox="1"/>
          <p:nvPr/>
        </p:nvSpPr>
        <p:spPr>
          <a:xfrm>
            <a:off x="685800" y="1005382"/>
            <a:ext cx="963748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Used Gaussian Noise Equation with -+10% for sample gene</a:t>
            </a:r>
            <a:r>
              <a:rPr lang="en-US" b="1" dirty="0"/>
              <a:t>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Converted  Instrument prices in USD, CNY &amp; CHF to Euro for same currency equivalent  instrument price.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469D5-E74A-40D8-DE5D-A7BB6951788B}"/>
              </a:ext>
            </a:extLst>
          </p:cNvPr>
          <p:cNvSpPr txBox="1"/>
          <p:nvPr/>
        </p:nvSpPr>
        <p:spPr>
          <a:xfrm>
            <a:off x="435428" y="2675291"/>
            <a:ext cx="903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BD3B2-EAD8-F7BA-DA61-6946A497D58E}"/>
              </a:ext>
            </a:extLst>
          </p:cNvPr>
          <p:cNvSpPr txBox="1"/>
          <p:nvPr/>
        </p:nvSpPr>
        <p:spPr>
          <a:xfrm>
            <a:off x="685799" y="3116983"/>
            <a:ext cx="9413698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Business Requirement Document.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ositions with a Market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alue above 1 million EUR.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Interactive Dashboard with following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Cumulative  &amp; Positional Level  return of Portfolio / Positions for next 12 days 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Client can select date rate from 22-Sept-2020 to 04-Oct-2020 to see the return.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Filter Portfolio trend based on market value.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Visualize FX currency trend for USD , CHY &amp; CHF.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D7DF5E-6EA6-B4D8-CC39-399FB56B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5077" y="1519082"/>
            <a:ext cx="3031671" cy="1857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1676B6-039E-EA85-892A-13513B3F6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887" y="6052892"/>
            <a:ext cx="1807028" cy="4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0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44774-F884-B4A5-34D6-12037375C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722CF7-9C63-3199-3105-362309B4AFCF}"/>
              </a:ext>
            </a:extLst>
          </p:cNvPr>
          <p:cNvSpPr txBox="1"/>
          <p:nvPr/>
        </p:nvSpPr>
        <p:spPr>
          <a:xfrm>
            <a:off x="1578428" y="543713"/>
            <a:ext cx="903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020E9-BFDA-C511-FA94-339A3D6B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9118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0E6FB-A088-CBCD-BBCB-37205FAA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887" y="6052892"/>
            <a:ext cx="1807028" cy="43368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D2E286-2944-29A6-7C04-429960C2CA96}"/>
              </a:ext>
            </a:extLst>
          </p:cNvPr>
          <p:cNvCxnSpPr>
            <a:cxnSpLocks/>
          </p:cNvCxnSpPr>
          <p:nvPr/>
        </p:nvCxnSpPr>
        <p:spPr>
          <a:xfrm>
            <a:off x="946387" y="1793907"/>
            <a:ext cx="0" cy="131916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7E394C-D674-0614-FB17-B8AC3617DB6D}"/>
              </a:ext>
            </a:extLst>
          </p:cNvPr>
          <p:cNvSpPr txBox="1"/>
          <p:nvPr/>
        </p:nvSpPr>
        <p:spPr>
          <a:xfrm>
            <a:off x="609600" y="1237910"/>
            <a:ext cx="903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ositions with a Market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alue above 1 million EUR on 22 Sept 2020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4AA7F-9D6E-C92D-82E9-CD357DC7D5A9}"/>
              </a:ext>
            </a:extLst>
          </p:cNvPr>
          <p:cNvSpPr txBox="1"/>
          <p:nvPr/>
        </p:nvSpPr>
        <p:spPr>
          <a:xfrm>
            <a:off x="1045028" y="1654809"/>
            <a:ext cx="3279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Basket 1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Portfolio 1 </a:t>
            </a:r>
            <a:r>
              <a:rPr lang="en-US" sz="2400" b="1" dirty="0">
                <a:solidFill>
                  <a:schemeClr val="accent1"/>
                </a:solidFill>
              </a:rPr>
              <a:t>14 M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Google Sans"/>
              </a:rPr>
              <a:t>€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b="1" dirty="0"/>
              <a:t>Basket 2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Portfolio 1  </a:t>
            </a:r>
            <a:r>
              <a:rPr lang="en-US" sz="2400" b="1" dirty="0">
                <a:solidFill>
                  <a:schemeClr val="accent1"/>
                </a:solidFill>
              </a:rPr>
              <a:t>2 M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Google Sans"/>
              </a:rPr>
              <a:t>€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b="1" dirty="0"/>
              <a:t>Basket 3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Portfolio 1 </a:t>
            </a:r>
            <a:r>
              <a:rPr lang="en-US" sz="2400" b="1" dirty="0">
                <a:solidFill>
                  <a:schemeClr val="accent1"/>
                </a:solidFill>
              </a:rPr>
              <a:t>1.4 M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Google Sans"/>
              </a:rPr>
              <a:t>€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b="1" dirty="0"/>
              <a:t>Basket 1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Portfolio 2  </a:t>
            </a:r>
            <a:r>
              <a:rPr lang="en-US" sz="2400" b="1" dirty="0">
                <a:solidFill>
                  <a:schemeClr val="accent1"/>
                </a:solidFill>
              </a:rPr>
              <a:t>7M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Google Sans"/>
              </a:rPr>
              <a:t>€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BB1AF-5B59-E851-66CC-DB148CD25589}"/>
              </a:ext>
            </a:extLst>
          </p:cNvPr>
          <p:cNvSpPr txBox="1"/>
          <p:nvPr/>
        </p:nvSpPr>
        <p:spPr>
          <a:xfrm>
            <a:off x="711853" y="3595954"/>
            <a:ext cx="10435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High-Return Investment Options Identified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     Basket 1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Portfolio 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     AB  - Allianceberstein Holding L.P. Units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Portfolio 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     AAP - Advance Auto Parts Inc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Portfolio 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     AA - Alcoa Inc. Common Stock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Portfolio 1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9C0AF-E909-3398-FF2D-1491A83354EE}"/>
              </a:ext>
            </a:extLst>
          </p:cNvPr>
          <p:cNvCxnSpPr>
            <a:cxnSpLocks/>
          </p:cNvCxnSpPr>
          <p:nvPr/>
        </p:nvCxnSpPr>
        <p:spPr>
          <a:xfrm>
            <a:off x="946387" y="4029429"/>
            <a:ext cx="0" cy="10254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F9B137-9BEB-B58D-6F2D-659072B1561F}"/>
              </a:ext>
            </a:extLst>
          </p:cNvPr>
          <p:cNvSpPr/>
          <p:nvPr/>
        </p:nvSpPr>
        <p:spPr>
          <a:xfrm>
            <a:off x="2393879" y="5499522"/>
            <a:ext cx="2011044" cy="5533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Dashboard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2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268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Kumar Akshit, ES-400</dc:creator>
  <cp:lastModifiedBy>Microsoft Office User</cp:lastModifiedBy>
  <cp:revision>5</cp:revision>
  <dcterms:created xsi:type="dcterms:W3CDTF">2025-01-24T09:38:09Z</dcterms:created>
  <dcterms:modified xsi:type="dcterms:W3CDTF">2025-01-24T14:37:32Z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2601314-b878-4900-a263-6d04f23371fa_Enabled">
    <vt:lpwstr>true</vt:lpwstr>
  </property>
  <property fmtid="{D5CDD505-2E9C-101B-9397-08002B2CF9AE}" pid="3" name="MSIP_Label_c2601314-b878-4900-a263-6d04f23371fa_SetDate">
    <vt:lpwstr>2025-01-24T10:42:36Z</vt:lpwstr>
  </property>
  <property fmtid="{D5CDD505-2E9C-101B-9397-08002B2CF9AE}" pid="4" name="MSIP_Label_c2601314-b878-4900-a263-6d04f23371fa_Method">
    <vt:lpwstr>Privileged</vt:lpwstr>
  </property>
  <property fmtid="{D5CDD505-2E9C-101B-9397-08002B2CF9AE}" pid="5" name="MSIP_Label_c2601314-b878-4900-a263-6d04f23371fa_Name">
    <vt:lpwstr>c2601314-b878-4900-a263-6d04f23371fa</vt:lpwstr>
  </property>
  <property fmtid="{D5CDD505-2E9C-101B-9397-08002B2CF9AE}" pid="6" name="MSIP_Label_c2601314-b878-4900-a263-6d04f23371fa_SiteId">
    <vt:lpwstr>ce849bab-cc1c-465b-b62e-18f07c9ac198</vt:lpwstr>
  </property>
  <property fmtid="{D5CDD505-2E9C-101B-9397-08002B2CF9AE}" pid="7" name="MSIP_Label_c2601314-b878-4900-a263-6d04f23371fa_ActionId">
    <vt:lpwstr>f4bd23b1-7cf3-4a7f-ab94-36c4d3b3a55d</vt:lpwstr>
  </property>
  <property fmtid="{D5CDD505-2E9C-101B-9397-08002B2CF9AE}" pid="8" name="MSIP_Label_c2601314-b878-4900-a263-6d04f23371fa_ContentBits">
    <vt:lpwstr>0</vt:lpwstr>
  </property>
  <property fmtid="{D5CDD505-2E9C-101B-9397-08002B2CF9AE}" pid="9" name="MSIP_Label_c2601314-b878-4900-a263-6d04f23371fa_Tag">
    <vt:lpwstr>50, 0, 1, 1</vt:lpwstr>
  </property>
</Properties>
</file>