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6" r:id="rId4"/>
    <p:sldId id="268" r:id="rId5"/>
    <p:sldId id="267" r:id="rId6"/>
    <p:sldId id="269" r:id="rId7"/>
    <p:sldId id="270" r:id="rId8"/>
    <p:sldId id="271" r:id="rId9"/>
    <p:sldId id="272" r:id="rId10"/>
    <p:sldId id="273" r:id="rId11"/>
    <p:sldId id="279" r:id="rId12"/>
    <p:sldId id="280" r:id="rId13"/>
    <p:sldId id="281" r:id="rId14"/>
    <p:sldId id="274" r:id="rId15"/>
    <p:sldId id="276"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F36543-B551-49D3-A2D5-E4FB8FF80F2C}"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7DCA2F-E298-4AB1-BEE6-4C190AF6B960}" type="slidenum">
              <a:rPr lang="en-IN" smtClean="0"/>
              <a:t>‹#›</a:t>
            </a:fld>
            <a:endParaRPr lang="en-IN"/>
          </a:p>
        </p:txBody>
      </p:sp>
    </p:spTree>
    <p:extLst>
      <p:ext uri="{BB962C8B-B14F-4D97-AF65-F5344CB8AC3E}">
        <p14:creationId xmlns:p14="http://schemas.microsoft.com/office/powerpoint/2010/main" val="1032965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F36543-B551-49D3-A2D5-E4FB8FF80F2C}" type="datetimeFigureOut">
              <a:rPr lang="en-IN" smtClean="0"/>
              <a:t>02-03-2022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7DCA2F-E298-4AB1-BEE6-4C190AF6B960}" type="slidenum">
              <a:rPr lang="en-IN" smtClean="0"/>
              <a:t>‹#›</a:t>
            </a:fld>
            <a:endParaRPr lang="en-IN"/>
          </a:p>
        </p:txBody>
      </p:sp>
    </p:spTree>
    <p:extLst>
      <p:ext uri="{BB962C8B-B14F-4D97-AF65-F5344CB8AC3E}">
        <p14:creationId xmlns:p14="http://schemas.microsoft.com/office/powerpoint/2010/main" val="3042534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F36543-B551-49D3-A2D5-E4FB8FF80F2C}" type="datetimeFigureOut">
              <a:rPr lang="en-IN" smtClean="0"/>
              <a:t>02-03-2022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7DCA2F-E298-4AB1-BEE6-4C190AF6B960}" type="slidenum">
              <a:rPr lang="en-IN" smtClean="0"/>
              <a:t>‹#›</a:t>
            </a:fld>
            <a:endParaRPr lang="en-IN"/>
          </a:p>
        </p:txBody>
      </p:sp>
    </p:spTree>
    <p:extLst>
      <p:ext uri="{BB962C8B-B14F-4D97-AF65-F5344CB8AC3E}">
        <p14:creationId xmlns:p14="http://schemas.microsoft.com/office/powerpoint/2010/main" val="1823802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F36543-B551-49D3-A2D5-E4FB8FF80F2C}" type="datetimeFigureOut">
              <a:rPr lang="en-IN" smtClean="0"/>
              <a:t>02-03-2022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7DCA2F-E298-4AB1-BEE6-4C190AF6B960}"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00600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F36543-B551-49D3-A2D5-E4FB8FF80F2C}" type="datetimeFigureOut">
              <a:rPr lang="en-IN" smtClean="0"/>
              <a:t>02-03-2022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7DCA2F-E298-4AB1-BEE6-4C190AF6B960}" type="slidenum">
              <a:rPr lang="en-IN" smtClean="0"/>
              <a:t>‹#›</a:t>
            </a:fld>
            <a:endParaRPr lang="en-IN"/>
          </a:p>
        </p:txBody>
      </p:sp>
    </p:spTree>
    <p:extLst>
      <p:ext uri="{BB962C8B-B14F-4D97-AF65-F5344CB8AC3E}">
        <p14:creationId xmlns:p14="http://schemas.microsoft.com/office/powerpoint/2010/main" val="2275691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F36543-B551-49D3-A2D5-E4FB8FF80F2C}" type="datetimeFigureOut">
              <a:rPr lang="en-IN" smtClean="0"/>
              <a:t>02-03-2022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7DCA2F-E298-4AB1-BEE6-4C190AF6B960}" type="slidenum">
              <a:rPr lang="en-IN" smtClean="0"/>
              <a:t>‹#›</a:t>
            </a:fld>
            <a:endParaRPr lang="en-IN"/>
          </a:p>
        </p:txBody>
      </p:sp>
    </p:spTree>
    <p:extLst>
      <p:ext uri="{BB962C8B-B14F-4D97-AF65-F5344CB8AC3E}">
        <p14:creationId xmlns:p14="http://schemas.microsoft.com/office/powerpoint/2010/main" val="2637932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F36543-B551-49D3-A2D5-E4FB8FF80F2C}" type="datetimeFigureOut">
              <a:rPr lang="en-IN" smtClean="0"/>
              <a:t>02-03-2022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7DCA2F-E298-4AB1-BEE6-4C190AF6B960}" type="slidenum">
              <a:rPr lang="en-IN" smtClean="0"/>
              <a:t>‹#›</a:t>
            </a:fld>
            <a:endParaRPr lang="en-IN"/>
          </a:p>
        </p:txBody>
      </p:sp>
    </p:spTree>
    <p:extLst>
      <p:ext uri="{BB962C8B-B14F-4D97-AF65-F5344CB8AC3E}">
        <p14:creationId xmlns:p14="http://schemas.microsoft.com/office/powerpoint/2010/main" val="3754588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36543-B551-49D3-A2D5-E4FB8FF80F2C}"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7DCA2F-E298-4AB1-BEE6-4C190AF6B960}" type="slidenum">
              <a:rPr lang="en-IN" smtClean="0"/>
              <a:t>‹#›</a:t>
            </a:fld>
            <a:endParaRPr lang="en-IN"/>
          </a:p>
        </p:txBody>
      </p:sp>
    </p:spTree>
    <p:extLst>
      <p:ext uri="{BB962C8B-B14F-4D97-AF65-F5344CB8AC3E}">
        <p14:creationId xmlns:p14="http://schemas.microsoft.com/office/powerpoint/2010/main" val="2432358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36543-B551-49D3-A2D5-E4FB8FF80F2C}"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7DCA2F-E298-4AB1-BEE6-4C190AF6B960}" type="slidenum">
              <a:rPr lang="en-IN" smtClean="0"/>
              <a:t>‹#›</a:t>
            </a:fld>
            <a:endParaRPr lang="en-IN"/>
          </a:p>
        </p:txBody>
      </p:sp>
    </p:spTree>
    <p:extLst>
      <p:ext uri="{BB962C8B-B14F-4D97-AF65-F5344CB8AC3E}">
        <p14:creationId xmlns:p14="http://schemas.microsoft.com/office/powerpoint/2010/main" val="54632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36543-B551-49D3-A2D5-E4FB8FF80F2C}"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7DCA2F-E298-4AB1-BEE6-4C190AF6B960}" type="slidenum">
              <a:rPr lang="en-IN" smtClean="0"/>
              <a:t>‹#›</a:t>
            </a:fld>
            <a:endParaRPr lang="en-IN"/>
          </a:p>
        </p:txBody>
      </p:sp>
    </p:spTree>
    <p:extLst>
      <p:ext uri="{BB962C8B-B14F-4D97-AF65-F5344CB8AC3E}">
        <p14:creationId xmlns:p14="http://schemas.microsoft.com/office/powerpoint/2010/main" val="94193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36543-B551-49D3-A2D5-E4FB8FF80F2C}" type="datetimeFigureOut">
              <a:rPr lang="en-IN" smtClean="0"/>
              <a:t>02-03-2022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7DCA2F-E298-4AB1-BEE6-4C190AF6B960}" type="slidenum">
              <a:rPr lang="en-IN" smtClean="0"/>
              <a:t>‹#›</a:t>
            </a:fld>
            <a:endParaRPr lang="en-IN"/>
          </a:p>
        </p:txBody>
      </p:sp>
    </p:spTree>
    <p:extLst>
      <p:ext uri="{BB962C8B-B14F-4D97-AF65-F5344CB8AC3E}">
        <p14:creationId xmlns:p14="http://schemas.microsoft.com/office/powerpoint/2010/main" val="629663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F36543-B551-49D3-A2D5-E4FB8FF80F2C}" type="datetimeFigureOut">
              <a:rPr lang="en-IN" smtClean="0"/>
              <a:t>02-03-2022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7DCA2F-E298-4AB1-BEE6-4C190AF6B960}" type="slidenum">
              <a:rPr lang="en-IN" smtClean="0"/>
              <a:t>‹#›</a:t>
            </a:fld>
            <a:endParaRPr lang="en-IN"/>
          </a:p>
        </p:txBody>
      </p:sp>
    </p:spTree>
    <p:extLst>
      <p:ext uri="{BB962C8B-B14F-4D97-AF65-F5344CB8AC3E}">
        <p14:creationId xmlns:p14="http://schemas.microsoft.com/office/powerpoint/2010/main" val="507209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F36543-B551-49D3-A2D5-E4FB8FF80F2C}" type="datetimeFigureOut">
              <a:rPr lang="en-IN" smtClean="0"/>
              <a:t>02-03-2022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7DCA2F-E298-4AB1-BEE6-4C190AF6B960}" type="slidenum">
              <a:rPr lang="en-IN" smtClean="0"/>
              <a:t>‹#›</a:t>
            </a:fld>
            <a:endParaRPr lang="en-IN"/>
          </a:p>
        </p:txBody>
      </p:sp>
    </p:spTree>
    <p:extLst>
      <p:ext uri="{BB962C8B-B14F-4D97-AF65-F5344CB8AC3E}">
        <p14:creationId xmlns:p14="http://schemas.microsoft.com/office/powerpoint/2010/main" val="2640820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F36543-B551-49D3-A2D5-E4FB8FF80F2C}" type="datetimeFigureOut">
              <a:rPr lang="en-IN" smtClean="0"/>
              <a:t>02-03-2022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7DCA2F-E298-4AB1-BEE6-4C190AF6B960}" type="slidenum">
              <a:rPr lang="en-IN" smtClean="0"/>
              <a:t>‹#›</a:t>
            </a:fld>
            <a:endParaRPr lang="en-IN"/>
          </a:p>
        </p:txBody>
      </p:sp>
    </p:spTree>
    <p:extLst>
      <p:ext uri="{BB962C8B-B14F-4D97-AF65-F5344CB8AC3E}">
        <p14:creationId xmlns:p14="http://schemas.microsoft.com/office/powerpoint/2010/main" val="1298981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36543-B551-49D3-A2D5-E4FB8FF80F2C}" type="datetimeFigureOut">
              <a:rPr lang="en-IN" smtClean="0"/>
              <a:t>02-03-2022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7DCA2F-E298-4AB1-BEE6-4C190AF6B960}" type="slidenum">
              <a:rPr lang="en-IN" smtClean="0"/>
              <a:t>‹#›</a:t>
            </a:fld>
            <a:endParaRPr lang="en-IN"/>
          </a:p>
        </p:txBody>
      </p:sp>
    </p:spTree>
    <p:extLst>
      <p:ext uri="{BB962C8B-B14F-4D97-AF65-F5344CB8AC3E}">
        <p14:creationId xmlns:p14="http://schemas.microsoft.com/office/powerpoint/2010/main" val="135222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F36543-B551-49D3-A2D5-E4FB8FF80F2C}" type="datetimeFigureOut">
              <a:rPr lang="en-IN" smtClean="0"/>
              <a:t>02-03-2022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7DCA2F-E298-4AB1-BEE6-4C190AF6B960}" type="slidenum">
              <a:rPr lang="en-IN" smtClean="0"/>
              <a:t>‹#›</a:t>
            </a:fld>
            <a:endParaRPr lang="en-IN"/>
          </a:p>
        </p:txBody>
      </p:sp>
    </p:spTree>
    <p:extLst>
      <p:ext uri="{BB962C8B-B14F-4D97-AF65-F5344CB8AC3E}">
        <p14:creationId xmlns:p14="http://schemas.microsoft.com/office/powerpoint/2010/main" val="2272847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F36543-B551-49D3-A2D5-E4FB8FF80F2C}" type="datetimeFigureOut">
              <a:rPr lang="en-IN" smtClean="0"/>
              <a:t>02-03-2022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7DCA2F-E298-4AB1-BEE6-4C190AF6B960}" type="slidenum">
              <a:rPr lang="en-IN" smtClean="0"/>
              <a:t>‹#›</a:t>
            </a:fld>
            <a:endParaRPr lang="en-IN"/>
          </a:p>
        </p:txBody>
      </p:sp>
    </p:spTree>
    <p:extLst>
      <p:ext uri="{BB962C8B-B14F-4D97-AF65-F5344CB8AC3E}">
        <p14:creationId xmlns:p14="http://schemas.microsoft.com/office/powerpoint/2010/main" val="136483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6F36543-B551-49D3-A2D5-E4FB8FF80F2C}" type="datetimeFigureOut">
              <a:rPr lang="en-IN" smtClean="0"/>
              <a:t>02-03-2022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47DCA2F-E298-4AB1-BEE6-4C190AF6B960}" type="slidenum">
              <a:rPr lang="en-IN" smtClean="0"/>
              <a:t>‹#›</a:t>
            </a:fld>
            <a:endParaRPr lang="en-IN"/>
          </a:p>
        </p:txBody>
      </p:sp>
    </p:spTree>
    <p:extLst>
      <p:ext uri="{BB962C8B-B14F-4D97-AF65-F5344CB8AC3E}">
        <p14:creationId xmlns:p14="http://schemas.microsoft.com/office/powerpoint/2010/main" val="421428419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91C0-6187-425C-A069-A1AEB4F8ACC0}"/>
              </a:ext>
            </a:extLst>
          </p:cNvPr>
          <p:cNvSpPr>
            <a:spLocks noGrp="1"/>
          </p:cNvSpPr>
          <p:nvPr>
            <p:ph type="ctrTitle"/>
          </p:nvPr>
        </p:nvSpPr>
        <p:spPr>
          <a:xfrm>
            <a:off x="1370693" y="1430860"/>
            <a:ext cx="9440034" cy="1828801"/>
          </a:xfrm>
        </p:spPr>
        <p:txBody>
          <a:bodyPr>
            <a:normAutofit/>
          </a:bodyPr>
          <a:lstStyle/>
          <a:p>
            <a:r>
              <a:rPr lang="en-IN" sz="4000">
                <a:latin typeface="Times New Roman" panose="02020603050405020304" pitchFamily="18" charset="0"/>
                <a:cs typeface="Times New Roman" panose="02020603050405020304" pitchFamily="18" charset="0"/>
              </a:rPr>
              <a:t>HANDWRITTEN POLYNOMIAL </a:t>
            </a:r>
            <a:r>
              <a:rPr lang="en-IN" sz="4000" dirty="0">
                <a:latin typeface="Times New Roman" panose="02020603050405020304" pitchFamily="18" charset="0"/>
                <a:cs typeface="Times New Roman" panose="02020603050405020304" pitchFamily="18" charset="0"/>
              </a:rPr>
              <a:t>EQUATION SOLVER</a:t>
            </a:r>
          </a:p>
        </p:txBody>
      </p:sp>
      <p:sp>
        <p:nvSpPr>
          <p:cNvPr id="3" name="Subtitle 2">
            <a:extLst>
              <a:ext uri="{FF2B5EF4-FFF2-40B4-BE49-F238E27FC236}">
                <a16:creationId xmlns:a16="http://schemas.microsoft.com/office/drawing/2014/main" id="{707532D6-58B7-47E9-8BA3-B6800EE5E1F6}"/>
              </a:ext>
            </a:extLst>
          </p:cNvPr>
          <p:cNvSpPr>
            <a:spLocks noGrp="1"/>
          </p:cNvSpPr>
          <p:nvPr>
            <p:ph type="subTitle" idx="1"/>
          </p:nvPr>
        </p:nvSpPr>
        <p:spPr>
          <a:xfrm>
            <a:off x="1370693" y="4075417"/>
            <a:ext cx="9440034" cy="1543505"/>
          </a:xfrm>
        </p:spPr>
        <p:txBody>
          <a:bodyPr>
            <a:normAutofit fontScale="85000" lnSpcReduction="20000"/>
          </a:bodyPr>
          <a:lstStyle/>
          <a:p>
            <a:pPr algn="r"/>
            <a:r>
              <a:rPr lang="en-IN" sz="2500" dirty="0">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rPr>
              <a:t>SUBMITTED BY</a:t>
            </a:r>
          </a:p>
          <a:p>
            <a:pPr algn="r"/>
            <a:r>
              <a:rPr lang="en-IN" sz="2100" dirty="0">
                <a:latin typeface="Times New Roman" panose="02020603050405020304" pitchFamily="18" charset="0"/>
                <a:cs typeface="Times New Roman" panose="02020603050405020304" pitchFamily="18" charset="0"/>
              </a:rPr>
              <a:t>ANILA A L</a:t>
            </a:r>
          </a:p>
          <a:p>
            <a:pPr algn="r"/>
            <a:r>
              <a:rPr lang="en-IN" sz="2100" dirty="0">
                <a:latin typeface="Times New Roman" panose="02020603050405020304" pitchFamily="18" charset="0"/>
                <a:cs typeface="Times New Roman" panose="02020603050405020304" pitchFamily="18" charset="0"/>
              </a:rPr>
              <a:t>MCA S3(ROLL NO:10)</a:t>
            </a:r>
          </a:p>
          <a:p>
            <a:pPr algn="r"/>
            <a:r>
              <a:rPr lang="en-IN" sz="2100" dirty="0">
                <a:latin typeface="Times New Roman" panose="02020603050405020304" pitchFamily="18" charset="0"/>
                <a:cs typeface="Times New Roman" panose="02020603050405020304" pitchFamily="18" charset="0"/>
              </a:rPr>
              <a:t>REG NO: MCT20MCA-2011</a:t>
            </a:r>
          </a:p>
          <a:p>
            <a:pPr algn="r"/>
            <a:endParaRPr lang="en-IN" dirty="0"/>
          </a:p>
          <a:p>
            <a:pPr algn="r"/>
            <a:endParaRPr lang="en-IN" dirty="0"/>
          </a:p>
        </p:txBody>
      </p:sp>
    </p:spTree>
    <p:extLst>
      <p:ext uri="{BB962C8B-B14F-4D97-AF65-F5344CB8AC3E}">
        <p14:creationId xmlns:p14="http://schemas.microsoft.com/office/powerpoint/2010/main" val="2918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2971-695E-4CAC-8AF5-B13824C40058}"/>
              </a:ext>
            </a:extLst>
          </p:cNvPr>
          <p:cNvSpPr>
            <a:spLocks noGrp="1"/>
          </p:cNvSpPr>
          <p:nvPr>
            <p:ph type="title"/>
          </p:nvPr>
        </p:nvSpPr>
        <p:spPr/>
        <p:txBody>
          <a:bodyPr/>
          <a:lstStyle/>
          <a:p>
            <a:pPr algn="l"/>
            <a:r>
              <a:rPr lang="en-IN" dirty="0"/>
              <a:t>LEVEL 1.3</a:t>
            </a:r>
          </a:p>
        </p:txBody>
      </p:sp>
      <p:pic>
        <p:nvPicPr>
          <p:cNvPr id="5" name="Content Placeholder 4">
            <a:extLst>
              <a:ext uri="{FF2B5EF4-FFF2-40B4-BE49-F238E27FC236}">
                <a16:creationId xmlns:a16="http://schemas.microsoft.com/office/drawing/2014/main" id="{3E1DD1E5-1FCD-4DCA-A3CA-9BD16ED3DF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2345636"/>
            <a:ext cx="8627770" cy="2822712"/>
          </a:xfrm>
        </p:spPr>
      </p:pic>
    </p:spTree>
    <p:extLst>
      <p:ext uri="{BB962C8B-B14F-4D97-AF65-F5344CB8AC3E}">
        <p14:creationId xmlns:p14="http://schemas.microsoft.com/office/powerpoint/2010/main" val="750619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F9B7D-3CDF-4D5E-8EF1-1B1F58DF9367}"/>
              </a:ext>
            </a:extLst>
          </p:cNvPr>
          <p:cNvSpPr>
            <a:spLocks noGrp="1"/>
          </p:cNvSpPr>
          <p:nvPr>
            <p:ph type="title"/>
          </p:nvPr>
        </p:nvSpPr>
        <p:spPr/>
        <p:txBody>
          <a:bodyPr/>
          <a:lstStyle/>
          <a:p>
            <a:pPr algn="l"/>
            <a:r>
              <a:rPr lang="en-IN" dirty="0"/>
              <a:t>CLASSIFIER USING - CNN</a:t>
            </a:r>
          </a:p>
        </p:txBody>
      </p:sp>
      <p:sp>
        <p:nvSpPr>
          <p:cNvPr id="3" name="Content Placeholder 2">
            <a:extLst>
              <a:ext uri="{FF2B5EF4-FFF2-40B4-BE49-F238E27FC236}">
                <a16:creationId xmlns:a16="http://schemas.microsoft.com/office/drawing/2014/main" id="{92871252-7818-42BD-8D42-5364BA949AC8}"/>
              </a:ext>
            </a:extLst>
          </p:cNvPr>
          <p:cNvSpPr>
            <a:spLocks noGrp="1"/>
          </p:cNvSpPr>
          <p:nvPr>
            <p:ph idx="1"/>
          </p:nvPr>
        </p:nvSpPr>
        <p:spPr/>
        <p:txBody>
          <a:bodyPr/>
          <a:lstStyle/>
          <a:p>
            <a:pPr algn="l" fontAlgn="base"/>
            <a:r>
              <a:rPr lang="en-US" sz="2400" b="0" i="0" dirty="0">
                <a:solidFill>
                  <a:schemeClr val="tx1"/>
                </a:solidFill>
                <a:effectLst/>
                <a:latin typeface="Times New Roman" panose="02020603050405020304" pitchFamily="18" charset="0"/>
                <a:cs typeface="Times New Roman" panose="02020603050405020304" pitchFamily="18" charset="0"/>
              </a:rPr>
              <a:t>Convolutional neural networks are distinguished from other neural networks by their superior performance with image, speech, or audio signal inputs. They have three main types of layers, which are:</a:t>
            </a:r>
          </a:p>
          <a:p>
            <a:pPr algn="l" fontAlgn="base">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Convolutional layer</a:t>
            </a:r>
          </a:p>
          <a:p>
            <a:pPr algn="l" fontAlgn="base">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Pooling layer</a:t>
            </a:r>
          </a:p>
          <a:p>
            <a:pPr algn="l" fontAlgn="base">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Fully-connected (FC) layer</a:t>
            </a:r>
          </a:p>
          <a:p>
            <a:endParaRPr lang="en-IN" dirty="0"/>
          </a:p>
        </p:txBody>
      </p:sp>
    </p:spTree>
    <p:extLst>
      <p:ext uri="{BB962C8B-B14F-4D97-AF65-F5344CB8AC3E}">
        <p14:creationId xmlns:p14="http://schemas.microsoft.com/office/powerpoint/2010/main" val="455252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1DDB-2B97-408E-A8A6-6C124736904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0C740EA-545A-442C-AEA2-5B3528C167E7}"/>
              </a:ext>
            </a:extLst>
          </p:cNvPr>
          <p:cNvSpPr>
            <a:spLocks noGrp="1"/>
          </p:cNvSpPr>
          <p:nvPr>
            <p:ph idx="1"/>
          </p:nvPr>
        </p:nvSpPr>
        <p:spPr>
          <a:xfrm>
            <a:off x="913795" y="1580051"/>
            <a:ext cx="10353762" cy="4211150"/>
          </a:xfrm>
        </p:spPr>
        <p:txBody>
          <a:bodyPr>
            <a:normAutofit lnSpcReduction="10000"/>
          </a:bodyPr>
          <a:lstStyle/>
          <a:p>
            <a:pPr algn="l" fontAlgn="base"/>
            <a:r>
              <a:rPr lang="en-US" b="0" i="1" dirty="0">
                <a:solidFill>
                  <a:schemeClr val="tx1"/>
                </a:solidFill>
                <a:effectLst/>
                <a:latin typeface="Times New Roman" panose="02020603050405020304" pitchFamily="18" charset="0"/>
                <a:cs typeface="Times New Roman" panose="02020603050405020304" pitchFamily="18" charset="0"/>
              </a:rPr>
              <a:t>Convolutional Layer</a:t>
            </a:r>
            <a:endParaRPr lang="en-US" b="0" i="0" dirty="0">
              <a:solidFill>
                <a:schemeClr val="tx1"/>
              </a:solidFill>
              <a:effectLst/>
              <a:latin typeface="Times New Roman" panose="02020603050405020304" pitchFamily="18" charset="0"/>
              <a:cs typeface="Times New Roman" panose="02020603050405020304" pitchFamily="18" charset="0"/>
            </a:endParaRPr>
          </a:p>
          <a:p>
            <a:pPr marL="36900" indent="0" algn="l" fontAlgn="base">
              <a:buNone/>
            </a:pPr>
            <a:r>
              <a:rPr lang="en-US" b="0" i="0" dirty="0">
                <a:solidFill>
                  <a:schemeClr val="tx1"/>
                </a:solidFill>
                <a:effectLst/>
                <a:latin typeface="Times New Roman" panose="02020603050405020304" pitchFamily="18" charset="0"/>
                <a:cs typeface="Times New Roman" panose="02020603050405020304" pitchFamily="18" charset="0"/>
              </a:rPr>
              <a:t>     The convolutional layer is the core building block of a CNN, and it is where the majority of computation occurs. It requires a few components, which are input data, a filter, and a feature map. Let’s assume that the input will be a color image, which is made up of a matrix of pixels in 3D. This means that the input will have three dimensions—a height, width, and depth—which correspond to RGB in an image. </a:t>
            </a:r>
          </a:p>
          <a:p>
            <a:pPr algn="l" fontAlgn="base"/>
            <a:r>
              <a:rPr lang="en-US" b="0" i="1" dirty="0">
                <a:solidFill>
                  <a:schemeClr val="tx1"/>
                </a:solidFill>
                <a:effectLst/>
                <a:latin typeface="Times New Roman" panose="02020603050405020304" pitchFamily="18" charset="0"/>
                <a:cs typeface="Times New Roman" panose="02020603050405020304" pitchFamily="18" charset="0"/>
              </a:rPr>
              <a:t>Pooling Layer</a:t>
            </a:r>
            <a:endParaRPr lang="en-US" b="0" i="0" dirty="0">
              <a:solidFill>
                <a:schemeClr val="tx1"/>
              </a:solidFill>
              <a:effectLst/>
              <a:latin typeface="Times New Roman" panose="02020603050405020304" pitchFamily="18" charset="0"/>
              <a:cs typeface="Times New Roman" panose="02020603050405020304" pitchFamily="18" charset="0"/>
            </a:endParaRPr>
          </a:p>
          <a:p>
            <a:pPr marL="36900" indent="0" algn="l" fontAlgn="base">
              <a:buNone/>
            </a:pPr>
            <a:r>
              <a:rPr lang="en-US" b="0" i="0" dirty="0">
                <a:solidFill>
                  <a:schemeClr val="tx1"/>
                </a:solidFill>
                <a:effectLst/>
                <a:latin typeface="Times New Roman" panose="02020603050405020304" pitchFamily="18" charset="0"/>
                <a:cs typeface="Times New Roman" panose="02020603050405020304" pitchFamily="18" charset="0"/>
              </a:rPr>
              <a:t>    Pooling layers, also known as down sampling, conducts dimensionality reduction, reducing the number of parameters in the input. Similar to the convolutional layer, the pooling operation sweeps a filter across the entire input, but the difference is that this filter does not have any weights. Instead, the kernel applies an aggregation function to the values within the receptive field, populating the output array.</a:t>
            </a:r>
          </a:p>
          <a:p>
            <a:pPr algn="l" fontAlgn="base"/>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48131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221E-896C-4DA1-A04F-14E65407D0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226C73-4715-4C3A-A6A1-CEA57F60BFDC}"/>
              </a:ext>
            </a:extLst>
          </p:cNvPr>
          <p:cNvSpPr>
            <a:spLocks noGrp="1"/>
          </p:cNvSpPr>
          <p:nvPr>
            <p:ph idx="1"/>
          </p:nvPr>
        </p:nvSpPr>
        <p:spPr/>
        <p:txBody>
          <a:bodyPr/>
          <a:lstStyle/>
          <a:p>
            <a:r>
              <a:rPr lang="en-IN" b="0" i="1" dirty="0">
                <a:solidFill>
                  <a:schemeClr val="tx1"/>
                </a:solidFill>
                <a:effectLst/>
                <a:latin typeface="Times New Roman" panose="02020603050405020304" pitchFamily="18" charset="0"/>
                <a:cs typeface="Times New Roman" panose="02020603050405020304" pitchFamily="18" charset="0"/>
              </a:rPr>
              <a:t>Fully-Connected Layer</a:t>
            </a:r>
            <a:endParaRPr lang="en-US" b="0" i="0" dirty="0">
              <a:solidFill>
                <a:schemeClr val="tx1"/>
              </a:solidFill>
              <a:effectLst/>
              <a:latin typeface="Times New Roman" panose="02020603050405020304" pitchFamily="18" charset="0"/>
              <a:cs typeface="Times New Roman" panose="02020603050405020304" pitchFamily="18" charset="0"/>
            </a:endParaRPr>
          </a:p>
          <a:p>
            <a:pPr marL="36900" indent="0">
              <a:buNone/>
            </a:pPr>
            <a:r>
              <a:rPr lang="en-US" b="0" i="0" dirty="0">
                <a:solidFill>
                  <a:schemeClr val="tx1"/>
                </a:solidFill>
                <a:effectLst/>
                <a:latin typeface="Times New Roman" panose="02020603050405020304" pitchFamily="18" charset="0"/>
                <a:cs typeface="Times New Roman" panose="02020603050405020304" pitchFamily="18" charset="0"/>
              </a:rPr>
              <a:t>   In the fully-connected layer, each node in the output layer connects directly to a node in the previous layer. This layer performs the task of classification based on the features extracted through the previous layers and their different filters. While convolutional and pooling layers tend to use ReLu functions, FC layers usually leverage a softmax activation function to classify inputs appropriately, producing a probability from 0 to 1.</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369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75A48-D058-42AD-9FF5-403EA309C13F}"/>
              </a:ext>
            </a:extLst>
          </p:cNvPr>
          <p:cNvSpPr>
            <a:spLocks noGrp="1"/>
          </p:cNvSpPr>
          <p:nvPr>
            <p:ph type="title"/>
          </p:nvPr>
        </p:nvSpPr>
        <p:spPr/>
        <p:txBody>
          <a:bodyPr/>
          <a:lstStyle/>
          <a:p>
            <a:pPr algn="l"/>
            <a:r>
              <a:rPr lang="en-IN" dirty="0"/>
              <a:t>ALGORITHM</a:t>
            </a:r>
          </a:p>
        </p:txBody>
      </p:sp>
      <p:sp>
        <p:nvSpPr>
          <p:cNvPr id="3" name="Content Placeholder 2">
            <a:extLst>
              <a:ext uri="{FF2B5EF4-FFF2-40B4-BE49-F238E27FC236}">
                <a16:creationId xmlns:a16="http://schemas.microsoft.com/office/drawing/2014/main" id="{EE896CF5-4D58-499E-8477-DB7A9C7CC7A9}"/>
              </a:ext>
            </a:extLst>
          </p:cNvPr>
          <p:cNvSpPr>
            <a:spLocks noGrp="1"/>
          </p:cNvSpPr>
          <p:nvPr>
            <p:ph idx="1"/>
          </p:nvPr>
        </p:nvSpPr>
        <p:spPr/>
        <p:txBody>
          <a:bodyPr/>
          <a:lstStyle/>
          <a:p>
            <a:r>
              <a:rPr lang="en-IN" dirty="0"/>
              <a:t>STEP 1 : SELECT THE SOLVER.</a:t>
            </a:r>
          </a:p>
          <a:p>
            <a:r>
              <a:rPr lang="en-IN" dirty="0"/>
              <a:t>STEP 2 : PREPROCESSES THE IMAGE(APPLYING CNN).</a:t>
            </a:r>
          </a:p>
          <a:p>
            <a:r>
              <a:rPr lang="en-IN" dirty="0"/>
              <a:t>STEP 3 : FILTERING THE IMAGE AND CROPS IT.</a:t>
            </a:r>
          </a:p>
          <a:p>
            <a:r>
              <a:rPr lang="en-IN" dirty="0"/>
              <a:t>STEP 4 : DECREASES THE PIXEL SIZE AND TRAIN THE DATASET.</a:t>
            </a:r>
          </a:p>
          <a:p>
            <a:r>
              <a:rPr lang="en-IN" dirty="0"/>
              <a:t>STEP 5 : SELECT THE IMAGE TO PREDICT THE RESULT.</a:t>
            </a:r>
          </a:p>
          <a:p>
            <a:r>
              <a:rPr lang="en-IN" dirty="0"/>
              <a:t>STEP 6 : RETURNS THE RESULT.</a:t>
            </a:r>
          </a:p>
        </p:txBody>
      </p:sp>
    </p:spTree>
    <p:extLst>
      <p:ext uri="{BB962C8B-B14F-4D97-AF65-F5344CB8AC3E}">
        <p14:creationId xmlns:p14="http://schemas.microsoft.com/office/powerpoint/2010/main" val="1407469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40AF-E263-472E-8A56-131CB307FA0F}"/>
              </a:ext>
            </a:extLst>
          </p:cNvPr>
          <p:cNvSpPr>
            <a:spLocks noGrp="1"/>
          </p:cNvSpPr>
          <p:nvPr>
            <p:ph type="title"/>
          </p:nvPr>
        </p:nvSpPr>
        <p:spPr/>
        <p:txBody>
          <a:bodyPr/>
          <a:lstStyle/>
          <a:p>
            <a:pPr algn="l"/>
            <a:r>
              <a:rPr lang="en-IN" dirty="0">
                <a:latin typeface="Times New Roman" panose="02020603050405020304" pitchFamily="18" charset="0"/>
                <a:cs typeface="Times New Roman" panose="02020603050405020304" pitchFamily="18" charset="0"/>
              </a:rPr>
              <a:t>SCRUM BOARD</a:t>
            </a:r>
          </a:p>
        </p:txBody>
      </p:sp>
      <p:graphicFrame>
        <p:nvGraphicFramePr>
          <p:cNvPr id="4" name="Table 4">
            <a:extLst>
              <a:ext uri="{FF2B5EF4-FFF2-40B4-BE49-F238E27FC236}">
                <a16:creationId xmlns:a16="http://schemas.microsoft.com/office/drawing/2014/main" id="{48976917-0B86-42FF-8E4B-259EF5AA7CCD}"/>
              </a:ext>
            </a:extLst>
          </p:cNvPr>
          <p:cNvGraphicFramePr>
            <a:graphicFrameLocks noGrp="1"/>
          </p:cNvGraphicFramePr>
          <p:nvPr>
            <p:ph idx="1"/>
            <p:extLst>
              <p:ext uri="{D42A27DB-BD31-4B8C-83A1-F6EECF244321}">
                <p14:modId xmlns:p14="http://schemas.microsoft.com/office/powerpoint/2010/main" val="1087200450"/>
              </p:ext>
            </p:extLst>
          </p:nvPr>
        </p:nvGraphicFramePr>
        <p:xfrm>
          <a:off x="1137676" y="1580050"/>
          <a:ext cx="9906000" cy="4546104"/>
        </p:xfrm>
        <a:graphic>
          <a:graphicData uri="http://schemas.openxmlformats.org/drawingml/2006/table">
            <a:tbl>
              <a:tblPr firstRow="1" bandRow="1">
                <a:tableStyleId>{5C22544A-7EE6-4342-B048-85BDC9FD1C3A}</a:tableStyleId>
              </a:tblPr>
              <a:tblGrid>
                <a:gridCol w="2820987">
                  <a:extLst>
                    <a:ext uri="{9D8B030D-6E8A-4147-A177-3AD203B41FA5}">
                      <a16:colId xmlns:a16="http://schemas.microsoft.com/office/drawing/2014/main" val="1780844882"/>
                    </a:ext>
                  </a:extLst>
                </a:gridCol>
                <a:gridCol w="1141413">
                  <a:extLst>
                    <a:ext uri="{9D8B030D-6E8A-4147-A177-3AD203B41FA5}">
                      <a16:colId xmlns:a16="http://schemas.microsoft.com/office/drawing/2014/main" val="4287896386"/>
                    </a:ext>
                  </a:extLst>
                </a:gridCol>
                <a:gridCol w="1981200">
                  <a:extLst>
                    <a:ext uri="{9D8B030D-6E8A-4147-A177-3AD203B41FA5}">
                      <a16:colId xmlns:a16="http://schemas.microsoft.com/office/drawing/2014/main" val="921375581"/>
                    </a:ext>
                  </a:extLst>
                </a:gridCol>
                <a:gridCol w="1981200">
                  <a:extLst>
                    <a:ext uri="{9D8B030D-6E8A-4147-A177-3AD203B41FA5}">
                      <a16:colId xmlns:a16="http://schemas.microsoft.com/office/drawing/2014/main" val="2554093956"/>
                    </a:ext>
                  </a:extLst>
                </a:gridCol>
                <a:gridCol w="1981200">
                  <a:extLst>
                    <a:ext uri="{9D8B030D-6E8A-4147-A177-3AD203B41FA5}">
                      <a16:colId xmlns:a16="http://schemas.microsoft.com/office/drawing/2014/main" val="2652050027"/>
                    </a:ext>
                  </a:extLst>
                </a:gridCol>
              </a:tblGrid>
              <a:tr h="485568">
                <a:tc>
                  <a:txBody>
                    <a:bodyPr/>
                    <a:lstStyle/>
                    <a:p>
                      <a:r>
                        <a:rPr lang="en-IN" dirty="0">
                          <a:latin typeface="Times New Roman" panose="02020603050405020304" pitchFamily="18" charset="0"/>
                          <a:cs typeface="Times New Roman" panose="02020603050405020304" pitchFamily="18" charset="0"/>
                        </a:rPr>
                        <a:t>TASK</a:t>
                      </a:r>
                    </a:p>
                  </a:txBody>
                  <a:tcPr/>
                </a:tc>
                <a:tc>
                  <a:txBody>
                    <a:bodyPr/>
                    <a:lstStyle/>
                    <a:p>
                      <a:r>
                        <a:rPr lang="en-IN" dirty="0">
                          <a:latin typeface="Times New Roman" panose="02020603050405020304" pitchFamily="18" charset="0"/>
                          <a:cs typeface="Times New Roman" panose="02020603050405020304" pitchFamily="18" charset="0"/>
                        </a:rPr>
                        <a:t>START</a:t>
                      </a:r>
                    </a:p>
                  </a:txBody>
                  <a:tcPr/>
                </a:tc>
                <a:tc>
                  <a:txBody>
                    <a:bodyPr/>
                    <a:lstStyle/>
                    <a:p>
                      <a:r>
                        <a:rPr lang="en-IN" dirty="0">
                          <a:latin typeface="Times New Roman" panose="02020603050405020304" pitchFamily="18" charset="0"/>
                          <a:cs typeface="Times New Roman" panose="02020603050405020304" pitchFamily="18" charset="0"/>
                        </a:rPr>
                        <a:t>FINISH</a:t>
                      </a:r>
                    </a:p>
                  </a:txBody>
                  <a:tcPr/>
                </a:tc>
                <a:tc>
                  <a:txBody>
                    <a:bodyPr/>
                    <a:lstStyle/>
                    <a:p>
                      <a:r>
                        <a:rPr lang="en-IN" dirty="0">
                          <a:latin typeface="Times New Roman" panose="02020603050405020304" pitchFamily="18" charset="0"/>
                          <a:cs typeface="Times New Roman" panose="02020603050405020304" pitchFamily="18" charset="0"/>
                        </a:rPr>
                        <a:t>DURATION</a:t>
                      </a:r>
                    </a:p>
                  </a:txBody>
                  <a:tcPr/>
                </a:tc>
                <a:tc>
                  <a:txBody>
                    <a:bodyPr/>
                    <a:lstStyle/>
                    <a:p>
                      <a:r>
                        <a:rPr lang="en-IN" dirty="0">
                          <a:latin typeface="Times New Roman" panose="02020603050405020304" pitchFamily="18" charset="0"/>
                          <a:cs typeface="Times New Roman" panose="02020603050405020304" pitchFamily="18" charset="0"/>
                        </a:rPr>
                        <a:t>STATUS</a:t>
                      </a:r>
                    </a:p>
                  </a:txBody>
                  <a:tcPr/>
                </a:tc>
                <a:extLst>
                  <a:ext uri="{0D108BD9-81ED-4DB2-BD59-A6C34878D82A}">
                    <a16:rowId xmlns:a16="http://schemas.microsoft.com/office/drawing/2014/main" val="2763491124"/>
                  </a:ext>
                </a:extLst>
              </a:tr>
              <a:tr h="485568">
                <a:tc>
                  <a:txBody>
                    <a:bodyPr/>
                    <a:lstStyle/>
                    <a:p>
                      <a:r>
                        <a:rPr lang="en-IN" dirty="0">
                          <a:latin typeface="Times New Roman" panose="02020603050405020304" pitchFamily="18" charset="0"/>
                          <a:cs typeface="Times New Roman" panose="02020603050405020304" pitchFamily="18" charset="0"/>
                        </a:rPr>
                        <a:t>DATASET COLLECTION</a:t>
                      </a: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3159453617"/>
                  </a:ext>
                </a:extLst>
              </a:tr>
              <a:tr h="485568">
                <a:tc>
                  <a:txBody>
                    <a:bodyPr/>
                    <a:lstStyle/>
                    <a:p>
                      <a:r>
                        <a:rPr lang="en-IN" dirty="0">
                          <a:latin typeface="Times New Roman" panose="02020603050405020304" pitchFamily="18" charset="0"/>
                          <a:cs typeface="Times New Roman" panose="02020603050405020304" pitchFamily="18" charset="0"/>
                        </a:rPr>
                        <a:t>IMAGE PREPROCESSING</a:t>
                      </a: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3314934255"/>
                  </a:ext>
                </a:extLst>
              </a:tr>
              <a:tr h="838104">
                <a:tc>
                  <a:txBody>
                    <a:bodyPr/>
                    <a:lstStyle/>
                    <a:p>
                      <a:r>
                        <a:rPr lang="en-IN" dirty="0">
                          <a:latin typeface="Times New Roman" panose="02020603050405020304" pitchFamily="18" charset="0"/>
                          <a:cs typeface="Times New Roman" panose="02020603050405020304" pitchFamily="18" charset="0"/>
                        </a:rPr>
                        <a:t>CLASSIFICATION OF CHARACTERS</a:t>
                      </a: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854101103"/>
                  </a:ext>
                </a:extLst>
              </a:tr>
              <a:tr h="485568">
                <a:tc>
                  <a:txBody>
                    <a:bodyPr/>
                    <a:lstStyle/>
                    <a:p>
                      <a:r>
                        <a:rPr lang="en-IN" dirty="0">
                          <a:latin typeface="Times New Roman" panose="02020603050405020304" pitchFamily="18" charset="0"/>
                          <a:cs typeface="Times New Roman" panose="02020603050405020304" pitchFamily="18" charset="0"/>
                        </a:rPr>
                        <a:t>RECOGNITION OF IMAGE</a:t>
                      </a: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500922954"/>
                  </a:ext>
                </a:extLst>
              </a:tr>
              <a:tr h="485568">
                <a:tc>
                  <a:txBody>
                    <a:bodyPr/>
                    <a:lstStyle/>
                    <a:p>
                      <a:r>
                        <a:rPr lang="en-IN" dirty="0">
                          <a:latin typeface="Times New Roman" panose="02020603050405020304" pitchFamily="18" charset="0"/>
                          <a:cs typeface="Times New Roman" panose="02020603050405020304" pitchFamily="18" charset="0"/>
                        </a:rPr>
                        <a:t>DECREASING IMAGE SIZE </a:t>
                      </a: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3701329568"/>
                  </a:ext>
                </a:extLst>
              </a:tr>
              <a:tr h="485568">
                <a:tc>
                  <a:txBody>
                    <a:bodyPr/>
                    <a:lstStyle/>
                    <a:p>
                      <a:r>
                        <a:rPr lang="en-IN" dirty="0">
                          <a:latin typeface="Times New Roman" panose="02020603050405020304" pitchFamily="18" charset="0"/>
                          <a:cs typeface="Times New Roman" panose="02020603050405020304" pitchFamily="18" charset="0"/>
                        </a:rPr>
                        <a:t>ANALYZING RESULT</a:t>
                      </a: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3369806835"/>
                  </a:ext>
                </a:extLst>
              </a:tr>
              <a:tr h="485568">
                <a:tc>
                  <a:txBody>
                    <a:bodyPr/>
                    <a:lstStyle/>
                    <a:p>
                      <a:r>
                        <a:rPr lang="en-IN" dirty="0">
                          <a:latin typeface="Times New Roman" panose="02020603050405020304" pitchFamily="18" charset="0"/>
                          <a:cs typeface="Times New Roman" panose="02020603050405020304" pitchFamily="18" charset="0"/>
                        </a:rPr>
                        <a:t>DOCUMENTATION</a:t>
                      </a: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IN PROGRESS</a:t>
                      </a:r>
                    </a:p>
                  </a:txBody>
                  <a:tcPr/>
                </a:tc>
                <a:extLst>
                  <a:ext uri="{0D108BD9-81ED-4DB2-BD59-A6C34878D82A}">
                    <a16:rowId xmlns:a16="http://schemas.microsoft.com/office/drawing/2014/main" val="3877232891"/>
                  </a:ext>
                </a:extLst>
              </a:tr>
            </a:tbl>
          </a:graphicData>
        </a:graphic>
      </p:graphicFrame>
    </p:spTree>
    <p:extLst>
      <p:ext uri="{BB962C8B-B14F-4D97-AF65-F5344CB8AC3E}">
        <p14:creationId xmlns:p14="http://schemas.microsoft.com/office/powerpoint/2010/main" val="323892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62BB-917F-4123-9DB8-ED7C8ED3DA60}"/>
              </a:ext>
            </a:extLst>
          </p:cNvPr>
          <p:cNvSpPr>
            <a:spLocks noGrp="1"/>
          </p:cNvSpPr>
          <p:nvPr>
            <p:ph type="title"/>
          </p:nvPr>
        </p:nvSpPr>
        <p:spPr>
          <a:xfrm rot="20673537">
            <a:off x="582491" y="2557671"/>
            <a:ext cx="10353762" cy="970450"/>
          </a:xfrm>
        </p:spPr>
        <p:txBody>
          <a:bodyPr>
            <a:normAutofit/>
          </a:bodyPr>
          <a:lstStyle/>
          <a:p>
            <a:r>
              <a:rPr lang="en-IN" sz="4800" dirty="0"/>
              <a:t>THANK YOU</a:t>
            </a:r>
          </a:p>
        </p:txBody>
      </p:sp>
    </p:spTree>
    <p:extLst>
      <p:ext uri="{BB962C8B-B14F-4D97-AF65-F5344CB8AC3E}">
        <p14:creationId xmlns:p14="http://schemas.microsoft.com/office/powerpoint/2010/main" val="144025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BA1EB-1736-41FF-9785-270318299E2D}"/>
              </a:ext>
            </a:extLst>
          </p:cNvPr>
          <p:cNvSpPr>
            <a:spLocks noGrp="1"/>
          </p:cNvSpPr>
          <p:nvPr>
            <p:ph type="title"/>
          </p:nvPr>
        </p:nvSpPr>
        <p:spPr/>
        <p:txBody>
          <a:bodyPr/>
          <a:lstStyle/>
          <a:p>
            <a:pPr algn="l"/>
            <a:r>
              <a:rPr lang="en-IN" dirty="0">
                <a:latin typeface="Times New Roman" panose="02020603050405020304" pitchFamily="18" charset="0"/>
                <a:cs typeface="Times New Roman" panose="02020603050405020304" pitchFamily="18" charset="0"/>
              </a:rPr>
              <a:t>WORKFLOW DIAGRAM</a:t>
            </a:r>
          </a:p>
        </p:txBody>
      </p:sp>
      <p:sp>
        <p:nvSpPr>
          <p:cNvPr id="4" name="Rectangle 3">
            <a:extLst>
              <a:ext uri="{FF2B5EF4-FFF2-40B4-BE49-F238E27FC236}">
                <a16:creationId xmlns:a16="http://schemas.microsoft.com/office/drawing/2014/main" id="{CEDE1210-B0B0-457F-9CF0-949BE511A519}"/>
              </a:ext>
            </a:extLst>
          </p:cNvPr>
          <p:cNvSpPr/>
          <p:nvPr/>
        </p:nvSpPr>
        <p:spPr>
          <a:xfrm>
            <a:off x="4088158" y="2249487"/>
            <a:ext cx="3570514" cy="4499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solidFill>
              </a:rPr>
              <a:t>PREPROCEESING OF IMAGE</a:t>
            </a:r>
          </a:p>
        </p:txBody>
      </p:sp>
      <p:sp>
        <p:nvSpPr>
          <p:cNvPr id="21" name="Content Placeholder 20">
            <a:extLst>
              <a:ext uri="{FF2B5EF4-FFF2-40B4-BE49-F238E27FC236}">
                <a16:creationId xmlns:a16="http://schemas.microsoft.com/office/drawing/2014/main" id="{4A3B1BC3-C5DC-469C-BE08-D46814625058}"/>
              </a:ext>
            </a:extLst>
          </p:cNvPr>
          <p:cNvSpPr>
            <a:spLocks noGrp="1"/>
          </p:cNvSpPr>
          <p:nvPr>
            <p:ph idx="1"/>
          </p:nvPr>
        </p:nvSpPr>
        <p:spPr>
          <a:xfrm>
            <a:off x="1141412" y="1961321"/>
            <a:ext cx="9905999" cy="3723861"/>
          </a:xfrm>
        </p:spPr>
        <p:txBody>
          <a:bodyPr/>
          <a:lstStyle/>
          <a:p>
            <a:pPr marL="0" indent="0">
              <a:buNone/>
            </a:pPr>
            <a:endParaRPr lang="en-IN" dirty="0"/>
          </a:p>
        </p:txBody>
      </p:sp>
      <p:sp>
        <p:nvSpPr>
          <p:cNvPr id="22" name="Rectangle 21">
            <a:extLst>
              <a:ext uri="{FF2B5EF4-FFF2-40B4-BE49-F238E27FC236}">
                <a16:creationId xmlns:a16="http://schemas.microsoft.com/office/drawing/2014/main" id="{BFCEB86D-B762-4D14-ADD1-8B6AD1EFABC7}"/>
              </a:ext>
            </a:extLst>
          </p:cNvPr>
          <p:cNvSpPr/>
          <p:nvPr/>
        </p:nvSpPr>
        <p:spPr>
          <a:xfrm>
            <a:off x="4088156" y="2877431"/>
            <a:ext cx="3570513" cy="791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bg2"/>
                </a:solidFill>
              </a:rPr>
              <a:t>SEGMELINE AND CHARACTERSNTATION OF EQUATION</a:t>
            </a:r>
          </a:p>
        </p:txBody>
      </p:sp>
      <p:sp>
        <p:nvSpPr>
          <p:cNvPr id="23" name="Rectangle 22">
            <a:extLst>
              <a:ext uri="{FF2B5EF4-FFF2-40B4-BE49-F238E27FC236}">
                <a16:creationId xmlns:a16="http://schemas.microsoft.com/office/drawing/2014/main" id="{C2420A47-81A1-4447-8AD5-13343C715B9D}"/>
              </a:ext>
            </a:extLst>
          </p:cNvPr>
          <p:cNvSpPr/>
          <p:nvPr/>
        </p:nvSpPr>
        <p:spPr>
          <a:xfrm>
            <a:off x="4088156" y="3846575"/>
            <a:ext cx="3570513" cy="7564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CLASSIFICATION OF CHARACTERS USING PRETRAINED CNN AND MAKE EQUATION LIKE STRING</a:t>
            </a:r>
          </a:p>
        </p:txBody>
      </p:sp>
      <p:sp>
        <p:nvSpPr>
          <p:cNvPr id="24" name="Rectangle 23">
            <a:extLst>
              <a:ext uri="{FF2B5EF4-FFF2-40B4-BE49-F238E27FC236}">
                <a16:creationId xmlns:a16="http://schemas.microsoft.com/office/drawing/2014/main" id="{C8F7021F-248D-43D4-BD71-DEBE35F67E34}"/>
              </a:ext>
            </a:extLst>
          </p:cNvPr>
          <p:cNvSpPr/>
          <p:nvPr/>
        </p:nvSpPr>
        <p:spPr>
          <a:xfrm>
            <a:off x="4088156" y="4853908"/>
            <a:ext cx="3570513" cy="4948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APPLY STRING OPERATION FOR FINDING CALCULATIONS OF EACH</a:t>
            </a:r>
          </a:p>
        </p:txBody>
      </p:sp>
      <p:cxnSp>
        <p:nvCxnSpPr>
          <p:cNvPr id="26" name="Straight Arrow Connector 25">
            <a:extLst>
              <a:ext uri="{FF2B5EF4-FFF2-40B4-BE49-F238E27FC236}">
                <a16:creationId xmlns:a16="http://schemas.microsoft.com/office/drawing/2014/main" id="{DD878C1B-F428-4AE1-820F-7CA63DEC8085}"/>
              </a:ext>
            </a:extLst>
          </p:cNvPr>
          <p:cNvCxnSpPr>
            <a:cxnSpLocks/>
          </p:cNvCxnSpPr>
          <p:nvPr/>
        </p:nvCxnSpPr>
        <p:spPr>
          <a:xfrm>
            <a:off x="5646058" y="2699429"/>
            <a:ext cx="0" cy="1780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06AEFCA-15B5-4E68-BEC7-E1B029FD612B}"/>
              </a:ext>
            </a:extLst>
          </p:cNvPr>
          <p:cNvCxnSpPr>
            <a:cxnSpLocks/>
          </p:cNvCxnSpPr>
          <p:nvPr/>
        </p:nvCxnSpPr>
        <p:spPr>
          <a:xfrm>
            <a:off x="5646058" y="3605623"/>
            <a:ext cx="0" cy="2778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DA732AA-65AD-469C-A646-CA357870A26D}"/>
              </a:ext>
            </a:extLst>
          </p:cNvPr>
          <p:cNvCxnSpPr>
            <a:cxnSpLocks/>
          </p:cNvCxnSpPr>
          <p:nvPr/>
        </p:nvCxnSpPr>
        <p:spPr>
          <a:xfrm>
            <a:off x="5646058" y="4603023"/>
            <a:ext cx="0" cy="250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50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6584-0566-46E1-87DF-53A0CF5DE1F5}"/>
              </a:ext>
            </a:extLst>
          </p:cNvPr>
          <p:cNvSpPr>
            <a:spLocks noGrp="1"/>
          </p:cNvSpPr>
          <p:nvPr>
            <p:ph type="title"/>
          </p:nvPr>
        </p:nvSpPr>
        <p:spPr/>
        <p:txBody>
          <a:bodyPr>
            <a:normAutofit/>
          </a:bodyPr>
          <a:lstStyle/>
          <a:p>
            <a:pPr algn="l"/>
            <a:r>
              <a:rPr lang="en-IN" dirty="0"/>
              <a:t>UI DESIGN</a:t>
            </a:r>
          </a:p>
        </p:txBody>
      </p:sp>
      <p:pic>
        <p:nvPicPr>
          <p:cNvPr id="5" name="Content Placeholder 4">
            <a:extLst>
              <a:ext uri="{FF2B5EF4-FFF2-40B4-BE49-F238E27FC236}">
                <a16:creationId xmlns:a16="http://schemas.microsoft.com/office/drawing/2014/main" id="{E60DF35A-F7BF-42B3-AC5E-F551768C57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7165" y="1678955"/>
            <a:ext cx="9195133" cy="4403794"/>
          </a:xfrm>
        </p:spPr>
      </p:pic>
    </p:spTree>
    <p:extLst>
      <p:ext uri="{BB962C8B-B14F-4D97-AF65-F5344CB8AC3E}">
        <p14:creationId xmlns:p14="http://schemas.microsoft.com/office/powerpoint/2010/main" val="2932701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4A27-D53A-4E66-8389-9380394EDE93}"/>
              </a:ext>
            </a:extLst>
          </p:cNvPr>
          <p:cNvSpPr>
            <a:spLocks noGrp="1"/>
          </p:cNvSpPr>
          <p:nvPr>
            <p:ph type="title"/>
          </p:nvPr>
        </p:nvSpPr>
        <p:spPr/>
        <p:txBody>
          <a:bodyPr/>
          <a:lstStyle/>
          <a:p>
            <a:pPr algn="l"/>
            <a:r>
              <a:rPr lang="en-IN" dirty="0"/>
              <a:t>DATASET COLLECTION</a:t>
            </a:r>
          </a:p>
        </p:txBody>
      </p:sp>
      <p:sp>
        <p:nvSpPr>
          <p:cNvPr id="3" name="Content Placeholder 2">
            <a:extLst>
              <a:ext uri="{FF2B5EF4-FFF2-40B4-BE49-F238E27FC236}">
                <a16:creationId xmlns:a16="http://schemas.microsoft.com/office/drawing/2014/main" id="{61C877E8-D136-4693-900D-D7013B366B15}"/>
              </a:ext>
            </a:extLst>
          </p:cNvPr>
          <p:cNvSpPr>
            <a:spLocks noGrp="1"/>
          </p:cNvSpPr>
          <p:nvPr>
            <p:ph idx="1"/>
          </p:nvPr>
        </p:nvSpPr>
        <p:spPr/>
        <p:txBody>
          <a:bodyPr>
            <a:normAutofit/>
          </a:bodyPr>
          <a:lstStyle/>
          <a:p>
            <a:pPr algn="just"/>
            <a:r>
              <a:rPr lang="en-IN" sz="2800" dirty="0">
                <a:latin typeface="Times New Roman" panose="02020603050405020304" pitchFamily="18" charset="0"/>
                <a:cs typeface="Times New Roman" panose="02020603050405020304" pitchFamily="18" charset="0"/>
              </a:rPr>
              <a:t>The images of handwritten equations were collected from very short dataset from online sources such as GitHub, Kaggles and some images from MNIST dataset.</a:t>
            </a:r>
          </a:p>
          <a:p>
            <a:pPr algn="just"/>
            <a:r>
              <a:rPr lang="en-IN" sz="2800" dirty="0">
                <a:latin typeface="Times New Roman" panose="02020603050405020304" pitchFamily="18" charset="0"/>
                <a:cs typeface="Times New Roman" panose="02020603050405020304" pitchFamily="18" charset="0"/>
              </a:rPr>
              <a:t>The acquired images contains some noise. The noise is removed using some filtering techniques and after that cropped and resized into small pixels and presently stored it as RGB format.</a:t>
            </a:r>
          </a:p>
        </p:txBody>
      </p:sp>
    </p:spTree>
    <p:extLst>
      <p:ext uri="{BB962C8B-B14F-4D97-AF65-F5344CB8AC3E}">
        <p14:creationId xmlns:p14="http://schemas.microsoft.com/office/powerpoint/2010/main" val="1770666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350D0-9C41-48E4-A231-7B2D5C8E19B1}"/>
              </a:ext>
            </a:extLst>
          </p:cNvPr>
          <p:cNvSpPr>
            <a:spLocks noGrp="1"/>
          </p:cNvSpPr>
          <p:nvPr>
            <p:ph type="title"/>
          </p:nvPr>
        </p:nvSpPr>
        <p:spPr/>
        <p:txBody>
          <a:bodyPr/>
          <a:lstStyle/>
          <a:p>
            <a:pPr algn="l"/>
            <a:r>
              <a:rPr lang="en-IN" dirty="0"/>
              <a:t>DATASET COLLECTION</a:t>
            </a:r>
          </a:p>
        </p:txBody>
      </p:sp>
      <p:pic>
        <p:nvPicPr>
          <p:cNvPr id="5" name="Content Placeholder 4">
            <a:extLst>
              <a:ext uri="{FF2B5EF4-FFF2-40B4-BE49-F238E27FC236}">
                <a16:creationId xmlns:a16="http://schemas.microsoft.com/office/drawing/2014/main" id="{5A16C832-F087-4D5D-A007-0A40535E7B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1815548"/>
            <a:ext cx="3776870" cy="1901612"/>
          </a:xfrm>
        </p:spPr>
      </p:pic>
      <p:pic>
        <p:nvPicPr>
          <p:cNvPr id="7" name="Picture 6">
            <a:extLst>
              <a:ext uri="{FF2B5EF4-FFF2-40B4-BE49-F238E27FC236}">
                <a16:creationId xmlns:a16="http://schemas.microsoft.com/office/drawing/2014/main" id="{4DBA2430-2C93-48F0-A734-4E609D53B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6574" y="1815548"/>
            <a:ext cx="4439478" cy="1901612"/>
          </a:xfrm>
          <a:prstGeom prst="rect">
            <a:avLst/>
          </a:prstGeom>
        </p:spPr>
      </p:pic>
      <p:pic>
        <p:nvPicPr>
          <p:cNvPr id="9" name="Picture 8">
            <a:extLst>
              <a:ext uri="{FF2B5EF4-FFF2-40B4-BE49-F238E27FC236}">
                <a16:creationId xmlns:a16="http://schemas.microsoft.com/office/drawing/2014/main" id="{7822FBA7-61D0-49FC-B8C5-935490603C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795" y="4012218"/>
            <a:ext cx="3976257" cy="1885950"/>
          </a:xfrm>
          <a:prstGeom prst="rect">
            <a:avLst/>
          </a:prstGeom>
        </p:spPr>
      </p:pic>
      <p:pic>
        <p:nvPicPr>
          <p:cNvPr id="11" name="Picture 10">
            <a:extLst>
              <a:ext uri="{FF2B5EF4-FFF2-40B4-BE49-F238E27FC236}">
                <a16:creationId xmlns:a16="http://schemas.microsoft.com/office/drawing/2014/main" id="{3371771C-4AEC-4BEA-9495-A768454818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6573" y="3933825"/>
            <a:ext cx="4439477" cy="1964343"/>
          </a:xfrm>
          <a:prstGeom prst="rect">
            <a:avLst/>
          </a:prstGeom>
        </p:spPr>
      </p:pic>
    </p:spTree>
    <p:extLst>
      <p:ext uri="{BB962C8B-B14F-4D97-AF65-F5344CB8AC3E}">
        <p14:creationId xmlns:p14="http://schemas.microsoft.com/office/powerpoint/2010/main" val="797734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7942-33C0-4022-9502-727333831DFC}"/>
              </a:ext>
            </a:extLst>
          </p:cNvPr>
          <p:cNvSpPr>
            <a:spLocks noGrp="1"/>
          </p:cNvSpPr>
          <p:nvPr>
            <p:ph type="title"/>
          </p:nvPr>
        </p:nvSpPr>
        <p:spPr/>
        <p:txBody>
          <a:bodyPr/>
          <a:lstStyle/>
          <a:p>
            <a:pPr algn="l"/>
            <a:r>
              <a:rPr lang="en-IN" dirty="0"/>
              <a:t>DATA FLOW DIAGRAM(LEVEL 0)</a:t>
            </a:r>
          </a:p>
        </p:txBody>
      </p:sp>
      <p:pic>
        <p:nvPicPr>
          <p:cNvPr id="5" name="Content Placeholder 4">
            <a:extLst>
              <a:ext uri="{FF2B5EF4-FFF2-40B4-BE49-F238E27FC236}">
                <a16:creationId xmlns:a16="http://schemas.microsoft.com/office/drawing/2014/main" id="{E2B80D78-2428-40FC-9D87-8C7D4487E5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3669" y="2256618"/>
            <a:ext cx="8876188" cy="2344763"/>
          </a:xfrm>
        </p:spPr>
      </p:pic>
    </p:spTree>
    <p:extLst>
      <p:ext uri="{BB962C8B-B14F-4D97-AF65-F5344CB8AC3E}">
        <p14:creationId xmlns:p14="http://schemas.microsoft.com/office/powerpoint/2010/main" val="4227152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9E408-A83A-43BD-94CB-C03EB9F5FE1D}"/>
              </a:ext>
            </a:extLst>
          </p:cNvPr>
          <p:cNvSpPr>
            <a:spLocks noGrp="1"/>
          </p:cNvSpPr>
          <p:nvPr>
            <p:ph type="title"/>
          </p:nvPr>
        </p:nvSpPr>
        <p:spPr/>
        <p:txBody>
          <a:bodyPr/>
          <a:lstStyle/>
          <a:p>
            <a:pPr algn="l"/>
            <a:r>
              <a:rPr lang="en-IN" dirty="0"/>
              <a:t>LEVEL 1</a:t>
            </a:r>
          </a:p>
        </p:txBody>
      </p:sp>
      <p:pic>
        <p:nvPicPr>
          <p:cNvPr id="5" name="Content Placeholder 4">
            <a:extLst>
              <a:ext uri="{FF2B5EF4-FFF2-40B4-BE49-F238E27FC236}">
                <a16:creationId xmlns:a16="http://schemas.microsoft.com/office/drawing/2014/main" id="{F246CA35-3E50-4236-AE76-5AE1EF6BFE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3669" y="1711491"/>
            <a:ext cx="8335617" cy="4424265"/>
          </a:xfrm>
        </p:spPr>
      </p:pic>
    </p:spTree>
    <p:extLst>
      <p:ext uri="{BB962C8B-B14F-4D97-AF65-F5344CB8AC3E}">
        <p14:creationId xmlns:p14="http://schemas.microsoft.com/office/powerpoint/2010/main" val="1070932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FB5F-3A80-491C-B5FD-223E092B0E8A}"/>
              </a:ext>
            </a:extLst>
          </p:cNvPr>
          <p:cNvSpPr>
            <a:spLocks noGrp="1"/>
          </p:cNvSpPr>
          <p:nvPr>
            <p:ph type="title"/>
          </p:nvPr>
        </p:nvSpPr>
        <p:spPr/>
        <p:txBody>
          <a:bodyPr/>
          <a:lstStyle/>
          <a:p>
            <a:pPr algn="l"/>
            <a:r>
              <a:rPr lang="en-IN" dirty="0"/>
              <a:t>LEVEL 1.1</a:t>
            </a:r>
          </a:p>
        </p:txBody>
      </p:sp>
      <p:pic>
        <p:nvPicPr>
          <p:cNvPr id="5" name="Content Placeholder 4">
            <a:extLst>
              <a:ext uri="{FF2B5EF4-FFF2-40B4-BE49-F238E27FC236}">
                <a16:creationId xmlns:a16="http://schemas.microsoft.com/office/drawing/2014/main" id="{81099893-E694-49E8-9067-445AA78FB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0418" y="1868558"/>
            <a:ext cx="8282608" cy="3701334"/>
          </a:xfrm>
        </p:spPr>
      </p:pic>
    </p:spTree>
    <p:extLst>
      <p:ext uri="{BB962C8B-B14F-4D97-AF65-F5344CB8AC3E}">
        <p14:creationId xmlns:p14="http://schemas.microsoft.com/office/powerpoint/2010/main" val="2054623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1636-AAC7-4600-8E86-E9D8AE904045}"/>
              </a:ext>
            </a:extLst>
          </p:cNvPr>
          <p:cNvSpPr>
            <a:spLocks noGrp="1"/>
          </p:cNvSpPr>
          <p:nvPr>
            <p:ph type="title"/>
          </p:nvPr>
        </p:nvSpPr>
        <p:spPr/>
        <p:txBody>
          <a:bodyPr/>
          <a:lstStyle/>
          <a:p>
            <a:pPr algn="l"/>
            <a:r>
              <a:rPr lang="en-IN" dirty="0"/>
              <a:t>LEVEL 1.2</a:t>
            </a:r>
          </a:p>
        </p:txBody>
      </p:sp>
      <p:pic>
        <p:nvPicPr>
          <p:cNvPr id="5" name="Content Placeholder 4">
            <a:extLst>
              <a:ext uri="{FF2B5EF4-FFF2-40B4-BE49-F238E27FC236}">
                <a16:creationId xmlns:a16="http://schemas.microsoft.com/office/drawing/2014/main" id="{F8833090-A9F9-4CB3-BB63-7C26F6FD72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724" y="2213113"/>
            <a:ext cx="8083024" cy="3090887"/>
          </a:xfrm>
        </p:spPr>
      </p:pic>
    </p:spTree>
    <p:extLst>
      <p:ext uri="{BB962C8B-B14F-4D97-AF65-F5344CB8AC3E}">
        <p14:creationId xmlns:p14="http://schemas.microsoft.com/office/powerpoint/2010/main" val="2505834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347</TotalTime>
  <Words>514</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Calisto MT</vt:lpstr>
      <vt:lpstr>Times New Roman</vt:lpstr>
      <vt:lpstr>Wingdings 2</vt:lpstr>
      <vt:lpstr>Slate</vt:lpstr>
      <vt:lpstr>HANDWRITTEN POLYNOMIAL EQUATION SOLVER</vt:lpstr>
      <vt:lpstr>WORKFLOW DIAGRAM</vt:lpstr>
      <vt:lpstr>UI DESIGN</vt:lpstr>
      <vt:lpstr>DATASET COLLECTION</vt:lpstr>
      <vt:lpstr>DATASET COLLECTION</vt:lpstr>
      <vt:lpstr>DATA FLOW DIAGRAM(LEVEL 0)</vt:lpstr>
      <vt:lpstr>LEVEL 1</vt:lpstr>
      <vt:lpstr>LEVEL 1.1</vt:lpstr>
      <vt:lpstr>LEVEL 1.2</vt:lpstr>
      <vt:lpstr>LEVEL 1.3</vt:lpstr>
      <vt:lpstr>CLASSIFIER USING - CNN</vt:lpstr>
      <vt:lpstr>PowerPoint Presentation</vt:lpstr>
      <vt:lpstr>PowerPoint Presentation</vt:lpstr>
      <vt:lpstr>ALGORITHM</vt:lpstr>
      <vt:lpstr>SCRUM 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MATHEMATICAL EQUATION SOLVER</dc:title>
  <dc:creator>Anila A L</dc:creator>
  <cp:lastModifiedBy>Anila A L</cp:lastModifiedBy>
  <cp:revision>12</cp:revision>
  <dcterms:created xsi:type="dcterms:W3CDTF">2022-01-28T07:21:09Z</dcterms:created>
  <dcterms:modified xsi:type="dcterms:W3CDTF">2022-03-02T15:46:11Z</dcterms:modified>
</cp:coreProperties>
</file>