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i.org/machine-learning-glossary-and-terms/deep-learning" TargetMode="External"/><Relationship Id="rId2" Type="http://schemas.openxmlformats.org/officeDocument/2006/relationships/hyperlink" Target="https://deepai.org/machine-learning-glossary-and-terms/neural-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epai.org/machine-learning-glossary-and-terms/natural-language-processing" TargetMode="External"/><Relationship Id="rId4" Type="http://schemas.openxmlformats.org/officeDocument/2006/relationships/hyperlink" Target="https://deepai.org/machine-learning-glossary-and-terms/computer-vis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arch_engine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Web_server" TargetMode="External"/><Relationship Id="rId2" Type="http://schemas.openxmlformats.org/officeDocument/2006/relationships/hyperlink" Target="https://en.wikipedia.org/wiki/Application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site" TargetMode="External"/><Relationship Id="rId5" Type="http://schemas.openxmlformats.org/officeDocument/2006/relationships/hyperlink" Target="https://en.wikipedia.org/wiki/Web_page" TargetMode="External"/><Relationship Id="rId4" Type="http://schemas.openxmlformats.org/officeDocument/2006/relationships/hyperlink" Target="https://en.wikipedia.org/wiki/User_(computing)" TargetMode="External"/><Relationship Id="rId9" Type="http://schemas.openxmlformats.org/officeDocument/2006/relationships/hyperlink" Target="https://en.wikipedia.org/wiki/Hyper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07E0-4937-4F56-8205-52D8FC52A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64343"/>
            <a:ext cx="8660947" cy="214562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MATHEMATICAL EQUATION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2CF0-FEF7-4FE6-8B04-2B7B73947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dirty="0"/>
              <a:t>                                                               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ANILA A L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S3 MCA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MCET</a:t>
            </a:r>
          </a:p>
        </p:txBody>
      </p:sp>
    </p:spTree>
    <p:extLst>
      <p:ext uri="{BB962C8B-B14F-4D97-AF65-F5344CB8AC3E}">
        <p14:creationId xmlns:p14="http://schemas.microsoft.com/office/powerpoint/2010/main" val="333155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33A-63EA-4005-BBB4-B25C2E65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C4DA-58D8-4B32-8238-A02E813E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9770"/>
            <a:ext cx="9905999" cy="3991431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05473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50F1-EB96-433C-8DE1-5635615E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CE6F52-B20B-4655-9CF3-A171815D0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445959"/>
              </p:ext>
            </p:extLst>
          </p:nvPr>
        </p:nvGraphicFramePr>
        <p:xfrm>
          <a:off x="1141413" y="2249486"/>
          <a:ext cx="10179730" cy="363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901">
                  <a:extLst>
                    <a:ext uri="{9D8B030D-6E8A-4147-A177-3AD203B41FA5}">
                      <a16:colId xmlns:a16="http://schemas.microsoft.com/office/drawing/2014/main" val="1649119224"/>
                    </a:ext>
                  </a:extLst>
                </a:gridCol>
                <a:gridCol w="4905829">
                  <a:extLst>
                    <a:ext uri="{9D8B030D-6E8A-4147-A177-3AD203B41FA5}">
                      <a16:colId xmlns:a16="http://schemas.microsoft.com/office/drawing/2014/main" val="441250428"/>
                    </a:ext>
                  </a:extLst>
                </a:gridCol>
              </a:tblGrid>
              <a:tr h="479094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40493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 : WINDOWS 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: PENTIUM 3 AND ABOVE, AMD, A6..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28945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USED : INTERNET BROWSER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: 2GHZ AND ABOVE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03599"/>
                  </a:ext>
                </a:extLst>
              </a:tr>
              <a:tr h="826929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 TOOLS: NUMPY, KERAS, MATPLOTLIB, PANDAS, CV2,TENSORFLOW,FLASK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: 2GB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96123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SCRIPT: PYTHON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DISK SPACE : 50GB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61639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 : PYTHON 3.8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 : STANDARD WINDOWS 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09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6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60A2-94DC-48F8-AFE4-6FC5696C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2172"/>
            <a:ext cx="9905998" cy="147857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D9971A-3753-4700-9076-FFD67E3A7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588467"/>
              </p:ext>
            </p:extLst>
          </p:nvPr>
        </p:nvGraphicFramePr>
        <p:xfrm>
          <a:off x="1141413" y="1417216"/>
          <a:ext cx="10324875" cy="514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83">
                  <a:extLst>
                    <a:ext uri="{9D8B030D-6E8A-4147-A177-3AD203B41FA5}">
                      <a16:colId xmlns:a16="http://schemas.microsoft.com/office/drawing/2014/main" val="787557191"/>
                    </a:ext>
                  </a:extLst>
                </a:gridCol>
                <a:gridCol w="2651747">
                  <a:extLst>
                    <a:ext uri="{9D8B030D-6E8A-4147-A177-3AD203B41FA5}">
                      <a16:colId xmlns:a16="http://schemas.microsoft.com/office/drawing/2014/main" val="27627999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774535160"/>
                    </a:ext>
                  </a:extLst>
                </a:gridCol>
                <a:gridCol w="1839627">
                  <a:extLst>
                    <a:ext uri="{9D8B030D-6E8A-4147-A177-3AD203B41FA5}">
                      <a16:colId xmlns:a16="http://schemas.microsoft.com/office/drawing/2014/main" val="3555617543"/>
                    </a:ext>
                  </a:extLst>
                </a:gridCol>
                <a:gridCol w="1917546">
                  <a:extLst>
                    <a:ext uri="{9D8B030D-6E8A-4147-A177-3AD203B41FA5}">
                      <a16:colId xmlns:a16="http://schemas.microsoft.com/office/drawing/2014/main" val="2415065513"/>
                    </a:ext>
                  </a:extLst>
                </a:gridCol>
                <a:gridCol w="1961458">
                  <a:extLst>
                    <a:ext uri="{9D8B030D-6E8A-4147-A177-3AD203B41FA5}">
                      <a16:colId xmlns:a16="http://schemas.microsoft.com/office/drawing/2014/main" val="1405052983"/>
                    </a:ext>
                  </a:extLst>
                </a:gridCol>
              </a:tblGrid>
              <a:tr h="56751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FROM 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FROM PRODUCT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04176"/>
                  </a:ext>
                </a:extLst>
              </a:tr>
              <a:tr h="37508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EQUATION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70686"/>
                  </a:ext>
                </a:extLst>
              </a:tr>
              <a:tr h="37508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GITHUB, Kaggles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95505"/>
                  </a:ext>
                </a:extLst>
              </a:tr>
              <a:tr h="37508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54"/>
                  </a:ext>
                </a:extLst>
              </a:tr>
              <a:tr h="37508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AND CONVERT TO 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62147"/>
                  </a:ext>
                </a:extLst>
              </a:tr>
              <a:tr h="37508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CHOOSING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6040"/>
                  </a:ext>
                </a:extLst>
              </a:tr>
              <a:tr h="37508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RESIZING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2194"/>
                  </a:ext>
                </a:extLst>
              </a:tr>
              <a:tr h="37508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1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DC84-7875-4E56-88EF-A7BC61E7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80633"/>
            <a:ext cx="9905998" cy="147857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79633A-6FB9-4DF8-AD10-7D3AC5775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825718"/>
              </p:ext>
            </p:extLst>
          </p:nvPr>
        </p:nvGraphicFramePr>
        <p:xfrm>
          <a:off x="1141411" y="1959203"/>
          <a:ext cx="9906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37131036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78049844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89913131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3349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4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3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3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5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IMAGE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4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7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8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86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0AF-E263-472E-8A56-131CB307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BOARD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976917-0B86-42FF-8E4B-259EF5AA7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053078"/>
              </p:ext>
            </p:extLst>
          </p:nvPr>
        </p:nvGraphicFramePr>
        <p:xfrm>
          <a:off x="1141413" y="1958976"/>
          <a:ext cx="9906000" cy="342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987">
                  <a:extLst>
                    <a:ext uri="{9D8B030D-6E8A-4147-A177-3AD203B41FA5}">
                      <a16:colId xmlns:a16="http://schemas.microsoft.com/office/drawing/2014/main" val="1780844882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428789638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213755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5540939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52050027"/>
                    </a:ext>
                  </a:extLst>
                </a:gridCol>
              </a:tblGrid>
              <a:tr h="48556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91124"/>
                  </a:ext>
                </a:extLst>
              </a:tr>
              <a:tr h="48556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53617"/>
                  </a:ext>
                </a:extLst>
              </a:tr>
              <a:tr h="48556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34255"/>
                  </a:ext>
                </a:extLst>
              </a:tr>
              <a:tr h="83810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01103"/>
                  </a:ext>
                </a:extLst>
              </a:tr>
              <a:tr h="48556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OF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22954"/>
                  </a:ext>
                </a:extLst>
              </a:tr>
              <a:tr h="48556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3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C65E-B684-4C36-B261-AECA7839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5519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2C8E-8355-4C56-AB2C-3BE016D5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69" y="1973715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IN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advancement in technology, machine learning and deep learning are playing a crucial role in present times.</a:t>
            </a:r>
          </a:p>
          <a:p>
            <a:pPr algn="just"/>
            <a:r>
              <a:rPr lang="en-IN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 machine learning and deep learning techniques are being employed in handwriting recognition, robotics, artificial intelligence, and many more fields.</a:t>
            </a:r>
          </a:p>
          <a:p>
            <a:pPr algn="just"/>
            <a:r>
              <a:rPr lang="en-IN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such system requires training our machines with data, making it capable to learn and make required prediction.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is an application of artificial intelligence (AI) that provides systems the ability to automatically learn and improve from experience without being explicitly programmed.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BF90-CD13-43D5-A2DD-C5EB8686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05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FAE8-D46D-4169-8BFC-33A74A50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043"/>
            <a:ext cx="9905999" cy="400215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Handwritten Mathematical Equation Solver using Convolutional Neural Network</a:t>
            </a:r>
            <a:r>
              <a:rPr lang="en-IN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with some image processing techniques to achieve a decent accuracy of 70.46%. </a:t>
            </a:r>
          </a:p>
          <a:p>
            <a:pPr algn="just"/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N" sz="2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Handwritten Equation solver using CNN equation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can contain any digit from 0-9 and symbol +,x,- works on image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N" sz="2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white background and digits/symbols are in black. </a:t>
            </a:r>
          </a:p>
          <a:p>
            <a:pPr algn="just"/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can run all the three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ipynb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files either separately or sequentially.</a:t>
            </a:r>
            <a:r>
              <a:rPr lang="en-IN" sz="2000" dirty="0">
                <a:effectLst/>
                <a:latin typeface="Ubuntu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convolutional </a:t>
            </a:r>
            <a:r>
              <a:rPr lang="en-IN" sz="20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</a:t>
            </a:r>
            <a:r>
              <a:rPr lang="en-IN" sz="20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or CNN, is a </a:t>
            </a:r>
            <a:r>
              <a:rPr lang="en-IN" sz="20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neural network designed for processing structured arrays of data such as images. Convolutional neural networks are widely used in </a:t>
            </a:r>
            <a:r>
              <a:rPr lang="en-IN" sz="20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vision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and have become the state of the art for many visual applications such as image classification, and have also found success in </a:t>
            </a:r>
            <a:r>
              <a:rPr lang="en-IN" sz="20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natural language processing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for text classification</a:t>
            </a:r>
            <a:endParaRPr lang="en-IN" sz="2000" dirty="0">
              <a:effectLst/>
              <a:latin typeface="Ubuntu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effectLst/>
              <a:latin typeface="Ubuntu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7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9358-CB36-46B0-8D4D-4145CD06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1100-DA50-466F-9E6E-DBC586EA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phases are there: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Dataset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Image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Selection of classifier</a:t>
            </a:r>
          </a:p>
        </p:txBody>
      </p:sp>
    </p:spTree>
    <p:extLst>
      <p:ext uri="{BB962C8B-B14F-4D97-AF65-F5344CB8AC3E}">
        <p14:creationId xmlns:p14="http://schemas.microsoft.com/office/powerpoint/2010/main" val="401355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86EC-BC6D-41E1-899D-2E999A95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3294-4242-412F-A62B-36EAE88E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the images of handwritten equations were collected from online sources such as GitHub, Kaggles and MNIST database.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 of 60,000 training images and 10,000 testing images.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 of different type images with different height, width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extended dataset similar to MNIST called EMNIST has been published in 2017, which contains 2,40,000 training images and 40,000 testing images.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18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9B6F-DF88-4E9D-A8E4-8B73DC88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1313-33CB-4250-8E23-75682E7A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400"/>
            <a:ext cx="9905999" cy="38608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 are resized into small pixel size in order to speed up to the computation.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images contains some noise these noise are removing using some filtering technique.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N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Handwritten Equation solver using CNN equation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can contain any digit from 0-9 and symbol +,x,- works on image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N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white background and digits/symbols are in black.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EED1-D439-42DE-9EBC-EA553D14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2DE7-774B-488B-A533-EADCC2B7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1371"/>
            <a:ext cx="9905999" cy="373743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classifier namely- CNN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far most complex deep learning model that we have used to classify the images.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which consists of 4 layer:</a:t>
            </a:r>
          </a:p>
          <a:p>
            <a:pPr marL="457200" indent="-457200"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pPr marL="457200" indent="-457200"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marL="457200" indent="-457200"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layer</a:t>
            </a:r>
          </a:p>
          <a:p>
            <a:pPr marL="457200" indent="-457200"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170209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A1EB-1736-41FF-9785-2703182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E1210-B0B0-457F-9CF0-949BE511A519}"/>
              </a:ext>
            </a:extLst>
          </p:cNvPr>
          <p:cNvSpPr/>
          <p:nvPr/>
        </p:nvSpPr>
        <p:spPr>
          <a:xfrm>
            <a:off x="4088158" y="2249487"/>
            <a:ext cx="3570514" cy="449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PREPROCEESING OF IMAGE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3B1BC3-C5DC-469C-BE08-D4681462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3716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CEB86D-B762-4D14-ADD1-8B6AD1EFABC7}"/>
              </a:ext>
            </a:extLst>
          </p:cNvPr>
          <p:cNvSpPr/>
          <p:nvPr/>
        </p:nvSpPr>
        <p:spPr>
          <a:xfrm>
            <a:off x="4088156" y="2877431"/>
            <a:ext cx="3570513" cy="7911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SEGMENTATION OF EQUATION LINE AND CHARACTERS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420A47-81A1-4447-8AD5-13343C715B9D}"/>
              </a:ext>
            </a:extLst>
          </p:cNvPr>
          <p:cNvSpPr/>
          <p:nvPr/>
        </p:nvSpPr>
        <p:spPr>
          <a:xfrm>
            <a:off x="4088156" y="3846575"/>
            <a:ext cx="3570513" cy="756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CLASSIFICATION OF CHARACTERS USING PRETRAINED CNN AND MAKE EQUATION LIKE STRING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7021F-248D-43D4-BD71-DEBE35F67E34}"/>
              </a:ext>
            </a:extLst>
          </p:cNvPr>
          <p:cNvSpPr/>
          <p:nvPr/>
        </p:nvSpPr>
        <p:spPr>
          <a:xfrm>
            <a:off x="4088156" y="4853908"/>
            <a:ext cx="3570513" cy="4948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APPLY STRING OPERATION FOR FINDING CALCULATIONS OF EACH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878C1B-F428-4AE1-820F-7CA63DEC8085}"/>
              </a:ext>
            </a:extLst>
          </p:cNvPr>
          <p:cNvCxnSpPr>
            <a:cxnSpLocks/>
          </p:cNvCxnSpPr>
          <p:nvPr/>
        </p:nvCxnSpPr>
        <p:spPr>
          <a:xfrm>
            <a:off x="5646058" y="2699429"/>
            <a:ext cx="0" cy="17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6AEFCA-15B5-4E68-BEC7-E1B029FD612B}"/>
              </a:ext>
            </a:extLst>
          </p:cNvPr>
          <p:cNvCxnSpPr>
            <a:cxnSpLocks/>
          </p:cNvCxnSpPr>
          <p:nvPr/>
        </p:nvCxnSpPr>
        <p:spPr>
          <a:xfrm>
            <a:off x="5646058" y="3605623"/>
            <a:ext cx="0" cy="277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A732AA-65AD-469C-A646-CA357870A26D}"/>
              </a:ext>
            </a:extLst>
          </p:cNvPr>
          <p:cNvCxnSpPr>
            <a:cxnSpLocks/>
          </p:cNvCxnSpPr>
          <p:nvPr/>
        </p:nvCxnSpPr>
        <p:spPr>
          <a:xfrm>
            <a:off x="5646058" y="4603023"/>
            <a:ext cx="0" cy="250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0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42D6-04B6-421E-A621-072DC7E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0217-DEF9-4871-9D55-9A1A00D7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Python is a high-level, interpreter, interactive, and object-oriented scripting       language. Python is designed to be highly readable.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BROWSER</a:t>
            </a:r>
          </a:p>
          <a:p>
            <a:pPr marL="0" indent="0" algn="l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(commonly referred to as a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Application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software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accessing the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World Wide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When a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User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requests a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Web 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page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a particular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web browser retrieves the necessary content from a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Web ser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server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then displays the page on the user's device.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 browser is not the same thing as a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Search eng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engine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though the two are often confused. A search engine is a website that provides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Hyper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other websites. However, to connect to a website's server and display its web pages, a user must have a web browser installed.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4341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267</TotalTime>
  <Words>815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Tw Cen MT</vt:lpstr>
      <vt:lpstr>Ubuntu</vt:lpstr>
      <vt:lpstr>Wingdings</vt:lpstr>
      <vt:lpstr>Circuit</vt:lpstr>
      <vt:lpstr>HANDWRITTEN MATHEMATICAL EQUATION SOLVER</vt:lpstr>
      <vt:lpstr>ABSTRACT</vt:lpstr>
      <vt:lpstr>CONTD….</vt:lpstr>
      <vt:lpstr>PROPOSED METHODOLOGY</vt:lpstr>
      <vt:lpstr>DATASET COLLECTION</vt:lpstr>
      <vt:lpstr>IMAGE PREPROCESSING</vt:lpstr>
      <vt:lpstr>SELECTED CLASSIFIER</vt:lpstr>
      <vt:lpstr>WORKFLOW DIAGRAM</vt:lpstr>
      <vt:lpstr>SOFTWARE REQUIREMENTS</vt:lpstr>
      <vt:lpstr>PYTHON LIBRARIES</vt:lpstr>
      <vt:lpstr>SYSTEM REQUIREMENTS</vt:lpstr>
      <vt:lpstr>PRODUCT BACKLOG</vt:lpstr>
      <vt:lpstr>SPRINT BACKLOG</vt:lpstr>
      <vt:lpstr>SCRUM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MATHEMATICAL EQUATION SOLVER</dc:title>
  <dc:creator>Anney Anney</dc:creator>
  <cp:lastModifiedBy>Anila A L</cp:lastModifiedBy>
  <cp:revision>7</cp:revision>
  <dcterms:created xsi:type="dcterms:W3CDTF">2021-12-14T14:08:14Z</dcterms:created>
  <dcterms:modified xsi:type="dcterms:W3CDTF">2022-03-02T15:46:15Z</dcterms:modified>
</cp:coreProperties>
</file>