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263B96-6E71-4216-AED3-3676A5C0F0F1}">
  <a:tblStyle styleId="{2A263B96-6E71-4216-AED3-3676A5C0F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NFv9FIBVD_5kcEy32Ov99MOzGHkTYYV1/view?usp=drivesdk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https://drive.google.com/file/d/1NFv9FIBVD_5kcEy32Ov99MOzGHkTYYV1/view?usp=drivesdk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344edc6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344edc6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344edc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344edc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344edc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344edc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3344edc6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3344edc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3344edc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3344edc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344edc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344edc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344edc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3344edc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344edc6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3344edc6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344edc6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3344edc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344edc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3344edc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344edc6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3344edc6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ournals.plos.org/plosone/article?id=10.1371/journal.pone.0221152" TargetMode="External"/><Relationship Id="rId4" Type="http://schemas.openxmlformats.org/officeDocument/2006/relationships/hyperlink" Target="https://23spring.web-tools.hu/pluginfile.php/2167/mod_resource/content/1/DS_11_Ensemble_methods.pdf" TargetMode="External"/><Relationship Id="rId5" Type="http://schemas.openxmlformats.org/officeDocument/2006/relationships/hyperlink" Target="https://www.projectpro.io/recipes/use-tf-df-vectorizer#:~:text=TF%2DIDF%20will%20transform%20the,documents%20the%20word%20appears%20in" TargetMode="External"/><Relationship Id="rId6" Type="http://schemas.openxmlformats.org/officeDocument/2006/relationships/hyperlink" Target="https://www.kaggle.com/datasets/mrmorj/hate-speech-and-offensive-language-dataset" TargetMode="External"/><Relationship Id="rId7" Type="http://schemas.openxmlformats.org/officeDocument/2006/relationships/hyperlink" Target="https://huggingface.co/datasets/eth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ournals.plos.org/plosone/article/file?id=10.1371/journal.pone.0221152&amp;type=printab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Hate Speech Detection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Anil, Nandika, Rahul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87900" y="1489825"/>
            <a:ext cx="427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recall score was important for us because we do not want to misclassify hateful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this, </a:t>
            </a:r>
            <a:r>
              <a:rPr lang="en"/>
              <a:t>Logistic</a:t>
            </a:r>
            <a:r>
              <a:rPr lang="en"/>
              <a:t> Regression and Naive Bayes had better performance.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LR: </a:t>
            </a:r>
            <a:r>
              <a:rPr lang="en"/>
              <a:t>(recall = 0.61, accuracy = 0.87)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NB: (recall = 0.65, accuracy = 0.84)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50" y="1489824"/>
            <a:ext cx="3407850" cy="287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try alternative text vectorization techniques such as bag-of-words and word-embeddings.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</a:t>
            </a:r>
            <a:r>
              <a:rPr lang="en"/>
              <a:t>complex</a:t>
            </a:r>
            <a:r>
              <a:rPr lang="en"/>
              <a:t> deep learning </a:t>
            </a:r>
            <a:r>
              <a:rPr lang="en"/>
              <a:t>models</a:t>
            </a:r>
            <a:r>
              <a:rPr lang="en"/>
              <a:t> will probably have much better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models for multilabel </a:t>
            </a:r>
            <a:r>
              <a:rPr lang="en"/>
              <a:t>classification (hate speech, offensive, normal).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Hate speech detection: Challenges and solutions | PLOS ONE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https://23spring.web-tools.hu/pluginfile.php/2167/mod_resource/content/1/DS_11_Ensemble_methods.pdf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How to use tf idf vectorizer? - Projectpro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Hate Speech and Offensive Language Dataset | Kaggle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ethos · Datasets at Hugging Face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87900" y="4204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87900" y="11380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Background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Task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Literature Review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</a:t>
            </a:r>
            <a:r>
              <a:rPr lang="en" sz="2000"/>
              <a:t>ementation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 Preprocessing 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 Vectorization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Imbalanced Classes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&amp; Discussion</a:t>
            </a:r>
            <a:endParaRPr sz="20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Models and Results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Discussion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Future Work</a:t>
            </a:r>
            <a:endParaRPr sz="16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</a:t>
            </a:r>
            <a:r>
              <a:rPr lang="en" sz="2000"/>
              <a:t>ks Cited</a:t>
            </a:r>
            <a:endParaRPr sz="2000"/>
          </a:p>
        </p:txBody>
      </p:sp>
      <p:cxnSp>
        <p:nvCxnSpPr>
          <p:cNvPr id="64" name="Google Shape;64;p14"/>
          <p:cNvCxnSpPr/>
          <p:nvPr/>
        </p:nvCxnSpPr>
        <p:spPr>
          <a:xfrm>
            <a:off x="4260750" y="420475"/>
            <a:ext cx="12900" cy="43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" name="Google Shape;65;p14"/>
          <p:cNvGrpSpPr/>
          <p:nvPr/>
        </p:nvGrpSpPr>
        <p:grpSpPr>
          <a:xfrm>
            <a:off x="4696775" y="1531200"/>
            <a:ext cx="4260900" cy="2081100"/>
            <a:chOff x="4730850" y="1182775"/>
            <a:chExt cx="4260900" cy="2081100"/>
          </a:xfrm>
        </p:grpSpPr>
        <p:pic>
          <p:nvPicPr>
            <p:cNvPr id="66" name="Google Shape;6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30850" y="1182775"/>
              <a:ext cx="4260900" cy="20811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01800" y="2053375"/>
              <a:ext cx="519000" cy="4923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6720750" y="2053225"/>
              <a:ext cx="28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roxima Nova"/>
                  <a:ea typeface="Proxima Nova"/>
                  <a:cs typeface="Proxima Nova"/>
                  <a:sym typeface="Proxima Nova"/>
                </a:rPr>
                <a:t>?</a:t>
              </a:r>
              <a:endParaRPr sz="2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tools to detect hateful content on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Hundreds of millions of comments are generated on the web everyday and some of them may cause harm to society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detect hate speech so it can be effectively removed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classification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 if not hate speech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if hate speech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Literature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comes from</a:t>
            </a:r>
            <a:r>
              <a:rPr lang="en"/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Hate speech detection: Challenges and solutions</a:t>
            </a:r>
            <a:r>
              <a:rPr lang="en"/>
              <a:t>  (MacAvaney 2019)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Challenges in Hate Speech Detection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Subtleties in language (e.g. irony, </a:t>
            </a:r>
            <a:r>
              <a:rPr i="1" lang="en"/>
              <a:t>supporting</a:t>
            </a:r>
            <a:r>
              <a:rPr lang="en"/>
              <a:t> a prejudiced ideology)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universal definition of hate speech (often depends on context)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availability of public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Models Implemented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Bayes, Logistic Regression, Support Vector Machine, Neural Networks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the texts that come from Twitter, Reddit, and Youtube. We combined two 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ETHOS: </a:t>
            </a:r>
            <a:r>
              <a:rPr lang="en"/>
              <a:t>998 observations (433 hate speech, 565 normal)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HS_OFFENSIVE: </a:t>
            </a:r>
            <a:r>
              <a:rPr lang="en"/>
              <a:t>24783 observations (1430 hate speech, 19190 offensive, 4163 normal)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classified all the offensive texts in HS_OFFENSIVE as normal to convert the problem into binary classification.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Our final dataset: </a:t>
            </a:r>
            <a:r>
              <a:rPr lang="en"/>
              <a:t>25781 observations (1863 hate speech, 23918 normal)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extra white space at the start and end of the sentences. Also, remove the whitespace between the words and punctuation characters.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emove unnecessary punctuation characters (i.e. anything other than a dot, comma, exclamation mark, and question mark)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links and the word “RT” which indicates that a text is a retweet.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Vectorization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tf-idf (term frequency inverse document frequency) to vectorize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if a certain word appears </a:t>
            </a:r>
            <a:r>
              <a:rPr i="1" lang="en"/>
              <a:t>relatively</a:t>
            </a:r>
            <a:r>
              <a:rPr i="1" lang="en"/>
              <a:t> </a:t>
            </a:r>
            <a:r>
              <a:rPr lang="en"/>
              <a:t>frequently in hateful texts, then its existence would probably imply that a given speech is hate speech.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</a:t>
            </a:r>
            <a:r>
              <a:rPr lang="en"/>
              <a:t> Classes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</a:t>
            </a:r>
            <a:r>
              <a:rPr lang="en"/>
              <a:t>25781 observations (1863 hate speech, 23918 normal)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our dataset is imbalanced, high accuracy scores did not really reflect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SMOTE as an oversampling method to populate hateful texts which is minority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Results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65875" y="13208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Note:</a:t>
            </a:r>
            <a:r>
              <a:rPr lang="en"/>
              <a:t> Precision, recall, and F1 scores reported are for the texts that are classified as hate speech. </a:t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387900" y="22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{2A263B96-6E71-4216-AED3-3676A5C0F0F1}</a:tableStyleId>
              </a:tblPr>
              <a:tblGrid>
                <a:gridCol w="1608825"/>
                <a:gridCol w="1608825"/>
                <a:gridCol w="1608825"/>
                <a:gridCol w="1608825"/>
                <a:gridCol w="1608825"/>
              </a:tblGrid>
              <a:tr h="51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Model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F1-Score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