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5"/>
  </p:notesMasterIdLst>
  <p:sldIdLst>
    <p:sldId id="256" r:id="rId2"/>
    <p:sldId id="257" r:id="rId3"/>
    <p:sldId id="311" r:id="rId4"/>
    <p:sldId id="315" r:id="rId5"/>
    <p:sldId id="318" r:id="rId6"/>
    <p:sldId id="319" r:id="rId7"/>
    <p:sldId id="316" r:id="rId8"/>
    <p:sldId id="321" r:id="rId9"/>
    <p:sldId id="322" r:id="rId10"/>
    <p:sldId id="324" r:id="rId11"/>
    <p:sldId id="326" r:id="rId12"/>
    <p:sldId id="327" r:id="rId13"/>
    <p:sldId id="328" r:id="rId14"/>
  </p:sldIdLst>
  <p:sldSz cx="9144000" cy="5143500" type="screen16x9"/>
  <p:notesSz cx="6858000" cy="9144000"/>
  <p:embeddedFontLst>
    <p:embeddedFont>
      <p:font typeface="Carter One" panose="03080802040405060005" pitchFamily="66" charset="77"/>
      <p:regular r:id="rId16"/>
    </p:embeddedFont>
    <p:embeddedFont>
      <p:font typeface="Livvic" pitchFamily="2" charset="77"/>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7035F8-4370-4D79-9C65-5EA325C379EE}">
  <a:tblStyle styleId="{857035F8-4370-4D79-9C65-5EA325C379E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5"/>
    <p:restoredTop sz="94684"/>
  </p:normalViewPr>
  <p:slideViewPr>
    <p:cSldViewPr snapToGrid="0">
      <p:cViewPr varScale="1">
        <p:scale>
          <a:sx n="141" d="100"/>
          <a:sy n="141" d="100"/>
        </p:scale>
        <p:origin x="7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771b5f3f19_0_6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771b5f3f19_0_6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3721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55083" y="1629192"/>
            <a:ext cx="3992100" cy="1791000"/>
          </a:xfrm>
          <a:prstGeom prst="rect">
            <a:avLst/>
          </a:prstGeom>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7000"/>
              <a:buNone/>
              <a:defRPr sz="7000" b="0"/>
            </a:lvl1pPr>
            <a:lvl2pPr lvl="1" algn="ctr">
              <a:lnSpc>
                <a:spcPct val="80000"/>
              </a:lnSpc>
              <a:spcBef>
                <a:spcPts val="0"/>
              </a:spcBef>
              <a:spcAft>
                <a:spcPts val="0"/>
              </a:spcAft>
              <a:buSzPts val="7000"/>
              <a:buNone/>
              <a:defRPr sz="7000"/>
            </a:lvl2pPr>
            <a:lvl3pPr lvl="2" algn="ctr">
              <a:lnSpc>
                <a:spcPct val="80000"/>
              </a:lnSpc>
              <a:spcBef>
                <a:spcPts val="0"/>
              </a:spcBef>
              <a:spcAft>
                <a:spcPts val="0"/>
              </a:spcAft>
              <a:buSzPts val="7000"/>
              <a:buNone/>
              <a:defRPr sz="7000"/>
            </a:lvl3pPr>
            <a:lvl4pPr lvl="3" algn="ctr">
              <a:lnSpc>
                <a:spcPct val="80000"/>
              </a:lnSpc>
              <a:spcBef>
                <a:spcPts val="0"/>
              </a:spcBef>
              <a:spcAft>
                <a:spcPts val="0"/>
              </a:spcAft>
              <a:buSzPts val="7000"/>
              <a:buNone/>
              <a:defRPr sz="7000"/>
            </a:lvl4pPr>
            <a:lvl5pPr lvl="4" algn="ctr">
              <a:lnSpc>
                <a:spcPct val="80000"/>
              </a:lnSpc>
              <a:spcBef>
                <a:spcPts val="0"/>
              </a:spcBef>
              <a:spcAft>
                <a:spcPts val="0"/>
              </a:spcAft>
              <a:buSzPts val="7000"/>
              <a:buNone/>
              <a:defRPr sz="7000"/>
            </a:lvl5pPr>
            <a:lvl6pPr lvl="5" algn="ctr">
              <a:lnSpc>
                <a:spcPct val="80000"/>
              </a:lnSpc>
              <a:spcBef>
                <a:spcPts val="0"/>
              </a:spcBef>
              <a:spcAft>
                <a:spcPts val="0"/>
              </a:spcAft>
              <a:buSzPts val="7000"/>
              <a:buNone/>
              <a:defRPr sz="7000"/>
            </a:lvl6pPr>
            <a:lvl7pPr lvl="6" algn="ctr">
              <a:lnSpc>
                <a:spcPct val="80000"/>
              </a:lnSpc>
              <a:spcBef>
                <a:spcPts val="0"/>
              </a:spcBef>
              <a:spcAft>
                <a:spcPts val="0"/>
              </a:spcAft>
              <a:buSzPts val="7000"/>
              <a:buNone/>
              <a:defRPr sz="7000"/>
            </a:lvl7pPr>
            <a:lvl8pPr lvl="7" algn="ctr">
              <a:lnSpc>
                <a:spcPct val="80000"/>
              </a:lnSpc>
              <a:spcBef>
                <a:spcPts val="0"/>
              </a:spcBef>
              <a:spcAft>
                <a:spcPts val="0"/>
              </a:spcAft>
              <a:buSzPts val="7000"/>
              <a:buNone/>
              <a:defRPr sz="7000"/>
            </a:lvl8pPr>
            <a:lvl9pPr lvl="8" algn="ctr">
              <a:lnSpc>
                <a:spcPct val="80000"/>
              </a:lnSpc>
              <a:spcBef>
                <a:spcPts val="0"/>
              </a:spcBef>
              <a:spcAft>
                <a:spcPts val="0"/>
              </a:spcAft>
              <a:buSzPts val="7000"/>
              <a:buNone/>
              <a:defRPr sz="7000"/>
            </a:lvl9pPr>
          </a:lstStyle>
          <a:p>
            <a:endParaRPr/>
          </a:p>
        </p:txBody>
      </p:sp>
      <p:sp>
        <p:nvSpPr>
          <p:cNvPr id="10" name="Google Shape;10;p2"/>
          <p:cNvSpPr txBox="1">
            <a:spLocks noGrp="1"/>
          </p:cNvSpPr>
          <p:nvPr>
            <p:ph type="subTitle" idx="1"/>
          </p:nvPr>
        </p:nvSpPr>
        <p:spPr>
          <a:xfrm>
            <a:off x="615575" y="4034776"/>
            <a:ext cx="2242500" cy="5979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6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3226"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6" name="Google Shape;16;p4"/>
          <p:cNvSpPr txBox="1">
            <a:spLocks noGrp="1"/>
          </p:cNvSpPr>
          <p:nvPr>
            <p:ph type="body" idx="1"/>
          </p:nvPr>
        </p:nvSpPr>
        <p:spPr>
          <a:xfrm>
            <a:off x="720000" y="1290400"/>
            <a:ext cx="7717500" cy="34812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AutoNum type="arabicPeriod"/>
              <a:defRPr sz="1200"/>
            </a:lvl1pPr>
            <a:lvl2pPr marL="914400" lvl="1" indent="-304800">
              <a:lnSpc>
                <a:spcPct val="100000"/>
              </a:lnSpc>
              <a:spcBef>
                <a:spcPts val="0"/>
              </a:spcBef>
              <a:spcAft>
                <a:spcPts val="0"/>
              </a:spcAft>
              <a:buSzPts val="1200"/>
              <a:buAutoNum type="alphaLcPeriod"/>
              <a:defRPr sz="1200"/>
            </a:lvl2pPr>
            <a:lvl3pPr marL="1371600" lvl="2" indent="-304800">
              <a:lnSpc>
                <a:spcPct val="100000"/>
              </a:lnSpc>
              <a:spcBef>
                <a:spcPts val="0"/>
              </a:spcBef>
              <a:spcAft>
                <a:spcPts val="0"/>
              </a:spcAft>
              <a:buSzPts val="1200"/>
              <a:buAutoNum type="romanLcPeriod"/>
              <a:defRPr sz="1200"/>
            </a:lvl3pPr>
            <a:lvl4pPr marL="1828800" lvl="3" indent="-304800">
              <a:lnSpc>
                <a:spcPct val="100000"/>
              </a:lnSpc>
              <a:spcBef>
                <a:spcPts val="0"/>
              </a:spcBef>
              <a:spcAft>
                <a:spcPts val="0"/>
              </a:spcAft>
              <a:buSzPts val="1200"/>
              <a:buAutoNum type="arabicPeriod"/>
              <a:defRPr sz="1200"/>
            </a:lvl4pPr>
            <a:lvl5pPr marL="2286000" lvl="4" indent="-304800">
              <a:lnSpc>
                <a:spcPct val="100000"/>
              </a:lnSpc>
              <a:spcBef>
                <a:spcPts val="0"/>
              </a:spcBef>
              <a:spcAft>
                <a:spcPts val="0"/>
              </a:spcAft>
              <a:buSzPts val="1200"/>
              <a:buAutoNum type="alphaLcPeriod"/>
              <a:defRPr sz="1200"/>
            </a:lvl5pPr>
            <a:lvl6pPr marL="2743200" lvl="5" indent="-304800">
              <a:lnSpc>
                <a:spcPct val="100000"/>
              </a:lnSpc>
              <a:spcBef>
                <a:spcPts val="0"/>
              </a:spcBef>
              <a:spcAft>
                <a:spcPts val="0"/>
              </a:spcAft>
              <a:buSzPts val="1200"/>
              <a:buAutoNum type="romanLcPeriod"/>
              <a:defRPr sz="1200"/>
            </a:lvl6pPr>
            <a:lvl7pPr marL="3200400" lvl="6" indent="-304800">
              <a:lnSpc>
                <a:spcPct val="100000"/>
              </a:lnSpc>
              <a:spcBef>
                <a:spcPts val="0"/>
              </a:spcBef>
              <a:spcAft>
                <a:spcPts val="0"/>
              </a:spcAft>
              <a:buSzPts val="1200"/>
              <a:buAutoNum type="arabicPeriod"/>
              <a:defRPr sz="1200"/>
            </a:lvl7pPr>
            <a:lvl8pPr marL="3657600" lvl="7" indent="-304800">
              <a:lnSpc>
                <a:spcPct val="100000"/>
              </a:lnSpc>
              <a:spcBef>
                <a:spcPts val="0"/>
              </a:spcBef>
              <a:spcAft>
                <a:spcPts val="0"/>
              </a:spcAft>
              <a:buSzPts val="1200"/>
              <a:buAutoNum type="alphaLcPeriod"/>
              <a:defRPr sz="1200"/>
            </a:lvl8pPr>
            <a:lvl9pPr marL="4114800" lvl="8" indent="-304800">
              <a:lnSpc>
                <a:spcPct val="100000"/>
              </a:lnSpc>
              <a:spcBef>
                <a:spcPts val="0"/>
              </a:spcBef>
              <a:spcAft>
                <a:spcPts val="0"/>
              </a:spcAft>
              <a:buSzPts val="1200"/>
              <a:buAutoNum type="romanLcPeriod"/>
              <a:defRPr sz="1200"/>
            </a:lvl9pPr>
          </a:lstStyle>
          <a:p>
            <a:endParaRPr/>
          </a:p>
        </p:txBody>
      </p:sp>
      <p:grpSp>
        <p:nvGrpSpPr>
          <p:cNvPr id="17" name="Google Shape;17;p4"/>
          <p:cNvGrpSpPr/>
          <p:nvPr/>
        </p:nvGrpSpPr>
        <p:grpSpPr>
          <a:xfrm>
            <a:off x="7230637" y="781196"/>
            <a:ext cx="1198043" cy="210331"/>
            <a:chOff x="1026623" y="2953314"/>
            <a:chExt cx="5688711" cy="1008300"/>
          </a:xfrm>
        </p:grpSpPr>
        <p:sp>
          <p:nvSpPr>
            <p:cNvPr id="18" name="Google Shape;18;p4"/>
            <p:cNvSpPr/>
            <p:nvPr/>
          </p:nvSpPr>
          <p:spPr>
            <a:xfrm>
              <a:off x="1026623"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a:off x="2183600"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3340578"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4497556"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5654534"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subTitle" idx="1"/>
          </p:nvPr>
        </p:nvSpPr>
        <p:spPr>
          <a:xfrm>
            <a:off x="1164588" y="1726850"/>
            <a:ext cx="2962800" cy="10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5" name="Google Shape;25;p5"/>
          <p:cNvSpPr txBox="1">
            <a:spLocks noGrp="1"/>
          </p:cNvSpPr>
          <p:nvPr>
            <p:ph type="title"/>
          </p:nvPr>
        </p:nvSpPr>
        <p:spPr>
          <a:xfrm>
            <a:off x="1164588" y="1334538"/>
            <a:ext cx="29628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200"/>
              <a:buFont typeface="Livvic"/>
              <a:buNone/>
              <a:defRPr sz="2200" b="1">
                <a:latin typeface="Livvic"/>
                <a:ea typeface="Livvic"/>
                <a:cs typeface="Livvic"/>
                <a:sym typeface="Livvic"/>
              </a:defRPr>
            </a:lvl1pPr>
            <a:lvl2pPr lvl="1" rtl="0">
              <a:lnSpc>
                <a:spcPct val="100000"/>
              </a:lnSpc>
              <a:spcBef>
                <a:spcPts val="0"/>
              </a:spcBef>
              <a:spcAft>
                <a:spcPts val="0"/>
              </a:spcAft>
              <a:buSzPts val="2200"/>
              <a:buFont typeface="Livvic"/>
              <a:buNone/>
              <a:defRPr sz="2200">
                <a:latin typeface="Livvic"/>
                <a:ea typeface="Livvic"/>
                <a:cs typeface="Livvic"/>
                <a:sym typeface="Livvic"/>
              </a:defRPr>
            </a:lvl2pPr>
            <a:lvl3pPr lvl="2" rtl="0">
              <a:lnSpc>
                <a:spcPct val="100000"/>
              </a:lnSpc>
              <a:spcBef>
                <a:spcPts val="0"/>
              </a:spcBef>
              <a:spcAft>
                <a:spcPts val="0"/>
              </a:spcAft>
              <a:buSzPts val="2200"/>
              <a:buFont typeface="Livvic"/>
              <a:buNone/>
              <a:defRPr sz="2200">
                <a:latin typeface="Livvic"/>
                <a:ea typeface="Livvic"/>
                <a:cs typeface="Livvic"/>
                <a:sym typeface="Livvic"/>
              </a:defRPr>
            </a:lvl3pPr>
            <a:lvl4pPr lvl="3" rtl="0">
              <a:lnSpc>
                <a:spcPct val="100000"/>
              </a:lnSpc>
              <a:spcBef>
                <a:spcPts val="0"/>
              </a:spcBef>
              <a:spcAft>
                <a:spcPts val="0"/>
              </a:spcAft>
              <a:buSzPts val="2200"/>
              <a:buFont typeface="Livvic"/>
              <a:buNone/>
              <a:defRPr sz="2200">
                <a:latin typeface="Livvic"/>
                <a:ea typeface="Livvic"/>
                <a:cs typeface="Livvic"/>
                <a:sym typeface="Livvic"/>
              </a:defRPr>
            </a:lvl4pPr>
            <a:lvl5pPr lvl="4" rtl="0">
              <a:lnSpc>
                <a:spcPct val="100000"/>
              </a:lnSpc>
              <a:spcBef>
                <a:spcPts val="0"/>
              </a:spcBef>
              <a:spcAft>
                <a:spcPts val="0"/>
              </a:spcAft>
              <a:buSzPts val="2200"/>
              <a:buFont typeface="Livvic"/>
              <a:buNone/>
              <a:defRPr sz="2200">
                <a:latin typeface="Livvic"/>
                <a:ea typeface="Livvic"/>
                <a:cs typeface="Livvic"/>
                <a:sym typeface="Livvic"/>
              </a:defRPr>
            </a:lvl5pPr>
            <a:lvl6pPr lvl="5" rtl="0">
              <a:lnSpc>
                <a:spcPct val="100000"/>
              </a:lnSpc>
              <a:spcBef>
                <a:spcPts val="0"/>
              </a:spcBef>
              <a:spcAft>
                <a:spcPts val="0"/>
              </a:spcAft>
              <a:buSzPts val="2200"/>
              <a:buFont typeface="Livvic"/>
              <a:buNone/>
              <a:defRPr sz="2200">
                <a:latin typeface="Livvic"/>
                <a:ea typeface="Livvic"/>
                <a:cs typeface="Livvic"/>
                <a:sym typeface="Livvic"/>
              </a:defRPr>
            </a:lvl6pPr>
            <a:lvl7pPr lvl="6" rtl="0">
              <a:lnSpc>
                <a:spcPct val="100000"/>
              </a:lnSpc>
              <a:spcBef>
                <a:spcPts val="0"/>
              </a:spcBef>
              <a:spcAft>
                <a:spcPts val="0"/>
              </a:spcAft>
              <a:buSzPts val="2200"/>
              <a:buFont typeface="Livvic"/>
              <a:buNone/>
              <a:defRPr sz="2200">
                <a:latin typeface="Livvic"/>
                <a:ea typeface="Livvic"/>
                <a:cs typeface="Livvic"/>
                <a:sym typeface="Livvic"/>
              </a:defRPr>
            </a:lvl7pPr>
            <a:lvl8pPr lvl="7" rtl="0">
              <a:lnSpc>
                <a:spcPct val="100000"/>
              </a:lnSpc>
              <a:spcBef>
                <a:spcPts val="0"/>
              </a:spcBef>
              <a:spcAft>
                <a:spcPts val="0"/>
              </a:spcAft>
              <a:buSzPts val="2200"/>
              <a:buFont typeface="Livvic"/>
              <a:buNone/>
              <a:defRPr sz="2200">
                <a:latin typeface="Livvic"/>
                <a:ea typeface="Livvic"/>
                <a:cs typeface="Livvic"/>
                <a:sym typeface="Livvic"/>
              </a:defRPr>
            </a:lvl8pPr>
            <a:lvl9pPr lvl="8" rtl="0">
              <a:lnSpc>
                <a:spcPct val="100000"/>
              </a:lnSpc>
              <a:spcBef>
                <a:spcPts val="0"/>
              </a:spcBef>
              <a:spcAft>
                <a:spcPts val="0"/>
              </a:spcAft>
              <a:buSzPts val="2200"/>
              <a:buFont typeface="Livvic"/>
              <a:buNone/>
              <a:defRPr sz="2200">
                <a:latin typeface="Livvic"/>
                <a:ea typeface="Livvic"/>
                <a:cs typeface="Livvic"/>
                <a:sym typeface="Livvic"/>
              </a:defRPr>
            </a:lvl9pPr>
          </a:lstStyle>
          <a:p>
            <a:endParaRPr/>
          </a:p>
        </p:txBody>
      </p:sp>
      <p:sp>
        <p:nvSpPr>
          <p:cNvPr id="26" name="Google Shape;26;p5"/>
          <p:cNvSpPr txBox="1">
            <a:spLocks noGrp="1"/>
          </p:cNvSpPr>
          <p:nvPr>
            <p:ph type="title" idx="2"/>
          </p:nvPr>
        </p:nvSpPr>
        <p:spPr>
          <a:xfrm>
            <a:off x="1163988" y="3114988"/>
            <a:ext cx="29640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200"/>
              <a:buFont typeface="Livvic"/>
              <a:buNone/>
              <a:defRPr sz="2200" b="1">
                <a:latin typeface="Livvic"/>
                <a:ea typeface="Livvic"/>
                <a:cs typeface="Livvic"/>
                <a:sym typeface="Livvic"/>
              </a:defRPr>
            </a:lvl1pPr>
            <a:lvl2pPr lvl="1" rtl="0">
              <a:lnSpc>
                <a:spcPct val="100000"/>
              </a:lnSpc>
              <a:spcBef>
                <a:spcPts val="0"/>
              </a:spcBef>
              <a:spcAft>
                <a:spcPts val="0"/>
              </a:spcAft>
              <a:buSzPts val="2200"/>
              <a:buFont typeface="Livvic"/>
              <a:buNone/>
              <a:defRPr sz="2200">
                <a:latin typeface="Livvic"/>
                <a:ea typeface="Livvic"/>
                <a:cs typeface="Livvic"/>
                <a:sym typeface="Livvic"/>
              </a:defRPr>
            </a:lvl2pPr>
            <a:lvl3pPr lvl="2" rtl="0">
              <a:lnSpc>
                <a:spcPct val="100000"/>
              </a:lnSpc>
              <a:spcBef>
                <a:spcPts val="0"/>
              </a:spcBef>
              <a:spcAft>
                <a:spcPts val="0"/>
              </a:spcAft>
              <a:buSzPts val="2200"/>
              <a:buFont typeface="Livvic"/>
              <a:buNone/>
              <a:defRPr sz="2200">
                <a:latin typeface="Livvic"/>
                <a:ea typeface="Livvic"/>
                <a:cs typeface="Livvic"/>
                <a:sym typeface="Livvic"/>
              </a:defRPr>
            </a:lvl3pPr>
            <a:lvl4pPr lvl="3" rtl="0">
              <a:lnSpc>
                <a:spcPct val="100000"/>
              </a:lnSpc>
              <a:spcBef>
                <a:spcPts val="0"/>
              </a:spcBef>
              <a:spcAft>
                <a:spcPts val="0"/>
              </a:spcAft>
              <a:buSzPts val="2200"/>
              <a:buFont typeface="Livvic"/>
              <a:buNone/>
              <a:defRPr sz="2200">
                <a:latin typeface="Livvic"/>
                <a:ea typeface="Livvic"/>
                <a:cs typeface="Livvic"/>
                <a:sym typeface="Livvic"/>
              </a:defRPr>
            </a:lvl4pPr>
            <a:lvl5pPr lvl="4" rtl="0">
              <a:lnSpc>
                <a:spcPct val="100000"/>
              </a:lnSpc>
              <a:spcBef>
                <a:spcPts val="0"/>
              </a:spcBef>
              <a:spcAft>
                <a:spcPts val="0"/>
              </a:spcAft>
              <a:buSzPts val="2200"/>
              <a:buFont typeface="Livvic"/>
              <a:buNone/>
              <a:defRPr sz="2200">
                <a:latin typeface="Livvic"/>
                <a:ea typeface="Livvic"/>
                <a:cs typeface="Livvic"/>
                <a:sym typeface="Livvic"/>
              </a:defRPr>
            </a:lvl5pPr>
            <a:lvl6pPr lvl="5" rtl="0">
              <a:lnSpc>
                <a:spcPct val="100000"/>
              </a:lnSpc>
              <a:spcBef>
                <a:spcPts val="0"/>
              </a:spcBef>
              <a:spcAft>
                <a:spcPts val="0"/>
              </a:spcAft>
              <a:buSzPts val="2200"/>
              <a:buFont typeface="Livvic"/>
              <a:buNone/>
              <a:defRPr sz="2200">
                <a:latin typeface="Livvic"/>
                <a:ea typeface="Livvic"/>
                <a:cs typeface="Livvic"/>
                <a:sym typeface="Livvic"/>
              </a:defRPr>
            </a:lvl6pPr>
            <a:lvl7pPr lvl="6" rtl="0">
              <a:lnSpc>
                <a:spcPct val="100000"/>
              </a:lnSpc>
              <a:spcBef>
                <a:spcPts val="0"/>
              </a:spcBef>
              <a:spcAft>
                <a:spcPts val="0"/>
              </a:spcAft>
              <a:buSzPts val="2200"/>
              <a:buFont typeface="Livvic"/>
              <a:buNone/>
              <a:defRPr sz="2200">
                <a:latin typeface="Livvic"/>
                <a:ea typeface="Livvic"/>
                <a:cs typeface="Livvic"/>
                <a:sym typeface="Livvic"/>
              </a:defRPr>
            </a:lvl7pPr>
            <a:lvl8pPr lvl="7" rtl="0">
              <a:lnSpc>
                <a:spcPct val="100000"/>
              </a:lnSpc>
              <a:spcBef>
                <a:spcPts val="0"/>
              </a:spcBef>
              <a:spcAft>
                <a:spcPts val="0"/>
              </a:spcAft>
              <a:buSzPts val="2200"/>
              <a:buFont typeface="Livvic"/>
              <a:buNone/>
              <a:defRPr sz="2200">
                <a:latin typeface="Livvic"/>
                <a:ea typeface="Livvic"/>
                <a:cs typeface="Livvic"/>
                <a:sym typeface="Livvic"/>
              </a:defRPr>
            </a:lvl8pPr>
            <a:lvl9pPr lvl="8" rtl="0">
              <a:lnSpc>
                <a:spcPct val="100000"/>
              </a:lnSpc>
              <a:spcBef>
                <a:spcPts val="0"/>
              </a:spcBef>
              <a:spcAft>
                <a:spcPts val="0"/>
              </a:spcAft>
              <a:buSzPts val="2200"/>
              <a:buFont typeface="Livvic"/>
              <a:buNone/>
              <a:defRPr sz="2200">
                <a:latin typeface="Livvic"/>
                <a:ea typeface="Livvic"/>
                <a:cs typeface="Livvic"/>
                <a:sym typeface="Livvic"/>
              </a:defRPr>
            </a:lvl9pPr>
          </a:lstStyle>
          <a:p>
            <a:endParaRPr/>
          </a:p>
        </p:txBody>
      </p:sp>
      <p:sp>
        <p:nvSpPr>
          <p:cNvPr id="27" name="Google Shape;27;p5"/>
          <p:cNvSpPr txBox="1">
            <a:spLocks noGrp="1"/>
          </p:cNvSpPr>
          <p:nvPr>
            <p:ph type="subTitle" idx="3"/>
          </p:nvPr>
        </p:nvSpPr>
        <p:spPr>
          <a:xfrm>
            <a:off x="1163988" y="3507300"/>
            <a:ext cx="2964000" cy="10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lumn text 3">
  <p:cSld name="CUSTOM_13">
    <p:spTree>
      <p:nvGrpSpPr>
        <p:cNvPr id="1" name="Shape 281"/>
        <p:cNvGrpSpPr/>
        <p:nvPr/>
      </p:nvGrpSpPr>
      <p:grpSpPr>
        <a:xfrm>
          <a:off x="0" y="0"/>
          <a:ext cx="0" cy="0"/>
          <a:chOff x="0" y="0"/>
          <a:chExt cx="0" cy="0"/>
        </a:xfrm>
      </p:grpSpPr>
      <p:sp>
        <p:nvSpPr>
          <p:cNvPr id="282" name="Google Shape;282;p30"/>
          <p:cNvSpPr txBox="1">
            <a:spLocks noGrp="1"/>
          </p:cNvSpPr>
          <p:nvPr>
            <p:ph type="title"/>
          </p:nvPr>
        </p:nvSpPr>
        <p:spPr>
          <a:xfrm>
            <a:off x="713226"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83" name="Google Shape;283;p30"/>
          <p:cNvSpPr txBox="1">
            <a:spLocks noGrp="1"/>
          </p:cNvSpPr>
          <p:nvPr>
            <p:ph type="body" idx="1"/>
          </p:nvPr>
        </p:nvSpPr>
        <p:spPr>
          <a:xfrm>
            <a:off x="720000" y="1385236"/>
            <a:ext cx="3696600" cy="3481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AutoNum type="arabicPeriod"/>
              <a:defRPr sz="1400"/>
            </a:lvl1pPr>
            <a:lvl2pPr marL="914400" lvl="1" indent="-317500" rtl="0">
              <a:lnSpc>
                <a:spcPct val="100000"/>
              </a:lnSpc>
              <a:spcBef>
                <a:spcPts val="0"/>
              </a:spcBef>
              <a:spcAft>
                <a:spcPts val="0"/>
              </a:spcAft>
              <a:buSzPts val="1400"/>
              <a:buAutoNum type="alphaLcPeriod"/>
              <a:defRPr sz="1400"/>
            </a:lvl2pPr>
            <a:lvl3pPr marL="1371600" lvl="2" indent="-317500" rtl="0">
              <a:lnSpc>
                <a:spcPct val="100000"/>
              </a:lnSpc>
              <a:spcBef>
                <a:spcPts val="0"/>
              </a:spcBef>
              <a:spcAft>
                <a:spcPts val="0"/>
              </a:spcAft>
              <a:buSzPts val="1400"/>
              <a:buAutoNum type="romanLcPeriod"/>
              <a:defRPr sz="1400"/>
            </a:lvl3pPr>
            <a:lvl4pPr marL="1828800" lvl="3" indent="-317500" rtl="0">
              <a:lnSpc>
                <a:spcPct val="100000"/>
              </a:lnSpc>
              <a:spcBef>
                <a:spcPts val="0"/>
              </a:spcBef>
              <a:spcAft>
                <a:spcPts val="0"/>
              </a:spcAft>
              <a:buSzPts val="1400"/>
              <a:buAutoNum type="arabicPeriod"/>
              <a:defRPr sz="1400"/>
            </a:lvl4pPr>
            <a:lvl5pPr marL="2286000" lvl="4" indent="-317500" rtl="0">
              <a:lnSpc>
                <a:spcPct val="100000"/>
              </a:lnSpc>
              <a:spcBef>
                <a:spcPts val="0"/>
              </a:spcBef>
              <a:spcAft>
                <a:spcPts val="0"/>
              </a:spcAft>
              <a:buSzPts val="1400"/>
              <a:buAutoNum type="alphaLcPeriod"/>
              <a:defRPr sz="1400"/>
            </a:lvl5pPr>
            <a:lvl6pPr marL="2743200" lvl="5" indent="-317500" rtl="0">
              <a:lnSpc>
                <a:spcPct val="100000"/>
              </a:lnSpc>
              <a:spcBef>
                <a:spcPts val="0"/>
              </a:spcBef>
              <a:spcAft>
                <a:spcPts val="0"/>
              </a:spcAft>
              <a:buSzPts val="1400"/>
              <a:buAutoNum type="romanLcPeriod"/>
              <a:defRPr sz="1400"/>
            </a:lvl6pPr>
            <a:lvl7pPr marL="3200400" lvl="6" indent="-317500" rtl="0">
              <a:lnSpc>
                <a:spcPct val="100000"/>
              </a:lnSpc>
              <a:spcBef>
                <a:spcPts val="0"/>
              </a:spcBef>
              <a:spcAft>
                <a:spcPts val="0"/>
              </a:spcAft>
              <a:buSzPts val="1400"/>
              <a:buAutoNum type="arabicPeriod"/>
              <a:defRPr sz="1400"/>
            </a:lvl7pPr>
            <a:lvl8pPr marL="3657600" lvl="7" indent="-317500" rtl="0">
              <a:lnSpc>
                <a:spcPct val="100000"/>
              </a:lnSpc>
              <a:spcBef>
                <a:spcPts val="0"/>
              </a:spcBef>
              <a:spcAft>
                <a:spcPts val="0"/>
              </a:spcAft>
              <a:buSzPts val="1400"/>
              <a:buAutoNum type="alphaLcPeriod"/>
              <a:defRPr sz="1400"/>
            </a:lvl8pPr>
            <a:lvl9pPr marL="4114800" lvl="8" indent="-317500" rtl="0">
              <a:lnSpc>
                <a:spcPct val="100000"/>
              </a:lnSpc>
              <a:spcBef>
                <a:spcPts val="0"/>
              </a:spcBef>
              <a:spcAft>
                <a:spcPts val="0"/>
              </a:spcAft>
              <a:buSzPts val="1400"/>
              <a:buAutoNum type="romanLcPeriod"/>
              <a:defRPr sz="1400"/>
            </a:lvl9pPr>
          </a:lstStyle>
          <a:p>
            <a:endParaRPr/>
          </a:p>
        </p:txBody>
      </p:sp>
      <p:grpSp>
        <p:nvGrpSpPr>
          <p:cNvPr id="284" name="Google Shape;284;p30"/>
          <p:cNvGrpSpPr/>
          <p:nvPr/>
        </p:nvGrpSpPr>
        <p:grpSpPr>
          <a:xfrm>
            <a:off x="7230637" y="781196"/>
            <a:ext cx="1198043" cy="210331"/>
            <a:chOff x="1026623" y="2953314"/>
            <a:chExt cx="5688711" cy="1008300"/>
          </a:xfrm>
        </p:grpSpPr>
        <p:sp>
          <p:nvSpPr>
            <p:cNvPr id="285" name="Google Shape;285;p30"/>
            <p:cNvSpPr/>
            <p:nvPr/>
          </p:nvSpPr>
          <p:spPr>
            <a:xfrm>
              <a:off x="1026623"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2183600"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3340578"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4497556"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5654534"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30"/>
          <p:cNvSpPr txBox="1">
            <a:spLocks noGrp="1"/>
          </p:cNvSpPr>
          <p:nvPr>
            <p:ph type="body" idx="2"/>
          </p:nvPr>
        </p:nvSpPr>
        <p:spPr>
          <a:xfrm>
            <a:off x="4727400" y="2149200"/>
            <a:ext cx="3696600" cy="2452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AutoNum type="arabicPeriod"/>
              <a:defRPr sz="1400"/>
            </a:lvl1pPr>
            <a:lvl2pPr marL="914400" lvl="1" indent="-317500" rtl="0">
              <a:lnSpc>
                <a:spcPct val="100000"/>
              </a:lnSpc>
              <a:spcBef>
                <a:spcPts val="0"/>
              </a:spcBef>
              <a:spcAft>
                <a:spcPts val="0"/>
              </a:spcAft>
              <a:buSzPts val="1400"/>
              <a:buAutoNum type="alphaLcPeriod"/>
              <a:defRPr sz="1400"/>
            </a:lvl2pPr>
            <a:lvl3pPr marL="1371600" lvl="2" indent="-317500" rtl="0">
              <a:lnSpc>
                <a:spcPct val="100000"/>
              </a:lnSpc>
              <a:spcBef>
                <a:spcPts val="0"/>
              </a:spcBef>
              <a:spcAft>
                <a:spcPts val="0"/>
              </a:spcAft>
              <a:buSzPts val="1400"/>
              <a:buAutoNum type="romanLcPeriod"/>
              <a:defRPr sz="1400"/>
            </a:lvl3pPr>
            <a:lvl4pPr marL="1828800" lvl="3" indent="-317500" rtl="0">
              <a:lnSpc>
                <a:spcPct val="100000"/>
              </a:lnSpc>
              <a:spcBef>
                <a:spcPts val="0"/>
              </a:spcBef>
              <a:spcAft>
                <a:spcPts val="0"/>
              </a:spcAft>
              <a:buSzPts val="1400"/>
              <a:buAutoNum type="arabicPeriod"/>
              <a:defRPr sz="1400"/>
            </a:lvl4pPr>
            <a:lvl5pPr marL="2286000" lvl="4" indent="-317500" rtl="0">
              <a:lnSpc>
                <a:spcPct val="100000"/>
              </a:lnSpc>
              <a:spcBef>
                <a:spcPts val="0"/>
              </a:spcBef>
              <a:spcAft>
                <a:spcPts val="0"/>
              </a:spcAft>
              <a:buSzPts val="1400"/>
              <a:buAutoNum type="alphaLcPeriod"/>
              <a:defRPr sz="1400"/>
            </a:lvl5pPr>
            <a:lvl6pPr marL="2743200" lvl="5" indent="-317500" rtl="0">
              <a:lnSpc>
                <a:spcPct val="100000"/>
              </a:lnSpc>
              <a:spcBef>
                <a:spcPts val="0"/>
              </a:spcBef>
              <a:spcAft>
                <a:spcPts val="0"/>
              </a:spcAft>
              <a:buSzPts val="1400"/>
              <a:buAutoNum type="romanLcPeriod"/>
              <a:defRPr sz="1400"/>
            </a:lvl6pPr>
            <a:lvl7pPr marL="3200400" lvl="6" indent="-317500" rtl="0">
              <a:lnSpc>
                <a:spcPct val="100000"/>
              </a:lnSpc>
              <a:spcBef>
                <a:spcPts val="0"/>
              </a:spcBef>
              <a:spcAft>
                <a:spcPts val="0"/>
              </a:spcAft>
              <a:buSzPts val="1400"/>
              <a:buAutoNum type="arabicPeriod"/>
              <a:defRPr sz="1400"/>
            </a:lvl7pPr>
            <a:lvl8pPr marL="3657600" lvl="7" indent="-317500" rtl="0">
              <a:lnSpc>
                <a:spcPct val="100000"/>
              </a:lnSpc>
              <a:spcBef>
                <a:spcPts val="0"/>
              </a:spcBef>
              <a:spcAft>
                <a:spcPts val="0"/>
              </a:spcAft>
              <a:buSzPts val="1400"/>
              <a:buAutoNum type="alphaLcPeriod"/>
              <a:defRPr sz="1400"/>
            </a:lvl8pPr>
            <a:lvl9pPr marL="4114800" lvl="8" indent="-317500" rtl="0">
              <a:lnSpc>
                <a:spcPct val="100000"/>
              </a:lnSpc>
              <a:spcBef>
                <a:spcPts val="0"/>
              </a:spcBef>
              <a:spcAft>
                <a:spcPts val="0"/>
              </a:spcAft>
              <a:buSzPts val="1400"/>
              <a:buAutoNum type="romanLcPeriod"/>
              <a:defRPr sz="1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6"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Carter One"/>
              <a:buNone/>
              <a:defRPr sz="3000">
                <a:solidFill>
                  <a:schemeClr val="dk1"/>
                </a:solidFill>
                <a:latin typeface="Carter One"/>
                <a:ea typeface="Carter One"/>
                <a:cs typeface="Carter One"/>
                <a:sym typeface="Carter One"/>
              </a:defRPr>
            </a:lvl1pPr>
            <a:lvl2pPr lvl="1">
              <a:spcBef>
                <a:spcPts val="0"/>
              </a:spcBef>
              <a:spcAft>
                <a:spcPts val="0"/>
              </a:spcAft>
              <a:buClr>
                <a:schemeClr val="dk1"/>
              </a:buClr>
              <a:buSzPts val="3000"/>
              <a:buFont typeface="Carter One"/>
              <a:buNone/>
              <a:defRPr sz="3000" b="1">
                <a:solidFill>
                  <a:schemeClr val="dk1"/>
                </a:solidFill>
                <a:latin typeface="Carter One"/>
                <a:ea typeface="Carter One"/>
                <a:cs typeface="Carter One"/>
                <a:sym typeface="Carter One"/>
              </a:defRPr>
            </a:lvl2pPr>
            <a:lvl3pPr lvl="2">
              <a:spcBef>
                <a:spcPts val="0"/>
              </a:spcBef>
              <a:spcAft>
                <a:spcPts val="0"/>
              </a:spcAft>
              <a:buClr>
                <a:schemeClr val="dk1"/>
              </a:buClr>
              <a:buSzPts val="3000"/>
              <a:buFont typeface="Carter One"/>
              <a:buNone/>
              <a:defRPr sz="3000" b="1">
                <a:solidFill>
                  <a:schemeClr val="dk1"/>
                </a:solidFill>
                <a:latin typeface="Carter One"/>
                <a:ea typeface="Carter One"/>
                <a:cs typeface="Carter One"/>
                <a:sym typeface="Carter One"/>
              </a:defRPr>
            </a:lvl3pPr>
            <a:lvl4pPr lvl="3">
              <a:spcBef>
                <a:spcPts val="0"/>
              </a:spcBef>
              <a:spcAft>
                <a:spcPts val="0"/>
              </a:spcAft>
              <a:buClr>
                <a:schemeClr val="dk1"/>
              </a:buClr>
              <a:buSzPts val="3000"/>
              <a:buFont typeface="Carter One"/>
              <a:buNone/>
              <a:defRPr sz="3000" b="1">
                <a:solidFill>
                  <a:schemeClr val="dk1"/>
                </a:solidFill>
                <a:latin typeface="Carter One"/>
                <a:ea typeface="Carter One"/>
                <a:cs typeface="Carter One"/>
                <a:sym typeface="Carter One"/>
              </a:defRPr>
            </a:lvl4pPr>
            <a:lvl5pPr lvl="4">
              <a:spcBef>
                <a:spcPts val="0"/>
              </a:spcBef>
              <a:spcAft>
                <a:spcPts val="0"/>
              </a:spcAft>
              <a:buClr>
                <a:schemeClr val="dk1"/>
              </a:buClr>
              <a:buSzPts val="3000"/>
              <a:buFont typeface="Carter One"/>
              <a:buNone/>
              <a:defRPr sz="3000" b="1">
                <a:solidFill>
                  <a:schemeClr val="dk1"/>
                </a:solidFill>
                <a:latin typeface="Carter One"/>
                <a:ea typeface="Carter One"/>
                <a:cs typeface="Carter One"/>
                <a:sym typeface="Carter One"/>
              </a:defRPr>
            </a:lvl5pPr>
            <a:lvl6pPr lvl="5">
              <a:spcBef>
                <a:spcPts val="0"/>
              </a:spcBef>
              <a:spcAft>
                <a:spcPts val="0"/>
              </a:spcAft>
              <a:buClr>
                <a:schemeClr val="dk1"/>
              </a:buClr>
              <a:buSzPts val="3000"/>
              <a:buFont typeface="Carter One"/>
              <a:buNone/>
              <a:defRPr sz="3000" b="1">
                <a:solidFill>
                  <a:schemeClr val="dk1"/>
                </a:solidFill>
                <a:latin typeface="Carter One"/>
                <a:ea typeface="Carter One"/>
                <a:cs typeface="Carter One"/>
                <a:sym typeface="Carter One"/>
              </a:defRPr>
            </a:lvl6pPr>
            <a:lvl7pPr lvl="6">
              <a:spcBef>
                <a:spcPts val="0"/>
              </a:spcBef>
              <a:spcAft>
                <a:spcPts val="0"/>
              </a:spcAft>
              <a:buClr>
                <a:schemeClr val="dk1"/>
              </a:buClr>
              <a:buSzPts val="3000"/>
              <a:buFont typeface="Carter One"/>
              <a:buNone/>
              <a:defRPr sz="3000" b="1">
                <a:solidFill>
                  <a:schemeClr val="dk1"/>
                </a:solidFill>
                <a:latin typeface="Carter One"/>
                <a:ea typeface="Carter One"/>
                <a:cs typeface="Carter One"/>
                <a:sym typeface="Carter One"/>
              </a:defRPr>
            </a:lvl7pPr>
            <a:lvl8pPr lvl="7">
              <a:spcBef>
                <a:spcPts val="0"/>
              </a:spcBef>
              <a:spcAft>
                <a:spcPts val="0"/>
              </a:spcAft>
              <a:buClr>
                <a:schemeClr val="dk1"/>
              </a:buClr>
              <a:buSzPts val="3000"/>
              <a:buFont typeface="Carter One"/>
              <a:buNone/>
              <a:defRPr sz="3000" b="1">
                <a:solidFill>
                  <a:schemeClr val="dk1"/>
                </a:solidFill>
                <a:latin typeface="Carter One"/>
                <a:ea typeface="Carter One"/>
                <a:cs typeface="Carter One"/>
                <a:sym typeface="Carter One"/>
              </a:defRPr>
            </a:lvl8pPr>
            <a:lvl9pPr lvl="8">
              <a:spcBef>
                <a:spcPts val="0"/>
              </a:spcBef>
              <a:spcAft>
                <a:spcPts val="0"/>
              </a:spcAft>
              <a:buClr>
                <a:schemeClr val="dk1"/>
              </a:buClr>
              <a:buSzPts val="3000"/>
              <a:buFont typeface="Carter One"/>
              <a:buNone/>
              <a:defRPr sz="3000" b="1">
                <a:solidFill>
                  <a:schemeClr val="dk1"/>
                </a:solidFill>
                <a:latin typeface="Carter One"/>
                <a:ea typeface="Carter One"/>
                <a:cs typeface="Carter One"/>
                <a:sym typeface="Carter One"/>
              </a:defRPr>
            </a:lvl9pPr>
          </a:lstStyle>
          <a:p>
            <a:endParaRPr/>
          </a:p>
        </p:txBody>
      </p:sp>
      <p:sp>
        <p:nvSpPr>
          <p:cNvPr id="7" name="Google Shape;7;p1"/>
          <p:cNvSpPr txBox="1">
            <a:spLocks noGrp="1"/>
          </p:cNvSpPr>
          <p:nvPr>
            <p:ph type="body" idx="1"/>
          </p:nvPr>
        </p:nvSpPr>
        <p:spPr>
          <a:xfrm>
            <a:off x="713225" y="1480575"/>
            <a:ext cx="7717500" cy="31233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1pPr>
            <a:lvl2pPr marL="914400" lvl="1"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2pPr>
            <a:lvl3pPr marL="1371600" lvl="2"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3pPr>
            <a:lvl4pPr marL="1828800" lvl="3"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4pPr>
            <a:lvl5pPr marL="2286000" lvl="4"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5pPr>
            <a:lvl6pPr marL="2743200" lvl="5"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6pPr>
            <a:lvl7pPr marL="3200400" lvl="6"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7pPr>
            <a:lvl8pPr marL="3657600" lvl="7"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8pPr>
            <a:lvl9pPr marL="4114800" lvl="8"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8" r:id="rId4"/>
    <p:sldLayoutId id="214748367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grpSp>
        <p:nvGrpSpPr>
          <p:cNvPr id="300" name="Google Shape;300;p33"/>
          <p:cNvGrpSpPr/>
          <p:nvPr/>
        </p:nvGrpSpPr>
        <p:grpSpPr>
          <a:xfrm>
            <a:off x="2163827" y="792136"/>
            <a:ext cx="4711051" cy="3412937"/>
            <a:chOff x="3958700" y="1446124"/>
            <a:chExt cx="4125625" cy="2988823"/>
          </a:xfrm>
        </p:grpSpPr>
        <p:sp>
          <p:nvSpPr>
            <p:cNvPr id="301" name="Google Shape;301;p33"/>
            <p:cNvSpPr/>
            <p:nvPr/>
          </p:nvSpPr>
          <p:spPr>
            <a:xfrm>
              <a:off x="3996300" y="1504500"/>
              <a:ext cx="4080950" cy="2849150"/>
            </a:xfrm>
            <a:custGeom>
              <a:avLst/>
              <a:gdLst/>
              <a:ahLst/>
              <a:cxnLst/>
              <a:rect l="l" t="t" r="r" b="b"/>
              <a:pathLst>
                <a:path w="163238" h="113966" extrusionOk="0">
                  <a:moveTo>
                    <a:pt x="16550" y="3761"/>
                  </a:moveTo>
                  <a:lnTo>
                    <a:pt x="152330" y="0"/>
                  </a:lnTo>
                  <a:lnTo>
                    <a:pt x="163238" y="113966"/>
                  </a:lnTo>
                  <a:lnTo>
                    <a:pt x="0" y="84252"/>
                  </a:lnTo>
                  <a:close/>
                </a:path>
              </a:pathLst>
            </a:custGeom>
            <a:solidFill>
              <a:schemeClr val="lt2"/>
            </a:solidFill>
            <a:ln>
              <a:noFill/>
            </a:ln>
          </p:spPr>
        </p:sp>
        <p:sp>
          <p:nvSpPr>
            <p:cNvPr id="302" name="Google Shape;302;p33"/>
            <p:cNvSpPr/>
            <p:nvPr/>
          </p:nvSpPr>
          <p:spPr>
            <a:xfrm>
              <a:off x="3958700" y="1904125"/>
              <a:ext cx="332425" cy="1694925"/>
            </a:xfrm>
            <a:custGeom>
              <a:avLst/>
              <a:gdLst/>
              <a:ahLst/>
              <a:cxnLst/>
              <a:rect l="l" t="t" r="r" b="b"/>
              <a:pathLst>
                <a:path w="13297" h="67797" extrusionOk="0">
                  <a:moveTo>
                    <a:pt x="0" y="67797"/>
                  </a:moveTo>
                  <a:lnTo>
                    <a:pt x="6151" y="0"/>
                  </a:lnTo>
                  <a:lnTo>
                    <a:pt x="13297" y="1129"/>
                  </a:lnTo>
                  <a:close/>
                </a:path>
              </a:pathLst>
            </a:custGeom>
            <a:solidFill>
              <a:schemeClr val="accent1"/>
            </a:solidFill>
            <a:ln>
              <a:noFill/>
            </a:ln>
          </p:spPr>
        </p:sp>
        <p:sp>
          <p:nvSpPr>
            <p:cNvPr id="303" name="Google Shape;303;p33"/>
            <p:cNvSpPr/>
            <p:nvPr/>
          </p:nvSpPr>
          <p:spPr>
            <a:xfrm>
              <a:off x="4420426" y="1446124"/>
              <a:ext cx="1256700" cy="108150"/>
            </a:xfrm>
            <a:custGeom>
              <a:avLst/>
              <a:gdLst/>
              <a:ahLst/>
              <a:cxnLst/>
              <a:rect l="l" t="t" r="r" b="b"/>
              <a:pathLst>
                <a:path w="50268" h="4326" extrusionOk="0">
                  <a:moveTo>
                    <a:pt x="50268" y="3369"/>
                  </a:moveTo>
                  <a:lnTo>
                    <a:pt x="0" y="4326"/>
                  </a:lnTo>
                  <a:lnTo>
                    <a:pt x="940" y="0"/>
                  </a:lnTo>
                  <a:close/>
                </a:path>
              </a:pathLst>
            </a:custGeom>
            <a:solidFill>
              <a:schemeClr val="accent2"/>
            </a:solidFill>
            <a:ln>
              <a:noFill/>
            </a:ln>
          </p:spPr>
        </p:sp>
        <p:sp>
          <p:nvSpPr>
            <p:cNvPr id="304" name="Google Shape;304;p33"/>
            <p:cNvSpPr/>
            <p:nvPr/>
          </p:nvSpPr>
          <p:spPr>
            <a:xfrm>
              <a:off x="7846500" y="1499800"/>
              <a:ext cx="134400" cy="1403400"/>
            </a:xfrm>
            <a:custGeom>
              <a:avLst/>
              <a:gdLst/>
              <a:ahLst/>
              <a:cxnLst/>
              <a:rect l="l" t="t" r="r" b="b"/>
              <a:pathLst>
                <a:path w="5376" h="56136" extrusionOk="0">
                  <a:moveTo>
                    <a:pt x="5376" y="56136"/>
                  </a:moveTo>
                  <a:lnTo>
                    <a:pt x="0" y="94"/>
                  </a:lnTo>
                  <a:lnTo>
                    <a:pt x="4136" y="0"/>
                  </a:lnTo>
                  <a:close/>
                </a:path>
              </a:pathLst>
            </a:custGeom>
            <a:solidFill>
              <a:schemeClr val="accent2"/>
            </a:solidFill>
            <a:ln>
              <a:noFill/>
            </a:ln>
          </p:spPr>
        </p:sp>
        <p:sp>
          <p:nvSpPr>
            <p:cNvPr id="305" name="Google Shape;305;p33"/>
            <p:cNvSpPr/>
            <p:nvPr/>
          </p:nvSpPr>
          <p:spPr>
            <a:xfrm>
              <a:off x="7212175" y="4256272"/>
              <a:ext cx="872150" cy="178675"/>
            </a:xfrm>
            <a:custGeom>
              <a:avLst/>
              <a:gdLst/>
              <a:ahLst/>
              <a:cxnLst/>
              <a:rect l="l" t="t" r="r" b="b"/>
              <a:pathLst>
                <a:path w="34886" h="7147" extrusionOk="0">
                  <a:moveTo>
                    <a:pt x="34886" y="5681"/>
                  </a:moveTo>
                  <a:lnTo>
                    <a:pt x="0" y="7147"/>
                  </a:lnTo>
                  <a:lnTo>
                    <a:pt x="2256" y="0"/>
                  </a:lnTo>
                  <a:close/>
                </a:path>
              </a:pathLst>
            </a:custGeom>
            <a:solidFill>
              <a:schemeClr val="lt2"/>
            </a:solidFill>
            <a:ln>
              <a:noFill/>
            </a:ln>
          </p:spPr>
        </p:sp>
      </p:grpSp>
      <p:sp>
        <p:nvSpPr>
          <p:cNvPr id="306" name="Google Shape;306;p33"/>
          <p:cNvSpPr txBox="1">
            <a:spLocks noGrp="1"/>
          </p:cNvSpPr>
          <p:nvPr>
            <p:ph type="ctrTitle"/>
          </p:nvPr>
        </p:nvSpPr>
        <p:spPr>
          <a:xfrm>
            <a:off x="2456359" y="1676250"/>
            <a:ext cx="3992100" cy="1791000"/>
          </a:xfrm>
          <a:prstGeom prst="rect">
            <a:avLst/>
          </a:prstGeom>
        </p:spPr>
        <p:txBody>
          <a:bodyPr spcFirstLastPara="1" wrap="square" lIns="91425" tIns="91425" rIns="91425" bIns="91425" anchor="ctr" anchorCtr="0">
            <a:noAutofit/>
          </a:bodyPr>
          <a:lstStyle/>
          <a:p>
            <a:pPr marL="0" marR="0" algn="ctr">
              <a:lnSpc>
                <a:spcPct val="110000"/>
              </a:lnSpc>
              <a:spcBef>
                <a:spcPts val="4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Analyzing the Short-term Rental Market: An Advanced Statistical Analysis</a:t>
            </a:r>
            <a:endParaRPr lang="en-US" sz="1800" dirty="0">
              <a:effectLst/>
              <a:latin typeface="Linux Libertine"/>
              <a:ea typeface="Calibri" panose="020F0502020204030204" pitchFamily="34" charset="0"/>
              <a:cs typeface="Times New Roman" panose="02020603050405020304" pitchFamily="18" charset="0"/>
            </a:endParaRPr>
          </a:p>
        </p:txBody>
      </p:sp>
      <p:sp>
        <p:nvSpPr>
          <p:cNvPr id="307" name="Google Shape;307;p33"/>
          <p:cNvSpPr txBox="1">
            <a:spLocks noGrp="1"/>
          </p:cNvSpPr>
          <p:nvPr>
            <p:ph type="subTitle" idx="1"/>
          </p:nvPr>
        </p:nvSpPr>
        <p:spPr>
          <a:xfrm>
            <a:off x="5086699" y="4036263"/>
            <a:ext cx="2580449" cy="5979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latin typeface="Livvic"/>
                <a:ea typeface="Livvic"/>
                <a:cs typeface="Livvic"/>
                <a:sym typeface="Livvic"/>
              </a:rPr>
              <a:t>Stat 4010-5010</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latin typeface="Livvic"/>
              <a:ea typeface="Livvic"/>
              <a:cs typeface="Livvic"/>
              <a:sym typeface="Livvic"/>
            </a:endParaRP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dirty="0" err="1">
                <a:latin typeface="Livvic"/>
                <a:ea typeface="Livvic"/>
                <a:cs typeface="Livvic"/>
                <a:sym typeface="Livvic"/>
              </a:rPr>
              <a:t>Anila</a:t>
            </a:r>
            <a:r>
              <a:rPr lang="en-US" dirty="0">
                <a:latin typeface="Livvic"/>
                <a:ea typeface="Livvic"/>
                <a:cs typeface="Livvic"/>
                <a:sym typeface="Livvic"/>
              </a:rPr>
              <a:t> </a:t>
            </a:r>
            <a:r>
              <a:rPr lang="en-US" dirty="0"/>
              <a:t>R</a:t>
            </a:r>
            <a:r>
              <a:rPr lang="en-US" dirty="0">
                <a:latin typeface="Livvic"/>
                <a:ea typeface="Livvic"/>
                <a:cs typeface="Livvic"/>
                <a:sym typeface="Livvic"/>
              </a:rPr>
              <a:t>eddy </a:t>
            </a:r>
            <a:r>
              <a:rPr lang="en-US" dirty="0" err="1">
                <a:latin typeface="Livvic"/>
                <a:ea typeface="Livvic"/>
                <a:cs typeface="Livvic"/>
                <a:sym typeface="Livvic"/>
              </a:rPr>
              <a:t>Musku</a:t>
            </a:r>
            <a:endParaRPr lang="en-US" dirty="0"/>
          </a:p>
          <a:p>
            <a:pPr marL="0" lvl="0" indent="0" algn="l" rtl="0">
              <a:spcBef>
                <a:spcPts val="0"/>
              </a:spcBef>
              <a:spcAft>
                <a:spcPts val="0"/>
              </a:spcAft>
              <a:buClr>
                <a:schemeClr val="dk1"/>
              </a:buClr>
              <a:buSzPts val="1100"/>
              <a:buFont typeface="Arial"/>
              <a:buNone/>
            </a:pPr>
            <a:r>
              <a:rPr lang="en-US" dirty="0"/>
              <a:t>Mohammed Junaid </a:t>
            </a:r>
            <a:r>
              <a:rPr lang="en-US" dirty="0" err="1"/>
              <a:t>shaik</a:t>
            </a:r>
            <a:r>
              <a:rPr lang="en-US" dirty="0"/>
              <a:t> </a:t>
            </a:r>
            <a:endParaRPr lang="en-US" dirty="0">
              <a:latin typeface="Livvic"/>
              <a:ea typeface="Livvic"/>
              <a:cs typeface="Livvic"/>
              <a:sym typeface="Livvic"/>
            </a:endParaRPr>
          </a:p>
          <a:p>
            <a:pPr marL="0" lvl="0" indent="0" algn="l" rtl="0">
              <a:spcBef>
                <a:spcPts val="0"/>
              </a:spcBef>
              <a:spcAft>
                <a:spcPts val="0"/>
              </a:spcAft>
              <a:buClr>
                <a:schemeClr val="dk1"/>
              </a:buClr>
              <a:buSzPts val="1100"/>
              <a:buFont typeface="Arial"/>
              <a:buNone/>
            </a:pPr>
            <a:endParaRPr dirty="0">
              <a:latin typeface="Livvic"/>
              <a:ea typeface="Livvic"/>
              <a:cs typeface="Livvic"/>
              <a:sym typeface="Livvic"/>
            </a:endParaRPr>
          </a:p>
        </p:txBody>
      </p:sp>
      <p:sp>
        <p:nvSpPr>
          <p:cNvPr id="308" name="Google Shape;308;p33"/>
          <p:cNvSpPr/>
          <p:nvPr/>
        </p:nvSpPr>
        <p:spPr>
          <a:xfrm>
            <a:off x="7602425" y="270825"/>
            <a:ext cx="1647300" cy="117700"/>
          </a:xfrm>
          <a:custGeom>
            <a:avLst/>
            <a:gdLst/>
            <a:ahLst/>
            <a:cxnLst/>
            <a:rect l="l" t="t" r="r" b="b"/>
            <a:pathLst>
              <a:path w="65892" h="4708" extrusionOk="0">
                <a:moveTo>
                  <a:pt x="0" y="2143"/>
                </a:moveTo>
                <a:lnTo>
                  <a:pt x="65892" y="0"/>
                </a:lnTo>
                <a:lnTo>
                  <a:pt x="65501" y="4708"/>
                </a:lnTo>
                <a:close/>
              </a:path>
            </a:pathLst>
          </a:custGeom>
          <a:solidFill>
            <a:schemeClr val="lt2"/>
          </a:solidFill>
          <a:ln>
            <a:noFill/>
          </a:ln>
        </p:spPr>
      </p:sp>
      <p:grpSp>
        <p:nvGrpSpPr>
          <p:cNvPr id="309" name="Google Shape;309;p33"/>
          <p:cNvGrpSpPr/>
          <p:nvPr/>
        </p:nvGrpSpPr>
        <p:grpSpPr>
          <a:xfrm>
            <a:off x="3663421" y="1733086"/>
            <a:ext cx="1198043" cy="210331"/>
            <a:chOff x="1026623" y="2953314"/>
            <a:chExt cx="5688711" cy="1008300"/>
          </a:xfrm>
        </p:grpSpPr>
        <p:sp>
          <p:nvSpPr>
            <p:cNvPr id="310" name="Google Shape;310;p33"/>
            <p:cNvSpPr/>
            <p:nvPr/>
          </p:nvSpPr>
          <p:spPr>
            <a:xfrm>
              <a:off x="1026623"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2183600"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3"/>
            <p:cNvSpPr/>
            <p:nvPr/>
          </p:nvSpPr>
          <p:spPr>
            <a:xfrm>
              <a:off x="3340578"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3"/>
            <p:cNvSpPr/>
            <p:nvPr/>
          </p:nvSpPr>
          <p:spPr>
            <a:xfrm>
              <a:off x="4497556"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3"/>
            <p:cNvSpPr/>
            <p:nvPr/>
          </p:nvSpPr>
          <p:spPr>
            <a:xfrm>
              <a:off x="5654534"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C933F-30DB-2237-89D9-501EC63117CF}"/>
              </a:ext>
            </a:extLst>
          </p:cNvPr>
          <p:cNvSpPr>
            <a:spLocks noGrp="1"/>
          </p:cNvSpPr>
          <p:nvPr>
            <p:ph type="title"/>
          </p:nvPr>
        </p:nvSpPr>
        <p:spPr/>
        <p:txBody>
          <a:bodyPr/>
          <a:lstStyle/>
          <a:p>
            <a:r>
              <a:rPr lang="en-US" dirty="0"/>
              <a:t>Causality:</a:t>
            </a:r>
          </a:p>
        </p:txBody>
      </p:sp>
      <p:sp>
        <p:nvSpPr>
          <p:cNvPr id="3" name="Text Placeholder 2">
            <a:extLst>
              <a:ext uri="{FF2B5EF4-FFF2-40B4-BE49-F238E27FC236}">
                <a16:creationId xmlns:a16="http://schemas.microsoft.com/office/drawing/2014/main" id="{00F7D6FE-2BC0-D82A-EF3C-468466A8677B}"/>
              </a:ext>
            </a:extLst>
          </p:cNvPr>
          <p:cNvSpPr>
            <a:spLocks noGrp="1"/>
          </p:cNvSpPr>
          <p:nvPr>
            <p:ph type="body" idx="1"/>
          </p:nvPr>
        </p:nvSpPr>
        <p:spPr>
          <a:xfrm>
            <a:off x="549670" y="1395253"/>
            <a:ext cx="3486240" cy="2214175"/>
          </a:xfrm>
        </p:spPr>
        <p:txBody>
          <a:bodyPr/>
          <a:lstStyle/>
          <a:p>
            <a:pPr marL="152400" indent="0">
              <a:buNone/>
            </a:pPr>
            <a:r>
              <a:rPr lang="en-US" dirty="0"/>
              <a:t>Causality refers to a relationship in which one variable directly influences the other variable.</a:t>
            </a:r>
          </a:p>
          <a:p>
            <a:pPr marL="152400" indent="0">
              <a:buNone/>
            </a:pPr>
            <a:br>
              <a:rPr lang="en-US" dirty="0"/>
            </a:br>
            <a:r>
              <a:rPr lang="en-US" dirty="0"/>
              <a:t>As per the correlation plots, we see that accommodates more correlates the price, but we cannot predict assumptions that accommodates causes price.</a:t>
            </a:r>
          </a:p>
        </p:txBody>
      </p:sp>
      <p:sp>
        <p:nvSpPr>
          <p:cNvPr id="4" name="Text Placeholder 3">
            <a:extLst>
              <a:ext uri="{FF2B5EF4-FFF2-40B4-BE49-F238E27FC236}">
                <a16:creationId xmlns:a16="http://schemas.microsoft.com/office/drawing/2014/main" id="{13000C4B-7366-108C-DF4A-40A5BC91528C}"/>
              </a:ext>
            </a:extLst>
          </p:cNvPr>
          <p:cNvSpPr>
            <a:spLocks noGrp="1"/>
          </p:cNvSpPr>
          <p:nvPr>
            <p:ph type="body" idx="2"/>
          </p:nvPr>
        </p:nvSpPr>
        <p:spPr>
          <a:xfrm>
            <a:off x="4035910" y="1395253"/>
            <a:ext cx="4807963" cy="2452800"/>
          </a:xfrm>
        </p:spPr>
        <p:txBody>
          <a:bodyPr/>
          <a:lstStyle/>
          <a:p>
            <a:pPr marL="152400" indent="0">
              <a:buNone/>
            </a:pPr>
            <a:r>
              <a:rPr lang="en-US" dirty="0"/>
              <a:t>In case of observational studies as we cannot manipulate the variables of interest, here price to establish a cause-and-effect relationship, we cannot test for causality based on the data collected.</a:t>
            </a:r>
          </a:p>
          <a:p>
            <a:pPr marL="152400" indent="0">
              <a:buNone/>
            </a:pPr>
            <a:endParaRPr lang="en-US" dirty="0"/>
          </a:p>
          <a:p>
            <a:pPr marL="152400" indent="0">
              <a:buNone/>
            </a:pPr>
            <a:r>
              <a:rPr lang="en-US" dirty="0"/>
              <a:t>In our case, we first try to check for relationships between our predictor variables like bedrooms, accommodates, beds, room type, number of reviews and the response variable price using regression models. Using these regression models, we try to control for other factors that may affect the outcome. But, based on upon these analyses, we cannot establish causality.</a:t>
            </a:r>
            <a:br>
              <a:rPr lang="en-US" dirty="0"/>
            </a:br>
            <a:endParaRPr lang="en-US" dirty="0"/>
          </a:p>
          <a:p>
            <a:endParaRPr lang="en-US" dirty="0"/>
          </a:p>
        </p:txBody>
      </p:sp>
      <p:pic>
        <p:nvPicPr>
          <p:cNvPr id="5" name="Picture 2" descr="Causal Inference Archives - MIT-IBM Watson AI Lab">
            <a:extLst>
              <a:ext uri="{FF2B5EF4-FFF2-40B4-BE49-F238E27FC236}">
                <a16:creationId xmlns:a16="http://schemas.microsoft.com/office/drawing/2014/main" id="{C7E97BDA-92FD-DB3E-B4C5-3672B4A068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589" y="3469696"/>
            <a:ext cx="2328544" cy="1516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564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F8C9E-BE9D-11F7-AACC-D689EAE41DFA}"/>
              </a:ext>
            </a:extLst>
          </p:cNvPr>
          <p:cNvSpPr>
            <a:spLocks noGrp="1"/>
          </p:cNvSpPr>
          <p:nvPr>
            <p:ph type="title"/>
          </p:nvPr>
        </p:nvSpPr>
        <p:spPr/>
        <p:txBody>
          <a:bodyPr/>
          <a:lstStyle/>
          <a:p>
            <a:r>
              <a:rPr lang="en-US" dirty="0"/>
              <a:t>Linear Regression : </a:t>
            </a:r>
          </a:p>
        </p:txBody>
      </p:sp>
      <p:sp>
        <p:nvSpPr>
          <p:cNvPr id="3" name="Text Placeholder 2">
            <a:extLst>
              <a:ext uri="{FF2B5EF4-FFF2-40B4-BE49-F238E27FC236}">
                <a16:creationId xmlns:a16="http://schemas.microsoft.com/office/drawing/2014/main" id="{17660CA5-406C-8B79-EA5C-450950C339AD}"/>
              </a:ext>
            </a:extLst>
          </p:cNvPr>
          <p:cNvSpPr>
            <a:spLocks noGrp="1"/>
          </p:cNvSpPr>
          <p:nvPr>
            <p:ph type="body" idx="1"/>
          </p:nvPr>
        </p:nvSpPr>
        <p:spPr/>
        <p:txBody>
          <a:bodyPr/>
          <a:lstStyle/>
          <a:p>
            <a:r>
              <a:rPr lang="en-US" dirty="0"/>
              <a:t>Price Regression Analysis</a:t>
            </a:r>
          </a:p>
          <a:p>
            <a:endParaRPr lang="en-US" dirty="0"/>
          </a:p>
          <a:p>
            <a:pPr marL="152400" indent="0">
              <a:buNone/>
            </a:pPr>
            <a:r>
              <a:rPr lang="en-US" dirty="0"/>
              <a:t>In this analysis we tried to predict the price and we are training the dataset with the ratio of 80:20</a:t>
            </a:r>
          </a:p>
          <a:p>
            <a:pPr marL="152400" indent="0">
              <a:buNone/>
            </a:pPr>
            <a:br>
              <a:rPr lang="en-US" dirty="0"/>
            </a:br>
            <a:r>
              <a:rPr lang="en-US" dirty="0"/>
              <a:t>Model  3 was the best model among all the linear models that we have performed. The independent variables for this model are accommodates, bedrooms, </a:t>
            </a:r>
            <a:r>
              <a:rPr lang="en-US" dirty="0" err="1"/>
              <a:t>number_of_reviews</a:t>
            </a:r>
            <a:r>
              <a:rPr lang="en-US" dirty="0"/>
              <a:t>, </a:t>
            </a:r>
            <a:r>
              <a:rPr lang="en-US" dirty="0" err="1"/>
              <a:t>reviews_per_month</a:t>
            </a:r>
            <a:r>
              <a:rPr lang="en-US" dirty="0"/>
              <a:t>, </a:t>
            </a:r>
            <a:r>
              <a:rPr lang="en-US" dirty="0" err="1"/>
              <a:t>minimum_nights</a:t>
            </a:r>
            <a:r>
              <a:rPr lang="en-US" dirty="0"/>
              <a:t> , latitude ,longitude , beds , </a:t>
            </a:r>
            <a:r>
              <a:rPr lang="en-US" dirty="0" err="1"/>
              <a:t>room_type</a:t>
            </a:r>
            <a:r>
              <a:rPr lang="en-US" dirty="0"/>
              <a:t>, </a:t>
            </a:r>
            <a:r>
              <a:rPr lang="en-US" dirty="0" err="1"/>
              <a:t>calculated_host_listings_count</a:t>
            </a:r>
            <a:r>
              <a:rPr lang="en-US" dirty="0"/>
              <a:t>.</a:t>
            </a:r>
          </a:p>
          <a:p>
            <a:pPr marL="152400" indent="0">
              <a:buNone/>
            </a:pPr>
            <a:endParaRPr lang="en-US" dirty="0"/>
          </a:p>
          <a:p>
            <a:pPr marL="152400" indent="0">
              <a:buNone/>
            </a:pPr>
            <a:br>
              <a:rPr lang="en-US" dirty="0"/>
            </a:br>
            <a:endParaRPr lang="en-US" dirty="0"/>
          </a:p>
        </p:txBody>
      </p:sp>
      <p:graphicFrame>
        <p:nvGraphicFramePr>
          <p:cNvPr id="4" name="Table 3">
            <a:extLst>
              <a:ext uri="{FF2B5EF4-FFF2-40B4-BE49-F238E27FC236}">
                <a16:creationId xmlns:a16="http://schemas.microsoft.com/office/drawing/2014/main" id="{EF15A19C-B219-4C6B-5A38-4EE312A628F4}"/>
              </a:ext>
            </a:extLst>
          </p:cNvPr>
          <p:cNvGraphicFramePr>
            <a:graphicFrameLocks noGrp="1"/>
          </p:cNvGraphicFramePr>
          <p:nvPr>
            <p:extLst>
              <p:ext uri="{D42A27DB-BD31-4B8C-83A1-F6EECF244321}">
                <p14:modId xmlns:p14="http://schemas.microsoft.com/office/powerpoint/2010/main" val="3383066097"/>
              </p:ext>
            </p:extLst>
          </p:nvPr>
        </p:nvGraphicFramePr>
        <p:xfrm>
          <a:off x="1039784" y="2838609"/>
          <a:ext cx="4038600" cy="1687830"/>
        </p:xfrm>
        <a:graphic>
          <a:graphicData uri="http://schemas.openxmlformats.org/drawingml/2006/table">
            <a:tbl>
              <a:tblPr>
                <a:tableStyleId>{638B1855-1B75-4FBE-930C-398BA8C253C6}</a:tableStyleId>
              </a:tblPr>
              <a:tblGrid>
                <a:gridCol w="1038225">
                  <a:extLst>
                    <a:ext uri="{9D8B030D-6E8A-4147-A177-3AD203B41FA5}">
                      <a16:colId xmlns:a16="http://schemas.microsoft.com/office/drawing/2014/main" val="3362195582"/>
                    </a:ext>
                  </a:extLst>
                </a:gridCol>
                <a:gridCol w="1000125">
                  <a:extLst>
                    <a:ext uri="{9D8B030D-6E8A-4147-A177-3AD203B41FA5}">
                      <a16:colId xmlns:a16="http://schemas.microsoft.com/office/drawing/2014/main" val="2098469831"/>
                    </a:ext>
                  </a:extLst>
                </a:gridCol>
                <a:gridCol w="1000125">
                  <a:extLst>
                    <a:ext uri="{9D8B030D-6E8A-4147-A177-3AD203B41FA5}">
                      <a16:colId xmlns:a16="http://schemas.microsoft.com/office/drawing/2014/main" val="2812628577"/>
                    </a:ext>
                  </a:extLst>
                </a:gridCol>
                <a:gridCol w="1000125">
                  <a:extLst>
                    <a:ext uri="{9D8B030D-6E8A-4147-A177-3AD203B41FA5}">
                      <a16:colId xmlns:a16="http://schemas.microsoft.com/office/drawing/2014/main" val="2299222636"/>
                    </a:ext>
                  </a:extLst>
                </a:gridCol>
              </a:tblGrid>
              <a:tr h="0">
                <a:tc>
                  <a:txBody>
                    <a:bodyPr/>
                    <a:lstStyle/>
                    <a:p>
                      <a:pPr algn="just" rtl="0" fontAlgn="t">
                        <a:spcBef>
                          <a:spcPts val="0"/>
                        </a:spcBef>
                        <a:spcAft>
                          <a:spcPts val="600"/>
                        </a:spcAft>
                      </a:pPr>
                      <a:r>
                        <a:rPr lang="en-US" sz="1200" b="0" u="none" strike="noStrike">
                          <a:solidFill>
                            <a:srgbClr val="000000"/>
                          </a:solidFill>
                          <a:effectLst/>
                        </a:rPr>
                        <a:t> </a:t>
                      </a:r>
                      <a:endParaRPr lang="en-US">
                        <a:effectLst/>
                      </a:endParaRPr>
                    </a:p>
                  </a:txBody>
                  <a:tcPr marL="66675" marR="66675" marT="95250" marB="95250"/>
                </a:tc>
                <a:tc>
                  <a:txBody>
                    <a:bodyPr/>
                    <a:lstStyle/>
                    <a:p>
                      <a:pPr algn="just" rtl="0" fontAlgn="t">
                        <a:spcBef>
                          <a:spcPts val="0"/>
                        </a:spcBef>
                        <a:spcAft>
                          <a:spcPts val="600"/>
                        </a:spcAft>
                      </a:pPr>
                      <a:r>
                        <a:rPr lang="en-US" sz="1200" b="0" u="none" strike="noStrike">
                          <a:solidFill>
                            <a:srgbClr val="000000"/>
                          </a:solidFill>
                          <a:effectLst/>
                        </a:rPr>
                        <a:t>Model1</a:t>
                      </a:r>
                      <a:endParaRPr lang="en-US">
                        <a:effectLst/>
                      </a:endParaRPr>
                    </a:p>
                  </a:txBody>
                  <a:tcPr marL="66675" marR="66675" marT="95250" marB="95250"/>
                </a:tc>
                <a:tc>
                  <a:txBody>
                    <a:bodyPr/>
                    <a:lstStyle/>
                    <a:p>
                      <a:pPr algn="just" rtl="0" fontAlgn="t">
                        <a:spcBef>
                          <a:spcPts val="0"/>
                        </a:spcBef>
                        <a:spcAft>
                          <a:spcPts val="600"/>
                        </a:spcAft>
                      </a:pPr>
                      <a:r>
                        <a:rPr lang="en-US" sz="1200" b="0" u="none" strike="noStrike">
                          <a:solidFill>
                            <a:srgbClr val="000000"/>
                          </a:solidFill>
                          <a:effectLst/>
                        </a:rPr>
                        <a:t>Model2</a:t>
                      </a:r>
                      <a:endParaRPr lang="en-US">
                        <a:effectLst/>
                      </a:endParaRPr>
                    </a:p>
                  </a:txBody>
                  <a:tcPr marL="66675" marR="66675" marT="95250" marB="95250"/>
                </a:tc>
                <a:tc>
                  <a:txBody>
                    <a:bodyPr/>
                    <a:lstStyle/>
                    <a:p>
                      <a:pPr algn="just" rtl="0" fontAlgn="t">
                        <a:spcBef>
                          <a:spcPts val="0"/>
                        </a:spcBef>
                        <a:spcAft>
                          <a:spcPts val="600"/>
                        </a:spcAft>
                      </a:pPr>
                      <a:r>
                        <a:rPr lang="en-US" sz="1200" b="0" u="none" strike="noStrike">
                          <a:solidFill>
                            <a:srgbClr val="000000"/>
                          </a:solidFill>
                          <a:effectLst/>
                        </a:rPr>
                        <a:t>Model3</a:t>
                      </a:r>
                      <a:endParaRPr lang="en-US">
                        <a:effectLst/>
                      </a:endParaRPr>
                    </a:p>
                  </a:txBody>
                  <a:tcPr marL="66675" marR="66675" marT="95250" marB="95250"/>
                </a:tc>
                <a:extLst>
                  <a:ext uri="{0D108BD9-81ED-4DB2-BD59-A6C34878D82A}">
                    <a16:rowId xmlns:a16="http://schemas.microsoft.com/office/drawing/2014/main" val="3962733201"/>
                  </a:ext>
                </a:extLst>
              </a:tr>
              <a:tr h="438150">
                <a:tc>
                  <a:txBody>
                    <a:bodyPr/>
                    <a:lstStyle/>
                    <a:p>
                      <a:pPr algn="just" rtl="0" fontAlgn="t">
                        <a:spcBef>
                          <a:spcPts val="0"/>
                        </a:spcBef>
                        <a:spcAft>
                          <a:spcPts val="600"/>
                        </a:spcAft>
                      </a:pPr>
                      <a:r>
                        <a:rPr lang="en-US" sz="1200" b="0" u="none" strike="noStrike">
                          <a:solidFill>
                            <a:srgbClr val="000000"/>
                          </a:solidFill>
                          <a:effectLst/>
                        </a:rPr>
                        <a:t>AIC</a:t>
                      </a:r>
                      <a:endParaRPr lang="en-US">
                        <a:effectLst/>
                      </a:endParaRPr>
                    </a:p>
                  </a:txBody>
                  <a:tcPr marL="66675" marR="66675" marT="95250" marB="95250"/>
                </a:tc>
                <a:tc>
                  <a:txBody>
                    <a:bodyPr/>
                    <a:lstStyle/>
                    <a:p>
                      <a:pPr algn="just" rtl="0" fontAlgn="t">
                        <a:spcBef>
                          <a:spcPts val="0"/>
                        </a:spcBef>
                        <a:spcAft>
                          <a:spcPts val="600"/>
                        </a:spcAft>
                      </a:pPr>
                      <a:r>
                        <a:rPr lang="en-US" sz="1200" b="0" u="none" strike="noStrike">
                          <a:solidFill>
                            <a:srgbClr val="000000"/>
                          </a:solidFill>
                          <a:effectLst/>
                        </a:rPr>
                        <a:t>33108</a:t>
                      </a:r>
                      <a:endParaRPr lang="en-US">
                        <a:effectLst/>
                      </a:endParaRPr>
                    </a:p>
                  </a:txBody>
                  <a:tcPr marL="66675" marR="66675" marT="95250" marB="95250"/>
                </a:tc>
                <a:tc>
                  <a:txBody>
                    <a:bodyPr/>
                    <a:lstStyle/>
                    <a:p>
                      <a:pPr algn="just" rtl="0" fontAlgn="t">
                        <a:spcBef>
                          <a:spcPts val="0"/>
                        </a:spcBef>
                        <a:spcAft>
                          <a:spcPts val="600"/>
                        </a:spcAft>
                      </a:pPr>
                      <a:r>
                        <a:rPr lang="en-US" sz="1200" b="0" u="none" strike="noStrike" dirty="0">
                          <a:solidFill>
                            <a:srgbClr val="000000"/>
                          </a:solidFill>
                          <a:effectLst/>
                        </a:rPr>
                        <a:t>33052</a:t>
                      </a:r>
                      <a:endParaRPr lang="en-US" dirty="0">
                        <a:effectLst/>
                      </a:endParaRPr>
                    </a:p>
                  </a:txBody>
                  <a:tcPr marL="66675" marR="66675" marT="95250" marB="95250"/>
                </a:tc>
                <a:tc>
                  <a:txBody>
                    <a:bodyPr/>
                    <a:lstStyle/>
                    <a:p>
                      <a:pPr algn="just" rtl="0" fontAlgn="t">
                        <a:spcBef>
                          <a:spcPts val="0"/>
                        </a:spcBef>
                        <a:spcAft>
                          <a:spcPts val="600"/>
                        </a:spcAft>
                      </a:pPr>
                      <a:r>
                        <a:rPr lang="en-US" sz="1200" b="0" u="none" strike="noStrike">
                          <a:solidFill>
                            <a:srgbClr val="000000"/>
                          </a:solidFill>
                          <a:effectLst/>
                        </a:rPr>
                        <a:t>33035</a:t>
                      </a:r>
                      <a:endParaRPr lang="en-US">
                        <a:effectLst/>
                      </a:endParaRPr>
                    </a:p>
                  </a:txBody>
                  <a:tcPr marL="66675" marR="66675" marT="95250" marB="95250"/>
                </a:tc>
                <a:extLst>
                  <a:ext uri="{0D108BD9-81ED-4DB2-BD59-A6C34878D82A}">
                    <a16:rowId xmlns:a16="http://schemas.microsoft.com/office/drawing/2014/main" val="3054179613"/>
                  </a:ext>
                </a:extLst>
              </a:tr>
              <a:tr h="438150">
                <a:tc>
                  <a:txBody>
                    <a:bodyPr/>
                    <a:lstStyle/>
                    <a:p>
                      <a:pPr algn="just" rtl="0" fontAlgn="t">
                        <a:spcBef>
                          <a:spcPts val="0"/>
                        </a:spcBef>
                        <a:spcAft>
                          <a:spcPts val="600"/>
                        </a:spcAft>
                      </a:pPr>
                      <a:r>
                        <a:rPr lang="en-US" sz="1200" b="0" u="none" strike="noStrike">
                          <a:solidFill>
                            <a:srgbClr val="000000"/>
                          </a:solidFill>
                          <a:effectLst/>
                        </a:rPr>
                        <a:t>BIC</a:t>
                      </a:r>
                      <a:endParaRPr lang="en-US">
                        <a:effectLst/>
                      </a:endParaRPr>
                    </a:p>
                  </a:txBody>
                  <a:tcPr marL="66675" marR="66675" marT="95250" marB="95250"/>
                </a:tc>
                <a:tc>
                  <a:txBody>
                    <a:bodyPr/>
                    <a:lstStyle/>
                    <a:p>
                      <a:pPr algn="just" rtl="0" fontAlgn="t">
                        <a:spcBef>
                          <a:spcPts val="0"/>
                        </a:spcBef>
                        <a:spcAft>
                          <a:spcPts val="600"/>
                        </a:spcAft>
                      </a:pPr>
                      <a:r>
                        <a:rPr lang="en-US" sz="1200" b="0" u="none" strike="noStrike">
                          <a:solidFill>
                            <a:srgbClr val="000000"/>
                          </a:solidFill>
                          <a:effectLst/>
                        </a:rPr>
                        <a:t>33181</a:t>
                      </a:r>
                      <a:endParaRPr lang="en-US">
                        <a:effectLst/>
                      </a:endParaRPr>
                    </a:p>
                  </a:txBody>
                  <a:tcPr marL="66675" marR="66675" marT="95250" marB="95250"/>
                </a:tc>
                <a:tc>
                  <a:txBody>
                    <a:bodyPr/>
                    <a:lstStyle/>
                    <a:p>
                      <a:pPr algn="just" rtl="0" fontAlgn="t">
                        <a:spcBef>
                          <a:spcPts val="0"/>
                        </a:spcBef>
                        <a:spcAft>
                          <a:spcPts val="600"/>
                        </a:spcAft>
                      </a:pPr>
                      <a:r>
                        <a:rPr lang="en-US" sz="1200" b="0" u="none" strike="noStrike">
                          <a:solidFill>
                            <a:srgbClr val="000000"/>
                          </a:solidFill>
                          <a:effectLst/>
                        </a:rPr>
                        <a:t>33143</a:t>
                      </a:r>
                      <a:endParaRPr lang="en-US">
                        <a:effectLst/>
                      </a:endParaRPr>
                    </a:p>
                  </a:txBody>
                  <a:tcPr marL="66675" marR="66675" marT="95250" marB="95250"/>
                </a:tc>
                <a:tc>
                  <a:txBody>
                    <a:bodyPr/>
                    <a:lstStyle/>
                    <a:p>
                      <a:pPr algn="just" rtl="0" fontAlgn="t">
                        <a:spcBef>
                          <a:spcPts val="0"/>
                        </a:spcBef>
                        <a:spcAft>
                          <a:spcPts val="600"/>
                        </a:spcAft>
                      </a:pPr>
                      <a:r>
                        <a:rPr lang="en-US" sz="1200" b="0" u="none" strike="noStrike">
                          <a:solidFill>
                            <a:srgbClr val="000000"/>
                          </a:solidFill>
                          <a:effectLst/>
                        </a:rPr>
                        <a:t>33126</a:t>
                      </a:r>
                      <a:endParaRPr lang="en-US">
                        <a:effectLst/>
                      </a:endParaRPr>
                    </a:p>
                  </a:txBody>
                  <a:tcPr marL="66675" marR="66675" marT="95250" marB="95250"/>
                </a:tc>
                <a:extLst>
                  <a:ext uri="{0D108BD9-81ED-4DB2-BD59-A6C34878D82A}">
                    <a16:rowId xmlns:a16="http://schemas.microsoft.com/office/drawing/2014/main" val="628133737"/>
                  </a:ext>
                </a:extLst>
              </a:tr>
              <a:tr h="438150">
                <a:tc>
                  <a:txBody>
                    <a:bodyPr/>
                    <a:lstStyle/>
                    <a:p>
                      <a:pPr algn="just" rtl="0" fontAlgn="t">
                        <a:spcBef>
                          <a:spcPts val="0"/>
                        </a:spcBef>
                        <a:spcAft>
                          <a:spcPts val="600"/>
                        </a:spcAft>
                      </a:pPr>
                      <a:r>
                        <a:rPr lang="en-US" sz="1200" b="0" u="none" strike="noStrike">
                          <a:solidFill>
                            <a:srgbClr val="000000"/>
                          </a:solidFill>
                          <a:effectLst/>
                        </a:rPr>
                        <a:t>Adjusted R2</a:t>
                      </a:r>
                      <a:endParaRPr lang="en-US">
                        <a:effectLst/>
                      </a:endParaRPr>
                    </a:p>
                  </a:txBody>
                  <a:tcPr marL="66675" marR="66675" marT="95250" marB="95250"/>
                </a:tc>
                <a:tc>
                  <a:txBody>
                    <a:bodyPr/>
                    <a:lstStyle/>
                    <a:p>
                      <a:pPr algn="just" rtl="0" fontAlgn="t">
                        <a:spcBef>
                          <a:spcPts val="0"/>
                        </a:spcBef>
                        <a:spcAft>
                          <a:spcPts val="600"/>
                        </a:spcAft>
                      </a:pPr>
                      <a:r>
                        <a:rPr lang="en-US" sz="1200" b="0" u="none" strike="noStrike">
                          <a:solidFill>
                            <a:srgbClr val="000000"/>
                          </a:solidFill>
                          <a:effectLst/>
                        </a:rPr>
                        <a:t>0.393</a:t>
                      </a:r>
                      <a:endParaRPr lang="en-US">
                        <a:effectLst/>
                      </a:endParaRPr>
                    </a:p>
                  </a:txBody>
                  <a:tcPr marL="66675" marR="66675" marT="95250" marB="95250"/>
                </a:tc>
                <a:tc>
                  <a:txBody>
                    <a:bodyPr/>
                    <a:lstStyle/>
                    <a:p>
                      <a:pPr algn="just" rtl="0" fontAlgn="t">
                        <a:spcBef>
                          <a:spcPts val="0"/>
                        </a:spcBef>
                        <a:spcAft>
                          <a:spcPts val="600"/>
                        </a:spcAft>
                      </a:pPr>
                      <a:r>
                        <a:rPr lang="en-US" sz="1200" b="0" u="none" strike="noStrike">
                          <a:solidFill>
                            <a:srgbClr val="000000"/>
                          </a:solidFill>
                          <a:effectLst/>
                        </a:rPr>
                        <a:t>0.4039</a:t>
                      </a:r>
                      <a:endParaRPr lang="en-US">
                        <a:effectLst/>
                      </a:endParaRPr>
                    </a:p>
                  </a:txBody>
                  <a:tcPr marL="66675" marR="66675" marT="95250" marB="95250"/>
                </a:tc>
                <a:tc>
                  <a:txBody>
                    <a:bodyPr/>
                    <a:lstStyle/>
                    <a:p>
                      <a:pPr algn="just" rtl="0" fontAlgn="t">
                        <a:spcBef>
                          <a:spcPts val="0"/>
                        </a:spcBef>
                        <a:spcAft>
                          <a:spcPts val="600"/>
                        </a:spcAft>
                      </a:pPr>
                      <a:r>
                        <a:rPr lang="en-US" sz="1200" b="0" u="none" strike="noStrike" dirty="0">
                          <a:solidFill>
                            <a:srgbClr val="000000"/>
                          </a:solidFill>
                          <a:effectLst/>
                        </a:rPr>
                        <a:t>0.4071</a:t>
                      </a:r>
                      <a:endParaRPr lang="en-US" dirty="0">
                        <a:effectLst/>
                      </a:endParaRPr>
                    </a:p>
                  </a:txBody>
                  <a:tcPr marL="66675" marR="66675" marT="95250" marB="95250"/>
                </a:tc>
                <a:extLst>
                  <a:ext uri="{0D108BD9-81ED-4DB2-BD59-A6C34878D82A}">
                    <a16:rowId xmlns:a16="http://schemas.microsoft.com/office/drawing/2014/main" val="3675316909"/>
                  </a:ext>
                </a:extLst>
              </a:tr>
            </a:tbl>
          </a:graphicData>
        </a:graphic>
      </p:graphicFrame>
      <p:sp>
        <p:nvSpPr>
          <p:cNvPr id="5" name="Rectangle 1">
            <a:extLst>
              <a:ext uri="{FF2B5EF4-FFF2-40B4-BE49-F238E27FC236}">
                <a16:creationId xmlns:a16="http://schemas.microsoft.com/office/drawing/2014/main" id="{BFC71A8A-0AFE-C67C-7DBB-41FA3CE22787}"/>
              </a:ext>
            </a:extLst>
          </p:cNvPr>
          <p:cNvSpPr>
            <a:spLocks noChangeArrowheads="1"/>
          </p:cNvSpPr>
          <p:nvPr/>
        </p:nvSpPr>
        <p:spPr bwMode="auto">
          <a:xfrm>
            <a:off x="2020686" y="302164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58641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906C24-15D3-668E-21A6-ABCFCAD72708}"/>
              </a:ext>
            </a:extLst>
          </p:cNvPr>
          <p:cNvSpPr>
            <a:spLocks noGrp="1"/>
          </p:cNvSpPr>
          <p:nvPr>
            <p:ph type="body" idx="1"/>
          </p:nvPr>
        </p:nvSpPr>
        <p:spPr>
          <a:xfrm>
            <a:off x="88233" y="2427166"/>
            <a:ext cx="7717500" cy="2508516"/>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152400" indent="0">
              <a:buNone/>
            </a:pPr>
            <a:r>
              <a:rPr lang="en-US" dirty="0"/>
              <a:t>From the summary of model 3, we could say that “accommodates”, “Private room type”, “bedrooms”, “minimum nights”, “</a:t>
            </a:r>
            <a:r>
              <a:rPr lang="en-US" dirty="0" err="1"/>
              <a:t>number_of_reviews</a:t>
            </a:r>
            <a:r>
              <a:rPr lang="en-US" dirty="0"/>
              <a:t>”, and “</a:t>
            </a:r>
            <a:r>
              <a:rPr lang="en-US" dirty="0" err="1"/>
              <a:t>host_total_listings_count</a:t>
            </a:r>
            <a:r>
              <a:rPr lang="en-US" dirty="0"/>
              <a:t>” are the most important to the price. Some are negative correlation, and some are positive correlation ones.</a:t>
            </a:r>
          </a:p>
        </p:txBody>
      </p:sp>
      <p:pic>
        <p:nvPicPr>
          <p:cNvPr id="11266" name="Picture 2">
            <a:extLst>
              <a:ext uri="{FF2B5EF4-FFF2-40B4-BE49-F238E27FC236}">
                <a16:creationId xmlns:a16="http://schemas.microsoft.com/office/drawing/2014/main" id="{CBEFD4A3-2710-5318-4F4B-F8482DC3CF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386" y="1020520"/>
            <a:ext cx="6793620" cy="2660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285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2DC2E-AB30-7493-171F-B6338B29D467}"/>
              </a:ext>
            </a:extLst>
          </p:cNvPr>
          <p:cNvSpPr>
            <a:spLocks noGrp="1"/>
          </p:cNvSpPr>
          <p:nvPr>
            <p:ph type="title"/>
          </p:nvPr>
        </p:nvSpPr>
        <p:spPr/>
        <p:txBody>
          <a:bodyPr/>
          <a:lstStyle/>
          <a:p>
            <a:r>
              <a:rPr lang="en-US" dirty="0"/>
              <a:t>Prediction : </a:t>
            </a:r>
          </a:p>
        </p:txBody>
      </p:sp>
      <p:sp>
        <p:nvSpPr>
          <p:cNvPr id="3" name="Text Placeholder 2">
            <a:extLst>
              <a:ext uri="{FF2B5EF4-FFF2-40B4-BE49-F238E27FC236}">
                <a16:creationId xmlns:a16="http://schemas.microsoft.com/office/drawing/2014/main" id="{400418EE-1FB9-9EDC-34F3-18AB0ED1E91A}"/>
              </a:ext>
            </a:extLst>
          </p:cNvPr>
          <p:cNvSpPr>
            <a:spLocks noGrp="1"/>
          </p:cNvSpPr>
          <p:nvPr>
            <p:ph type="body" idx="1"/>
          </p:nvPr>
        </p:nvSpPr>
        <p:spPr/>
        <p:txBody>
          <a:bodyPr/>
          <a:lstStyle/>
          <a:p>
            <a:pPr marL="152400" indent="0">
              <a:buNone/>
            </a:pPr>
            <a:r>
              <a:rPr lang="en-US" sz="1050" dirty="0"/>
              <a:t>Model 3 would likely be the best model to use for prediction. </a:t>
            </a:r>
          </a:p>
        </p:txBody>
      </p:sp>
      <p:pic>
        <p:nvPicPr>
          <p:cNvPr id="12290" name="Picture 2">
            <a:extLst>
              <a:ext uri="{FF2B5EF4-FFF2-40B4-BE49-F238E27FC236}">
                <a16:creationId xmlns:a16="http://schemas.microsoft.com/office/drawing/2014/main" id="{0DC787D5-50BB-C59B-F071-533CBD504A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500" y="1808944"/>
            <a:ext cx="4316882" cy="2962656"/>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CAFCC1D8-C1C1-6894-3DE6-49E27D5705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3238" y="1223898"/>
            <a:ext cx="1660031" cy="3817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373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4"/>
          <p:cNvSpPr txBox="1">
            <a:spLocks noGrp="1"/>
          </p:cNvSpPr>
          <p:nvPr>
            <p:ph type="body" idx="1"/>
          </p:nvPr>
        </p:nvSpPr>
        <p:spPr>
          <a:xfrm>
            <a:off x="720000" y="1290400"/>
            <a:ext cx="7717500" cy="331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dirty="0">
              <a:latin typeface="Livvic"/>
              <a:ea typeface="Livvic"/>
              <a:cs typeface="Livvic"/>
              <a:sym typeface="Livvic"/>
            </a:endParaRPr>
          </a:p>
          <a:p>
            <a:pPr marL="457200" lvl="0" indent="-304800" algn="l" rtl="0">
              <a:spcBef>
                <a:spcPts val="0"/>
              </a:spcBef>
              <a:spcAft>
                <a:spcPts val="0"/>
              </a:spcAft>
              <a:buClr>
                <a:schemeClr val="dk1"/>
              </a:buClr>
              <a:buSzPts val="1200"/>
              <a:buFont typeface="Livvic"/>
              <a:buAutoNum type="arabicPeriod"/>
            </a:pPr>
            <a:r>
              <a:rPr lang="en" sz="1600" dirty="0">
                <a:latin typeface="Livvic"/>
                <a:ea typeface="Livvic"/>
                <a:cs typeface="Livvic"/>
                <a:sym typeface="Livvic"/>
              </a:rPr>
              <a:t>Introduction &amp; main motivation </a:t>
            </a:r>
          </a:p>
          <a:p>
            <a:pPr marL="457200" lvl="0" indent="-304800" algn="l" rtl="0">
              <a:spcBef>
                <a:spcPts val="0"/>
              </a:spcBef>
              <a:spcAft>
                <a:spcPts val="0"/>
              </a:spcAft>
              <a:buClr>
                <a:schemeClr val="dk1"/>
              </a:buClr>
              <a:buSzPts val="1200"/>
              <a:buFont typeface="Livvic"/>
              <a:buAutoNum type="arabicPeriod"/>
            </a:pPr>
            <a:r>
              <a:rPr lang="en" sz="1600" dirty="0"/>
              <a:t>Data </a:t>
            </a:r>
          </a:p>
          <a:p>
            <a:pPr marL="457200" lvl="0" indent="-304800" algn="l" rtl="0">
              <a:spcBef>
                <a:spcPts val="0"/>
              </a:spcBef>
              <a:spcAft>
                <a:spcPts val="0"/>
              </a:spcAft>
              <a:buClr>
                <a:schemeClr val="dk1"/>
              </a:buClr>
              <a:buSzPts val="1200"/>
              <a:buFont typeface="Livvic"/>
              <a:buAutoNum type="arabicPeriod"/>
            </a:pPr>
            <a:r>
              <a:rPr lang="en" sz="1600" dirty="0">
                <a:latin typeface="Livvic"/>
                <a:ea typeface="Livvic"/>
                <a:cs typeface="Livvic"/>
                <a:sym typeface="Livvic"/>
              </a:rPr>
              <a:t>Exploratory </a:t>
            </a:r>
            <a:r>
              <a:rPr lang="en-US" sz="1600" dirty="0"/>
              <a:t>D</a:t>
            </a:r>
            <a:r>
              <a:rPr lang="en" sz="1600" dirty="0"/>
              <a:t>ata Analysis (EDA)</a:t>
            </a:r>
          </a:p>
          <a:p>
            <a:pPr marL="457200" lvl="0" indent="-304800" algn="l" rtl="0">
              <a:spcBef>
                <a:spcPts val="0"/>
              </a:spcBef>
              <a:spcAft>
                <a:spcPts val="0"/>
              </a:spcAft>
              <a:buClr>
                <a:schemeClr val="dk1"/>
              </a:buClr>
              <a:buSzPts val="1200"/>
              <a:buFont typeface="Livvic"/>
              <a:buAutoNum type="arabicPeriod"/>
            </a:pPr>
            <a:r>
              <a:rPr lang="en" sz="1600" dirty="0">
                <a:latin typeface="Livvic"/>
                <a:ea typeface="Livvic"/>
                <a:cs typeface="Livvic"/>
                <a:sym typeface="Livvic"/>
              </a:rPr>
              <a:t>Methods – </a:t>
            </a:r>
          </a:p>
          <a:p>
            <a:pPr marL="152400" lvl="0" indent="0" algn="l" rtl="0">
              <a:spcBef>
                <a:spcPts val="0"/>
              </a:spcBef>
              <a:spcAft>
                <a:spcPts val="0"/>
              </a:spcAft>
              <a:buClr>
                <a:schemeClr val="dk1"/>
              </a:buClr>
              <a:buSzPts val="1200"/>
              <a:buNone/>
            </a:pPr>
            <a:r>
              <a:rPr lang="en" sz="1600" dirty="0"/>
              <a:t>           4.1 ANOVA</a:t>
            </a:r>
          </a:p>
          <a:p>
            <a:pPr marL="152400" lvl="0" indent="0" algn="l" rtl="0">
              <a:spcBef>
                <a:spcPts val="0"/>
              </a:spcBef>
              <a:spcAft>
                <a:spcPts val="0"/>
              </a:spcAft>
              <a:buClr>
                <a:schemeClr val="dk1"/>
              </a:buClr>
              <a:buSzPts val="1200"/>
              <a:buNone/>
            </a:pPr>
            <a:r>
              <a:rPr lang="en" sz="1600" dirty="0">
                <a:latin typeface="Livvic"/>
                <a:ea typeface="Livvic"/>
                <a:cs typeface="Livvic"/>
                <a:sym typeface="Livvic"/>
              </a:rPr>
              <a:t>           4.2 Multiple linear regression Model</a:t>
            </a:r>
          </a:p>
          <a:p>
            <a:pPr marL="152400" lvl="0" indent="0" algn="l" rtl="0">
              <a:spcBef>
                <a:spcPts val="0"/>
              </a:spcBef>
              <a:spcAft>
                <a:spcPts val="0"/>
              </a:spcAft>
              <a:buClr>
                <a:schemeClr val="dk1"/>
              </a:buClr>
              <a:buSzPts val="1200"/>
              <a:buNone/>
            </a:pPr>
            <a:r>
              <a:rPr lang="en" sz="1600" dirty="0"/>
              <a:t>           4.3 Generalized Linear Model </a:t>
            </a:r>
          </a:p>
          <a:p>
            <a:pPr marL="152400" lvl="0" indent="0" algn="l" rtl="0">
              <a:spcBef>
                <a:spcPts val="0"/>
              </a:spcBef>
              <a:spcAft>
                <a:spcPts val="0"/>
              </a:spcAft>
              <a:buClr>
                <a:schemeClr val="dk1"/>
              </a:buClr>
              <a:buSzPts val="1200"/>
              <a:buNone/>
            </a:pPr>
            <a:r>
              <a:rPr lang="en" sz="1600" dirty="0">
                <a:latin typeface="Livvic"/>
                <a:ea typeface="Livvic"/>
                <a:cs typeface="Livvic"/>
                <a:sym typeface="Livvic"/>
              </a:rPr>
              <a:t>           4.4</a:t>
            </a:r>
            <a:r>
              <a:rPr lang="en" sz="1600" dirty="0"/>
              <a:t> Ridge Regression</a:t>
            </a:r>
          </a:p>
          <a:p>
            <a:pPr marL="152400" lvl="0" indent="0" algn="l" rtl="0">
              <a:spcBef>
                <a:spcPts val="0"/>
              </a:spcBef>
              <a:spcAft>
                <a:spcPts val="0"/>
              </a:spcAft>
              <a:buClr>
                <a:schemeClr val="dk1"/>
              </a:buClr>
              <a:buSzPts val="1200"/>
              <a:buNone/>
            </a:pPr>
            <a:r>
              <a:rPr lang="en" sz="1600" dirty="0">
                <a:latin typeface="Livvic"/>
                <a:ea typeface="Livvic"/>
                <a:cs typeface="Livvic"/>
                <a:sym typeface="Livvic"/>
              </a:rPr>
              <a:t>           4.5 Generalized Additive </a:t>
            </a:r>
            <a:r>
              <a:rPr lang="en" sz="1600" dirty="0"/>
              <a:t>M</a:t>
            </a:r>
            <a:r>
              <a:rPr lang="en" sz="1600" dirty="0">
                <a:latin typeface="Livvic"/>
                <a:ea typeface="Livvic"/>
                <a:cs typeface="Livvic"/>
                <a:sym typeface="Livvic"/>
              </a:rPr>
              <a:t>odel  </a:t>
            </a:r>
          </a:p>
          <a:p>
            <a:pPr lvl="0" algn="l" rtl="0">
              <a:spcBef>
                <a:spcPts val="0"/>
              </a:spcBef>
              <a:spcAft>
                <a:spcPts val="0"/>
              </a:spcAft>
              <a:buClr>
                <a:schemeClr val="dk1"/>
              </a:buClr>
              <a:buSzPts val="1200"/>
              <a:buAutoNum type="arabicPeriod" startAt="5"/>
            </a:pPr>
            <a:r>
              <a:rPr lang="en" sz="1600" dirty="0"/>
              <a:t>E</a:t>
            </a:r>
            <a:r>
              <a:rPr lang="en-US" sz="1600" dirty="0"/>
              <a:t>v</a:t>
            </a:r>
            <a:r>
              <a:rPr lang="en" sz="1600" dirty="0"/>
              <a:t>aluation </a:t>
            </a:r>
          </a:p>
          <a:p>
            <a:pPr lvl="0" algn="l" rtl="0">
              <a:spcBef>
                <a:spcPts val="0"/>
              </a:spcBef>
              <a:spcAft>
                <a:spcPts val="0"/>
              </a:spcAft>
              <a:buClr>
                <a:schemeClr val="dk1"/>
              </a:buClr>
              <a:buSzPts val="1200"/>
              <a:buAutoNum type="arabicPeriod" startAt="5"/>
            </a:pPr>
            <a:r>
              <a:rPr lang="en" sz="1600" dirty="0"/>
              <a:t>Conclusion </a:t>
            </a:r>
          </a:p>
          <a:p>
            <a:pPr lvl="0" algn="l" rtl="0">
              <a:spcBef>
                <a:spcPts val="0"/>
              </a:spcBef>
              <a:spcAft>
                <a:spcPts val="0"/>
              </a:spcAft>
              <a:buClr>
                <a:schemeClr val="dk1"/>
              </a:buClr>
              <a:buSzPts val="1200"/>
              <a:buAutoNum type="arabicPeriod" startAt="5"/>
            </a:pPr>
            <a:endParaRPr lang="en" sz="1200" dirty="0">
              <a:latin typeface="Livvic"/>
              <a:ea typeface="Livvic"/>
              <a:cs typeface="Livvic"/>
              <a:sym typeface="Livvic"/>
            </a:endParaRPr>
          </a:p>
          <a:p>
            <a:pPr marL="152400" lvl="0" indent="0" algn="l" rtl="0">
              <a:spcBef>
                <a:spcPts val="0"/>
              </a:spcBef>
              <a:spcAft>
                <a:spcPts val="0"/>
              </a:spcAft>
              <a:buClr>
                <a:schemeClr val="dk1"/>
              </a:buClr>
              <a:buSzPts val="1200"/>
              <a:buNone/>
            </a:pPr>
            <a:endParaRPr lang="en" sz="1200" dirty="0">
              <a:latin typeface="Livvic"/>
              <a:ea typeface="Livvic"/>
              <a:cs typeface="Livvic"/>
              <a:sym typeface="Livvic"/>
            </a:endParaRPr>
          </a:p>
          <a:p>
            <a:pPr marL="152400" lvl="0" indent="0" algn="l" rtl="0">
              <a:spcBef>
                <a:spcPts val="0"/>
              </a:spcBef>
              <a:spcAft>
                <a:spcPts val="0"/>
              </a:spcAft>
              <a:buClr>
                <a:schemeClr val="dk1"/>
              </a:buClr>
              <a:buSzPts val="1200"/>
              <a:buNone/>
            </a:pPr>
            <a:endParaRPr lang="en" sz="1200" dirty="0">
              <a:latin typeface="Livvic"/>
              <a:ea typeface="Livvic"/>
              <a:cs typeface="Livvic"/>
              <a:sym typeface="Livvic"/>
            </a:endParaRPr>
          </a:p>
        </p:txBody>
      </p:sp>
      <p:sp>
        <p:nvSpPr>
          <p:cNvPr id="320" name="Google Shape;320;p34"/>
          <p:cNvSpPr txBox="1">
            <a:spLocks noGrp="1"/>
          </p:cNvSpPr>
          <p:nvPr>
            <p:ph type="title"/>
          </p:nvPr>
        </p:nvSpPr>
        <p:spPr>
          <a:xfrm>
            <a:off x="713226"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0" dirty="0">
                <a:solidFill>
                  <a:schemeClr val="dk1"/>
                </a:solidFill>
              </a:rPr>
              <a:t>Contents of This presentation : </a:t>
            </a:r>
            <a:endParaRPr sz="3000" b="0"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4FCE1-E275-CDBB-D603-E8C84873732D}"/>
              </a:ext>
            </a:extLst>
          </p:cNvPr>
          <p:cNvSpPr>
            <a:spLocks noGrp="1"/>
          </p:cNvSpPr>
          <p:nvPr>
            <p:ph type="title"/>
          </p:nvPr>
        </p:nvSpPr>
        <p:spPr/>
        <p:txBody>
          <a:bodyPr/>
          <a:lstStyle/>
          <a:p>
            <a:r>
              <a:rPr lang="en-US" dirty="0"/>
              <a:t>INTRODUCTION : </a:t>
            </a:r>
          </a:p>
        </p:txBody>
      </p:sp>
      <p:sp>
        <p:nvSpPr>
          <p:cNvPr id="3" name="Text Placeholder 2">
            <a:extLst>
              <a:ext uri="{FF2B5EF4-FFF2-40B4-BE49-F238E27FC236}">
                <a16:creationId xmlns:a16="http://schemas.microsoft.com/office/drawing/2014/main" id="{0F6005E7-93E5-F28D-5F92-1AB573BEFE52}"/>
              </a:ext>
            </a:extLst>
          </p:cNvPr>
          <p:cNvSpPr>
            <a:spLocks noGrp="1"/>
          </p:cNvSpPr>
          <p:nvPr>
            <p:ph type="body" idx="1"/>
          </p:nvPr>
        </p:nvSpPr>
        <p:spPr>
          <a:xfrm>
            <a:off x="713227" y="1112200"/>
            <a:ext cx="7133988" cy="2373525"/>
          </a:xfrm>
        </p:spPr>
        <p:txBody>
          <a:bodyPr/>
          <a:lstStyle/>
          <a:p>
            <a:pPr marL="152400" indent="0">
              <a:buNone/>
            </a:pPr>
            <a:r>
              <a:rPr lang="en-US" dirty="0"/>
              <a:t>We opted to utilize data from Airbnb for our analysis in this project.. Airbnb is an online platform that enables property owners to rent out their spaces to travelers looking for a place to stay.</a:t>
            </a:r>
          </a:p>
          <a:p>
            <a:pPr marL="152400" indent="0">
              <a:buNone/>
            </a:pPr>
            <a:endParaRPr lang="en-US" dirty="0"/>
          </a:p>
          <a:p>
            <a:pPr marL="152400" indent="0">
              <a:buNone/>
            </a:pPr>
            <a:r>
              <a:rPr lang="en-US" dirty="0"/>
              <a:t>Airbnb lets property owners rent out their spaces to travelers for multiple people, shared space with private rooms, or the entire property. It provides the opportunity to experience local life and stay in unique accommodations such as bungalows, boathouses, mansions, and castles. </a:t>
            </a:r>
          </a:p>
          <a:p>
            <a:pPr marL="152400" indent="0">
              <a:buNone/>
            </a:pPr>
            <a:endParaRPr lang="en-US" dirty="0"/>
          </a:p>
          <a:p>
            <a:pPr marL="152400" indent="0">
              <a:buNone/>
            </a:pPr>
            <a:r>
              <a:rPr lang="en-US" dirty="0"/>
              <a:t>Hosts make money by allowing guests to stay in their spaces, and guests can enjoy amenities like full kitchens, laundry machines, and TVs. Airbnb is like a home away from home, offering a glimpse into how locals live.</a:t>
            </a:r>
          </a:p>
          <a:p>
            <a:pPr marL="152400" indent="0">
              <a:buNone/>
            </a:pPr>
            <a:endParaRPr lang="en-US" dirty="0"/>
          </a:p>
          <a:p>
            <a:pPr marL="152400" indent="0">
              <a:buNone/>
            </a:pPr>
            <a:endParaRPr lang="en-US" dirty="0"/>
          </a:p>
          <a:p>
            <a:pPr marL="152400" indent="0">
              <a:buNone/>
            </a:pPr>
            <a:r>
              <a:rPr lang="en-US" dirty="0"/>
              <a:t>In this presentation, we will analyze the short-term rental market in Portland city using Airbnb data, using advanced statistical analysis techniques to understand its dynamics and implications.</a:t>
            </a:r>
          </a:p>
          <a:p>
            <a:pPr marL="152400" indent="0">
              <a:buNone/>
            </a:pPr>
            <a:endParaRPr lang="en-US" dirty="0"/>
          </a:p>
          <a:p>
            <a:pPr marL="152400" indent="0">
              <a:buNone/>
            </a:pPr>
            <a:r>
              <a:rPr lang="en-US" dirty="0"/>
              <a:t>So, this analysis is useful for the people who travel more and for the people who looking to invest in short-term rental properties, and this helps to enhance their business strategies. Also, when a traveler is looking for places to stay </a:t>
            </a:r>
          </a:p>
        </p:txBody>
      </p:sp>
      <p:pic>
        <p:nvPicPr>
          <p:cNvPr id="2050" name="Picture 2" descr="Research: When Airbnb Listings in a City Increase, So Do Rent Prices">
            <a:extLst>
              <a:ext uri="{FF2B5EF4-FFF2-40B4-BE49-F238E27FC236}">
                <a16:creationId xmlns:a16="http://schemas.microsoft.com/office/drawing/2014/main" id="{04A6D235-4E6F-E722-A0FA-6772B0EC99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5756" y="226185"/>
            <a:ext cx="2296725" cy="886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591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2B683-8B6C-0CFD-DDA9-04F1C5BFFD8A}"/>
              </a:ext>
            </a:extLst>
          </p:cNvPr>
          <p:cNvSpPr>
            <a:spLocks noGrp="1"/>
          </p:cNvSpPr>
          <p:nvPr>
            <p:ph type="title"/>
          </p:nvPr>
        </p:nvSpPr>
        <p:spPr/>
        <p:txBody>
          <a:bodyPr/>
          <a:lstStyle/>
          <a:p>
            <a:r>
              <a:rPr lang="en-US" dirty="0"/>
              <a:t>Main motivation : </a:t>
            </a:r>
          </a:p>
        </p:txBody>
      </p:sp>
      <p:sp>
        <p:nvSpPr>
          <p:cNvPr id="3" name="Text Placeholder 2">
            <a:extLst>
              <a:ext uri="{FF2B5EF4-FFF2-40B4-BE49-F238E27FC236}">
                <a16:creationId xmlns:a16="http://schemas.microsoft.com/office/drawing/2014/main" id="{1110A412-020B-D7FE-D531-050E7D632BC6}"/>
              </a:ext>
            </a:extLst>
          </p:cNvPr>
          <p:cNvSpPr>
            <a:spLocks noGrp="1"/>
          </p:cNvSpPr>
          <p:nvPr>
            <p:ph type="body" idx="1"/>
          </p:nvPr>
        </p:nvSpPr>
        <p:spPr>
          <a:xfrm>
            <a:off x="585528" y="1385235"/>
            <a:ext cx="4525331" cy="3627339"/>
          </a:xfrm>
        </p:spPr>
        <p:txBody>
          <a:bodyPr/>
          <a:lstStyle/>
          <a:p>
            <a:pPr marL="152400" indent="0">
              <a:buNone/>
            </a:pPr>
            <a:r>
              <a:rPr lang="en-US" sz="1200" dirty="0"/>
              <a:t>The main motivation for this analysis is to gain a better understanding of the short-term rental market in Portland city using Airbnb data, and its impact on the prices by considering various factors . </a:t>
            </a:r>
          </a:p>
          <a:p>
            <a:pPr marL="152400" indent="0">
              <a:buNone/>
            </a:pPr>
            <a:endParaRPr lang="en-US" sz="1200" dirty="0"/>
          </a:p>
          <a:p>
            <a:pPr marL="152400" indent="0">
              <a:buNone/>
            </a:pPr>
            <a:r>
              <a:rPr lang="en-US" sz="1200" dirty="0"/>
              <a:t>Specifically, we aim to answer the following questions:</a:t>
            </a:r>
          </a:p>
          <a:p>
            <a:pPr marL="152400" indent="0">
              <a:buNone/>
            </a:pPr>
            <a:endParaRPr lang="en-US" sz="1200" dirty="0"/>
          </a:p>
          <a:p>
            <a:pPr marL="152400" indent="0">
              <a:buNone/>
            </a:pPr>
            <a:r>
              <a:rPr lang="en-US" sz="1200" dirty="0"/>
              <a:t>1. To predict price of listings</a:t>
            </a:r>
          </a:p>
          <a:p>
            <a:pPr marL="152400" indent="0">
              <a:buNone/>
            </a:pPr>
            <a:br>
              <a:rPr lang="en-US" sz="1200" dirty="0"/>
            </a:br>
            <a:r>
              <a:rPr lang="en-US" sz="1200" dirty="0"/>
              <a:t>2. To find the most important factors that affect the price </a:t>
            </a:r>
          </a:p>
          <a:p>
            <a:pPr marL="152400" indent="0">
              <a:buNone/>
            </a:pPr>
            <a:br>
              <a:rPr lang="en-US" sz="1200" dirty="0"/>
            </a:br>
            <a:r>
              <a:rPr lang="en-US" sz="1200" dirty="0"/>
              <a:t>3. Which statistical learning tools works best for predicting the price?</a:t>
            </a:r>
          </a:p>
          <a:p>
            <a:pPr marL="152400" indent="0">
              <a:buNone/>
            </a:pPr>
            <a:br>
              <a:rPr lang="en-US" sz="1200" dirty="0"/>
            </a:br>
            <a:r>
              <a:rPr lang="en-US" sz="1200" dirty="0"/>
              <a:t>4. What is the relationship between the price of a listing and its location, amenities, and other factor?</a:t>
            </a:r>
          </a:p>
          <a:p>
            <a:endParaRPr lang="en-US" dirty="0"/>
          </a:p>
        </p:txBody>
      </p:sp>
      <p:sp>
        <p:nvSpPr>
          <p:cNvPr id="4" name="Text Placeholder 3">
            <a:extLst>
              <a:ext uri="{FF2B5EF4-FFF2-40B4-BE49-F238E27FC236}">
                <a16:creationId xmlns:a16="http://schemas.microsoft.com/office/drawing/2014/main" id="{EC37A87C-EBD4-9E27-60F5-DA230D59707A}"/>
              </a:ext>
            </a:extLst>
          </p:cNvPr>
          <p:cNvSpPr>
            <a:spLocks noGrp="1"/>
          </p:cNvSpPr>
          <p:nvPr>
            <p:ph type="body" idx="2"/>
          </p:nvPr>
        </p:nvSpPr>
        <p:spPr>
          <a:xfrm>
            <a:off x="5245330" y="1385235"/>
            <a:ext cx="3696600" cy="2938188"/>
          </a:xfrm>
        </p:spPr>
        <p:txBody>
          <a:bodyPr/>
          <a:lstStyle/>
          <a:p>
            <a:pPr marL="139700" indent="0">
              <a:buNone/>
            </a:pPr>
            <a:r>
              <a:rPr lang="en-US" sz="1200" dirty="0"/>
              <a:t>The price of a listing changes with the neighborhood, amenities provided, number of rooms, type of property. A proper analysis into all the features is required to find the perfect vacation stay for travelers.</a:t>
            </a:r>
          </a:p>
          <a:p>
            <a:pPr marL="139700" indent="0">
              <a:buNone/>
            </a:pPr>
            <a:br>
              <a:rPr lang="en-US" sz="1200" dirty="0"/>
            </a:br>
            <a:r>
              <a:rPr lang="en-US" sz="1200" dirty="0"/>
              <a:t>As profitable Investing in Airbnb properties may look, there could be huge losses if a host does not know what features he needs to invest in his rental home. </a:t>
            </a:r>
          </a:p>
          <a:p>
            <a:pPr marL="139700" indent="0">
              <a:buNone/>
            </a:pPr>
            <a:endParaRPr lang="en-US" dirty="0"/>
          </a:p>
        </p:txBody>
      </p:sp>
    </p:spTree>
    <p:extLst>
      <p:ext uri="{BB962C8B-B14F-4D97-AF65-F5344CB8AC3E}">
        <p14:creationId xmlns:p14="http://schemas.microsoft.com/office/powerpoint/2010/main" val="3145088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29943-715E-736F-1E9B-E0D17F71FE29}"/>
              </a:ext>
            </a:extLst>
          </p:cNvPr>
          <p:cNvSpPr>
            <a:spLocks noGrp="1"/>
          </p:cNvSpPr>
          <p:nvPr>
            <p:ph type="title"/>
          </p:nvPr>
        </p:nvSpPr>
        <p:spPr>
          <a:xfrm>
            <a:off x="569790" y="548464"/>
            <a:ext cx="7717500" cy="572700"/>
          </a:xfrm>
        </p:spPr>
        <p:txBody>
          <a:bodyPr/>
          <a:lstStyle/>
          <a:p>
            <a:r>
              <a:rPr lang="en-US" dirty="0"/>
              <a:t>DATA : </a:t>
            </a:r>
          </a:p>
        </p:txBody>
      </p:sp>
      <p:sp>
        <p:nvSpPr>
          <p:cNvPr id="3" name="Text Placeholder 2">
            <a:extLst>
              <a:ext uri="{FF2B5EF4-FFF2-40B4-BE49-F238E27FC236}">
                <a16:creationId xmlns:a16="http://schemas.microsoft.com/office/drawing/2014/main" id="{B70FAD7C-7DA8-7C58-0FA2-92745E66C1F7}"/>
              </a:ext>
            </a:extLst>
          </p:cNvPr>
          <p:cNvSpPr>
            <a:spLocks noGrp="1"/>
          </p:cNvSpPr>
          <p:nvPr>
            <p:ph type="body" idx="1"/>
          </p:nvPr>
        </p:nvSpPr>
        <p:spPr>
          <a:xfrm>
            <a:off x="400237" y="1290399"/>
            <a:ext cx="4741462" cy="3481200"/>
          </a:xfrm>
        </p:spPr>
        <p:txBody>
          <a:bodyPr/>
          <a:lstStyle/>
          <a:p>
            <a:pPr marL="152400" indent="0">
              <a:buNone/>
            </a:pPr>
            <a:r>
              <a:rPr lang="en-US" sz="1100" dirty="0"/>
              <a:t> Inside Airbnb is a mission driven project that provides data and advocacy about Airbnb's impact on residential communities. These website has all the data about Airbnb listings sorted state wise. we decided to work on the Airbnb's in Portland. </a:t>
            </a:r>
          </a:p>
          <a:p>
            <a:pPr marL="152400" indent="0">
              <a:buNone/>
            </a:pPr>
            <a:endParaRPr lang="en-US" sz="1100" dirty="0"/>
          </a:p>
          <a:p>
            <a:pPr marL="152400" indent="0">
              <a:buNone/>
            </a:pPr>
            <a:endParaRPr lang="en-US" sz="1100" dirty="0"/>
          </a:p>
          <a:p>
            <a:pPr marL="152400" indent="0">
              <a:buNone/>
            </a:pPr>
            <a:r>
              <a:rPr lang="en-US" sz="1100" dirty="0"/>
              <a:t>The listings dataset includes the bulk of the data — listing name, locations (latitude/longitude), neighborhood, host, room type, price, minimum nights a listing must be booked for, number of reviews for that listing, date of last review, average reviews per month, availability (how many days out of 365 the listing is available for booking), and number of listings per host.</a:t>
            </a:r>
            <a:br>
              <a:rPr lang="en-US" dirty="0"/>
            </a:br>
            <a:endParaRPr lang="en-US" dirty="0"/>
          </a:p>
        </p:txBody>
      </p:sp>
      <p:sp>
        <p:nvSpPr>
          <p:cNvPr id="4" name="TextBox 3">
            <a:extLst>
              <a:ext uri="{FF2B5EF4-FFF2-40B4-BE49-F238E27FC236}">
                <a16:creationId xmlns:a16="http://schemas.microsoft.com/office/drawing/2014/main" id="{66D36324-82D1-0C42-A088-B2C25C67C900}"/>
              </a:ext>
            </a:extLst>
          </p:cNvPr>
          <p:cNvSpPr txBox="1"/>
          <p:nvPr/>
        </p:nvSpPr>
        <p:spPr>
          <a:xfrm>
            <a:off x="5461462" y="1197033"/>
            <a:ext cx="3749040" cy="2477601"/>
          </a:xfrm>
          <a:prstGeom prst="rect">
            <a:avLst/>
          </a:prstGeom>
          <a:noFill/>
        </p:spPr>
        <p:txBody>
          <a:bodyPr wrap="square" rtlCol="0">
            <a:spAutoFit/>
          </a:bodyPr>
          <a:lstStyle/>
          <a:p>
            <a:r>
              <a:rPr lang="en-US" b="1" dirty="0">
                <a:solidFill>
                  <a:schemeClr val="tx1"/>
                </a:solidFill>
                <a:latin typeface="Livvic" pitchFamily="2" charset="77"/>
              </a:rPr>
              <a:t>Data cleaning </a:t>
            </a:r>
            <a:r>
              <a:rPr lang="en-US" dirty="0">
                <a:solidFill>
                  <a:schemeClr val="tx1"/>
                </a:solidFill>
                <a:latin typeface="Livvic" pitchFamily="2" charset="77"/>
              </a:rPr>
              <a:t>: </a:t>
            </a:r>
          </a:p>
          <a:p>
            <a:endParaRPr lang="en-US" dirty="0">
              <a:solidFill>
                <a:schemeClr val="tx1"/>
              </a:solidFill>
              <a:latin typeface="Livvic" pitchFamily="2" charset="77"/>
            </a:endParaRPr>
          </a:p>
          <a:p>
            <a:pPr marL="285750" indent="-285750">
              <a:buFont typeface="Wingdings" pitchFamily="2" charset="2"/>
              <a:buChar char="Ø"/>
            </a:pPr>
            <a:r>
              <a:rPr lang="en-US" sz="1100" dirty="0">
                <a:solidFill>
                  <a:schemeClr val="tx1"/>
                </a:solidFill>
                <a:latin typeface="Livvic" pitchFamily="2" charset="77"/>
              </a:rPr>
              <a:t>when comes to data cleaning, there are a lot of unnecessary variables and outliers in our dataset which are not useful for analyzing and predicting the prices and removing the features which do not impact the price.</a:t>
            </a:r>
          </a:p>
          <a:p>
            <a:endParaRPr lang="en-US" sz="1100" dirty="0">
              <a:solidFill>
                <a:schemeClr val="tx1"/>
              </a:solidFill>
              <a:latin typeface="Livvic" pitchFamily="2" charset="77"/>
            </a:endParaRPr>
          </a:p>
          <a:p>
            <a:pPr marL="285750" indent="-285750">
              <a:buFont typeface="Wingdings" pitchFamily="2" charset="2"/>
              <a:buChar char="Ø"/>
            </a:pPr>
            <a:r>
              <a:rPr lang="en-US" sz="1100" dirty="0">
                <a:solidFill>
                  <a:schemeClr val="tx1"/>
                </a:solidFill>
                <a:latin typeface="Livvic" pitchFamily="2" charset="77"/>
              </a:rPr>
              <a:t>The density plot of price looks to be positively skewed, which may be due to outliers. Another peak may be seen around the price range of $10,000.</a:t>
            </a:r>
          </a:p>
          <a:p>
            <a:br>
              <a:rPr lang="en-US" dirty="0"/>
            </a:br>
            <a:endParaRPr lang="en-US" dirty="0"/>
          </a:p>
        </p:txBody>
      </p:sp>
      <p:pic>
        <p:nvPicPr>
          <p:cNvPr id="3074" name="Picture 2">
            <a:extLst>
              <a:ext uri="{FF2B5EF4-FFF2-40B4-BE49-F238E27FC236}">
                <a16:creationId xmlns:a16="http://schemas.microsoft.com/office/drawing/2014/main" id="{F5F29105-9675-817E-9710-D26559A89C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1699" y="3425515"/>
            <a:ext cx="1937049" cy="134608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8D7779A-C318-26EA-5CEC-90DDEC3191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5324" y="3382522"/>
            <a:ext cx="1762298" cy="1389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198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F5ED4B-2CEE-BB2B-3EA6-66DDCE4705ED}"/>
              </a:ext>
            </a:extLst>
          </p:cNvPr>
          <p:cNvSpPr>
            <a:spLocks noGrp="1"/>
          </p:cNvSpPr>
          <p:nvPr>
            <p:ph type="body" idx="1"/>
          </p:nvPr>
        </p:nvSpPr>
        <p:spPr>
          <a:xfrm>
            <a:off x="99753" y="-1"/>
            <a:ext cx="8578734" cy="4973829"/>
          </a:xfrm>
        </p:spPr>
        <p:txBody>
          <a:bodyPr/>
          <a:lstStyle/>
          <a:p>
            <a:r>
              <a:rPr lang="en-US" dirty="0"/>
              <a:t>Before cleaning :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After cleaning : </a:t>
            </a:r>
          </a:p>
        </p:txBody>
      </p:sp>
      <p:pic>
        <p:nvPicPr>
          <p:cNvPr id="4098" name="Picture 2">
            <a:extLst>
              <a:ext uri="{FF2B5EF4-FFF2-40B4-BE49-F238E27FC236}">
                <a16:creationId xmlns:a16="http://schemas.microsoft.com/office/drawing/2014/main" id="{E92413CD-14DE-8100-04CB-76036DA379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033" y="319300"/>
            <a:ext cx="6413839" cy="215969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F63A863-4CCC-0E5B-5470-043E4CD64F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033" y="2701843"/>
            <a:ext cx="6413839" cy="2446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981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87666-82D8-1960-3941-0D14A47A6D7E}"/>
              </a:ext>
            </a:extLst>
          </p:cNvPr>
          <p:cNvSpPr>
            <a:spLocks noGrp="1"/>
          </p:cNvSpPr>
          <p:nvPr>
            <p:ph type="title"/>
          </p:nvPr>
        </p:nvSpPr>
        <p:spPr/>
        <p:txBody>
          <a:bodyPr/>
          <a:lstStyle/>
          <a:p>
            <a:r>
              <a:rPr lang="en-US" dirty="0"/>
              <a:t>Exploratory Data Analysis : </a:t>
            </a:r>
          </a:p>
        </p:txBody>
      </p:sp>
      <p:sp>
        <p:nvSpPr>
          <p:cNvPr id="3" name="Text Placeholder 2">
            <a:extLst>
              <a:ext uri="{FF2B5EF4-FFF2-40B4-BE49-F238E27FC236}">
                <a16:creationId xmlns:a16="http://schemas.microsoft.com/office/drawing/2014/main" id="{587B72BB-6F72-C70B-198D-F6D16F9B884E}"/>
              </a:ext>
            </a:extLst>
          </p:cNvPr>
          <p:cNvSpPr>
            <a:spLocks noGrp="1"/>
          </p:cNvSpPr>
          <p:nvPr>
            <p:ph type="body" idx="1"/>
          </p:nvPr>
        </p:nvSpPr>
        <p:spPr/>
        <p:txBody>
          <a:bodyPr/>
          <a:lstStyle/>
          <a:p>
            <a:r>
              <a:rPr lang="en-US" dirty="0"/>
              <a:t> </a:t>
            </a:r>
          </a:p>
        </p:txBody>
      </p:sp>
      <p:pic>
        <p:nvPicPr>
          <p:cNvPr id="5124" name="Picture 4">
            <a:extLst>
              <a:ext uri="{FF2B5EF4-FFF2-40B4-BE49-F238E27FC236}">
                <a16:creationId xmlns:a16="http://schemas.microsoft.com/office/drawing/2014/main" id="{1AC1C46C-AE90-905E-6ECF-2D8433A98C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682" y="1166899"/>
            <a:ext cx="3348153" cy="330833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FD727B50-4FD8-C0A5-01C6-94847BADFD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76" y="1635754"/>
            <a:ext cx="4124440" cy="2370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041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DFA9EFCB-90A1-EAB6-C97F-EEA32EF607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561" y="224443"/>
            <a:ext cx="4314189" cy="32170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852F90F4-CCCA-5607-99A9-931E52B374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0690" y="2003367"/>
            <a:ext cx="4178749" cy="3046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792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8359-3DD6-0AF3-2FDA-366F3AB8A288}"/>
              </a:ext>
            </a:extLst>
          </p:cNvPr>
          <p:cNvSpPr>
            <a:spLocks noGrp="1"/>
          </p:cNvSpPr>
          <p:nvPr>
            <p:ph type="title"/>
          </p:nvPr>
        </p:nvSpPr>
        <p:spPr/>
        <p:txBody>
          <a:bodyPr/>
          <a:lstStyle/>
          <a:p>
            <a:r>
              <a:rPr lang="en-US" dirty="0"/>
              <a:t>ANOVA : </a:t>
            </a:r>
          </a:p>
        </p:txBody>
      </p:sp>
      <p:sp>
        <p:nvSpPr>
          <p:cNvPr id="3" name="Text Placeholder 2">
            <a:extLst>
              <a:ext uri="{FF2B5EF4-FFF2-40B4-BE49-F238E27FC236}">
                <a16:creationId xmlns:a16="http://schemas.microsoft.com/office/drawing/2014/main" id="{3E0C9BE0-855B-C394-506C-276822BE9982}"/>
              </a:ext>
            </a:extLst>
          </p:cNvPr>
          <p:cNvSpPr>
            <a:spLocks noGrp="1"/>
          </p:cNvSpPr>
          <p:nvPr>
            <p:ph type="body" idx="1"/>
          </p:nvPr>
        </p:nvSpPr>
        <p:spPr/>
        <p:txBody>
          <a:bodyPr/>
          <a:lstStyle/>
          <a:p>
            <a:pPr marL="152400" indent="0">
              <a:buNone/>
            </a:pPr>
            <a:r>
              <a:rPr lang="en-US" dirty="0"/>
              <a:t>Through the summary generated by the ANOVA test. we observed that the independent variables (accommodates, bedrooms, beds) had higher F- score value and lower AIC than other variables. From this we can say that there is more correlation between</a:t>
            </a:r>
          </a:p>
          <a:p>
            <a:pPr marL="323850" indent="-171450">
              <a:buFont typeface="Arial" panose="020B0604020202020204" pitchFamily="34" charset="0"/>
              <a:buChar char="•"/>
            </a:pPr>
            <a:r>
              <a:rPr lang="en-US" dirty="0"/>
              <a:t>price vs accommodates</a:t>
            </a:r>
          </a:p>
          <a:p>
            <a:pPr marL="323850" indent="-171450">
              <a:buFont typeface="Arial" panose="020B0604020202020204" pitchFamily="34" charset="0"/>
              <a:buChar char="•"/>
            </a:pPr>
            <a:r>
              <a:rPr lang="en-US" dirty="0"/>
              <a:t>price vs bedrooms</a:t>
            </a:r>
          </a:p>
          <a:p>
            <a:pPr marL="323850" indent="-171450">
              <a:buFont typeface="Arial" panose="020B0604020202020204" pitchFamily="34" charset="0"/>
              <a:buChar char="•"/>
            </a:pPr>
            <a:r>
              <a:rPr lang="en-US" dirty="0"/>
              <a:t>price vs beds</a:t>
            </a:r>
          </a:p>
          <a:p>
            <a:endParaRPr lang="en-US" dirty="0"/>
          </a:p>
          <a:p>
            <a:pPr marL="152400" indent="0">
              <a:buNone/>
            </a:pPr>
            <a:endParaRPr lang="en-US" dirty="0"/>
          </a:p>
        </p:txBody>
      </p:sp>
      <p:pic>
        <p:nvPicPr>
          <p:cNvPr id="7170" name="Picture 2">
            <a:extLst>
              <a:ext uri="{FF2B5EF4-FFF2-40B4-BE49-F238E27FC236}">
                <a16:creationId xmlns:a16="http://schemas.microsoft.com/office/drawing/2014/main" id="{1557AADA-5FFE-AA99-AC49-86B14A866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029" y="2521153"/>
            <a:ext cx="5796132" cy="2622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972884"/>
      </p:ext>
    </p:extLst>
  </p:cSld>
  <p:clrMapOvr>
    <a:masterClrMapping/>
  </p:clrMapOvr>
</p:sld>
</file>

<file path=ppt/theme/theme1.xml><?xml version="1.0" encoding="utf-8"?>
<a:theme xmlns:a="http://schemas.openxmlformats.org/drawingml/2006/main" name="Hotel Business Plan by Slidesgo">
  <a:themeElements>
    <a:clrScheme name="Simple Light">
      <a:dk1>
        <a:srgbClr val="916452"/>
      </a:dk1>
      <a:lt1>
        <a:srgbClr val="FFFFFF"/>
      </a:lt1>
      <a:dk2>
        <a:srgbClr val="FFF6EC"/>
      </a:dk2>
      <a:lt2>
        <a:srgbClr val="FFC0A7"/>
      </a:lt2>
      <a:accent1>
        <a:srgbClr val="FED3C2"/>
      </a:accent1>
      <a:accent2>
        <a:srgbClr val="C7D8D0"/>
      </a:accent2>
      <a:accent3>
        <a:srgbClr val="E1EAE7"/>
      </a:accent3>
      <a:accent4>
        <a:srgbClr val="FFF6EC"/>
      </a:accent4>
      <a:accent5>
        <a:srgbClr val="FED3C2"/>
      </a:accent5>
      <a:accent6>
        <a:srgbClr val="C7D8D0"/>
      </a:accent6>
      <a:hlink>
        <a:srgbClr val="8C623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TotalTime>
  <Words>1039</Words>
  <Application>Microsoft Macintosh PowerPoint</Application>
  <PresentationFormat>On-screen Show (16:9)</PresentationFormat>
  <Paragraphs>116</Paragraphs>
  <Slides>13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Carter One</vt:lpstr>
      <vt:lpstr>Livvic</vt:lpstr>
      <vt:lpstr>Wingdings</vt:lpstr>
      <vt:lpstr>Linux Libertine</vt:lpstr>
      <vt:lpstr>Arial</vt:lpstr>
      <vt:lpstr>Times New Roman</vt:lpstr>
      <vt:lpstr>Hotel Business Plan by Slidesgo</vt:lpstr>
      <vt:lpstr>Analyzing the Short-term Rental Market: An Advanced Statistical Analysis</vt:lpstr>
      <vt:lpstr>Contents of This presentation : </vt:lpstr>
      <vt:lpstr>INTRODUCTION : </vt:lpstr>
      <vt:lpstr>Main motivation : </vt:lpstr>
      <vt:lpstr>DATA : </vt:lpstr>
      <vt:lpstr>PowerPoint Presentation</vt:lpstr>
      <vt:lpstr>Exploratory Data Analysis : </vt:lpstr>
      <vt:lpstr>PowerPoint Presentation</vt:lpstr>
      <vt:lpstr>ANOVA : </vt:lpstr>
      <vt:lpstr>Causality:</vt:lpstr>
      <vt:lpstr>Linear Regression : </vt:lpstr>
      <vt:lpstr>PowerPoint Presentation</vt:lpstr>
      <vt:lpstr>Prediction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Short-term Rental Market: An Advanced Statistical Analysis</dc:title>
  <cp:lastModifiedBy>Abhi Reddy Musku</cp:lastModifiedBy>
  <cp:revision>2</cp:revision>
  <dcterms:modified xsi:type="dcterms:W3CDTF">2023-05-08T14:03:34Z</dcterms:modified>
</cp:coreProperties>
</file>