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Robot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bold.fntdata"/><Relationship Id="rId21" Type="http://schemas.openxmlformats.org/officeDocument/2006/relationships/slide" Target="slides/slide16.xml"/><Relationship Id="rId65" Type="http://schemas.openxmlformats.org/officeDocument/2006/relationships/font" Target="fonts/Roboto-regular.fntdata"/><Relationship Id="rId24" Type="http://schemas.openxmlformats.org/officeDocument/2006/relationships/slide" Target="slides/slide19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67" Type="http://schemas.openxmlformats.org/officeDocument/2006/relationships/font" Target="fonts/Roboto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Assertion Markup Language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65b13e7b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65b13e7b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b13e7b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65b13e7b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65b13e7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65b13e7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65b13e7b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65b13e7b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b13e7b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65b13e7b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5b13e7b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65b13e7b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813707c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813707c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65b13e7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65b13e7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5b13e7b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65b13e7b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fd7e48e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6fd7e48e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Security Assertion Markup Language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48d019a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48d019a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65b13e7b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65b13e7b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5b13e7b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65b13e7b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65b13e7b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465b13e7b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6fd7e48e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6fd7e48e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46fd7e48e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46fd7e48e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6fd7e48e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46fd7e48e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6fd7e48e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46fd7e48e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6fd7e48e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6fd7e48e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6a7c20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46a7c20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6a7c207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46a7c207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623ab8c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623ab8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46a7c207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46a7c207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45a16a6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45a16a6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4623ab8c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4623ab8c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623ab8c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623ab8c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46fd7e48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46fd7e48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46fd7e48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46fd7e48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6fd7e48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6fd7e48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46fd7e48e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46fd7e48e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4623ab8ca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4623ab8c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6fd7e48e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6fd7e48e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623ab8c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623ab8c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when someone says XML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46fd7e48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46fd7e48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46fd7e48e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46fd7e48e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4813707c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4813707c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46fd7e48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46fd7e48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46fd7e48e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46fd7e48e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4813707c5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4813707c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6fd7e48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6fd7e48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813707c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4813707c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46fd7e48e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46fd7e48e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4623ab8ca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4623ab8ca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65b13e7b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65b13e7b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when someone says XML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46fd7e48e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46fd7e48e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46fd7e48e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46fd7e48e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46fd7e48e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46fd7e48e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46fd7e48e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46fd7e48e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46fd7e48e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46fd7e48e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46fd7e48ea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46fd7e48e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thing can be done to pass assertion from IDPA to SP even if it only trust IDPB 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46a7c207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46a7c207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Privacy Enhanced Mail is a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</a:rPr>
              <a:t>Base64 encoded DER certificate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4623ab8ca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4623ab8ca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XML Schema Definition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4623ab8ca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4623ab8c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46fd7e48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46fd7e48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65b13e7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65b13e7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when someone says XML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623ab8c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623ab8c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b13e7b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65b13e7b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b13e7b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65b13e7b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user@example.org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we.mitre.org/data/definitions/611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we.mitre.org/data/definitions/611.ht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hyperlink" Target="https://www.usenix.org/system/files/conference/usenixsecurity12/sec12-final91.pdf" TargetMode="External"/><Relationship Id="rId6" Type="http://schemas.openxmlformats.org/officeDocument/2006/relationships/hyperlink" Target="https://github.com/CompassSecurity/SAMLRaider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uo.com/blog/duo-finds-saml-vulnerabilities-affecting-multiple-implementation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mailto:admin@pentesterlab.com.imthebadguys.net" TargetMode="External"/><Relationship Id="rId4" Type="http://schemas.openxmlformats.org/officeDocument/2006/relationships/hyperlink" Target="mailto:admin@pentesterlab.com.imthebadguys.net" TargetMode="External"/><Relationship Id="rId9" Type="http://schemas.openxmlformats.org/officeDocument/2006/relationships/image" Target="../media/image5.png"/><Relationship Id="rId5" Type="http://schemas.openxmlformats.org/officeDocument/2006/relationships/hyperlink" Target="mailto:admin@pentesterlab.com.imthebadguys.net" TargetMode="External"/><Relationship Id="rId6" Type="http://schemas.openxmlformats.org/officeDocument/2006/relationships/hyperlink" Target="mailto:admin@pentesterlab.com.imthebadguys.net" TargetMode="External"/><Relationship Id="rId7" Type="http://schemas.openxmlformats.org/officeDocument/2006/relationships/hyperlink" Target="mailto:admin@pentesterlab.com.imthebadguys.net" TargetMode="External"/><Relationship Id="rId8" Type="http://schemas.openxmlformats.org/officeDocument/2006/relationships/hyperlink" Target="mailto:admin@pentesterlab.com.imthebadguys.net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mailto:admin@saas.org" TargetMode="External"/><Relationship Id="rId4" Type="http://schemas.openxmlformats.org/officeDocument/2006/relationships/hyperlink" Target="mailto:louis@client1.org" TargetMode="External"/><Relationship Id="rId5" Type="http://schemas.openxmlformats.org/officeDocument/2006/relationships/hyperlink" Target="mailto:louis@client1.org" TargetMode="External"/><Relationship Id="rId6" Type="http://schemas.openxmlformats.org/officeDocument/2006/relationships/hyperlink" Target="mailto:louis@client1.org" TargetMode="External"/><Relationship Id="rId7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hyperlink" Target="mailto:louis@pentesterlab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An Introduction to SAML and its security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533600"/>
            <a:ext cx="2804724" cy="34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5" y="3577700"/>
            <a:ext cx="841124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775" y="141038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776" y="3063750"/>
            <a:ext cx="1442050" cy="17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 flipH="1" rot="10800000">
            <a:off x="3100525" y="5911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2"/>
          <p:cNvSpPr/>
          <p:nvPr/>
        </p:nvSpPr>
        <p:spPr>
          <a:xfrm>
            <a:off x="3004300" y="206175"/>
            <a:ext cx="17673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 Login with SAML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 flipH="1">
            <a:off x="3121950" y="7222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3284200" y="7959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 Returns a redirect with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3133313" y="37264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/>
          <p:nvPr/>
        </p:nvSpPr>
        <p:spPr>
          <a:xfrm>
            <a:off x="3037100" y="3092875"/>
            <a:ext cx="26049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3. Follows the redirect and passes the SAMLRequest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7863300" y="47061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 Initiated)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533600"/>
            <a:ext cx="2804724" cy="34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5" y="3577700"/>
            <a:ext cx="841124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775" y="141038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776" y="3063750"/>
            <a:ext cx="1442050" cy="17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3"/>
          <p:cNvCxnSpPr/>
          <p:nvPr/>
        </p:nvCxnSpPr>
        <p:spPr>
          <a:xfrm flipH="1" rot="10800000">
            <a:off x="3100525" y="5911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3"/>
          <p:cNvSpPr/>
          <p:nvPr/>
        </p:nvSpPr>
        <p:spPr>
          <a:xfrm>
            <a:off x="3004300" y="206175"/>
            <a:ext cx="17673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 Login with SAML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61" name="Google Shape;161;p23"/>
          <p:cNvCxnSpPr/>
          <p:nvPr/>
        </p:nvCxnSpPr>
        <p:spPr>
          <a:xfrm flipH="1">
            <a:off x="3121950" y="7222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/>
          <p:nvPr/>
        </p:nvSpPr>
        <p:spPr>
          <a:xfrm>
            <a:off x="3284200" y="7959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 Returns a redirect with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 flipH="1" rot="10800000">
            <a:off x="3133313" y="37264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3"/>
          <p:cNvSpPr/>
          <p:nvPr/>
        </p:nvSpPr>
        <p:spPr>
          <a:xfrm>
            <a:off x="3037100" y="3092875"/>
            <a:ext cx="26049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3. Follows the redirect and passes the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 flipH="1">
            <a:off x="3154738" y="38575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3316988" y="39312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4.Returns a redirect with the SAMLResponse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7863300" y="47061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 Initiated)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533600"/>
            <a:ext cx="2804724" cy="34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5" y="3577700"/>
            <a:ext cx="841124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775" y="141038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776" y="3063750"/>
            <a:ext cx="1442050" cy="17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4"/>
          <p:cNvCxnSpPr/>
          <p:nvPr/>
        </p:nvCxnSpPr>
        <p:spPr>
          <a:xfrm flipH="1" rot="10800000">
            <a:off x="3100525" y="5911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4"/>
          <p:cNvSpPr/>
          <p:nvPr/>
        </p:nvSpPr>
        <p:spPr>
          <a:xfrm>
            <a:off x="3004300" y="206175"/>
            <a:ext cx="17673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 Login with SAML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79" name="Google Shape;179;p24"/>
          <p:cNvCxnSpPr/>
          <p:nvPr/>
        </p:nvCxnSpPr>
        <p:spPr>
          <a:xfrm flipH="1">
            <a:off x="3121950" y="7222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4"/>
          <p:cNvSpPr/>
          <p:nvPr/>
        </p:nvSpPr>
        <p:spPr>
          <a:xfrm>
            <a:off x="3284200" y="7959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 Returns a redirect with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81" name="Google Shape;181;p24"/>
          <p:cNvCxnSpPr/>
          <p:nvPr/>
        </p:nvCxnSpPr>
        <p:spPr>
          <a:xfrm flipH="1" rot="10800000">
            <a:off x="3133313" y="37264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4"/>
          <p:cNvSpPr/>
          <p:nvPr/>
        </p:nvSpPr>
        <p:spPr>
          <a:xfrm>
            <a:off x="3037100" y="3092875"/>
            <a:ext cx="26049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3. Follows the redirect and passes the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83" name="Google Shape;183;p24"/>
          <p:cNvCxnSpPr/>
          <p:nvPr/>
        </p:nvCxnSpPr>
        <p:spPr>
          <a:xfrm flipH="1">
            <a:off x="3154738" y="38575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4"/>
          <p:cNvSpPr/>
          <p:nvPr/>
        </p:nvSpPr>
        <p:spPr>
          <a:xfrm>
            <a:off x="3316988" y="39312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4.Returns a redirect with the SAMLResponse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85" name="Google Shape;185;p24"/>
          <p:cNvCxnSpPr/>
          <p:nvPr/>
        </p:nvCxnSpPr>
        <p:spPr>
          <a:xfrm flipH="1" rot="10800000">
            <a:off x="3149650" y="2027425"/>
            <a:ext cx="3000300" cy="87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/>
          <p:nvPr/>
        </p:nvSpPr>
        <p:spPr>
          <a:xfrm>
            <a:off x="3370113" y="1434225"/>
            <a:ext cx="27057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5. Follows the redirect and passes the SAMLResponse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7863300" y="47061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 Initiated)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533600"/>
            <a:ext cx="2804724" cy="34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5" y="3577700"/>
            <a:ext cx="841124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775" y="141038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776" y="3063750"/>
            <a:ext cx="1442050" cy="17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5"/>
          <p:cNvCxnSpPr/>
          <p:nvPr/>
        </p:nvCxnSpPr>
        <p:spPr>
          <a:xfrm flipH="1" rot="10800000">
            <a:off x="3100525" y="5911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5"/>
          <p:cNvSpPr/>
          <p:nvPr/>
        </p:nvSpPr>
        <p:spPr>
          <a:xfrm>
            <a:off x="3004300" y="206175"/>
            <a:ext cx="17673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 Login with SAML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99" name="Google Shape;199;p25"/>
          <p:cNvCxnSpPr/>
          <p:nvPr/>
        </p:nvCxnSpPr>
        <p:spPr>
          <a:xfrm flipH="1">
            <a:off x="3121950" y="7222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5"/>
          <p:cNvSpPr/>
          <p:nvPr/>
        </p:nvSpPr>
        <p:spPr>
          <a:xfrm>
            <a:off x="3284200" y="7959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 Returns a redirect with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 flipH="1" rot="10800000">
            <a:off x="3133313" y="37264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/>
          <p:nvPr/>
        </p:nvSpPr>
        <p:spPr>
          <a:xfrm>
            <a:off x="3037100" y="3092875"/>
            <a:ext cx="26049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3. Follows the redirect and passes the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03" name="Google Shape;203;p25"/>
          <p:cNvCxnSpPr/>
          <p:nvPr/>
        </p:nvCxnSpPr>
        <p:spPr>
          <a:xfrm flipH="1">
            <a:off x="3154738" y="38575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5"/>
          <p:cNvSpPr/>
          <p:nvPr/>
        </p:nvSpPr>
        <p:spPr>
          <a:xfrm>
            <a:off x="3316988" y="39312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4.Returns a redirect with the SAMLResponse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 flipH="1" rot="10800000">
            <a:off x="3149650" y="2027425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/>
          <p:nvPr/>
        </p:nvSpPr>
        <p:spPr>
          <a:xfrm>
            <a:off x="3370113" y="1434225"/>
            <a:ext cx="27057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5. Follows the redirect and passes the SAMLResponse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542925" y="888525"/>
            <a:ext cx="1563300" cy="54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5F06"/>
                </a:solidFill>
              </a:rPr>
              <a:t>6. Processes the </a:t>
            </a:r>
            <a:endParaRPr sz="13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5F06"/>
                </a:solidFill>
              </a:rPr>
              <a:t>SAMLResponse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7863300" y="47061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 Initiated)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533600"/>
            <a:ext cx="2804724" cy="34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5" y="3577700"/>
            <a:ext cx="841124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775" y="141038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776" y="3063750"/>
            <a:ext cx="1442050" cy="17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/>
          <p:nvPr/>
        </p:nvCxnSpPr>
        <p:spPr>
          <a:xfrm flipH="1" rot="10800000">
            <a:off x="3100525" y="5911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6"/>
          <p:cNvSpPr/>
          <p:nvPr/>
        </p:nvSpPr>
        <p:spPr>
          <a:xfrm>
            <a:off x="3004300" y="206175"/>
            <a:ext cx="17673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 Login with SAML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20" name="Google Shape;220;p26"/>
          <p:cNvCxnSpPr/>
          <p:nvPr/>
        </p:nvCxnSpPr>
        <p:spPr>
          <a:xfrm flipH="1">
            <a:off x="3121950" y="7222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6"/>
          <p:cNvSpPr/>
          <p:nvPr/>
        </p:nvSpPr>
        <p:spPr>
          <a:xfrm>
            <a:off x="3284200" y="7959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 Returns a redirect with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22" name="Google Shape;222;p26"/>
          <p:cNvCxnSpPr/>
          <p:nvPr/>
        </p:nvCxnSpPr>
        <p:spPr>
          <a:xfrm flipH="1" rot="10800000">
            <a:off x="3133313" y="37264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6"/>
          <p:cNvSpPr/>
          <p:nvPr/>
        </p:nvSpPr>
        <p:spPr>
          <a:xfrm>
            <a:off x="3037100" y="3092875"/>
            <a:ext cx="26049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3. Follows the redirect and passes the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 flipH="1">
            <a:off x="3154738" y="38575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6"/>
          <p:cNvSpPr/>
          <p:nvPr/>
        </p:nvSpPr>
        <p:spPr>
          <a:xfrm>
            <a:off x="3316988" y="39312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4.Returns a redirect with SAMLResponse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 flipH="1" rot="10800000">
            <a:off x="3149650" y="2027425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/>
          <p:nvPr/>
        </p:nvSpPr>
        <p:spPr>
          <a:xfrm>
            <a:off x="3370113" y="1434225"/>
            <a:ext cx="27057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5. Follows the redirect and passes the SAMLResponse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28" name="Google Shape;228;p26"/>
          <p:cNvCxnSpPr/>
          <p:nvPr/>
        </p:nvCxnSpPr>
        <p:spPr>
          <a:xfrm flipH="1">
            <a:off x="3171075" y="2158600"/>
            <a:ext cx="2987700" cy="51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3227150" y="2261175"/>
            <a:ext cx="24279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7. You're logged in as admin@pentesterlab.com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7542925" y="888525"/>
            <a:ext cx="1563300" cy="54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6. Processes the 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SAMLResponse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7863300" y="47061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 Initiated)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533600"/>
            <a:ext cx="2804724" cy="34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5" y="3577700"/>
            <a:ext cx="841124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775" y="141038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776" y="3063750"/>
            <a:ext cx="1442050" cy="17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7"/>
          <p:cNvCxnSpPr/>
          <p:nvPr/>
        </p:nvCxnSpPr>
        <p:spPr>
          <a:xfrm flipH="1" rot="10800000">
            <a:off x="3100525" y="5911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7"/>
          <p:cNvSpPr/>
          <p:nvPr/>
        </p:nvSpPr>
        <p:spPr>
          <a:xfrm>
            <a:off x="3004300" y="206175"/>
            <a:ext cx="17673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 Login with SAML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43" name="Google Shape;243;p27"/>
          <p:cNvCxnSpPr/>
          <p:nvPr/>
        </p:nvCxnSpPr>
        <p:spPr>
          <a:xfrm flipH="1">
            <a:off x="3121950" y="7222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7"/>
          <p:cNvSpPr/>
          <p:nvPr/>
        </p:nvSpPr>
        <p:spPr>
          <a:xfrm>
            <a:off x="3284200" y="7959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 Returns a redirect with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45" name="Google Shape;245;p27"/>
          <p:cNvCxnSpPr/>
          <p:nvPr/>
        </p:nvCxnSpPr>
        <p:spPr>
          <a:xfrm flipH="1" rot="10800000">
            <a:off x="3133313" y="37264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/>
          <p:nvPr/>
        </p:nvSpPr>
        <p:spPr>
          <a:xfrm>
            <a:off x="3037100" y="3092875"/>
            <a:ext cx="26049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3. Follows the redirect and passes the SAMLRequest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47" name="Google Shape;247;p27"/>
          <p:cNvCxnSpPr/>
          <p:nvPr/>
        </p:nvCxnSpPr>
        <p:spPr>
          <a:xfrm flipH="1">
            <a:off x="3154738" y="38575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7"/>
          <p:cNvSpPr/>
          <p:nvPr/>
        </p:nvSpPr>
        <p:spPr>
          <a:xfrm>
            <a:off x="3316988" y="39312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4.Returns a redirect with SAMLResponse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49" name="Google Shape;249;p27"/>
          <p:cNvCxnSpPr/>
          <p:nvPr/>
        </p:nvCxnSpPr>
        <p:spPr>
          <a:xfrm flipH="1" rot="10800000">
            <a:off x="3149650" y="2027425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7"/>
          <p:cNvSpPr/>
          <p:nvPr/>
        </p:nvSpPr>
        <p:spPr>
          <a:xfrm>
            <a:off x="3370113" y="1434225"/>
            <a:ext cx="2705700" cy="51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5. Follows the redirect and passes the SAMLResponse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 flipH="1">
            <a:off x="3171075" y="2158600"/>
            <a:ext cx="2987700" cy="5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7"/>
          <p:cNvSpPr/>
          <p:nvPr/>
        </p:nvSpPr>
        <p:spPr>
          <a:xfrm>
            <a:off x="3227150" y="2261175"/>
            <a:ext cx="24279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7. You're logged in as admin@pentesterlab.com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7542925" y="888525"/>
            <a:ext cx="1563300" cy="54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2419"/>
                </a:solidFill>
              </a:rPr>
              <a:t>6. Processes the </a:t>
            </a:r>
            <a:endParaRPr sz="1300">
              <a:solidFill>
                <a:srgbClr val="B424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42419"/>
                </a:solidFill>
              </a:rPr>
              <a:t>SAMLResponse</a:t>
            </a:r>
            <a:endParaRPr>
              <a:solidFill>
                <a:srgbClr val="B42419"/>
              </a:solidFill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863300" y="47061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 Initiated)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372975" y="1337250"/>
            <a:ext cx="85206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Our goal is to become another user: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uFill>
                  <a:noFill/>
                </a:uFill>
                <a:hlinkClick r:id="rId3"/>
              </a:rPr>
              <a:t>user@</a:t>
            </a:r>
            <a:r>
              <a:rPr lang="en" sz="2600"/>
              <a:t>pentesterlab.com -&gt;  admin@pentesterlab.com</a:t>
            </a:r>
            <a:endParaRPr sz="2600"/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342600" y="1017725"/>
            <a:ext cx="8458800" cy="4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</a:rPr>
              <a:t>PHNhbWxwOlJlc3BvbnNlIElEPSJfZmRjYjhlZTAtZjY0OS0wMTM0LWMwYzYtMjBjOWQwODI1YzQ3IiBWZXJzaW9uPSIyLjAiIElzc3VlSW5zdGFudD0iMjAxNy0wMy0yOVQwMTowNzoyNFoiIERlc3RpbmF0aW9uPSJodHRwOi8vMTI3LjAuMC4xOjMwMDIvc2FtbC9jb25zdW1lIiBDb25zZW50PSJ1cm46b2FzaXM6bmFtZXM6dGM6U0FNTDoyLjA6Y29uc2VudDp1bnNwZWNpZmllZCIgSW5SZXNwb25zZVRvPSJfZGM3NzU3OGUtN2NhMS00NjA2LWJmZTItODBjMDJlYzc0MWJkIiB4bWxuczpzYW1scD0idXJuOm9hc2lzOm5hbWVzOnRjOlNBTUw6Mi4wOnByb3RvY29sIj48SXNzdWVyIHhtbG5zPSJ1cm46b2FzaXM6bmFtZXM6dGM6U0FNTDoyLjA6YXNzZXJ0aW9uIj5odHRwOi8vMTI3LjAuMC4xOjMwMDEvc2FtbC9hdXRoPC9Jc3N1ZXI+PHNhbWxwOlN0YXR1cz48c2FtbHA6U3RhdHVzQ29kZSBWYWx1ZT0idXJuOm9hc2lzOm5hbWVzOnRjOlNBTUw6Mi4wOnN0YXR1czpTdWNjZXNzIi8+PC9zYW1scDpTdGF0dXM+PEFzc2VydGlvbiB4bWxucz0idXJuOm9hc2lzOm5hbWVzOnRjOlNBTUw6Mi4wOmFzc2VydGlvbiIgSUQ9Il9mZGNiOTA0MC1mNjQ5LTAxMzQtYzBjNi0yMGM5ZDA4MjVjNDciIElzc3VlSW5zdGFudD0iMjAxNy0wMy0yOVQwMTowNzoyM1oiIFZlcnNpb249IjIuMCI+PElzc3Vlcj5odHRwOi8vMTI3LjAuMC4xOjMwMDEvc2FtbC9hdXRoPC9Jc3N1ZXI+PGRzOlNpZ25hdHVyZSB4bWxuczpkcz0iaHR0cDovL3d3dy53My5vcmcvMjAwMC8wOS94bWxkc2lnIyI+PGRzOlNpZ25lZEluZm8geG1sbnM6ZHM9Imh0dHA6Ly93d3cudzMub3JnLzIwMDAvMDkveG1sZHNpZyMiPjxkczpDYW5vbmljYWxpemF0aW9uTWV0aG9kIEFsZ29yaXRobT0iaHR0cDovL3d3dy53My5vcmcvMjAwMS8xMC94bWwtZXhjLWMxNG4jIj48L2RzOkNhbm9uaWNhbGl6YXRpb25NZXRob2Q+PGRzOlNpZ25hdHVyZU1ldGhvZCBBbGdvcml0aG09Imh0dHA6Ly93d3cudzMub3JnLzIwMDEvMDQveG1sZHNpZy1tb3JlI3JzYS1zaGEyNTYiPjwvZHM6U2lnbmF0dXJlTWV0aG9kPjxkczpSZWZlcmVuY2UgVVJJPSIjX2ZkY2I5MDQwLWY2NDktMDEzNC1jMGM2LTIwYzlkMDgyNWM0NyI+PGRzOlRyYW5zZm9ybXM+PGRzOlRyYW5zZm9ybSBBbGdvcml0aG09Imh0dHA6Ly93d3cudzMub3JnLzIwMDAvMDkveG1sZHNpZyNlbnZlbG9wZWQtc2lnbmF0dXJlIj48L2RzOlRyYW5zZm9ybT48ZHM6VHJhbnNmb3JtIEFsZ29yaXRobT0iaHR0cDovL3d3dy53My5vcmcvMjAwMS8xMC94bWwtZXhjLWMxNG4jIj48L2RzOlRyYW5zZm9ybT48L2RzOlRyYW5zZm9ybXM+PGRzOkRpZ2VzdE1ldGhvZCBBbGdvcml0aG09Imh0dHA6Ly93d3cudzMub3JnLzIwMDEvMDQveG1sZW5jI3NoYTI1NiI+PC9kczpEaWdlc3RNZXRob2Q+PGRzOkRpZ2VzdFZhbHVlPlJxdDl1dU5wUGQ1QWV4eXdsUjkyK1IzZ3NSaitGRFZrSkxleG9hY21rUnc9PC9kczpEaWdlc3RWYWx1ZT48L2RzOlJlZmVyZW5jZT48L2RzOlNpZ25lZEluZm8+PGRzOlNpZ25hdHVyZVZhbHVlPk9HRWlKSm4zNkNvcGtDeUNLNlloaWF1MzJyK0h3ajNTTGh5TzVPNjBNYnllTTNaaHdzS2JzYW9IL085czhrUUFPejI2QTFQMEZGTktBaHhiRHQ5M0d4cnNxTVJCZFIzQzUwU3ZGYlhNYy9lYWFNbUpTK08zUDh6R3UwVmhjcS9SUXQ5QXlCS0twek55WnU5Q0R0Z3ZWcDhIazdFb29WdlU1QmZhSEcra2twaz08L2RzOlNpZ25hdHVyZVZhbHVlPjxLZXlJbmZvIHhtbG5zPSJodHRwOi8vd3d3LnczLm9yZy8yMDAwLzA5L3htbGRzaWcjIj48ZHM6WDUwOURhdGE+PGRzOlg1MDlDZXJ0aWZpY2F0ZT5NSUlEcXpDQ0F4U2dBd0lCQWdJQkFUQU5CZ2txaGtpRzl3MEJBUXNGQURDQmhqRUxNQWtHQTFVRUJoTUNRVlV4RERBS0JnTlZCQWdUQTA1VFZ6RVBNQTBHQTFVRUJ4TUdVM2xrYm1WNU1Rd3dDZ1lEVlFRS0RBTlFTVlF4Q1RBSEJnTlZCQXNNQURFWU1CWUdBMVVFQXd3UGJHRjNjbVZ1WTJWd2FYUXVZMjl0TVNVd0l3WUpLb1pJaHZjTkFRa0JEQlpzWVhkeVpXNWpaUzV3YVhSQVoyMWhhV3d1WTI5dE1CNFhEVEV5TURReU9EQXlNakl5T0ZvWERUTXlNRFF5TXpBeU1qSXlPRm93Z1lZeEN6QUpCZ05WQkFZVEFrRlZNUXd3Q2dZRFZRUUlFd05PVTFjeER6QU5CZ05WQkFjVEJsTjVaRzVsZVRFTU1Bb0dBMVVFQ2d3RFVFbFVNUWt3QndZRFZRUUxEQUF4R0RBV0JnTlZCQU1NRDJ4aGQzSmxibU5sY0dsMExtTnZiVEVsTUNNR0NTcUdTSWIzRFFFSkFRd1diR0YzY21WdVkyVXVjR2wwUUdkdFlXbHNMbU52YlRDQm56QU5CZ2txaGtpRzl3MEJBUUVGQUFPQmpRQXdnWWtDZ1lFQXVCeXdQTmxDMUZvcEdMWWZGOTZTb3RpSzhOajYvblcwODRPNG9tUk1pZnp5N3g5NTVSTEV5NjczcTJhaUpOQjNMdkU2WHZrdDljR3R4dE5vT1h3MWcyVXZIS3BsZFFicjZiT0VqTE5lRE5XN2owb2IrSnJSdkFVT0s5Q1JnZHl3NU1DNmx3cVZRUTVDMURuYVQvMmZTQkZqYXNCRlRSMjRkRXBmVHk4SGZLRUNBd0VBQWFPQ0FTVXdnZ0VoTUFrR0ExVWRFd1FDTUFBd0N3WURWUjBQQkFRREFnVWdNQjBHQTFVZERnUVdCQlFOQkdtbXQzeXRLcGNKYUJhWU5ibnlVMnhrYXpBVEJnTlZIU1VFRERBS0JnZ3JCZ0VGQlFjREFUQWRCZ2xnaGtnQmh2aENBUTBFRUJZT1ZHVnpkQ0JZTlRBNUlHTmxjblF3Z2JNR0ExVWRJd1NCcXpDQnFJQVVEUVJwcHJkOHJTcVhDV2dXbURXNThsTnNaR3VoZ1l5a2dZa3dnWVl4Q3pBSkJnTlZCQVlUQWtGVk1Rd3dDZ1lEVlFRSUV3Tk9VMWN4RHpBTkJnTlZCQWNUQmxONVpHNWxlVEVNTUFvR0ExVUVDZ3dEVUVsVU1Ra3dCd1lEVlFRTERBQXhHREFXQmdOVkJBTU1EMnhoZDNKbGJtTmxjR2wwTG1OdmJURWxNQ01HQ1NxR1NJYjNEUUVKQVF3V2JHRjNjbVZ1WTJVdWNHbDBRR2R0WVdsc0xtTnZiWUlCQVRBTkJna3Foa2lHOXcwQkFRc0ZBQU9CZ1FBRWNWVVBCWDd1Wm16cVpKZnkrdFVQT1Q1SW1OUWo4VkUybGVyaG5Gam5HUEhtSElxaHB6Z253SFF1akpmcy9hMzA5V201cXdjQ2FDMWVPNWNXamNHMHgzT2pkbGxzZ1lEYXRsNUdBdW10Qng4SjNOaFdScU5VZ2l0Q0lrUWx4SEl3VWZnUWFDdXNoWWdEREw1WWJJUWErK2VnQ2dwSVorVDBEajVvUmV3Ly9BPT08L2RzOlg1MDlDZXJ0aWZpY2F0ZT48L2RzOlg1MDlEYXRhPjwvS2V5SW5mbz48L2RzOlNpZ25hdHVyZT48U3ViamVjdD48TmFtZUlEIEZvcm1hdD0idXJuOm9hc2lzOm5hbWVzOnRjOlNBTUw6Mi4wOm5hbWVpZC1mb3JtYXQ6cGVyc2lzdGVudCI+YWRtaW5AcGVudGVzdGVybGFiLmNvbTwvTmFtZUlEPjxTdWJqZWN0Q29uZmlybWF0aW9uIE1ldGhvZD0idXJuOm9hc2lzOm5hbWVzOnRjOlNBTUw6Mi4wOmNtOmJlYXJlciI+PFN1YmplY3RDb25maXJtYXRpb25EYXRhIEluUmVzcG9uc2VUbz0iX2RjNzc1NzhlLTdjYTEtNDYwNi1iZmUyLTgwYzAyZWM3NDFiZCIgTm90T25PckFmdGVyPSIyMDE3LTAzLTI5VDAxOjEwOjIzWiIgUmVjaXBpZW50PSJodHRwOi8vMTI3LjAuMC4xOjMwMDIvc2FtbC9jb25zdW1lIj48L1N1YmplY3RDb25maXJtYXRpb25EYXRhPjwvU3ViamVjdENvbmZpcm1hdGlvbj48L1N1YmplY3Q+PENvbmRpdGlvbnMgTm90QmVmb3JlPSIyMDE3LTAzLTI5VDAxOjA3OjE4WiIgTm90T25PckFmdGVyPSIyMDE3LTAzLTI5VDAyOjA3OjIzWiI+PEF1ZGllbmNlUmVzdHJpY3Rpb24+PEF1ZGllbmNlPmh0dHA6Ly8xMjcuMC4wLjE6MzAwMi9zYW1sL2F1dGg8L0F1ZGllbmNlPjwvQXVkaWVuY2VSZXN0cmljdGlvbj48L0NvbmRpdGlvbnM+PEF1dGhuU3RhdGVtZW50IEF1dGhuSW5zdGFudD0iMjAxNy0wMy0yOVQwMTowNzoyM1oiIFNlc3Npb25JbmRleD0iX2ZkY2I5MDQwLWY2NDktMDEzNC1jMGM2LTIwYzlkMDgyNWM0NyI+PEF1dGhuQ29udGV4dD48QXV0aG5Db250ZXh0Q2xhc3NSZWY+dXJuOm9hc2lzOm5hbWVzOnRjOlNBTUw6Mi4wOmFjOmNsYXNzZXM6UGFzc3dvcmQ8L0F1dGhuQ29udGV4dENsYXNzUmVmPjwvQXV0aG5Db250ZXh0PjwvQXV0aG5TdGF0ZW1lbnQ+PC9Bc3NlcnRpb24+PC9zYW1scDpSZXNwb25zZT4K</a:t>
            </a:r>
            <a:endParaRPr sz="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EAEBB"/>
              </a:solidFill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104950" y="848500"/>
            <a:ext cx="95697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samlp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"urn:oasis:names:tc:SAML:2.0:protocol"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"_fdcb8ee0-f649-0134-c0c6-20c9d0825c47"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"2017-03-29T01:07:24Z"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Destination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Consent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"urn:oasis:names:tc:SAML:2.0:consent:unspecified"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&lt;Issuer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StatusCode </a:t>
            </a:r>
            <a:r>
              <a:rPr lang="en" sz="450">
                <a:solidFill>
                  <a:srgbClr val="2FB41D"/>
                </a:solidFill>
              </a:rPr>
              <a:t>Value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"urn:oasis:names:tc:SAML:2.0:status:Success"</a:t>
            </a:r>
            <a:r>
              <a:rPr lang="en" sz="450">
                <a:solidFill>
                  <a:srgbClr val="2EAEBB"/>
                </a:solidFill>
              </a:rPr>
              <a:t>/&gt;&lt;/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&lt;Assertion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&lt;Issuer&gt;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CanonicalizationMethod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"http://www.w3.org/2001/04/xmldsig-more#rsa-sha256"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 </a:t>
            </a:r>
            <a:r>
              <a:rPr lang="en" sz="450">
                <a:solidFill>
                  <a:srgbClr val="2FB41D"/>
                </a:solidFill>
              </a:rPr>
              <a:t>URI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"#_fdcb9040-f649-0134-c0c6-20c9d0825c47"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"http://www.w3.org/2000/09/xmldsig#enveloped-signature"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</a:t>
            </a: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</a:t>
            </a: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</a:t>
            </a: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"http://www.w3.org/2001/04/xmlenc#sha256"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</a:t>
            </a: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r>
              <a:rPr lang="en" sz="450">
                <a:solidFill>
                  <a:schemeClr val="dk1"/>
                </a:solidFill>
              </a:rPr>
              <a:t>Rqt9uuNpPd5AexywlR92+R3gsRj+FDVkJLexoacmkRw=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r>
              <a:rPr lang="en" sz="450">
                <a:solidFill>
                  <a:schemeClr val="dk1"/>
                </a:solidFill>
              </a:rPr>
              <a:t>OGEiJJn36CopkCyCK6Yhiau32r+Hwj3SLhyO5O60MbyeM3ZhwsKbsaoH/O9s8kQAOz26A1P0FFNKAhxbDt93GxrsqMRBdR3C50SvFbXMc/eaaMmJS+O3P8zGu0Vhcq/RQt9AyBKKpzNyZu9CDtgvVp8Hk7EooVvU5BfaHG+kkpk=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</a:t>
            </a:r>
            <a:r>
              <a:rPr lang="en" sz="450">
                <a:solidFill>
                  <a:srgbClr val="2EAEBB"/>
                </a:solidFill>
              </a:rPr>
              <a:t>&lt;KeyInfo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r>
              <a:rPr lang="en" sz="450">
                <a:solidFill>
                  <a:schemeClr val="dk1"/>
                </a:solidFill>
              </a:rPr>
              <a:t>MIIDqzCCAxSgAwIBAgIBATANBgkqhkiG9w0BAQsFADCBhjELMAkGA1UEBhMCQVUxDDAKBgNVBAgTA05TVzEPMA0GA1UEBxMGU3lkbmV5MQwwCgYDVQQKDANQSVQxCTAHBgNVBAsMADEYMBYGA1UEAwwPbGF3cmVuY2VwaXQuY29tMSUwIwYJKoZIhvcNAQkBDBZsYXdyZW5jZS5waXRAZ21haWwuY29tMB4XDTEyMDQyODAyMjIyOFoXDTMyMDQyMzAyMjIyOFowgYYxCzAJBgNVBAYTAkFVMQwwCgYDVQQIEwNOU1cxDzANBgNVBAcTBlN5ZG5leTEMMAoGA1UECgwDUElUMQkwBwYDVQQLDAAxGDAWBgNVBAMMD2xhd3JlbmNlcGl0LmNvbTElMCMGCSqGSIb3DQEJAQwWbGF3cmVuY2UucGl0QGdtYWlsLmNvbTCBnzANBgkqhkiG9w0BAQEFAAOBjQAwgYkCgYEAuBywPNlC1FopGLYfF96SotiK8Nj6/nW084O4omRMifzy7x955RLEy673q2aiJNB3LvE6Xvkt9cGtxtNoOXw1g2UvHKpldQbr6bOEjLNeDNW7j0ob+JrRvAUOK9CRgdyw5MC6lwqVQQ5C1DnaT/2fSBFjasBFTR24dEpfTy8HfKECAwEAAaOCASUwggEhMAkGA1UdEwQCMAAwCwYDVR0PBAQDAgUgMB0GA1UdDgQWBBQNBGmmt3ytKpcJaBaYNbnyU2xkazATBgNVHSUEDDAKBggrBgEFBQcDATAdBglghkgBhvhCAQ0EEBYOVGVzdCBYNTA5IGNlcnQwgbMGA1UdIwSBqzCBqIAUDQRpprd8rSqXCWgWmDW58lNsZGuhgYykgYkwgYYxCzAJBgNVBAYTAkFVMQwwCgYDVQQIEwNOU1cxDzANBgNVBAcTBlN5ZG5leTEMMAoGA1UECgwDUElUMQkwBwYDVQQLDAAxGDAWBgNVBAMMD2xhd3JlbmNlcGl0LmNvbTElMCMGCSqGSIb3DQEJAQwWbGF3cmVuY2UucGl0QGdtYWlsLmNvbYIBATANBgkqhkiG9w0BAQsFAAOBgQAEcVUPBX7uZmzqZJfy+tUPOT5ImNQj8VE2lerhnFjnGPHmHIqhpzgnwHQujJfs/a309Wm5qwcCaC1eO5cWjcG0x3OjdllsgYDatl5GAumtBx8J3NhWRqNUgitCIkQlxHIwUfgQaCushYgDDL5YbIQa++egCgpIZ+T0Dj5oRew//A=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</a:t>
            </a:r>
            <a:r>
              <a:rPr lang="en" sz="450">
                <a:solidFill>
                  <a:srgbClr val="2EAEBB"/>
                </a:solidFill>
              </a:rPr>
              <a:t>&lt;/KeyInfo&gt;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&lt;NameID </a:t>
            </a:r>
            <a:r>
              <a:rPr lang="en" sz="450">
                <a:solidFill>
                  <a:srgbClr val="2FB41D"/>
                </a:solidFill>
              </a:rPr>
              <a:t>Format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"urn:oasis:names:tc:SAML:2.0:nameid-format:persistent"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admin@pentesterlab.com</a:t>
            </a:r>
            <a:r>
              <a:rPr lang="en" sz="450">
                <a:solidFill>
                  <a:srgbClr val="2EAEBB"/>
                </a:solidFill>
              </a:rPr>
              <a:t>&lt;/NameID&gt;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 </a:t>
            </a:r>
            <a:r>
              <a:rPr lang="en" sz="450">
                <a:solidFill>
                  <a:srgbClr val="2FB41D"/>
                </a:solidFill>
              </a:rPr>
              <a:t>Method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"urn:oasis:names:tc:SAML:2.0:cm:bearer"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&lt;SubjectConfirmationData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"2017-03-29T01:10:23Z"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Recipient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&lt;/SubjectConfirmation&gt;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&lt;Conditions </a:t>
            </a:r>
            <a:r>
              <a:rPr lang="en" sz="450">
                <a:solidFill>
                  <a:srgbClr val="2FB41D"/>
                </a:solidFill>
              </a:rPr>
              <a:t>NotBefore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"2017-03-29T01:07:18Z"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"2017-03-29T02:07:23Z"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&lt;Audience&gt;</a:t>
            </a:r>
            <a:r>
              <a:rPr lang="en" sz="450">
                <a:solidFill>
                  <a:schemeClr val="dk1"/>
                </a:solidFill>
              </a:rPr>
              <a:t>http://127.0.0.1:3002/saml/auth</a:t>
            </a:r>
            <a:r>
              <a:rPr lang="en" sz="450">
                <a:solidFill>
                  <a:srgbClr val="2EAEBB"/>
                </a:solidFill>
              </a:rPr>
              <a:t>&lt;/Audience&gt;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&lt;/Conditions&gt;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&lt;AuthnStatement </a:t>
            </a:r>
            <a:r>
              <a:rPr lang="en" sz="450">
                <a:solidFill>
                  <a:srgbClr val="2FB41D"/>
                </a:solidFill>
              </a:rPr>
              <a:t>AuthnInstant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SessionIndex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&lt;AuthnContextClassRef&gt;</a:t>
            </a:r>
            <a:r>
              <a:rPr lang="en" sz="450">
                <a:solidFill>
                  <a:schemeClr val="dk1"/>
                </a:solidFill>
              </a:rPr>
              <a:t>urn:oasis:names:tc:SAML:2.0:ac:classes:Password</a:t>
            </a:r>
            <a:r>
              <a:rPr lang="en" sz="450">
                <a:solidFill>
                  <a:srgbClr val="2EAEBB"/>
                </a:solidFill>
              </a:rPr>
              <a:t>&lt;/AuthnContextClassRef&gt;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&lt;/AuthnStatement&gt;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&lt;/Assertion&gt;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Response&gt;</a:t>
            </a:r>
            <a:endParaRPr sz="450">
              <a:solidFill>
                <a:srgbClr val="2EAEBB"/>
              </a:solidFill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104950" y="848500"/>
            <a:ext cx="95697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samlp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"urn:oasis:names:tc:SAML:2.0:protocol"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"_fdcb8ee0-f649-0134-c0c6-20c9d0825c47"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"2017-03-29T01:07:24Z"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Destination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Consent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"urn:oasis:names:tc:SAML:2.0:consent:unspecified"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&lt;Issuer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StatusCode </a:t>
            </a:r>
            <a:r>
              <a:rPr lang="en" sz="450">
                <a:solidFill>
                  <a:srgbClr val="2FB41D"/>
                </a:solidFill>
              </a:rPr>
              <a:t>Value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"urn:oasis:names:tc:SAML:2.0:status:Success"</a:t>
            </a:r>
            <a:r>
              <a:rPr lang="en" sz="450">
                <a:solidFill>
                  <a:srgbClr val="2EAEBB"/>
                </a:solidFill>
              </a:rPr>
              <a:t>/&gt;&lt;/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&lt;Assertion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&lt;Issuer&gt;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CanonicalizationMethod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"http://www.w3.org/2001/04/xmldsig-more#rsa-sha256"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 </a:t>
            </a:r>
            <a:r>
              <a:rPr lang="en" sz="450">
                <a:solidFill>
                  <a:srgbClr val="2FB41D"/>
                </a:solidFill>
              </a:rPr>
              <a:t>URI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"#_fdcb9040-f649-0134-c0c6-20c9d0825c47"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"http://www.w3.org/2000/09/xmldsig#enveloped-signature"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"http://www.w3.org/2001/04/xmlenc#sha256"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r>
              <a:rPr lang="en" sz="450">
                <a:solidFill>
                  <a:schemeClr val="dk1"/>
                </a:solidFill>
              </a:rPr>
              <a:t>Rqt9uuNpPd5AexywlR92+R3gsRj+FDVkJLexoacmkRw=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r>
              <a:rPr lang="en" sz="450">
                <a:solidFill>
                  <a:schemeClr val="dk1"/>
                </a:solidFill>
              </a:rPr>
              <a:t>OGEiJJn36CopkCyCK6Yhiau32r+Hwj3SLhyO5O60MbyeM3ZhwsKbsaoH/O9s8kQAOz26A1P0FFNKAhxbDt93GxrsqMRBdR3C50SvFbXMc/eaaMmJS+O3P8zGu0Vhcq/RQt9AyBKKpzNyZu9CDtgvVp8Hk7EooVvU5BfaHG+kkpk=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&lt;KeyInfo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r>
              <a:rPr lang="en" sz="450">
                <a:solidFill>
                  <a:schemeClr val="dk1"/>
                </a:solidFill>
              </a:rPr>
              <a:t>MIIDqzCCAxSgAwIBAgIBATANBgkqhkiG9w0BAQsFADCBhjELMAkGA1UEBhMCQVUxDDAKBgNVBAgTA05TVzEPMA0GA1UEBxMGU3lkbmV5MQwwCgYDVQQKDANQSVQxCTAHBgNVBAsMADEYMBYGA1UEAwwPbGF3cmVuY2VwaXQuY29tMSUwIwYJKoZIhvcNAQkBDBZsYXdyZW5jZS5waXRAZ21haWwuY29tMB4XDTEyMDQyODAyMjIyOFoXDTMyMDQyMzAyMjIyOFowgYYxCzAJBgNVBAYTAkFVMQwwCgYDVQQIEwNOU1cxDzANBgNVBAcTBlN5ZG5leTEMMAoGA1UECgwDUElUMQkwBwYDVQQLDAAxGDAWBgNVBAMMD2xhd3JlbmNlcGl0LmNvbTElMCMGCSqGSIb3DQEJAQwWbGF3cmVuY2UucGl0QGdtYWlsLmNvbTCBnzANBgkqhkiG9w0BAQEFAAOBjQAwgYkCgYEAuBywPNlC1FopGLYfF96SotiK8Nj6/nW084O4omRMifzy7x955RLEy673q2aiJNB3LvE6Xvkt9cGtxtNoOXw1g2UvHKpldQbr6bOEjLNeDNW7j0ob+JrRvAUOK9CRgdyw5MC6lwqVQQ5C1DnaT/2fSBFjasBFTR24dEpfTy8HfKECAwEAAaOCASUwggEhMAkGA1UdEwQCMAAwCwYDVR0PBAQDAgUgMB0GA1UdDgQWBBQNBGmmt3ytKpcJaBaYNbnyU2xkazATBgNVHSUEDDAKBggrBgEFBQcDATAdBglghkgBhvhCAQ0EEBYOVGVzdCBYNTA5IGNlcnQwgbMGA1UdIwSBqzCBqIAUDQRpprd8rSqXCWgWmDW58lNsZGuhgYykgYkwgYYxCzAJBgNVBAYTAkFVMQwwCgYDVQQIEwNOU1cxDzANBgNVBAcTBlN5ZG5leTEMMAoGA1UECgwDUElUMQkwBwYDVQQLDAAxGDAWBgNVBAMMD2xhd3JlbmNlcGl0LmNvbTElMCMGCSqGSIb3DQEJAQwWbGF3cmVuY2UucGl0QGdtYWlsLmNvbYIBATANBgkqhkiG9w0BAQsFAAOBgQAEcVUPBX7uZmzqZJfy+tUPOT5ImNQj8VE2lerhnFjnGPHmHIqhpzgnwHQujJfs/a309Wm5qwcCaC1eO5cWjcG0x3OjdllsgYDatl5GAumtBx8J3NhWRqNUgitCIkQlxHIwUfgQaCushYgDDL5YbIQa++egCgpIZ+T0Dj5oRew//A=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&lt;/KeyInfo&gt;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&lt;NameID </a:t>
            </a:r>
            <a:r>
              <a:rPr lang="en" sz="450">
                <a:solidFill>
                  <a:srgbClr val="2FB41D"/>
                </a:solidFill>
              </a:rPr>
              <a:t>Format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"urn:oasis:names:tc:SAML:2.0:nameid-format:persistent"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admin@pentesterlab.com</a:t>
            </a:r>
            <a:r>
              <a:rPr lang="en" sz="450">
                <a:solidFill>
                  <a:srgbClr val="2EAEBB"/>
                </a:solidFill>
              </a:rPr>
              <a:t>&lt;/NameID&gt;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 </a:t>
            </a:r>
            <a:r>
              <a:rPr lang="en" sz="450">
                <a:solidFill>
                  <a:srgbClr val="2FB41D"/>
                </a:solidFill>
              </a:rPr>
              <a:t>Method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"urn:oasis:names:tc:SAML:2.0:cm:bearer"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&lt;SubjectConfirmationData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"2017-03-29T01:10:23Z"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Recipient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&lt;/SubjectConfirmation&gt;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&lt;Conditions </a:t>
            </a:r>
            <a:r>
              <a:rPr lang="en" sz="450">
                <a:solidFill>
                  <a:srgbClr val="2FB41D"/>
                </a:solidFill>
              </a:rPr>
              <a:t>NotBefore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"2017-03-29T01:07:18Z"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"2017-03-29T02:07:23Z"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&lt;Audience&gt;</a:t>
            </a:r>
            <a:r>
              <a:rPr lang="en" sz="450">
                <a:solidFill>
                  <a:schemeClr val="dk1"/>
                </a:solidFill>
              </a:rPr>
              <a:t>http://127.0.0.1:3002/saml/auth</a:t>
            </a:r>
            <a:r>
              <a:rPr lang="en" sz="450">
                <a:solidFill>
                  <a:srgbClr val="2EAEBB"/>
                </a:solidFill>
              </a:rPr>
              <a:t>&lt;/Audience&gt;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&lt;/Conditions&gt;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&lt;AuthnStatement </a:t>
            </a:r>
            <a:r>
              <a:rPr lang="en" sz="450">
                <a:solidFill>
                  <a:srgbClr val="2FB41D"/>
                </a:solidFill>
              </a:rPr>
              <a:t>AuthnInstant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SessionIndex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&lt;AuthnContextClassRef&gt;</a:t>
            </a:r>
            <a:r>
              <a:rPr lang="en" sz="450">
                <a:solidFill>
                  <a:schemeClr val="dk1"/>
                </a:solidFill>
              </a:rPr>
              <a:t>urn:oasis:names:tc:SAML:2.0:ac:classes:Password</a:t>
            </a:r>
            <a:r>
              <a:rPr lang="en" sz="450">
                <a:solidFill>
                  <a:srgbClr val="2EAEBB"/>
                </a:solidFill>
              </a:rPr>
              <a:t>&lt;/AuthnContextClassRef&gt;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&lt;/AuthnStatement&gt;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&lt;/Assertion&gt;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Response&gt;</a:t>
            </a:r>
            <a:endParaRPr sz="450">
              <a:solidFill>
                <a:srgbClr val="2EAEBB"/>
              </a:solidFill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/>
          <p:nvPr/>
        </p:nvSpPr>
        <p:spPr>
          <a:xfrm>
            <a:off x="166700" y="1175850"/>
            <a:ext cx="8977200" cy="3381600"/>
          </a:xfrm>
          <a:prstGeom prst="rect">
            <a:avLst/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284" name="Google Shape;284;p31"/>
          <p:cNvSpPr/>
          <p:nvPr/>
        </p:nvSpPr>
        <p:spPr>
          <a:xfrm flipH="1" rot="-3093762">
            <a:off x="4617124" y="672708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5178475" y="236175"/>
            <a:ext cx="11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B41D"/>
                </a:solidFill>
              </a:rPr>
              <a:t>Assertion</a:t>
            </a:r>
            <a:endParaRPr b="1">
              <a:solidFill>
                <a:srgbClr val="2FB4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about_me.xml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&lt;Assertion&gt;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&lt;NameID&gt;louis@pentesterlab.com&lt;/nameID&gt;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&lt;Twitter&gt;@snyff&lt;/Twitter&gt; 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&lt;Job&gt;CEO/Founder @PentesterLab&lt;/Job&gt;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&lt;PreviousJobs&gt;  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&lt;Job&gt;AppSec&lt;/Job&gt;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&lt;Job&gt;Code Reviewer&lt;/Job&gt;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&lt;Job&gt;Pentester&lt;/Job&gt;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&lt;Job&gt;Security Consultant&lt;/Job&gt;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&lt;/PreviousJobs&gt; 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57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&lt;/Assertion&gt;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291" name="Google Shape;291;p32"/>
          <p:cNvSpPr txBox="1"/>
          <p:nvPr/>
        </p:nvSpPr>
        <p:spPr>
          <a:xfrm>
            <a:off x="104950" y="848500"/>
            <a:ext cx="95697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samlp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"urn:oasis:names:tc:SAML:2.0:protocol"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"_fdcb8ee0-f649-0134-c0c6-20c9d0825c47"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"2017-03-29T01:07:24Z"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Destination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Consent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"urn:oasis:names:tc:SAML:2.0:consent:unspecified"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&lt;Issuer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StatusCode </a:t>
            </a:r>
            <a:r>
              <a:rPr lang="en" sz="450">
                <a:solidFill>
                  <a:srgbClr val="2FB41D"/>
                </a:solidFill>
              </a:rPr>
              <a:t>Value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"urn:oasis:names:tc:SAML:2.0:status:Success"</a:t>
            </a:r>
            <a:r>
              <a:rPr lang="en" sz="450">
                <a:solidFill>
                  <a:srgbClr val="2EAEBB"/>
                </a:solidFill>
              </a:rPr>
              <a:t>/&gt;&lt;/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&lt;Assertion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&lt;Issuer&gt;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CanonicalizationMethod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"http://www.w3.org/2001/04/xmldsig-more#rsa-sha256"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 </a:t>
            </a:r>
            <a:r>
              <a:rPr lang="en" sz="450">
                <a:solidFill>
                  <a:srgbClr val="2FB41D"/>
                </a:solidFill>
              </a:rPr>
              <a:t>URI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"#_fdcb9040-f649-0134-c0c6-20c9d0825c47"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"http://www.w3.org/2000/09/xmldsig#enveloped-signature"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"http://www.w3.org/2001/04/xmlenc#sha256"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r>
              <a:rPr lang="en" sz="450">
                <a:solidFill>
                  <a:schemeClr val="dk1"/>
                </a:solidFill>
              </a:rPr>
              <a:t>Rqt9uuNpPd5AexywlR92+R3gsRj+FDVkJLexoacmkRw=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r>
              <a:rPr lang="en" sz="450">
                <a:solidFill>
                  <a:schemeClr val="dk1"/>
                </a:solidFill>
              </a:rPr>
              <a:t>OGEiJJn36CopkCyCK6Yhiau32r+Hwj3SLhyO5O60MbyeM3ZhwsKbsaoH/O9s8kQAOz26A1P0FFNKAhxbDt93GxrsqMRBdR3C50SvFbXMc/eaaMmJS+O3P8zGu0Vhcq/RQt9AyBKKpzNyZu9CDtgvVp8Hk7EooVvU5BfaHG+kkpk=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&lt;KeyInfo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r>
              <a:rPr lang="en" sz="450">
                <a:solidFill>
                  <a:schemeClr val="dk1"/>
                </a:solidFill>
              </a:rPr>
              <a:t>MIIDqzCCAxSgAwIBAgIBATANBgkqhkiG9w0BAQsFADCBhjELMAkGA1UEBhMCQVUxDDAKBgNVBAgTA05TVzEPMA0GA1UEBxMGU3lkbmV5MQwwCgYDVQQKDANQSVQxCTAHBgNVBAsMADEYMBYGA1UEAwwPbGF3cmVuY2VwaXQuY29tMSUwIwYJKoZIhvcNAQkBDBZsYXdyZW5jZS5waXRAZ21haWwuY29tMB4XDTEyMDQyODAyMjIyOFoXDTMyMDQyMzAyMjIyOFowgYYxCzAJBgNVBAYTAkFVMQwwCgYDVQQIEwNOU1cxDzANBgNVBAcTBlN5ZG5leTEMMAoGA1UECgwDUElUMQkwBwYDVQQLDAAxGDAWBgNVBAMMD2xhd3JlbmNlcGl0LmNvbTElMCMGCSqGSIb3DQEJAQwWbGF3cmVuY2UucGl0QGdtYWlsLmNvbTCBnzANBgkqhkiG9w0BAQEFAAOBjQAwgYkCgYEAuBywPNlC1FopGLYfF96SotiK8Nj6/nW084O4omRMifzy7x955RLEy673q2aiJNB3LvE6Xvkt9cGtxtNoOXw1g2UvHKpldQbr6bOEjLNeDNW7j0ob+JrRvAUOK9CRgdyw5MC6lwqVQQ5C1DnaT/2fSBFjasBFTR24dEpfTy8HfKECAwEAAaOCASUwggEhMAkGA1UdEwQCMAAwCwYDVR0PBAQDAgUgMB0GA1UdDgQWBBQNBGmmt3ytKpcJaBaYNbnyU2xkazATBgNVHSUEDDAKBggrBgEFBQcDATAdBglghkgBhvhCAQ0EEBYOVGVzdCBYNTA5IGNlcnQwgbMGA1UdIwSBqzCBqIAUDQRpprd8rSqXCWgWmDW58lNsZGuhgYykgYkwgYYxCzAJBgNVBAYTAkFVMQwwCgYDVQQIEwNOU1cxDzANBgNVBAcTBlN5ZG5leTEMMAoGA1UECgwDUElUMQkwBwYDVQQLDAAxGDAWBgNVBAMMD2xhd3JlbmNlcGl0LmNvbTElMCMGCSqGSIb3DQEJAQwWbGF3cmVuY2UucGl0QGdtYWlsLmNvbYIBATANBgkqhkiG9w0BAQsFAAOBgQAEcVUPBX7uZmzqZJfy+tUPOT5ImNQj8VE2lerhnFjnGPHmHIqhpzgnwHQujJfs/a309Wm5qwcCaC1eO5cWjcG0x3OjdllsgYDatl5GAumtBx8J3NhWRqNUgitCIkQlxHIwUfgQaCushYgDDL5YbIQa++egCgpIZ+T0Dj5oRew//A=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&lt;/KeyInfo&gt;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&lt;NameID </a:t>
            </a:r>
            <a:r>
              <a:rPr lang="en" sz="450">
                <a:solidFill>
                  <a:srgbClr val="2FB41D"/>
                </a:solidFill>
              </a:rPr>
              <a:t>Format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"urn:oasis:names:tc:SAML:2.0:nameid-format:persistent"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admin@pentesterlab.com</a:t>
            </a:r>
            <a:r>
              <a:rPr lang="en" sz="450">
                <a:solidFill>
                  <a:srgbClr val="2EAEBB"/>
                </a:solidFill>
              </a:rPr>
              <a:t>&lt;/NameID&gt;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 </a:t>
            </a:r>
            <a:r>
              <a:rPr lang="en" sz="450">
                <a:solidFill>
                  <a:srgbClr val="2FB41D"/>
                </a:solidFill>
              </a:rPr>
              <a:t>Method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"urn:oasis:names:tc:SAML:2.0:cm:bearer"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&lt;SubjectConfirmationData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"2017-03-29T01:10:23Z"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Recipient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&lt;/SubjectConfirmation&gt;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&lt;Conditions </a:t>
            </a:r>
            <a:r>
              <a:rPr lang="en" sz="450">
                <a:solidFill>
                  <a:srgbClr val="2FB41D"/>
                </a:solidFill>
              </a:rPr>
              <a:t>NotBefore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"2017-03-29T01:07:18Z"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"2017-03-29T02:07:23Z"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&lt;Audience&gt;</a:t>
            </a:r>
            <a:r>
              <a:rPr lang="en" sz="450">
                <a:solidFill>
                  <a:schemeClr val="dk1"/>
                </a:solidFill>
              </a:rPr>
              <a:t>http://127.0.0.1:3002/saml/auth</a:t>
            </a:r>
            <a:r>
              <a:rPr lang="en" sz="450">
                <a:solidFill>
                  <a:srgbClr val="2EAEBB"/>
                </a:solidFill>
              </a:rPr>
              <a:t>&lt;/Audience&gt;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&lt;/Conditions&gt;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&lt;AuthnStatement </a:t>
            </a:r>
            <a:r>
              <a:rPr lang="en" sz="450">
                <a:solidFill>
                  <a:srgbClr val="2FB41D"/>
                </a:solidFill>
              </a:rPr>
              <a:t>AuthnInstant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SessionIndex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&lt;AuthnContextClassRef&gt;</a:t>
            </a:r>
            <a:r>
              <a:rPr lang="en" sz="450">
                <a:solidFill>
                  <a:schemeClr val="dk1"/>
                </a:solidFill>
              </a:rPr>
              <a:t>urn:oasis:names:tc:SAML:2.0:ac:classes:Password</a:t>
            </a:r>
            <a:r>
              <a:rPr lang="en" sz="450">
                <a:solidFill>
                  <a:srgbClr val="2EAEBB"/>
                </a:solidFill>
              </a:rPr>
              <a:t>&lt;/AuthnContextClassRef&gt;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&lt;/AuthnStatement&gt;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&lt;/Assertion&gt;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Response&gt;</a:t>
            </a:r>
            <a:endParaRPr sz="450">
              <a:solidFill>
                <a:srgbClr val="2EAEBB"/>
              </a:solidFill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2"/>
          <p:cNvSpPr/>
          <p:nvPr/>
        </p:nvSpPr>
        <p:spPr>
          <a:xfrm>
            <a:off x="104950" y="3236550"/>
            <a:ext cx="3061500" cy="175200"/>
          </a:xfrm>
          <a:prstGeom prst="rect">
            <a:avLst/>
          </a:prstGeom>
          <a:noFill/>
          <a:ln cap="flat" cmpd="sng" w="2857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294" name="Google Shape;294;p32"/>
          <p:cNvSpPr/>
          <p:nvPr/>
        </p:nvSpPr>
        <p:spPr>
          <a:xfrm flipH="1" rot="-3093762">
            <a:off x="3130074" y="2799433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2419"/>
          </a:solidFill>
          <a:ln cap="flat" cmpd="sng" w="952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3691400" y="2265575"/>
            <a:ext cx="2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2419"/>
                </a:solidFill>
              </a:rPr>
              <a:t>NameID</a:t>
            </a:r>
            <a:endParaRPr b="1">
              <a:solidFill>
                <a:srgbClr val="B424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104950" y="848500"/>
            <a:ext cx="95697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samlp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"urn:oasis:names:tc:SAML:2.0:protocol"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"_fdcb8ee0-f649-0134-c0c6-20c9d0825c47"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"2017-03-29T01:07:24Z"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Destination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Consent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"urn:oasis:names:tc:SAML:2.0:consent:unspecified"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&lt;Issuer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StatusCode </a:t>
            </a:r>
            <a:r>
              <a:rPr lang="en" sz="450">
                <a:solidFill>
                  <a:srgbClr val="2FB41D"/>
                </a:solidFill>
              </a:rPr>
              <a:t>Value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"urn:oasis:names:tc:SAML:2.0:status:Success"</a:t>
            </a:r>
            <a:r>
              <a:rPr lang="en" sz="450">
                <a:solidFill>
                  <a:srgbClr val="2EAEBB"/>
                </a:solidFill>
              </a:rPr>
              <a:t>/&gt;&lt;/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&lt;Assertion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&lt;Issuer&gt;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CanonicalizationMethod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"http://www.w3.org/2001/04/xmldsig-more#rsa-sha256"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 </a:t>
            </a:r>
            <a:r>
              <a:rPr lang="en" sz="450">
                <a:solidFill>
                  <a:srgbClr val="2FB41D"/>
                </a:solidFill>
              </a:rPr>
              <a:t>URI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"#_fdcb9040-f649-0134-c0c6-20c9d0825c47"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"http://www.w3.org/2000/09/xmldsig#enveloped-signature"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"http://www.w3.org/2001/04/xmlenc#sha256"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r>
              <a:rPr lang="en" sz="450">
                <a:solidFill>
                  <a:schemeClr val="dk1"/>
                </a:solidFill>
              </a:rPr>
              <a:t>Rqt9uuNpPd5AexywlR92+R3gsRj+FDVkJLexoacmkRw=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r>
              <a:rPr lang="en" sz="450">
                <a:solidFill>
                  <a:schemeClr val="dk1"/>
                </a:solidFill>
              </a:rPr>
              <a:t>OGEiJJn36CopkCyCK6Yhiau32r+Hwj3SLhyO5O60MbyeM3ZhwsKbsaoH/O9s8kQAOz26A1P0FFNKAhxbDt93GxrsqMRBdR3C50SvFbXMc/eaaMmJS+O3P8zGu0Vhcq/RQt9AyBKKpzNyZu9CDtgvVp8Hk7EooVvU5BfaHG+kkpk=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&lt;KeyInfo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r>
              <a:rPr lang="en" sz="450">
                <a:solidFill>
                  <a:schemeClr val="dk1"/>
                </a:solidFill>
              </a:rPr>
              <a:t>MIIDqzCCAxSgAwIBAgIBATANBgkqhkiG9w0BAQsFADCBhjELMAkGA1UEBhMCQVUxDDAKBgNVBAgTA05TVzEPMA0GA1UEBxMGU3lkbmV5MQwwCgYDVQQKDANQSVQxCTAHBgNVBAsMADEYMBYGA1UEAwwPbGF3cmVuY2VwaXQuY29tMSUwIwYJKoZIhvcNAQkBDBZsYXdyZW5jZS5waXRAZ21haWwuY29tMB4XDTEyMDQyODAyMjIyOFoXDTMyMDQyMzAyMjIyOFowgYYxCzAJBgNVBAYTAkFVMQwwCgYDVQQIEwNOU1cxDzANBgNVBAcTBlN5ZG5leTEMMAoGA1UECgwDUElUMQkwBwYDVQQLDAAxGDAWBgNVBAMMD2xhd3JlbmNlcGl0LmNvbTElMCMGCSqGSIb3DQEJAQwWbGF3cmVuY2UucGl0QGdtYWlsLmNvbTCBnzANBgkqhkiG9w0BAQEFAAOBjQAwgYkCgYEAuBywPNlC1FopGLYfF96SotiK8Nj6/nW084O4omRMifzy7x955RLEy673q2aiJNB3LvE6Xvkt9cGtxtNoOXw1g2UvHKpldQbr6bOEjLNeDNW7j0ob+JrRvAUOK9CRgdyw5MC6lwqVQQ5C1DnaT/2fSBFjasBFTR24dEpfTy8HfKECAwEAAaOCASUwggEhMAkGA1UdEwQCMAAwCwYDVR0PBAQDAgUgMB0GA1UdDgQWBBQNBGmmt3ytKpcJaBaYNbnyU2xkazATBgNVHSUEDDAKBggrBgEFBQcDATAdBglghkgBhvhCAQ0EEBYOVGVzdCBYNTA5IGNlcnQwgbMGA1UdIwSBqzCBqIAUDQRpprd8rSqXCWgWmDW58lNsZGuhgYykgYkwgYYxCzAJBgNVBAYTAkFVMQwwCgYDVQQIEwNOU1cxDzANBgNVBAcTBlN5ZG5leTEMMAoGA1UECgwDUElUMQkwBwYDVQQLDAAxGDAWBgNVBAMMD2xhd3JlbmNlcGl0LmNvbTElMCMGCSqGSIb3DQEJAQwWbGF3cmVuY2UucGl0QGdtYWlsLmNvbYIBATANBgkqhkiG9w0BAQsFAAOBgQAEcVUPBX7uZmzqZJfy+tUPOT5ImNQj8VE2lerhnFjnGPHmHIqhpzgnwHQujJfs/a309Wm5qwcCaC1eO5cWjcG0x3OjdllsgYDatl5GAumtBx8J3NhWRqNUgitCIkQlxHIwUfgQaCushYgDDL5YbIQa++egCgpIZ+T0Dj5oRew//A=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&lt;/KeyInfo&gt;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&lt;NameID </a:t>
            </a:r>
            <a:r>
              <a:rPr lang="en" sz="450">
                <a:solidFill>
                  <a:srgbClr val="2FB41D"/>
                </a:solidFill>
              </a:rPr>
              <a:t>Format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"urn:oasis:names:tc:SAML:2.0:nameid-format:persistent"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admin@pentesterlab.com</a:t>
            </a:r>
            <a:r>
              <a:rPr lang="en" sz="450">
                <a:solidFill>
                  <a:srgbClr val="2EAEBB"/>
                </a:solidFill>
              </a:rPr>
              <a:t>&lt;/NameID&gt;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 </a:t>
            </a:r>
            <a:r>
              <a:rPr lang="en" sz="450">
                <a:solidFill>
                  <a:srgbClr val="2FB41D"/>
                </a:solidFill>
              </a:rPr>
              <a:t>Method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"urn:oasis:names:tc:SAML:2.0:cm:bearer"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&lt;SubjectConfirmationData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"2017-03-29T01:10:23Z"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Recipient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&lt;/SubjectConfirmation&gt;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&lt;Conditions </a:t>
            </a:r>
            <a:r>
              <a:rPr lang="en" sz="450">
                <a:solidFill>
                  <a:srgbClr val="2FB41D"/>
                </a:solidFill>
              </a:rPr>
              <a:t>NotBefore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"2017-03-29T01:07:18Z"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"2017-03-29T02:07:23Z"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&lt;Audience&gt;</a:t>
            </a:r>
            <a:r>
              <a:rPr lang="en" sz="450">
                <a:solidFill>
                  <a:schemeClr val="dk1"/>
                </a:solidFill>
              </a:rPr>
              <a:t>http://127.0.0.1:3002/saml/auth</a:t>
            </a:r>
            <a:r>
              <a:rPr lang="en" sz="450">
                <a:solidFill>
                  <a:srgbClr val="2EAEBB"/>
                </a:solidFill>
              </a:rPr>
              <a:t>&lt;/Audience&gt;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&lt;/Conditions&gt;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&lt;AuthnStatement </a:t>
            </a:r>
            <a:r>
              <a:rPr lang="en" sz="450">
                <a:solidFill>
                  <a:srgbClr val="2FB41D"/>
                </a:solidFill>
              </a:rPr>
              <a:t>AuthnInstant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SessionIndex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&lt;AuthnContextClassRef&gt;</a:t>
            </a:r>
            <a:r>
              <a:rPr lang="en" sz="450">
                <a:solidFill>
                  <a:schemeClr val="dk1"/>
                </a:solidFill>
              </a:rPr>
              <a:t>urn:oasis:names:tc:SAML:2.0:ac:classes:Password</a:t>
            </a:r>
            <a:r>
              <a:rPr lang="en" sz="450">
                <a:solidFill>
                  <a:srgbClr val="2EAEBB"/>
                </a:solidFill>
              </a:rPr>
              <a:t>&lt;/AuthnContextClassRef&gt;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&lt;/AuthnStatement&gt;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&lt;/Assertion&gt;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Response&gt;</a:t>
            </a:r>
            <a:endParaRPr sz="450">
              <a:solidFill>
                <a:srgbClr val="2EAEBB"/>
              </a:solidFill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3"/>
          <p:cNvSpPr/>
          <p:nvPr/>
        </p:nvSpPr>
        <p:spPr>
          <a:xfrm>
            <a:off x="174950" y="2309325"/>
            <a:ext cx="7942500" cy="175200"/>
          </a:xfrm>
          <a:prstGeom prst="rect">
            <a:avLst/>
          </a:prstGeom>
          <a:noFill/>
          <a:ln cap="flat" cmpd="sng" w="2857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5126000" y="1419700"/>
            <a:ext cx="2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2419"/>
                </a:solidFill>
              </a:rPr>
              <a:t>Actual Signature</a:t>
            </a:r>
            <a:endParaRPr b="1">
              <a:solidFill>
                <a:srgbClr val="B42419"/>
              </a:solidFill>
            </a:endParaRPr>
          </a:p>
        </p:txBody>
      </p:sp>
      <p:sp>
        <p:nvSpPr>
          <p:cNvPr id="305" name="Google Shape;305;p33"/>
          <p:cNvSpPr/>
          <p:nvPr/>
        </p:nvSpPr>
        <p:spPr>
          <a:xfrm flipH="1" rot="-3093762">
            <a:off x="4539924" y="1863458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2419"/>
          </a:solidFill>
          <a:ln cap="flat" cmpd="sng" w="952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311" name="Google Shape;311;p34"/>
          <p:cNvSpPr txBox="1"/>
          <p:nvPr/>
        </p:nvSpPr>
        <p:spPr>
          <a:xfrm>
            <a:off x="104950" y="848500"/>
            <a:ext cx="95697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samlp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"urn:oasis:names:tc:SAML:2.0:protocol"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"_fdcb8ee0-f649-0134-c0c6-20c9d0825c47"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"2017-03-29T01:07:24Z"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Destination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Consent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"urn:oasis:names:tc:SAML:2.0:consent:unspecified"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&lt;Issuer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StatusCode </a:t>
            </a:r>
            <a:r>
              <a:rPr lang="en" sz="450">
                <a:solidFill>
                  <a:srgbClr val="2FB41D"/>
                </a:solidFill>
              </a:rPr>
              <a:t>Value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"urn:oasis:names:tc:SAML:2.0:status:Success"</a:t>
            </a:r>
            <a:r>
              <a:rPr lang="en" sz="450">
                <a:solidFill>
                  <a:srgbClr val="2EAEBB"/>
                </a:solidFill>
              </a:rPr>
              <a:t>/&gt;&lt;/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&lt;Assertion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&lt;Issuer&gt;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CanonicalizationMethod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"http://www.w3.org/2001/04/xmldsig-more#rsa-sha256"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 </a:t>
            </a:r>
            <a:r>
              <a:rPr lang="en" sz="450">
                <a:solidFill>
                  <a:srgbClr val="2FB41D"/>
                </a:solidFill>
              </a:rPr>
              <a:t>URI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"#_fdcb9040-f649-0134-c0c6-20c9d0825c47"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"http://www.w3.org/2000/09/xmldsig#enveloped-signature"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"http://www.w3.org/2001/04/xmlenc#sha256"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r>
              <a:rPr lang="en" sz="450">
                <a:solidFill>
                  <a:schemeClr val="dk1"/>
                </a:solidFill>
              </a:rPr>
              <a:t>Rqt9uuNpPd5AexywlR92+R3gsRj+FDVkJLexoacmkRw=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r>
              <a:rPr lang="en" sz="450">
                <a:solidFill>
                  <a:schemeClr val="dk1"/>
                </a:solidFill>
              </a:rPr>
              <a:t>OGEiJJn36CopkCyCK6Yhiau32r+Hwj3SLhyO5O60MbyeM3ZhwsKbsaoH/O9s8kQAOz26A1P0FFNKAhxbDt93GxrsqMRBdR3C50SvFbXMc/eaaMmJS+O3P8zGu0Vhcq/RQt9AyBKKpzNyZu9CDtgvVp8Hk7EooVvU5BfaHG+kkpk=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&lt;KeyInfo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r>
              <a:rPr lang="en" sz="450">
                <a:solidFill>
                  <a:schemeClr val="dk1"/>
                </a:solidFill>
              </a:rPr>
              <a:t>MIIDqzCCAxSgAwIBAgIBATANBgkqhkiG9w0BAQsFADCBhjELMAkGA1UEBhMCQVUxDDAKBgNVBAgTA05TVzEPMA0GA1UEBxMGU3lkbmV5MQwwCgYDVQQKDANQSVQxCTAHBgNVBAsMADEYMBYGA1UEAwwPbGF3cmVuY2VwaXQuY29tMSUwIwYJKoZIhvcNAQkBDBZsYXdyZW5jZS5waXRAZ21haWwuY29tMB4XDTEyMDQyODAyMjIyOFoXDTMyMDQyMzAyMjIyOFowgYYxCzAJBgNVBAYTAkFVMQwwCgYDVQQIEwNOU1cxDzANBgNVBAcTBlN5ZG5leTEMMAoGA1UECgwDUElUMQkwBwYDVQQLDAAxGDAWBgNVBAMMD2xhd3JlbmNlcGl0LmNvbTElMCMGCSqGSIb3DQEJAQwWbGF3cmVuY2UucGl0QGdtYWlsLmNvbTCBnzANBgkqhkiG9w0BAQEFAAOBjQAwgYkCgYEAuBywPNlC1FopGLYfF96SotiK8Nj6/nW084O4omRMifzy7x955RLEy673q2aiJNB3LvE6Xvkt9cGtxtNoOXw1g2UvHKpldQbr6bOEjLNeDNW7j0ob+JrRvAUOK9CRgdyw5MC6lwqVQQ5C1DnaT/2fSBFjasBFTR24dEpfTy8HfKECAwEAAaOCASUwggEhMAkGA1UdEwQCMAAwCwYDVR0PBAQDAgUgMB0GA1UdDgQWBBQNBGmmt3ytKpcJaBaYNbnyU2xkazATBgNVHSUEDDAKBggrBgEFBQcDATAdBglghkgBhvhCAQ0EEBYOVGVzdCBYNTA5IGNlcnQwgbMGA1UdIwSBqzCBqIAUDQRpprd8rSqXCWgWmDW58lNsZGuhgYykgYkwgYYxCzAJBgNVBAYTAkFVMQwwCgYDVQQIEwNOU1cxDzANBgNVBAcTBlN5ZG5leTEMMAoGA1UECgwDUElUMQkwBwYDVQQLDAAxGDAWBgNVBAMMD2xhd3JlbmNlcGl0LmNvbTElMCMGCSqGSIb3DQEJAQwWbGF3cmVuY2UucGl0QGdtYWlsLmNvbYIBATANBgkqhkiG9w0BAQsFAAOBgQAEcVUPBX7uZmzqZJfy+tUPOT5ImNQj8VE2lerhnFjnGPHmHIqhpzgnwHQujJfs/a309Wm5qwcCaC1eO5cWjcG0x3OjdllsgYDatl5GAumtBx8J3NhWRqNUgitCIkQlxHIwUfgQaCushYgDDL5YbIQa++egCgpIZ+T0Dj5oRew//A=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&lt;/KeyInfo&gt;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&lt;NameID </a:t>
            </a:r>
            <a:r>
              <a:rPr lang="en" sz="450">
                <a:solidFill>
                  <a:srgbClr val="2FB41D"/>
                </a:solidFill>
              </a:rPr>
              <a:t>Format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"urn:oasis:names:tc:SAML:2.0:nameid-format:persistent"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admin@pentesterlab.com</a:t>
            </a:r>
            <a:r>
              <a:rPr lang="en" sz="450">
                <a:solidFill>
                  <a:srgbClr val="2EAEBB"/>
                </a:solidFill>
              </a:rPr>
              <a:t>&lt;/NameID&gt;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 </a:t>
            </a:r>
            <a:r>
              <a:rPr lang="en" sz="450">
                <a:solidFill>
                  <a:srgbClr val="2FB41D"/>
                </a:solidFill>
              </a:rPr>
              <a:t>Method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"urn:oasis:names:tc:SAML:2.0:cm:bearer"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&lt;SubjectConfirmationData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"2017-03-29T01:10:23Z"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Recipient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&lt;/SubjectConfirmation&gt;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&lt;Conditions </a:t>
            </a:r>
            <a:r>
              <a:rPr lang="en" sz="450">
                <a:solidFill>
                  <a:srgbClr val="2FB41D"/>
                </a:solidFill>
              </a:rPr>
              <a:t>NotBefore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"2017-03-29T01:07:18Z"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"2017-03-29T02:07:23Z"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&lt;Audience&gt;</a:t>
            </a:r>
            <a:r>
              <a:rPr lang="en" sz="450">
                <a:solidFill>
                  <a:schemeClr val="dk1"/>
                </a:solidFill>
              </a:rPr>
              <a:t>http://127.0.0.1:3002/saml/auth</a:t>
            </a:r>
            <a:r>
              <a:rPr lang="en" sz="450">
                <a:solidFill>
                  <a:srgbClr val="2EAEBB"/>
                </a:solidFill>
              </a:rPr>
              <a:t>&lt;/Audience&gt;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&lt;/Conditions&gt;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&lt;AuthnStatement </a:t>
            </a:r>
            <a:r>
              <a:rPr lang="en" sz="450">
                <a:solidFill>
                  <a:srgbClr val="2FB41D"/>
                </a:solidFill>
              </a:rPr>
              <a:t>AuthnInstant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SessionIndex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&lt;AuthnContextClassRef&gt;</a:t>
            </a:r>
            <a:r>
              <a:rPr lang="en" sz="450">
                <a:solidFill>
                  <a:schemeClr val="dk1"/>
                </a:solidFill>
              </a:rPr>
              <a:t>urn:oasis:names:tc:SAML:2.0:ac:classes:Password</a:t>
            </a:r>
            <a:r>
              <a:rPr lang="en" sz="450">
                <a:solidFill>
                  <a:srgbClr val="2EAEBB"/>
                </a:solidFill>
              </a:rPr>
              <a:t>&lt;/AuthnContextClassRef&gt;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&lt;/AuthnStatement&gt;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&lt;/Assertion&gt;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Response&gt;</a:t>
            </a:r>
            <a:endParaRPr sz="450">
              <a:solidFill>
                <a:srgbClr val="2EAEBB"/>
              </a:solidFill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/>
          <p:cNvSpPr/>
          <p:nvPr/>
        </p:nvSpPr>
        <p:spPr>
          <a:xfrm>
            <a:off x="104950" y="2571750"/>
            <a:ext cx="9735900" cy="489900"/>
          </a:xfrm>
          <a:prstGeom prst="rect">
            <a:avLst/>
          </a:prstGeom>
          <a:noFill/>
          <a:ln cap="flat" cmpd="sng" w="2857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314" name="Google Shape;314;p34"/>
          <p:cNvSpPr/>
          <p:nvPr/>
        </p:nvSpPr>
        <p:spPr>
          <a:xfrm flipH="1" rot="-3093762">
            <a:off x="4461224" y="2143058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2419"/>
          </a:solidFill>
          <a:ln cap="flat" cmpd="sng" w="952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"/>
          <p:cNvSpPr txBox="1"/>
          <p:nvPr/>
        </p:nvSpPr>
        <p:spPr>
          <a:xfrm>
            <a:off x="4942300" y="1635775"/>
            <a:ext cx="2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2419"/>
                </a:solidFill>
              </a:rPr>
              <a:t>Certificate</a:t>
            </a:r>
            <a:endParaRPr b="1">
              <a:solidFill>
                <a:srgbClr val="B424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104950" y="848500"/>
            <a:ext cx="95697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samlp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"urn:oasis:names:tc:SAML:2.0:protocol"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"_fdcb8ee0-f649-0134-c0c6-20c9d0825c47"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"2017-03-29T01:07:24Z"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Destination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Consent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"urn:oasis:names:tc:SAML:2.0:consent:unspecified"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&lt;Issuer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StatusCode </a:t>
            </a:r>
            <a:r>
              <a:rPr lang="en" sz="450">
                <a:solidFill>
                  <a:srgbClr val="2FB41D"/>
                </a:solidFill>
              </a:rPr>
              <a:t>Value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"urn:oasis:names:tc:SAML:2.0:status:Success"</a:t>
            </a:r>
            <a:r>
              <a:rPr lang="en" sz="450">
                <a:solidFill>
                  <a:srgbClr val="2EAEBB"/>
                </a:solidFill>
              </a:rPr>
              <a:t>/&gt;&lt;/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&lt;Assertion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&lt;Issuer&gt;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CanonicalizationMethod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"http://www.w3.org/2001/04/xmldsig-more#rsa-sha256"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 </a:t>
            </a:r>
            <a:r>
              <a:rPr lang="en" sz="450">
                <a:solidFill>
                  <a:srgbClr val="2FB41D"/>
                </a:solidFill>
              </a:rPr>
              <a:t>URI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"#_fdcb9040-f649-0134-c0c6-20c9d0825c47"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"http://www.w3.org/2000/09/xmldsig#enveloped-signature"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"http://www.w3.org/2001/04/xmlenc#sha256"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r>
              <a:rPr lang="en" sz="450">
                <a:solidFill>
                  <a:schemeClr val="dk1"/>
                </a:solidFill>
              </a:rPr>
              <a:t>Rqt9uuNpPd5AexywlR92+R3gsRj+FDVkJLexoacmkRw=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r>
              <a:rPr lang="en" sz="450">
                <a:solidFill>
                  <a:schemeClr val="dk1"/>
                </a:solidFill>
              </a:rPr>
              <a:t>OGEiJJn36CopkCyCK6Yhiau32r+Hwj3SLhyO5O60MbyeM3ZhwsKbsaoH/O9s8kQAOz26A1P0FFNKAhxbDt93GxrsqMRBdR3C50SvFbXMc/eaaMmJS+O3P8zGu0Vhcq/RQt9AyBKKpzNyZu9CDtgvVp8Hk7EooVvU5BfaHG+kkpk=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&lt;KeyInfo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r>
              <a:rPr lang="en" sz="450">
                <a:solidFill>
                  <a:schemeClr val="dk1"/>
                </a:solidFill>
              </a:rPr>
              <a:t>MIIDqzCCAxSgAwIBAgIBATANBgkqhkiG9w0BAQsFADCBhjELMAkGA1UEBhMCQVUxDDAKBgNVBAgTA05TVzEPMA0GA1UEBxMGU3lkbmV5MQwwCgYDVQQKDANQSVQxCTAHBgNVBAsMADEYMBYGA1UEAwwPbGF3cmVuY2VwaXQuY29tMSUwIwYJKoZIhvcNAQkBDBZsYXdyZW5jZS5waXRAZ21haWwuY29tMB4XDTEyMDQyODAyMjIyOFoXDTMyMDQyMzAyMjIyOFowgYYxCzAJBgNVBAYTAkFVMQwwCgYDVQQIEwNOU1cxDzANBgNVBAcTBlN5ZG5leTEMMAoGA1UECgwDUElUMQkwBwYDVQQLDAAxGDAWBgNVBAMMD2xhd3JlbmNlcGl0LmNvbTElMCMGCSqGSIb3DQEJAQwWbGF3cmVuY2UucGl0QGdtYWlsLmNvbTCBnzANBgkqhkiG9w0BAQEFAAOBjQAwgYkCgYEAuBywPNlC1FopGLYfF96SotiK8Nj6/nW084O4omRMifzy7x955RLEy673q2aiJNB3LvE6Xvkt9cGtxtNoOXw1g2UvHKpldQbr6bOEjLNeDNW7j0ob+JrRvAUOK9CRgdyw5MC6lwqVQQ5C1DnaT/2fSBFjasBFTR24dEpfTy8HfKECAwEAAaOCASUwggEhMAkGA1UdEwQCMAAwCwYDVR0PBAQDAgUgMB0GA1UdDgQWBBQNBGmmt3ytKpcJaBaYNbnyU2xkazATBgNVHSUEDDAKBggrBgEFBQcDATAdBglghkgBhvhCAQ0EEBYOVGVzdCBYNTA5IGNlcnQwgbMGA1UdIwSBqzCBqIAUDQRpprd8rSqXCWgWmDW58lNsZGuhgYykgYkwgYYxCzAJBgNVBAYTAkFVMQwwCgYDVQQIEwNOU1cxDzANBgNVBAcTBlN5ZG5leTEMMAoGA1UECgwDUElUMQkwBwYDVQQLDAAxGDAWBgNVBAMMD2xhd3JlbmNlcGl0LmNvbTElMCMGCSqGSIb3DQEJAQwWbGF3cmVuY2UucGl0QGdtYWlsLmNvbYIBATANBgkqhkiG9w0BAQsFAAOBgQAEcVUPBX7uZmzqZJfy+tUPOT5ImNQj8VE2lerhnFjnGPHmHIqhpzgnwHQujJfs/a309Wm5qwcCaC1eO5cWjcG0x3OjdllsgYDatl5GAumtBx8J3NhWRqNUgitCIkQlxHIwUfgQaCushYgDDL5YbIQa++egCgpIZ+T0Dj5oRew//A=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&lt;/KeyInfo&gt;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&lt;NameID </a:t>
            </a:r>
            <a:r>
              <a:rPr lang="en" sz="450">
                <a:solidFill>
                  <a:srgbClr val="2FB41D"/>
                </a:solidFill>
              </a:rPr>
              <a:t>Format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"urn:oasis:names:tc:SAML:2.0:nameid-format:persistent"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admin@pentesterlab.com</a:t>
            </a:r>
            <a:r>
              <a:rPr lang="en" sz="450">
                <a:solidFill>
                  <a:srgbClr val="2EAEBB"/>
                </a:solidFill>
              </a:rPr>
              <a:t>&lt;/NameID&gt;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 </a:t>
            </a:r>
            <a:r>
              <a:rPr lang="en" sz="450">
                <a:solidFill>
                  <a:srgbClr val="2FB41D"/>
                </a:solidFill>
              </a:rPr>
              <a:t>Method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"urn:oasis:names:tc:SAML:2.0:cm:bearer"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&lt;SubjectConfirmationData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"2017-03-29T01:10:23Z"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Recipient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&lt;/SubjectConfirmation&gt;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&lt;Conditions </a:t>
            </a:r>
            <a:r>
              <a:rPr lang="en" sz="450">
                <a:solidFill>
                  <a:srgbClr val="2FB41D"/>
                </a:solidFill>
              </a:rPr>
              <a:t>NotBefore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"2017-03-29T01:07:18Z"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"2017-03-29T02:07:23Z"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&lt;Audience&gt;</a:t>
            </a:r>
            <a:r>
              <a:rPr lang="en" sz="450">
                <a:solidFill>
                  <a:schemeClr val="dk1"/>
                </a:solidFill>
              </a:rPr>
              <a:t>http://127.0.0.1:3002/saml/auth</a:t>
            </a:r>
            <a:r>
              <a:rPr lang="en" sz="450">
                <a:solidFill>
                  <a:srgbClr val="2EAEBB"/>
                </a:solidFill>
              </a:rPr>
              <a:t>&lt;/Audience&gt;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&lt;/Conditions&gt;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&lt;AuthnStatement </a:t>
            </a:r>
            <a:r>
              <a:rPr lang="en" sz="450">
                <a:solidFill>
                  <a:srgbClr val="2FB41D"/>
                </a:solidFill>
              </a:rPr>
              <a:t>AuthnInstant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SessionIndex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&lt;AuthnContextClassRef&gt;</a:t>
            </a:r>
            <a:r>
              <a:rPr lang="en" sz="450">
                <a:solidFill>
                  <a:schemeClr val="dk1"/>
                </a:solidFill>
              </a:rPr>
              <a:t>urn:oasis:names:tc:SAML:2.0:ac:classes:Password</a:t>
            </a:r>
            <a:r>
              <a:rPr lang="en" sz="450">
                <a:solidFill>
                  <a:srgbClr val="2EAEBB"/>
                </a:solidFill>
              </a:rPr>
              <a:t>&lt;/AuthnContextClassRef&gt;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&lt;/AuthnStatement&gt;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&lt;/Assertion&gt;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Response&gt;</a:t>
            </a:r>
            <a:endParaRPr sz="450">
              <a:solidFill>
                <a:srgbClr val="2EAEBB"/>
              </a:solidFill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/>
          <p:nvPr/>
        </p:nvSpPr>
        <p:spPr>
          <a:xfrm>
            <a:off x="311700" y="2318075"/>
            <a:ext cx="6957300" cy="131100"/>
          </a:xfrm>
          <a:prstGeom prst="rect">
            <a:avLst/>
          </a:prstGeom>
          <a:noFill/>
          <a:ln cap="flat" cmpd="sng" w="2857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166700" y="1175850"/>
            <a:ext cx="8977200" cy="3381600"/>
          </a:xfrm>
          <a:prstGeom prst="rect">
            <a:avLst/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5126000" y="1419700"/>
            <a:ext cx="2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2419"/>
                </a:solidFill>
              </a:rPr>
              <a:t>Actual Signature</a:t>
            </a:r>
            <a:endParaRPr b="1">
              <a:solidFill>
                <a:srgbClr val="B42419"/>
              </a:solidFill>
            </a:endParaRPr>
          </a:p>
        </p:txBody>
      </p:sp>
      <p:sp>
        <p:nvSpPr>
          <p:cNvPr id="326" name="Google Shape;326;p35"/>
          <p:cNvSpPr/>
          <p:nvPr/>
        </p:nvSpPr>
        <p:spPr>
          <a:xfrm flipH="1" rot="-3093762">
            <a:off x="4592449" y="1888983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2419"/>
          </a:solidFill>
          <a:ln cap="flat" cmpd="sng" w="952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5178475" y="236175"/>
            <a:ext cx="11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B41D"/>
                </a:solidFill>
              </a:rPr>
              <a:t>Assertion</a:t>
            </a:r>
            <a:endParaRPr b="1">
              <a:solidFill>
                <a:srgbClr val="2FB41D"/>
              </a:solidFill>
            </a:endParaRPr>
          </a:p>
        </p:txBody>
      </p:sp>
      <p:sp>
        <p:nvSpPr>
          <p:cNvPr id="328" name="Google Shape;328;p35"/>
          <p:cNvSpPr/>
          <p:nvPr/>
        </p:nvSpPr>
        <p:spPr>
          <a:xfrm flipH="1" rot="-3093762">
            <a:off x="4617124" y="672708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334" name="Google Shape;334;p36"/>
          <p:cNvSpPr txBox="1"/>
          <p:nvPr/>
        </p:nvSpPr>
        <p:spPr>
          <a:xfrm>
            <a:off x="104950" y="848500"/>
            <a:ext cx="95697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samlp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"urn:oasis:names:tc:SAML:2.0:protocol"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"_fdcb8ee0-f649-0134-c0c6-20c9d0825c47"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"2017-03-29T01:07:24Z"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Destination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Consent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"urn:oasis:names:tc:SAML:2.0:consent:unspecified"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&lt;Issuer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StatusCode </a:t>
            </a:r>
            <a:r>
              <a:rPr lang="en" sz="450">
                <a:solidFill>
                  <a:srgbClr val="2FB41D"/>
                </a:solidFill>
              </a:rPr>
              <a:t>Value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"urn:oasis:names:tc:SAML:2.0:status:Success"</a:t>
            </a:r>
            <a:r>
              <a:rPr lang="en" sz="450">
                <a:solidFill>
                  <a:srgbClr val="2EAEBB"/>
                </a:solidFill>
              </a:rPr>
              <a:t>/&gt;&lt;/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&lt;Assertion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&lt;Issuer&gt;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CanonicalizationMethod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"http://www.w3.org/2001/04/xmldsig-more#rsa-sha256"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 </a:t>
            </a:r>
            <a:r>
              <a:rPr lang="en" sz="450">
                <a:solidFill>
                  <a:srgbClr val="2FB41D"/>
                </a:solidFill>
              </a:rPr>
              <a:t>URI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"#_fdcb9040-f649-0134-c0c6-20c9d0825c47"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"http://www.w3.org/2000/09/xmldsig#enveloped-signature"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"http://www.w3.org/2001/04/xmlenc#sha256"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r>
              <a:rPr lang="en" sz="450">
                <a:solidFill>
                  <a:schemeClr val="dk1"/>
                </a:solidFill>
              </a:rPr>
              <a:t>Rqt9uuNpPd5AexywlR92+R3gsRj+FDVkJLexoacmkRw=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r>
              <a:rPr lang="en" sz="450">
                <a:solidFill>
                  <a:schemeClr val="dk1"/>
                </a:solidFill>
              </a:rPr>
              <a:t>OGEiJJn36CopkCyCK6Yhiau32r+Hwj3SLhyO5O60MbyeM3ZhwsKbsaoH/O9s8kQAOz26A1P0FFNKAhxbDt93GxrsqMRBdR3C50SvFbXMc/eaaMmJS+O3P8zGu0Vhcq/RQt9AyBKKpzNyZu9CDtgvVp8Hk7EooVvU5BfaHG+kkpk=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&lt;KeyInfo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r>
              <a:rPr lang="en" sz="450">
                <a:solidFill>
                  <a:schemeClr val="dk1"/>
                </a:solidFill>
              </a:rPr>
              <a:t>MIIDqzCCAxSgAwIBAgIBATANBgkqhkiG9w0BAQsFADCBhjELMAkGA1UEBhMCQVUxDDAKBgNVBAgTA05TVzEPMA0GA1UEBxMGU3lkbmV5MQwwCgYDVQQKDANQSVQxCTAHBgNVBAsMADEYMBYGA1UEAwwPbGF3cmVuY2VwaXQuY29tMSUwIwYJKoZIhvcNAQkBDBZsYXdyZW5jZS5waXRAZ21haWwuY29tMB4XDTEyMDQyODAyMjIyOFoXDTMyMDQyMzAyMjIyOFowgYYxCzAJBgNVBAYTAkFVMQwwCgYDVQQIEwNOU1cxDzANBgNVBAcTBlN5ZG5leTEMMAoGA1UECgwDUElUMQkwBwYDVQQLDAAxGDAWBgNVBAMMD2xhd3JlbmNlcGl0LmNvbTElMCMGCSqGSIb3DQEJAQwWbGF3cmVuY2UucGl0QGdtYWlsLmNvbTCBnzANBgkqhkiG9w0BAQEFAAOBjQAwgYkCgYEAuBywPNlC1FopGLYfF96SotiK8Nj6/nW084O4omRMifzy7x955RLEy673q2aiJNB3LvE6Xvkt9cGtxtNoOXw1g2UvHKpldQbr6bOEjLNeDNW7j0ob+JrRvAUOK9CRgdyw5MC6lwqVQQ5C1DnaT/2fSBFjasBFTR24dEpfTy8HfKECAwEAAaOCASUwggEhMAkGA1UdEwQCMAAwCwYDVR0PBAQDAgUgMB0GA1UdDgQWBBQNBGmmt3ytKpcJaBaYNbnyU2xkazATBgNVHSUEDDAKBggrBgEFBQcDATAdBglghkgBhvhCAQ0EEBYOVGVzdCBYNTA5IGNlcnQwgbMGA1UdIwSBqzCBqIAUDQRpprd8rSqXCWgWmDW58lNsZGuhgYykgYkwgYYxCzAJBgNVBAYTAkFVMQwwCgYDVQQIEwNOU1cxDzANBgNVBAcTBlN5ZG5leTEMMAoGA1UECgwDUElUMQkwBwYDVQQLDAAxGDAWBgNVBAMMD2xhd3JlbmNlcGl0LmNvbTElMCMGCSqGSIb3DQEJAQwWbGF3cmVuY2UucGl0QGdtYWlsLmNvbYIBATANBgkqhkiG9w0BAQsFAAOBgQAEcVUPBX7uZmzqZJfy+tUPOT5ImNQj8VE2lerhnFjnGPHmHIqhpzgnwHQujJfs/a309Wm5qwcCaC1eO5cWjcG0x3OjdllsgYDatl5GAumtBx8J3NhWRqNUgitCIkQlxHIwUfgQaCushYgDDL5YbIQa++egCgpIZ+T0Dj5oRew//A=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&lt;/KeyInfo&gt;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&lt;NameID </a:t>
            </a:r>
            <a:r>
              <a:rPr lang="en" sz="450">
                <a:solidFill>
                  <a:srgbClr val="2FB41D"/>
                </a:solidFill>
              </a:rPr>
              <a:t>Format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"urn:oasis:names:tc:SAML:2.0:nameid-format:persistent"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admin@pentesterlab.com</a:t>
            </a:r>
            <a:r>
              <a:rPr lang="en" sz="450">
                <a:solidFill>
                  <a:srgbClr val="2EAEBB"/>
                </a:solidFill>
              </a:rPr>
              <a:t>&lt;/NameID&gt;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 </a:t>
            </a:r>
            <a:r>
              <a:rPr lang="en" sz="450">
                <a:solidFill>
                  <a:srgbClr val="2FB41D"/>
                </a:solidFill>
              </a:rPr>
              <a:t>Method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"urn:oasis:names:tc:SAML:2.0:cm:bearer"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&lt;SubjectConfirmationData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"2017-03-29T01:10:23Z"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Recipient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&lt;/SubjectConfirmation&gt;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&lt;Conditions </a:t>
            </a:r>
            <a:r>
              <a:rPr lang="en" sz="450">
                <a:solidFill>
                  <a:srgbClr val="2FB41D"/>
                </a:solidFill>
              </a:rPr>
              <a:t>NotBefore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"2017-03-29T01:07:18Z"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"2017-03-29T02:07:23Z"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&lt;Audience&gt;</a:t>
            </a:r>
            <a:r>
              <a:rPr lang="en" sz="450">
                <a:solidFill>
                  <a:schemeClr val="dk1"/>
                </a:solidFill>
              </a:rPr>
              <a:t>http://127.0.0.1:3002/saml/auth</a:t>
            </a:r>
            <a:r>
              <a:rPr lang="en" sz="450">
                <a:solidFill>
                  <a:srgbClr val="2EAEBB"/>
                </a:solidFill>
              </a:rPr>
              <a:t>&lt;/Audience&gt;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&lt;/Conditions&gt;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&lt;AuthnStatement </a:t>
            </a:r>
            <a:r>
              <a:rPr lang="en" sz="450">
                <a:solidFill>
                  <a:srgbClr val="2FB41D"/>
                </a:solidFill>
              </a:rPr>
              <a:t>AuthnInstant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SessionIndex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&lt;AuthnContextClassRef&gt;</a:t>
            </a:r>
            <a:r>
              <a:rPr lang="en" sz="450">
                <a:solidFill>
                  <a:schemeClr val="dk1"/>
                </a:solidFill>
              </a:rPr>
              <a:t>urn:oasis:names:tc:SAML:2.0:ac:classes:Password</a:t>
            </a:r>
            <a:r>
              <a:rPr lang="en" sz="450">
                <a:solidFill>
                  <a:srgbClr val="2EAEBB"/>
                </a:solidFill>
              </a:rPr>
              <a:t>&lt;/AuthnContextClassRef&gt;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&lt;/AuthnStatement&gt;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&lt;/Assertion&gt;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Response&gt;</a:t>
            </a:r>
            <a:endParaRPr sz="450">
              <a:solidFill>
                <a:srgbClr val="2EAEBB"/>
              </a:solidFill>
            </a:endParaRPr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/>
          <p:nvPr/>
        </p:nvSpPr>
        <p:spPr>
          <a:xfrm>
            <a:off x="311700" y="2318075"/>
            <a:ext cx="6957300" cy="131100"/>
          </a:xfrm>
          <a:prstGeom prst="rect">
            <a:avLst/>
          </a:prstGeom>
          <a:noFill/>
          <a:ln cap="flat" cmpd="sng" w="2857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166700" y="1175850"/>
            <a:ext cx="8977200" cy="3381600"/>
          </a:xfrm>
          <a:prstGeom prst="rect">
            <a:avLst/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100" y="3107975"/>
            <a:ext cx="3080200" cy="18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6"/>
          <p:cNvSpPr/>
          <p:nvPr/>
        </p:nvSpPr>
        <p:spPr>
          <a:xfrm flipH="1" rot="-3093762">
            <a:off x="4617124" y="672708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5178475" y="236175"/>
            <a:ext cx="11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B41D"/>
                </a:solidFill>
              </a:rPr>
              <a:t>Assertion</a:t>
            </a:r>
            <a:endParaRPr b="1">
              <a:solidFill>
                <a:srgbClr val="2FB41D"/>
              </a:solidFill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5126000" y="1419700"/>
            <a:ext cx="2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2419"/>
                </a:solidFill>
              </a:rPr>
              <a:t>Actual Signature</a:t>
            </a:r>
            <a:endParaRPr b="1">
              <a:solidFill>
                <a:srgbClr val="B42419"/>
              </a:solidFill>
            </a:endParaRPr>
          </a:p>
        </p:txBody>
      </p:sp>
      <p:sp>
        <p:nvSpPr>
          <p:cNvPr id="342" name="Google Shape;342;p36"/>
          <p:cNvSpPr/>
          <p:nvPr/>
        </p:nvSpPr>
        <p:spPr>
          <a:xfrm flipH="1" rot="-3093762">
            <a:off x="4592449" y="1888983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2419"/>
          </a:solidFill>
          <a:ln cap="flat" cmpd="sng" w="952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348" name="Google Shape;348;p37"/>
          <p:cNvSpPr txBox="1"/>
          <p:nvPr/>
        </p:nvSpPr>
        <p:spPr>
          <a:xfrm>
            <a:off x="104950" y="848500"/>
            <a:ext cx="95697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samlp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"urn:oasis:names:tc:SAML:2.0:protocol"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"_fdcb8ee0-f649-0134-c0c6-20c9d0825c47"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"2017-03-29T01:07:24Z"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Destination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Consent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"urn:oasis:names:tc:SAML:2.0:consent:unspecified"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&lt;Issuer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StatusCode </a:t>
            </a:r>
            <a:r>
              <a:rPr lang="en" sz="450">
                <a:solidFill>
                  <a:srgbClr val="2FB41D"/>
                </a:solidFill>
              </a:rPr>
              <a:t>Value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"urn:oasis:names:tc:SAML:2.0:status:Success"</a:t>
            </a:r>
            <a:r>
              <a:rPr lang="en" sz="450">
                <a:solidFill>
                  <a:srgbClr val="2EAEBB"/>
                </a:solidFill>
              </a:rPr>
              <a:t>/&gt;&lt;/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&lt;Assertion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&lt;Issuer&gt;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CanonicalizationMethod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"http://www.w3.org/2001/04/xmldsig-more#rsa-sha256"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 </a:t>
            </a:r>
            <a:r>
              <a:rPr lang="en" sz="450">
                <a:solidFill>
                  <a:srgbClr val="2FB41D"/>
                </a:solidFill>
              </a:rPr>
              <a:t>URI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"#_fdcb9040-f649-0134-c0c6-20c9d0825c47"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"http://www.w3.org/2000/09/xmldsig#enveloped-signature"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"http://www.w3.org/2001/04/xmlenc#sha256"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r>
              <a:rPr lang="en" sz="450">
                <a:solidFill>
                  <a:schemeClr val="dk1"/>
                </a:solidFill>
              </a:rPr>
              <a:t>Rqt9uuNpPd5AexywlR92+R3gsRj+FDVkJLexoacmkRw=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r>
              <a:rPr lang="en" sz="450">
                <a:solidFill>
                  <a:schemeClr val="dk1"/>
                </a:solidFill>
              </a:rPr>
              <a:t>OGEiJJn36CopkCyCK6Yhiau32r+Hwj3SLhyO5O60MbyeM3ZhwsKbsaoH/O9s8kQAOz26A1P0FFNKAhxbDt93GxrsqMRBdR3C50SvFbXMc/eaaMmJS+O3P8zGu0Vhcq/RQt9AyBKKpzNyZu9CDtgvVp8Hk7EooVvU5BfaHG+kkpk=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&lt;KeyInfo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r>
              <a:rPr lang="en" sz="450">
                <a:solidFill>
                  <a:schemeClr val="dk1"/>
                </a:solidFill>
              </a:rPr>
              <a:t>MIIDqzCCAxSgAwIBAgIBATANBgkqhkiG9w0BAQsFADCBhjELMAkGA1UEBhMCQVUxDDAKBgNVBAgTA05TVzEPMA0GA1UEBxMGU3lkbmV5MQwwCgYDVQQKDANQSVQxCTAHBgNVBAsMADEYMBYGA1UEAwwPbGF3cmVuY2VwaXQuY29tMSUwIwYJKoZIhvcNAQkBDBZsYXdyZW5jZS5waXRAZ21haWwuY29tMB4XDTEyMDQyODAyMjIyOFoXDTMyMDQyMzAyMjIyOFowgYYxCzAJBgNVBAYTAkFVMQwwCgYDVQQIEwNOU1cxDzANBgNVBAcTBlN5ZG5leTEMMAoGA1UECgwDUElUMQkwBwYDVQQLDAAxGDAWBgNVBAMMD2xhd3JlbmNlcGl0LmNvbTElMCMGCSqGSIb3DQEJAQwWbGF3cmVuY2UucGl0QGdtYWlsLmNvbTCBnzANBgkqhkiG9w0BAQEFAAOBjQAwgYkCgYEAuBywPNlC1FopGLYfF96SotiK8Nj6/nW084O4omRMifzy7x955RLEy673q2aiJNB3LvE6Xvkt9cGtxtNoOXw1g2UvHKpldQbr6bOEjLNeDNW7j0ob+JrRvAUOK9CRgdyw5MC6lwqVQQ5C1DnaT/2fSBFjasBFTR24dEpfTy8HfKECAwEAAaOCASUwggEhMAkGA1UdEwQCMAAwCwYDVR0PBAQDAgUgMB0GA1UdDgQWBBQNBGmmt3ytKpcJaBaYNbnyU2xkazATBgNVHSUEDDAKBggrBgEFBQcDATAdBglghkgBhvhCAQ0EEBYOVGVzdCBYNTA5IGNlcnQwgbMGA1UdIwSBqzCBqIAUDQRpprd8rSqXCWgWmDW58lNsZGuhgYykgYkwgYYxCzAJBgNVBAYTAkFVMQwwCgYDVQQIEwNOU1cxDzANBgNVBAcTBlN5ZG5leTEMMAoGA1UECgwDUElUMQkwBwYDVQQLDAAxGDAWBgNVBAMMD2xhd3JlbmNlcGl0LmNvbTElMCMGCSqGSIb3DQEJAQwWbGF3cmVuY2UucGl0QGdtYWlsLmNvbYIBATANBgkqhkiG9w0BAQsFAAOBgQAEcVUPBX7uZmzqZJfy+tUPOT5ImNQj8VE2lerhnFjnGPHmHIqhpzgnwHQujJfs/a309Wm5qwcCaC1eO5cWjcG0x3OjdllsgYDatl5GAumtBx8J3NhWRqNUgitCIkQlxHIwUfgQaCushYgDDL5YbIQa++egCgpIZ+T0Dj5oRew//A=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&lt;/KeyInfo&gt;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&lt;NameID </a:t>
            </a:r>
            <a:r>
              <a:rPr lang="en" sz="450">
                <a:solidFill>
                  <a:srgbClr val="2FB41D"/>
                </a:solidFill>
              </a:rPr>
              <a:t>Format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"urn:oasis:names:tc:SAML:2.0:nameid-format:persistent"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admin@pentesterlab.com</a:t>
            </a:r>
            <a:r>
              <a:rPr lang="en" sz="450">
                <a:solidFill>
                  <a:srgbClr val="2EAEBB"/>
                </a:solidFill>
              </a:rPr>
              <a:t>&lt;/NameID&gt;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 </a:t>
            </a:r>
            <a:r>
              <a:rPr lang="en" sz="450">
                <a:solidFill>
                  <a:srgbClr val="2FB41D"/>
                </a:solidFill>
              </a:rPr>
              <a:t>Method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"urn:oasis:names:tc:SAML:2.0:cm:bearer"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&lt;SubjectConfirmationData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"2017-03-29T01:10:23Z"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Recipient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&lt;/SubjectConfirmation&gt;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&lt;Conditions </a:t>
            </a:r>
            <a:r>
              <a:rPr lang="en" sz="450">
                <a:solidFill>
                  <a:srgbClr val="2FB41D"/>
                </a:solidFill>
              </a:rPr>
              <a:t>NotBefore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"2017-03-29T01:07:18Z"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"2017-03-29T02:07:23Z"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&lt;Audience&gt;</a:t>
            </a:r>
            <a:r>
              <a:rPr lang="en" sz="450">
                <a:solidFill>
                  <a:schemeClr val="dk1"/>
                </a:solidFill>
              </a:rPr>
              <a:t>http://127.0.0.1:3002/saml/auth</a:t>
            </a:r>
            <a:r>
              <a:rPr lang="en" sz="450">
                <a:solidFill>
                  <a:srgbClr val="2EAEBB"/>
                </a:solidFill>
              </a:rPr>
              <a:t>&lt;/Audience&gt;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&lt;/Conditions&gt;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&lt;AuthnStatement </a:t>
            </a:r>
            <a:r>
              <a:rPr lang="en" sz="450">
                <a:solidFill>
                  <a:srgbClr val="2FB41D"/>
                </a:solidFill>
              </a:rPr>
              <a:t>AuthnInstant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SessionIndex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&lt;AuthnContextClassRef&gt;</a:t>
            </a:r>
            <a:r>
              <a:rPr lang="en" sz="450">
                <a:solidFill>
                  <a:schemeClr val="dk1"/>
                </a:solidFill>
              </a:rPr>
              <a:t>urn:oasis:names:tc:SAML:2.0:ac:classes:Password</a:t>
            </a:r>
            <a:r>
              <a:rPr lang="en" sz="450">
                <a:solidFill>
                  <a:srgbClr val="2EAEBB"/>
                </a:solidFill>
              </a:rPr>
              <a:t>&lt;/AuthnContextClassRef&gt;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&lt;/AuthnStatement&gt;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&lt;/Assertion&gt;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Response&gt;</a:t>
            </a:r>
            <a:endParaRPr sz="450">
              <a:solidFill>
                <a:srgbClr val="2EAEBB"/>
              </a:solidFill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311700" y="2318075"/>
            <a:ext cx="6957300" cy="131100"/>
          </a:xfrm>
          <a:prstGeom prst="rect">
            <a:avLst/>
          </a:prstGeom>
          <a:noFill/>
          <a:ln cap="flat" cmpd="sng" w="2857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166700" y="1175850"/>
            <a:ext cx="8977200" cy="3381600"/>
          </a:xfrm>
          <a:prstGeom prst="rect">
            <a:avLst/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pic>
        <p:nvPicPr>
          <p:cNvPr id="352" name="Google Shape;35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625" y="1671650"/>
            <a:ext cx="5879676" cy="3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7"/>
          <p:cNvSpPr/>
          <p:nvPr/>
        </p:nvSpPr>
        <p:spPr>
          <a:xfrm flipH="1" rot="-3093762">
            <a:off x="4617124" y="672708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5178475" y="236175"/>
            <a:ext cx="11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B41D"/>
                </a:solidFill>
              </a:rPr>
              <a:t>Assertion</a:t>
            </a:r>
            <a:endParaRPr b="1">
              <a:solidFill>
                <a:srgbClr val="2FB41D"/>
              </a:solidFill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5126000" y="1419700"/>
            <a:ext cx="2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2419"/>
                </a:solidFill>
              </a:rPr>
              <a:t>Actual Signature</a:t>
            </a:r>
            <a:endParaRPr b="1">
              <a:solidFill>
                <a:srgbClr val="B4241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SAMLResponse</a:t>
            </a:r>
            <a:endParaRPr/>
          </a:p>
        </p:txBody>
      </p:sp>
      <p:sp>
        <p:nvSpPr>
          <p:cNvPr id="361" name="Google Shape;361;p38"/>
          <p:cNvSpPr txBox="1"/>
          <p:nvPr/>
        </p:nvSpPr>
        <p:spPr>
          <a:xfrm>
            <a:off x="104950" y="848500"/>
            <a:ext cx="95697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samlp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"urn:oasis:names:tc:SAML:2.0:protocol"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"_fdcb8ee0-f649-0134-c0c6-20c9d0825c47"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"2017-03-29T01:07:24Z"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Destination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Consent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"urn:oasis:names:tc:SAML:2.0:consent:unspecified"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&lt;Issuer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Status&gt;&lt;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StatusCode </a:t>
            </a:r>
            <a:r>
              <a:rPr lang="en" sz="450">
                <a:solidFill>
                  <a:srgbClr val="2FB41D"/>
                </a:solidFill>
              </a:rPr>
              <a:t>Value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"urn:oasis:names:tc:SAML:2.0:status:Success"</a:t>
            </a:r>
            <a:r>
              <a:rPr lang="en" sz="450">
                <a:solidFill>
                  <a:srgbClr val="2EAEBB"/>
                </a:solidFill>
              </a:rPr>
              <a:t>/&gt;&lt;/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Status&gt;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&lt;Assertion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"urn:oasis:names:tc:SAML:2.0:assertion"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IssueInstant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Version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"2.0"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&lt;Issuer&gt;</a:t>
            </a:r>
            <a:r>
              <a:rPr lang="en" sz="450">
                <a:solidFill>
                  <a:schemeClr val="dk1"/>
                </a:solidFill>
              </a:rPr>
              <a:t>http://127.0.0.1:3001/saml/auth</a:t>
            </a:r>
            <a:r>
              <a:rPr lang="en" sz="450">
                <a:solidFill>
                  <a:srgbClr val="2EAEBB"/>
                </a:solidFill>
              </a:rPr>
              <a:t>&lt;/Issuer&gt;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FB41D"/>
                </a:solidFill>
              </a:rPr>
              <a:t>ds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CanonicalizationMethod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"http://www.w3.org/2001/04/xmldsig-more#rsa-sha256"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 </a:t>
            </a:r>
            <a:r>
              <a:rPr lang="en" sz="450">
                <a:solidFill>
                  <a:srgbClr val="2FB41D"/>
                </a:solidFill>
              </a:rPr>
              <a:t>URI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"#_fdcb9040-f649-0134-c0c6-20c9d0825c47"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"http://www.w3.org/2000/09/xmldsig#enveloped-signature"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"http://www.w3.org/2001/10/xml-exc-c14n#"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Transforms&gt;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DigestMethod </a:t>
            </a:r>
            <a:r>
              <a:rPr lang="en" sz="450">
                <a:solidFill>
                  <a:srgbClr val="2FB41D"/>
                </a:solidFill>
              </a:rPr>
              <a:t>Algorithm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"http://www.w3.org/2001/04/xmlenc#sha256"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r>
              <a:rPr lang="en" sz="450">
                <a:solidFill>
                  <a:schemeClr val="dk1"/>
                </a:solidFill>
              </a:rPr>
              <a:t>Rqt9uuNpPd5AexywlR92+R3gsRj+FDVkJLexoacmkRw=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DigestValue&gt;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Reference&gt;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SignedInfo&gt;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r>
              <a:rPr lang="en" sz="450">
                <a:solidFill>
                  <a:schemeClr val="dk1"/>
                </a:solidFill>
              </a:rPr>
              <a:t>OGEiJJn36CopkCyCK6Yhiau32r+Hwj3SLhyO5O60MbyeM3ZhwsKbsaoH/O9s8kQAOz26A1P0FFNKAhxbDt93GxrsqMRBdR3C50SvFbXMc/eaaMmJS+O3P8zGu0Vhcq/RQt9AyBKKpzNyZu9CDtgvVp8Hk7EooVvU5BfaHG+kkpk=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SignatureValue&gt;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&lt;KeyInfo </a:t>
            </a:r>
            <a:r>
              <a:rPr lang="en" sz="450">
                <a:solidFill>
                  <a:srgbClr val="2FB41D"/>
                </a:solidFill>
              </a:rPr>
              <a:t>xmlns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"http://www.w3.org/2000/09/xmldsig#"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r>
              <a:rPr lang="en" sz="450">
                <a:solidFill>
                  <a:schemeClr val="dk1"/>
                </a:solidFill>
              </a:rPr>
              <a:t>MIIDqzCCAxSgAwIBAgIBATANBgkqhkiG9w0BAQsFADCBhjELMAkGA1UEBhMCQVUxDDAKBgNVBAgTA05TVzEPMA0GA1UEBxMGU3lkbmV5MQwwCgYDVQQKDANQSVQxCTAHBgNVBAsMADEYMBYGA1UEAwwPbGF3cmVuY2VwaXQuY29tMSUwIwYJKoZIhvcNAQkBDBZsYXdyZW5jZS5waXRAZ21haWwuY29tMB4XDTEyMDQyODAyMjIyOFoXDTMyMDQyMzAyMjIyOFowgYYxCzAJBgNVBAYTAkFVMQwwCgYDVQQIEwNOU1cxDzANBgNVBAcTBlN5ZG5leTEMMAoGA1UECgwDUElUMQkwBwYDVQQLDAAxGDAWBgNVBAMMD2xhd3JlbmNlcGl0LmNvbTElMCMGCSqGSIb3DQEJAQwWbGF3cmVuY2UucGl0QGdtYWlsLmNvbTCBnzANBgkqhkiG9w0BAQEFAAOBjQAwgYkCgYEAuBywPNlC1FopGLYfF96SotiK8Nj6/nW084O4omRMifzy7x955RLEy673q2aiJNB3LvE6Xvkt9cGtxtNoOXw1g2UvHKpldQbr6bOEjLNeDNW7j0ob+JrRvAUOK9CRgdyw5MC6lwqVQQ5C1DnaT/2fSBFjasBFTR24dEpfTy8HfKECAwEAAaOCASUwggEhMAkGA1UdEwQCMAAwCwYDVR0PBAQDAgUgMB0GA1UdDgQWBBQNBGmmt3ytKpcJaBaYNbnyU2xkazATBgNVHSUEDDAKBggrBgEFBQcDATAdBglghkgBhvhCAQ0EEBYOVGVzdCBYNTA5IGNlcnQwgbMGA1UdIwSBqzCBqIAUDQRpprd8rSqXCWgWmDW58lNsZGuhgYykgYkwgYYxCzAJBgNVBAYTAkFVMQwwCgYDVQQIEwNOU1cxDzANBgNVBAcTBlN5ZG5leTEMMAoGA1UECgwDUElUMQkwBwYDVQQLDAAxGDAWBgNVBAMMD2xhd3JlbmNlcGl0LmNvbTElMCMGCSqGSIb3DQEJAQwWbGF3cmVuY2UucGl0QGdtYWlsLmNvbYIBATANBgkqhkiG9w0BAQsFAAOBgQAEcVUPBX7uZmzqZJfy+tUPOT5ImNQj8VE2lerhnFjnGPHmHIqhpzgnwHQujJfs/a309Wm5qwcCaC1eO5cWjcG0x3OjdllsgYDatl5GAumtBx8J3NhWRqNUgitCIkQlxHIwUfgQaCushYgDDL5YbIQa++egCgpIZ+T0Dj5oRew//A==</a:t>
            </a: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X509Certificate&gt;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X509Data&gt;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   &lt;/KeyInfo&gt;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     &lt;/</a:t>
            </a:r>
            <a:r>
              <a:rPr lang="en" sz="450">
                <a:solidFill>
                  <a:srgbClr val="C814C9"/>
                </a:solidFill>
              </a:rPr>
              <a:t>ds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Signature&gt;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&lt;NameID </a:t>
            </a:r>
            <a:r>
              <a:rPr lang="en" sz="450">
                <a:solidFill>
                  <a:srgbClr val="2FB41D"/>
                </a:solidFill>
              </a:rPr>
              <a:t>Format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"urn:oasis:names:tc:SAML:2.0:nameid-format:persistent"</a:t>
            </a:r>
            <a:r>
              <a:rPr lang="en" sz="450">
                <a:solidFill>
                  <a:srgbClr val="2EAEBB"/>
                </a:solidFill>
              </a:rPr>
              <a:t>&gt;</a:t>
            </a:r>
            <a:r>
              <a:rPr lang="en" sz="450">
                <a:solidFill>
                  <a:schemeClr val="dk1"/>
                </a:solidFill>
              </a:rPr>
              <a:t>admin@pentesterlab.com</a:t>
            </a:r>
            <a:r>
              <a:rPr lang="en" sz="450">
                <a:solidFill>
                  <a:srgbClr val="2EAEBB"/>
                </a:solidFill>
              </a:rPr>
              <a:t>&lt;/NameID&gt;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 </a:t>
            </a:r>
            <a:r>
              <a:rPr lang="en" sz="450">
                <a:solidFill>
                  <a:srgbClr val="2FB41D"/>
                </a:solidFill>
              </a:rPr>
              <a:t>Method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"urn:oasis:names:tc:SAML:2.0:cm:bearer"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&lt;SubjectConfirmationData </a:t>
            </a:r>
            <a:r>
              <a:rPr lang="en" sz="450">
                <a:solidFill>
                  <a:srgbClr val="2FB41D"/>
                </a:solidFill>
              </a:rPr>
              <a:t>InResponseTo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"_dc77578e-7ca1-4606-bfe2-80c02ec741bd"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"2017-03-29T01:10:23Z"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Recipient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"http://127.0.0.1:3002/saml/consume"</a:t>
            </a:r>
            <a:r>
              <a:rPr lang="en" sz="450">
                <a:solidFill>
                  <a:srgbClr val="2EAEBB"/>
                </a:solidFill>
              </a:rPr>
              <a:t>/&gt;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&lt;/SubjectConfirmation&gt;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&lt;/Subject&gt;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&lt;Conditions </a:t>
            </a:r>
            <a:r>
              <a:rPr lang="en" sz="450">
                <a:solidFill>
                  <a:srgbClr val="2FB41D"/>
                </a:solidFill>
              </a:rPr>
              <a:t>NotBefore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"2017-03-29T01:07:18Z"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NotOnOrAfter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"2017-03-29T02:07:23Z"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&lt;Audience&gt;</a:t>
            </a:r>
            <a:r>
              <a:rPr lang="en" sz="450">
                <a:solidFill>
                  <a:schemeClr val="dk1"/>
                </a:solidFill>
              </a:rPr>
              <a:t>http://127.0.0.1:3002/saml/auth</a:t>
            </a:r>
            <a:r>
              <a:rPr lang="en" sz="450">
                <a:solidFill>
                  <a:srgbClr val="2EAEBB"/>
                </a:solidFill>
              </a:rPr>
              <a:t>&lt;/Audience&gt;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&lt;/AudienceRestriction&gt;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&lt;/Conditions&gt;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&lt;AuthnStatement </a:t>
            </a:r>
            <a:r>
              <a:rPr lang="en" sz="450">
                <a:solidFill>
                  <a:srgbClr val="2FB41D"/>
                </a:solidFill>
              </a:rPr>
              <a:t>AuthnInstant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"2017-03-29T01:07:23Z"</a:t>
            </a:r>
            <a:r>
              <a:rPr lang="en" sz="450">
                <a:solidFill>
                  <a:srgbClr val="2EAEBB"/>
                </a:solidFill>
              </a:rPr>
              <a:t> </a:t>
            </a:r>
            <a:r>
              <a:rPr lang="en" sz="450">
                <a:solidFill>
                  <a:srgbClr val="2FB41D"/>
                </a:solidFill>
              </a:rPr>
              <a:t>SessionIndex</a:t>
            </a:r>
            <a:r>
              <a:rPr lang="en" sz="450">
                <a:solidFill>
                  <a:schemeClr val="dk1"/>
                </a:solidFill>
              </a:rPr>
              <a:t>=</a:t>
            </a:r>
            <a:r>
              <a:rPr lang="en" sz="450">
                <a:solidFill>
                  <a:srgbClr val="B42419"/>
                </a:solidFill>
              </a:rPr>
              <a:t>"_fdcb9040-f649-0134-c0c6-20c9d0825c47"</a:t>
            </a:r>
            <a:r>
              <a:rPr lang="en" sz="450">
                <a:solidFill>
                  <a:srgbClr val="2EAEBB"/>
                </a:solidFill>
              </a:rPr>
              <a:t>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&lt;AuthnContextClassRef&gt;</a:t>
            </a:r>
            <a:r>
              <a:rPr lang="en" sz="450">
                <a:solidFill>
                  <a:schemeClr val="dk1"/>
                </a:solidFill>
              </a:rPr>
              <a:t>urn:oasis:names:tc:SAML:2.0:ac:classes:Password</a:t>
            </a:r>
            <a:r>
              <a:rPr lang="en" sz="450">
                <a:solidFill>
                  <a:srgbClr val="2EAEBB"/>
                </a:solidFill>
              </a:rPr>
              <a:t>&lt;/AuthnContextClassRef&gt;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&lt;/AuthnContext&gt;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&lt;/AuthnStatement&gt;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&lt;/Assertion&gt;</a:t>
            </a:r>
            <a:endParaRPr sz="450">
              <a:solidFill>
                <a:srgbClr val="2EAEB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2EAEBB"/>
                </a:solidFill>
              </a:rPr>
              <a:t>&lt;/</a:t>
            </a:r>
            <a:r>
              <a:rPr lang="en" sz="450">
                <a:solidFill>
                  <a:srgbClr val="C814C9"/>
                </a:solidFill>
              </a:rPr>
              <a:t>samlp</a:t>
            </a:r>
            <a:r>
              <a:rPr lang="en" sz="450">
                <a:solidFill>
                  <a:srgbClr val="400BD9"/>
                </a:solidFill>
              </a:rPr>
              <a:t>:</a:t>
            </a:r>
            <a:r>
              <a:rPr lang="en" sz="450">
                <a:solidFill>
                  <a:srgbClr val="2EAEBB"/>
                </a:solidFill>
              </a:rPr>
              <a:t>Response&gt;</a:t>
            </a:r>
            <a:endParaRPr sz="450">
              <a:solidFill>
                <a:srgbClr val="2EAEBB"/>
              </a:solidFill>
            </a:endParaRPr>
          </a:p>
        </p:txBody>
      </p:sp>
      <p:pic>
        <p:nvPicPr>
          <p:cNvPr id="362" name="Google Shape;3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/>
          <p:nvPr/>
        </p:nvSpPr>
        <p:spPr>
          <a:xfrm>
            <a:off x="311700" y="2318075"/>
            <a:ext cx="6957300" cy="131100"/>
          </a:xfrm>
          <a:prstGeom prst="rect">
            <a:avLst/>
          </a:prstGeom>
          <a:noFill/>
          <a:ln cap="flat" cmpd="sng" w="28575">
            <a:solidFill>
              <a:srgbClr val="B424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166700" y="1175850"/>
            <a:ext cx="8977200" cy="3381600"/>
          </a:xfrm>
          <a:prstGeom prst="rect">
            <a:avLst/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2419"/>
              </a:solidFill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311700" y="1782325"/>
            <a:ext cx="3874500" cy="131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00" y="1990763"/>
            <a:ext cx="8427724" cy="2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8"/>
          <p:cNvSpPr/>
          <p:nvPr/>
        </p:nvSpPr>
        <p:spPr>
          <a:xfrm flipH="1" rot="-3093762">
            <a:off x="4617124" y="672708"/>
            <a:ext cx="699742" cy="2451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 txBox="1"/>
          <p:nvPr/>
        </p:nvSpPr>
        <p:spPr>
          <a:xfrm>
            <a:off x="5178475" y="236175"/>
            <a:ext cx="11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B41D"/>
                </a:solidFill>
              </a:rPr>
              <a:t>Assertion</a:t>
            </a:r>
            <a:endParaRPr b="1">
              <a:solidFill>
                <a:srgbClr val="2FB41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SAMLResponse as a Service Provider</a:t>
            </a:r>
            <a:endParaRPr/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Base64 decoding the SAMLResponse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Parsing the XML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Extracting the Assertion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Transforming the Assertion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Verifying the signature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Extracting the NameID</a:t>
            </a:r>
            <a:endParaRPr sz="2500"/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416700" y="1057350"/>
            <a:ext cx="85206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Since we are parsing XML…</a:t>
            </a:r>
            <a:endParaRPr sz="8000"/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type="title"/>
          </p:nvPr>
        </p:nvSpPr>
        <p:spPr>
          <a:xfrm>
            <a:off x="416700" y="1057350"/>
            <a:ext cx="85206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000"/>
              <a:t>XXE Attack!</a:t>
            </a:r>
            <a:endParaRPr sz="9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50">
                <a:solidFill>
                  <a:srgbClr val="1D7BD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CWE-611: Improper Restriction of XML External Entity Reference</a:t>
            </a:r>
            <a:endParaRPr b="1" sz="8700"/>
          </a:p>
        </p:txBody>
      </p:sp>
      <p:pic>
        <p:nvPicPr>
          <p:cNvPr id="387" name="Google Shape;3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When two organisations love each other very much…</a:t>
            </a:r>
            <a:endParaRPr sz="5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148700" y="2571750"/>
            <a:ext cx="6846600" cy="28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300"/>
              <a:t>❤️❤️❤️❤️❤️❤️</a:t>
            </a:r>
            <a:endParaRPr sz="123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/>
          <p:nvPr>
            <p:ph type="title"/>
          </p:nvPr>
        </p:nvSpPr>
        <p:spPr>
          <a:xfrm>
            <a:off x="416700" y="1057350"/>
            <a:ext cx="85206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000"/>
              <a:t>XXE!</a:t>
            </a:r>
            <a:endParaRPr sz="9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50">
                <a:solidFill>
                  <a:srgbClr val="1D7BD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CWE-611: Improper Restriction of XML External Entity Reference</a:t>
            </a:r>
            <a:endParaRPr b="1" sz="8700"/>
          </a:p>
        </p:txBody>
      </p:sp>
      <p:pic>
        <p:nvPicPr>
          <p:cNvPr id="393" name="Google Shape;3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875" y="0"/>
            <a:ext cx="921043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650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 not verified</a:t>
            </a:r>
            <a:endParaRPr/>
          </a:p>
        </p:txBody>
      </p:sp>
      <p:sp>
        <p:nvSpPr>
          <p:cNvPr id="406" name="Google Shape;40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Signature provided by the Identity Provider but not verified by the Service Provider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If the signature is removed, the </a:t>
            </a:r>
            <a:r>
              <a:rPr lang="en" sz="2500"/>
              <a:t>Service Provider</a:t>
            </a:r>
            <a:r>
              <a:rPr lang="en" sz="2500"/>
              <a:t> doesn’t check it</a:t>
            </a:r>
            <a:endParaRPr sz="2500"/>
          </a:p>
        </p:txBody>
      </p:sp>
      <p:pic>
        <p:nvPicPr>
          <p:cNvPr id="407" name="Google Shape;4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Trusting the certificate in the SAMLResponse</a:t>
            </a:r>
            <a:endParaRPr/>
          </a:p>
        </p:txBody>
      </p:sp>
      <p:sp>
        <p:nvSpPr>
          <p:cNvPr id="413" name="Google Shape;41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SAMLResponse contains a certificate, some implementations might rely on the embedded certificate to validate the Signature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>
            <p:ph type="title"/>
          </p:nvPr>
        </p:nvSpPr>
        <p:spPr>
          <a:xfrm>
            <a:off x="311700" y="882400"/>
            <a:ext cx="85206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0"/>
              <a:t>XML Signature Shenanigans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7"/>
          <p:cNvPicPr preferRelativeResize="0"/>
          <p:nvPr/>
        </p:nvPicPr>
        <p:blipFill rotWithShape="1">
          <a:blip r:embed="rId4">
            <a:alphaModFix/>
          </a:blip>
          <a:srcRect b="50166" l="4794" r="2835" t="0"/>
          <a:stretch/>
        </p:blipFill>
        <p:spPr>
          <a:xfrm>
            <a:off x="0" y="-17500"/>
            <a:ext cx="9251876" cy="517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8"/>
          <p:cNvPicPr preferRelativeResize="0"/>
          <p:nvPr/>
        </p:nvPicPr>
        <p:blipFill rotWithShape="1">
          <a:blip r:embed="rId4">
            <a:alphaModFix/>
          </a:blip>
          <a:srcRect b="0" l="0" r="0" t="50171"/>
          <a:stretch/>
        </p:blipFill>
        <p:spPr>
          <a:xfrm>
            <a:off x="0" y="0"/>
            <a:ext cx="92466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SAMLRaider</a:t>
            </a:r>
            <a:endParaRPr/>
          </a:p>
        </p:txBody>
      </p:sp>
      <p:pic>
        <p:nvPicPr>
          <p:cNvPr id="438" name="Google Shape;4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00" y="1499975"/>
            <a:ext cx="88392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9"/>
          <p:cNvSpPr txBox="1"/>
          <p:nvPr/>
        </p:nvSpPr>
        <p:spPr>
          <a:xfrm>
            <a:off x="355650" y="3689116"/>
            <a:ext cx="84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https://www.usenix.org/system/files/conference/usenixsecurity12/sec12-final91.pdf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https://github.com/CompassSecurity/SAMLRaider</a:t>
            </a:r>
            <a:r>
              <a:rPr lang="en" u="sng"/>
              <a:t>   </a:t>
            </a:r>
            <a:endParaRPr u="sng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446" name="Google Shape;4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0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0"/>
          <p:cNvSpPr/>
          <p:nvPr/>
        </p:nvSpPr>
        <p:spPr>
          <a:xfrm>
            <a:off x="1172175" y="1698375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449" name="Google Shape;449;p50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1172175" y="248865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456" name="Google Shape;4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1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1"/>
          <p:cNvSpPr/>
          <p:nvPr/>
        </p:nvSpPr>
        <p:spPr>
          <a:xfrm>
            <a:off x="1172175" y="1698375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459" name="Google Shape;459;p51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460" name="Google Shape;460;p51"/>
          <p:cNvSpPr/>
          <p:nvPr/>
        </p:nvSpPr>
        <p:spPr>
          <a:xfrm>
            <a:off x="1172175" y="248865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461" name="Google Shape;461;p51"/>
          <p:cNvSpPr/>
          <p:nvPr/>
        </p:nvSpPr>
        <p:spPr>
          <a:xfrm>
            <a:off x="857225" y="1549825"/>
            <a:ext cx="3603900" cy="177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1"/>
          <p:cNvSpPr txBox="1"/>
          <p:nvPr/>
        </p:nvSpPr>
        <p:spPr>
          <a:xfrm>
            <a:off x="5273875" y="1530625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B41D"/>
                </a:solidFill>
              </a:rPr>
              <a:t>Data used to verify the signature</a:t>
            </a:r>
            <a:endParaRPr b="1" sz="1800">
              <a:solidFill>
                <a:srgbClr val="2FB41D"/>
              </a:solidFill>
            </a:endParaRPr>
          </a:p>
        </p:txBody>
      </p:sp>
      <p:sp>
        <p:nvSpPr>
          <p:cNvPr id="463" name="Google Shape;463;p51"/>
          <p:cNvSpPr/>
          <p:nvPr/>
        </p:nvSpPr>
        <p:spPr>
          <a:xfrm>
            <a:off x="4523550" y="1801675"/>
            <a:ext cx="6879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1"/>
          <p:cNvSpPr/>
          <p:nvPr/>
        </p:nvSpPr>
        <p:spPr>
          <a:xfrm>
            <a:off x="1026775" y="2440975"/>
            <a:ext cx="3022200" cy="73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D7B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1"/>
          <p:cNvSpPr txBox="1"/>
          <p:nvPr/>
        </p:nvSpPr>
        <p:spPr>
          <a:xfrm>
            <a:off x="5410193" y="2561972"/>
            <a:ext cx="34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D7BD7"/>
                </a:solidFill>
              </a:rPr>
              <a:t>NameID returned</a:t>
            </a:r>
            <a:endParaRPr b="1" sz="1800">
              <a:solidFill>
                <a:srgbClr val="1D7BD7"/>
              </a:solidFill>
            </a:endParaRPr>
          </a:p>
        </p:txBody>
      </p:sp>
      <p:sp>
        <p:nvSpPr>
          <p:cNvPr id="466" name="Google Shape;466;p51"/>
          <p:cNvSpPr/>
          <p:nvPr/>
        </p:nvSpPr>
        <p:spPr>
          <a:xfrm>
            <a:off x="4104450" y="2709600"/>
            <a:ext cx="12987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Trust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00" y="1986750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901" y="2375588"/>
            <a:ext cx="1442050" cy="17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472" name="Google Shape;4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2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2"/>
          <p:cNvSpPr/>
          <p:nvPr/>
        </p:nvSpPr>
        <p:spPr>
          <a:xfrm>
            <a:off x="1172175" y="1698375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475" name="Google Shape;475;p52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476" name="Google Shape;476;p52"/>
          <p:cNvSpPr/>
          <p:nvPr/>
        </p:nvSpPr>
        <p:spPr>
          <a:xfrm>
            <a:off x="1172175" y="248865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477" name="Google Shape;477;p52"/>
          <p:cNvSpPr/>
          <p:nvPr/>
        </p:nvSpPr>
        <p:spPr>
          <a:xfrm>
            <a:off x="1172175" y="3332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483" name="Google Shape;4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3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3"/>
          <p:cNvSpPr/>
          <p:nvPr/>
        </p:nvSpPr>
        <p:spPr>
          <a:xfrm>
            <a:off x="1172175" y="1698375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486" name="Google Shape;486;p53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487" name="Google Shape;487;p53"/>
          <p:cNvSpPr/>
          <p:nvPr/>
        </p:nvSpPr>
        <p:spPr>
          <a:xfrm>
            <a:off x="1172175" y="248865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488" name="Google Shape;488;p53"/>
          <p:cNvSpPr/>
          <p:nvPr/>
        </p:nvSpPr>
        <p:spPr>
          <a:xfrm>
            <a:off x="1172175" y="3332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489" name="Google Shape;489;p53"/>
          <p:cNvSpPr/>
          <p:nvPr/>
        </p:nvSpPr>
        <p:spPr>
          <a:xfrm>
            <a:off x="4523550" y="1801675"/>
            <a:ext cx="6879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3"/>
          <p:cNvSpPr/>
          <p:nvPr/>
        </p:nvSpPr>
        <p:spPr>
          <a:xfrm>
            <a:off x="857225" y="1549825"/>
            <a:ext cx="3603900" cy="157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3"/>
          <p:cNvSpPr txBox="1"/>
          <p:nvPr/>
        </p:nvSpPr>
        <p:spPr>
          <a:xfrm>
            <a:off x="5273875" y="1530625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B41D"/>
                </a:solidFill>
              </a:rPr>
              <a:t>Data used to verify the signature</a:t>
            </a:r>
            <a:endParaRPr b="1" sz="1800">
              <a:solidFill>
                <a:srgbClr val="2FB41D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497" name="Google Shape;4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4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>
            <a:off x="1172175" y="1698375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500" name="Google Shape;500;p54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>
            <a:off x="1172175" y="248865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>
            <a:off x="1172175" y="3332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03" name="Google Shape;503;p54"/>
          <p:cNvSpPr/>
          <p:nvPr/>
        </p:nvSpPr>
        <p:spPr>
          <a:xfrm>
            <a:off x="796025" y="3192825"/>
            <a:ext cx="3603900" cy="909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4"/>
          <p:cNvSpPr/>
          <p:nvPr/>
        </p:nvSpPr>
        <p:spPr>
          <a:xfrm>
            <a:off x="4523550" y="1801675"/>
            <a:ext cx="6879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4"/>
          <p:cNvSpPr/>
          <p:nvPr/>
        </p:nvSpPr>
        <p:spPr>
          <a:xfrm>
            <a:off x="857225" y="1549825"/>
            <a:ext cx="3603900" cy="157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4"/>
          <p:cNvSpPr txBox="1"/>
          <p:nvPr/>
        </p:nvSpPr>
        <p:spPr>
          <a:xfrm>
            <a:off x="5273875" y="1530625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B41D"/>
                </a:solidFill>
              </a:rPr>
              <a:t>Data used to verify the signature</a:t>
            </a:r>
            <a:endParaRPr b="1" sz="1800">
              <a:solidFill>
                <a:srgbClr val="2FB41D"/>
              </a:solidFill>
            </a:endParaRPr>
          </a:p>
        </p:txBody>
      </p:sp>
      <p:sp>
        <p:nvSpPr>
          <p:cNvPr id="507" name="Google Shape;507;p54"/>
          <p:cNvSpPr txBox="1"/>
          <p:nvPr/>
        </p:nvSpPr>
        <p:spPr>
          <a:xfrm>
            <a:off x="5403293" y="3420597"/>
            <a:ext cx="34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NameID returned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08" name="Google Shape;508;p54"/>
          <p:cNvSpPr/>
          <p:nvPr/>
        </p:nvSpPr>
        <p:spPr>
          <a:xfrm>
            <a:off x="4572000" y="3553050"/>
            <a:ext cx="7632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514" name="Google Shape;5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5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5"/>
          <p:cNvSpPr/>
          <p:nvPr/>
        </p:nvSpPr>
        <p:spPr>
          <a:xfrm>
            <a:off x="1172175" y="24244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517" name="Google Shape;517;p55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518" name="Google Shape;518;p55"/>
          <p:cNvSpPr/>
          <p:nvPr/>
        </p:nvSpPr>
        <p:spPr>
          <a:xfrm>
            <a:off x="1172175" y="1616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19" name="Google Shape;519;p55"/>
          <p:cNvSpPr/>
          <p:nvPr/>
        </p:nvSpPr>
        <p:spPr>
          <a:xfrm>
            <a:off x="1172175" y="3332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525" name="Google Shape;5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6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1172175" y="24244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528" name="Google Shape;528;p56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1172175" y="1616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1172175" y="3332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741000" y="2375968"/>
            <a:ext cx="3603900" cy="17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 txBox="1"/>
          <p:nvPr/>
        </p:nvSpPr>
        <p:spPr>
          <a:xfrm>
            <a:off x="5157625" y="2799550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B41D"/>
                </a:solidFill>
              </a:rPr>
              <a:t>Data used to verify the signature</a:t>
            </a:r>
            <a:endParaRPr b="1" sz="1800">
              <a:solidFill>
                <a:srgbClr val="2FB41D"/>
              </a:solidFill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407313" y="3070600"/>
            <a:ext cx="6879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539" name="Google Shape;53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7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7"/>
          <p:cNvSpPr/>
          <p:nvPr/>
        </p:nvSpPr>
        <p:spPr>
          <a:xfrm>
            <a:off x="1172175" y="24244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542" name="Google Shape;542;p57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543" name="Google Shape;543;p57"/>
          <p:cNvSpPr/>
          <p:nvPr/>
        </p:nvSpPr>
        <p:spPr>
          <a:xfrm>
            <a:off x="1172175" y="1616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44" name="Google Shape;544;p57"/>
          <p:cNvSpPr/>
          <p:nvPr/>
        </p:nvSpPr>
        <p:spPr>
          <a:xfrm>
            <a:off x="1172175" y="3332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45" name="Google Shape;545;p57"/>
          <p:cNvSpPr/>
          <p:nvPr/>
        </p:nvSpPr>
        <p:spPr>
          <a:xfrm>
            <a:off x="909750" y="1526067"/>
            <a:ext cx="3490200" cy="79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7"/>
          <p:cNvSpPr/>
          <p:nvPr/>
        </p:nvSpPr>
        <p:spPr>
          <a:xfrm>
            <a:off x="741000" y="2375968"/>
            <a:ext cx="3603900" cy="17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7"/>
          <p:cNvSpPr txBox="1"/>
          <p:nvPr/>
        </p:nvSpPr>
        <p:spPr>
          <a:xfrm>
            <a:off x="5157625" y="2799550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B41D"/>
                </a:solidFill>
              </a:rPr>
              <a:t>Data used to verify the signature</a:t>
            </a:r>
            <a:endParaRPr b="1" sz="1800">
              <a:solidFill>
                <a:srgbClr val="2FB41D"/>
              </a:solidFill>
            </a:endParaRPr>
          </a:p>
        </p:txBody>
      </p:sp>
      <p:sp>
        <p:nvSpPr>
          <p:cNvPr id="548" name="Google Shape;548;p57"/>
          <p:cNvSpPr/>
          <p:nvPr/>
        </p:nvSpPr>
        <p:spPr>
          <a:xfrm>
            <a:off x="4407313" y="3070600"/>
            <a:ext cx="6879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7"/>
          <p:cNvSpPr/>
          <p:nvPr/>
        </p:nvSpPr>
        <p:spPr>
          <a:xfrm>
            <a:off x="4484825" y="1810238"/>
            <a:ext cx="7632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7"/>
          <p:cNvSpPr txBox="1"/>
          <p:nvPr/>
        </p:nvSpPr>
        <p:spPr>
          <a:xfrm>
            <a:off x="5332893" y="1677785"/>
            <a:ext cx="34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NameID returned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556" name="Google Shape;5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8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8"/>
          <p:cNvSpPr/>
          <p:nvPr/>
        </p:nvSpPr>
        <p:spPr>
          <a:xfrm>
            <a:off x="1172175" y="1698375"/>
            <a:ext cx="4889700" cy="138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8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560" name="Google Shape;560;p58"/>
          <p:cNvSpPr/>
          <p:nvPr/>
        </p:nvSpPr>
        <p:spPr>
          <a:xfrm>
            <a:off x="4513875" y="2366175"/>
            <a:ext cx="1210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61" name="Google Shape;561;p58"/>
          <p:cNvSpPr/>
          <p:nvPr/>
        </p:nvSpPr>
        <p:spPr>
          <a:xfrm>
            <a:off x="1172175" y="3332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62" name="Google Shape;562;p58"/>
          <p:cNvSpPr txBox="1"/>
          <p:nvPr/>
        </p:nvSpPr>
        <p:spPr>
          <a:xfrm>
            <a:off x="1522050" y="1845700"/>
            <a:ext cx="15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Signature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568" name="Google Shape;5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9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9"/>
          <p:cNvSpPr/>
          <p:nvPr/>
        </p:nvSpPr>
        <p:spPr>
          <a:xfrm>
            <a:off x="1172175" y="1698375"/>
            <a:ext cx="4889700" cy="138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9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572" name="Google Shape;572;p59"/>
          <p:cNvSpPr/>
          <p:nvPr/>
        </p:nvSpPr>
        <p:spPr>
          <a:xfrm>
            <a:off x="4513875" y="2366175"/>
            <a:ext cx="1210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73" name="Google Shape;573;p59"/>
          <p:cNvSpPr/>
          <p:nvPr/>
        </p:nvSpPr>
        <p:spPr>
          <a:xfrm>
            <a:off x="1172175" y="3332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74" name="Google Shape;574;p59"/>
          <p:cNvSpPr txBox="1"/>
          <p:nvPr/>
        </p:nvSpPr>
        <p:spPr>
          <a:xfrm>
            <a:off x="1522050" y="1845700"/>
            <a:ext cx="15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Signature</a:t>
            </a:r>
            <a:endParaRPr/>
          </a:p>
        </p:txBody>
      </p:sp>
      <p:sp>
        <p:nvSpPr>
          <p:cNvPr id="575" name="Google Shape;575;p59"/>
          <p:cNvSpPr txBox="1"/>
          <p:nvPr/>
        </p:nvSpPr>
        <p:spPr>
          <a:xfrm>
            <a:off x="5157625" y="3282000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B41D"/>
                </a:solidFill>
              </a:rPr>
              <a:t>Data used to verify the signature</a:t>
            </a:r>
            <a:endParaRPr b="1" sz="1800">
              <a:solidFill>
                <a:srgbClr val="2FB41D"/>
              </a:solidFill>
            </a:endParaRPr>
          </a:p>
        </p:txBody>
      </p:sp>
      <p:sp>
        <p:nvSpPr>
          <p:cNvPr id="576" name="Google Shape;576;p59"/>
          <p:cNvSpPr/>
          <p:nvPr/>
        </p:nvSpPr>
        <p:spPr>
          <a:xfrm>
            <a:off x="741000" y="1543925"/>
            <a:ext cx="3385500" cy="255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9"/>
          <p:cNvSpPr/>
          <p:nvPr/>
        </p:nvSpPr>
        <p:spPr>
          <a:xfrm>
            <a:off x="4298100" y="3553050"/>
            <a:ext cx="6879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583" name="Google Shape;58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0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0"/>
          <p:cNvSpPr/>
          <p:nvPr/>
        </p:nvSpPr>
        <p:spPr>
          <a:xfrm>
            <a:off x="1172175" y="1698375"/>
            <a:ext cx="4889700" cy="1389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0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587" name="Google Shape;587;p60"/>
          <p:cNvSpPr/>
          <p:nvPr/>
        </p:nvSpPr>
        <p:spPr>
          <a:xfrm>
            <a:off x="4513875" y="2366175"/>
            <a:ext cx="1210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88" name="Google Shape;588;p60"/>
          <p:cNvSpPr/>
          <p:nvPr/>
        </p:nvSpPr>
        <p:spPr>
          <a:xfrm>
            <a:off x="1172175" y="333210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  <p:sp>
        <p:nvSpPr>
          <p:cNvPr id="589" name="Google Shape;589;p60"/>
          <p:cNvSpPr txBox="1"/>
          <p:nvPr/>
        </p:nvSpPr>
        <p:spPr>
          <a:xfrm>
            <a:off x="1522050" y="1845700"/>
            <a:ext cx="15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Signature</a:t>
            </a:r>
            <a:endParaRPr/>
          </a:p>
        </p:txBody>
      </p:sp>
      <p:sp>
        <p:nvSpPr>
          <p:cNvPr id="590" name="Google Shape;590;p60"/>
          <p:cNvSpPr/>
          <p:nvPr/>
        </p:nvSpPr>
        <p:spPr>
          <a:xfrm>
            <a:off x="4310475" y="2303325"/>
            <a:ext cx="1504500" cy="76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0"/>
          <p:cNvSpPr txBox="1"/>
          <p:nvPr/>
        </p:nvSpPr>
        <p:spPr>
          <a:xfrm>
            <a:off x="5157625" y="3282000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B41D"/>
                </a:solidFill>
              </a:rPr>
              <a:t>Data used to verify the signature</a:t>
            </a:r>
            <a:endParaRPr b="1" sz="1800">
              <a:solidFill>
                <a:srgbClr val="2FB41D"/>
              </a:solidFill>
            </a:endParaRPr>
          </a:p>
        </p:txBody>
      </p:sp>
      <p:sp>
        <p:nvSpPr>
          <p:cNvPr id="592" name="Google Shape;592;p60"/>
          <p:cNvSpPr/>
          <p:nvPr/>
        </p:nvSpPr>
        <p:spPr>
          <a:xfrm>
            <a:off x="741000" y="1543925"/>
            <a:ext cx="3385500" cy="255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0"/>
          <p:cNvSpPr/>
          <p:nvPr/>
        </p:nvSpPr>
        <p:spPr>
          <a:xfrm>
            <a:off x="4298100" y="3553050"/>
            <a:ext cx="6879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0"/>
          <p:cNvSpPr txBox="1"/>
          <p:nvPr/>
        </p:nvSpPr>
        <p:spPr>
          <a:xfrm>
            <a:off x="6808522" y="2245900"/>
            <a:ext cx="177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NameID returned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95" name="Google Shape;595;p60"/>
          <p:cNvSpPr/>
          <p:nvPr/>
        </p:nvSpPr>
        <p:spPr>
          <a:xfrm>
            <a:off x="5930150" y="2587113"/>
            <a:ext cx="763200" cy="1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Comments</a:t>
            </a:r>
            <a:endParaRPr/>
          </a:p>
        </p:txBody>
      </p:sp>
      <p:sp>
        <p:nvSpPr>
          <p:cNvPr id="601" name="Google Shape;60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Discovered by the Duo team: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https://duo.com/blog/duo-finds-saml-vulnerabilities-affecting-multiple-implementations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&lt;!-- COMMENT </a:t>
            </a:r>
            <a:r>
              <a:rPr lang="en"/>
              <a:t>--&gt;</a:t>
            </a:r>
            <a:endParaRPr/>
          </a:p>
        </p:txBody>
      </p:sp>
      <p:pic>
        <p:nvPicPr>
          <p:cNvPr id="602" name="Google Shape;60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Trust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00" y="1986750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901" y="2375588"/>
            <a:ext cx="1442050" cy="17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7744125" y="1422100"/>
            <a:ext cx="1335600" cy="82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1. Generates a key pair and a certificate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608" name="Google Shape;60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2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2"/>
          <p:cNvSpPr/>
          <p:nvPr/>
        </p:nvSpPr>
        <p:spPr>
          <a:xfrm>
            <a:off x="1172175" y="1698375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611" name="Google Shape;611;p62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612" name="Google Shape;612;p62"/>
          <p:cNvSpPr/>
          <p:nvPr/>
        </p:nvSpPr>
        <p:spPr>
          <a:xfrm>
            <a:off x="1172175" y="2488650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NameID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618" name="Google Shape;6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3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3"/>
          <p:cNvSpPr/>
          <p:nvPr/>
        </p:nvSpPr>
        <p:spPr>
          <a:xfrm>
            <a:off x="1172175" y="1698375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621" name="Google Shape;621;p63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622" name="Google Shape;622;p63"/>
          <p:cNvSpPr/>
          <p:nvPr/>
        </p:nvSpPr>
        <p:spPr>
          <a:xfrm>
            <a:off x="1172175" y="2488650"/>
            <a:ext cx="50079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r>
              <a:rPr lang="en"/>
              <a:t>&lt;--HACK HACK--&gt;ID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628" name="Google Shape;62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4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4"/>
          <p:cNvSpPr/>
          <p:nvPr/>
        </p:nvSpPr>
        <p:spPr>
          <a:xfrm>
            <a:off x="1172175" y="1698375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631" name="Google Shape;631;p64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632" name="Google Shape;632;p64"/>
          <p:cNvSpPr/>
          <p:nvPr/>
        </p:nvSpPr>
        <p:spPr>
          <a:xfrm>
            <a:off x="1172175" y="2488650"/>
            <a:ext cx="50079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Name&lt;--HACK HACK--&gt;ID</a:t>
            </a:r>
            <a:endParaRPr/>
          </a:p>
        </p:txBody>
      </p:sp>
      <p:sp>
        <p:nvSpPr>
          <p:cNvPr id="633" name="Google Shape;633;p64"/>
          <p:cNvSpPr/>
          <p:nvPr/>
        </p:nvSpPr>
        <p:spPr>
          <a:xfrm>
            <a:off x="857225" y="1549825"/>
            <a:ext cx="2232900" cy="157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4"/>
          <p:cNvSpPr/>
          <p:nvPr/>
        </p:nvSpPr>
        <p:spPr>
          <a:xfrm>
            <a:off x="4495800" y="1549825"/>
            <a:ext cx="619800" cy="157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4"/>
          <p:cNvSpPr txBox="1"/>
          <p:nvPr/>
        </p:nvSpPr>
        <p:spPr>
          <a:xfrm>
            <a:off x="2135475" y="3768200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B41D"/>
                </a:solidFill>
              </a:rPr>
              <a:t>Data used to verify the signature</a:t>
            </a:r>
            <a:endParaRPr b="1" sz="1800">
              <a:solidFill>
                <a:srgbClr val="2FB41D"/>
              </a:solidFill>
            </a:endParaRPr>
          </a:p>
        </p:txBody>
      </p:sp>
      <p:sp>
        <p:nvSpPr>
          <p:cNvPr id="636" name="Google Shape;636;p64"/>
          <p:cNvSpPr/>
          <p:nvPr/>
        </p:nvSpPr>
        <p:spPr>
          <a:xfrm rot="3759834">
            <a:off x="2218169" y="3369253"/>
            <a:ext cx="687922" cy="19683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4"/>
          <p:cNvSpPr/>
          <p:nvPr/>
        </p:nvSpPr>
        <p:spPr>
          <a:xfrm rot="7326998">
            <a:off x="4065812" y="3480270"/>
            <a:ext cx="687866" cy="19668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Signature Shenanigans</a:t>
            </a:r>
            <a:endParaRPr/>
          </a:p>
        </p:txBody>
      </p:sp>
      <p:pic>
        <p:nvPicPr>
          <p:cNvPr id="643" name="Google Shape;6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65"/>
          <p:cNvSpPr/>
          <p:nvPr/>
        </p:nvSpPr>
        <p:spPr>
          <a:xfrm>
            <a:off x="371550" y="1097700"/>
            <a:ext cx="8400900" cy="356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5"/>
          <p:cNvSpPr/>
          <p:nvPr/>
        </p:nvSpPr>
        <p:spPr>
          <a:xfrm>
            <a:off x="1172175" y="1698375"/>
            <a:ext cx="2641800" cy="638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sp>
        <p:nvSpPr>
          <p:cNvPr id="646" name="Google Shape;646;p65"/>
          <p:cNvSpPr txBox="1"/>
          <p:nvPr/>
        </p:nvSpPr>
        <p:spPr>
          <a:xfrm>
            <a:off x="857225" y="1215900"/>
            <a:ext cx="10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</a:t>
            </a:r>
            <a:endParaRPr/>
          </a:p>
        </p:txBody>
      </p:sp>
      <p:sp>
        <p:nvSpPr>
          <p:cNvPr id="647" name="Google Shape;647;p65"/>
          <p:cNvSpPr/>
          <p:nvPr/>
        </p:nvSpPr>
        <p:spPr>
          <a:xfrm>
            <a:off x="1172175" y="2488650"/>
            <a:ext cx="5007900" cy="638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Name&lt;--HACK HACK--&gt;ID</a:t>
            </a:r>
            <a:endParaRPr/>
          </a:p>
        </p:txBody>
      </p:sp>
      <p:sp>
        <p:nvSpPr>
          <p:cNvPr id="648" name="Google Shape;648;p65"/>
          <p:cNvSpPr/>
          <p:nvPr/>
        </p:nvSpPr>
        <p:spPr>
          <a:xfrm>
            <a:off x="857225" y="1549825"/>
            <a:ext cx="2232900" cy="157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5"/>
          <p:cNvSpPr/>
          <p:nvPr/>
        </p:nvSpPr>
        <p:spPr>
          <a:xfrm>
            <a:off x="4495800" y="1549825"/>
            <a:ext cx="619800" cy="157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5"/>
          <p:cNvSpPr txBox="1"/>
          <p:nvPr/>
        </p:nvSpPr>
        <p:spPr>
          <a:xfrm>
            <a:off x="2135475" y="3768200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FB41D"/>
                </a:solidFill>
              </a:rPr>
              <a:t>Data used to verify the signature</a:t>
            </a:r>
            <a:endParaRPr b="1" sz="1800">
              <a:solidFill>
                <a:srgbClr val="2FB41D"/>
              </a:solidFill>
            </a:endParaRPr>
          </a:p>
        </p:txBody>
      </p:sp>
      <p:sp>
        <p:nvSpPr>
          <p:cNvPr id="651" name="Google Shape;651;p65"/>
          <p:cNvSpPr/>
          <p:nvPr/>
        </p:nvSpPr>
        <p:spPr>
          <a:xfrm rot="3759834">
            <a:off x="2218169" y="3369253"/>
            <a:ext cx="687922" cy="19683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5"/>
          <p:cNvSpPr/>
          <p:nvPr/>
        </p:nvSpPr>
        <p:spPr>
          <a:xfrm rot="7326998">
            <a:off x="4065812" y="3480270"/>
            <a:ext cx="687866" cy="196683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2FB41D"/>
          </a:solidFill>
          <a:ln cap="flat" cmpd="sng" w="9525">
            <a:solidFill>
              <a:srgbClr val="2FB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5"/>
          <p:cNvSpPr/>
          <p:nvPr/>
        </p:nvSpPr>
        <p:spPr>
          <a:xfrm>
            <a:off x="2370550" y="2521650"/>
            <a:ext cx="7197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5"/>
          <p:cNvSpPr txBox="1"/>
          <p:nvPr/>
        </p:nvSpPr>
        <p:spPr>
          <a:xfrm>
            <a:off x="538622" y="3572950"/>
            <a:ext cx="177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NameID returned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655" name="Google Shape;655;p65"/>
          <p:cNvSpPr/>
          <p:nvPr/>
        </p:nvSpPr>
        <p:spPr>
          <a:xfrm rot="8405541">
            <a:off x="1436068" y="3312935"/>
            <a:ext cx="991814" cy="19678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 Comments</a:t>
            </a:r>
            <a:endParaRPr/>
          </a:p>
        </p:txBody>
      </p:sp>
      <p:sp>
        <p:nvSpPr>
          <p:cNvPr id="661" name="Google Shape;66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Register on the IDP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admin@pentesterlab.com.imthebadguy.net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Tamper with the SAMLResponse to change the NameID to: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admin@pentesterlab.com</a:t>
            </a:r>
            <a:r>
              <a:rPr b="1"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&lt;--HACK HACK--&gt;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.imthebadguy.net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signature gets verified with: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admin@pentesterlab.com.imthebadguy.net</a:t>
            </a:r>
            <a:r>
              <a:rPr lang="en"/>
              <a:t> (thanks canonicalization! )   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nameID extracted is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admin@pentesterlab.com</a:t>
            </a:r>
            <a:endParaRPr/>
          </a:p>
        </p:txBody>
      </p:sp>
      <p:pic>
        <p:nvPicPr>
          <p:cNvPr id="662" name="Google Shape;662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IDP</a:t>
            </a:r>
            <a:endParaRPr/>
          </a:p>
        </p:txBody>
      </p:sp>
      <p:sp>
        <p:nvSpPr>
          <p:cNvPr id="668" name="Google Shape;66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 scenario not many companies take into consideration, what if the IDP is malicious…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Open Source implementations are created with one IDP / one SP in mind.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doesn’t cover the use case for most SAAS: n IDP to one 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the IDP says you are </a:t>
            </a:r>
            <a:r>
              <a:rPr lang="en" u="sng">
                <a:solidFill>
                  <a:schemeClr val="hlink"/>
                </a:solidFill>
                <a:hlinkClick r:id="rId3"/>
              </a:rPr>
              <a:t>admin@saas.org</a:t>
            </a:r>
            <a:r>
              <a:rPr lang="en"/>
              <a:t> instead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louis@client1.org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if the IDP says you are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louis@client2.org</a:t>
            </a:r>
            <a:r>
              <a:rPr lang="en"/>
              <a:t> instead of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louis@client1.org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have checks for this in place. How do you validate the domain? Case sensitive comparison ? Unicode shenanigans? </a:t>
            </a:r>
            <a:endParaRPr/>
          </a:p>
        </p:txBody>
      </p:sp>
      <p:pic>
        <p:nvPicPr>
          <p:cNvPr id="669" name="Google Shape;669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r>
              <a:rPr lang="en"/>
              <a:t> validations</a:t>
            </a:r>
            <a:endParaRPr/>
          </a:p>
        </p:txBody>
      </p:sp>
      <p:sp>
        <p:nvSpPr>
          <p:cNvPr id="675" name="Google Shape;675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validate the certificate (in the Assertion) used to sign the assertion, implementations have multiple strategies: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matching the certificate as PEM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matching the </a:t>
            </a:r>
            <a:r>
              <a:rPr lang="en"/>
              <a:t>fingerprint</a:t>
            </a:r>
            <a:r>
              <a:rPr lang="en"/>
              <a:t> of the </a:t>
            </a:r>
            <a:r>
              <a:rPr lang="en"/>
              <a:t>certificate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A lot of </a:t>
            </a:r>
            <a:r>
              <a:rPr lang="en"/>
              <a:t>implementations use the fingerprint matching. Unfortunately, by default a lot of implementations rely on SHA1 to fingerprint the certificate.</a:t>
            </a:r>
            <a:endParaRPr/>
          </a:p>
        </p:txBody>
      </p:sp>
      <p:pic>
        <p:nvPicPr>
          <p:cNvPr id="676" name="Google Shape;6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</a:t>
            </a:r>
            <a:endParaRPr/>
          </a:p>
        </p:txBody>
      </p:sp>
      <p:sp>
        <p:nvSpPr>
          <p:cNvPr id="682" name="Google Shape;682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Disable XML Entity Processing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XSD validation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12750" lvl="0" marL="457200" rtl="0" algn="l">
              <a:spcBef>
                <a:spcPts val="12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SHA2 for fingerprint during the certificate validation</a:t>
            </a:r>
            <a:endParaRPr sz="2900"/>
          </a:p>
        </p:txBody>
      </p:sp>
      <p:pic>
        <p:nvPicPr>
          <p:cNvPr id="683" name="Google Shape;68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89" name="Google Shape;68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SAML is bad (kind of like JWT).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OAuth2/OpenID Connect are probably as bad.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Trust but verify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0" name="Google Shape;69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1"/>
          <p:cNvSpPr txBox="1"/>
          <p:nvPr>
            <p:ph type="title"/>
          </p:nvPr>
        </p:nvSpPr>
        <p:spPr>
          <a:xfrm>
            <a:off x="1212550" y="1394300"/>
            <a:ext cx="45411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Questions?</a:t>
            </a:r>
            <a:endParaRPr sz="6000"/>
          </a:p>
        </p:txBody>
      </p:sp>
      <p:pic>
        <p:nvPicPr>
          <p:cNvPr id="696" name="Google Shape;69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71"/>
          <p:cNvSpPr txBox="1"/>
          <p:nvPr>
            <p:ph idx="1" type="body"/>
          </p:nvPr>
        </p:nvSpPr>
        <p:spPr>
          <a:xfrm>
            <a:off x="4728750" y="3496600"/>
            <a:ext cx="39987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75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louis@pentesterlab.com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@snyff</a:t>
            </a:r>
            <a:endParaRPr sz="21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@PentesterLab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Trust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600" y="1986750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901" y="2375588"/>
            <a:ext cx="1442050" cy="17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7720775" y="1476500"/>
            <a:ext cx="1335600" cy="82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1. Generates a key pair and a certificate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96" name="Google Shape;96;p18"/>
          <p:cNvCxnSpPr/>
          <p:nvPr/>
        </p:nvCxnSpPr>
        <p:spPr>
          <a:xfrm flipH="1">
            <a:off x="3079250" y="2807925"/>
            <a:ext cx="32454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3079250" y="2436150"/>
            <a:ext cx="31530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2. Sends the certificate to the SP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533600"/>
            <a:ext cx="2804724" cy="34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5" y="3577700"/>
            <a:ext cx="841124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775" y="141038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776" y="3063750"/>
            <a:ext cx="1442050" cy="17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863300" y="47061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 Initiated)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533600"/>
            <a:ext cx="2804724" cy="34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5" y="3577700"/>
            <a:ext cx="841124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775" y="141038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776" y="3063750"/>
            <a:ext cx="1442050" cy="17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0"/>
          <p:cNvCxnSpPr/>
          <p:nvPr/>
        </p:nvCxnSpPr>
        <p:spPr>
          <a:xfrm flipH="1" rot="10800000">
            <a:off x="3100525" y="5911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/>
          <p:nvPr/>
        </p:nvSpPr>
        <p:spPr>
          <a:xfrm>
            <a:off x="3004300" y="206175"/>
            <a:ext cx="17673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1. Login with SAML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7863300" y="47061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 Initiated)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533600"/>
            <a:ext cx="2804724" cy="34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75" y="3577700"/>
            <a:ext cx="841124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775" y="141038"/>
            <a:ext cx="1280676" cy="2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8776" y="3063750"/>
            <a:ext cx="1442050" cy="17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1"/>
          <p:cNvCxnSpPr/>
          <p:nvPr/>
        </p:nvCxnSpPr>
        <p:spPr>
          <a:xfrm flipH="1" rot="10800000">
            <a:off x="3100525" y="591100"/>
            <a:ext cx="3000300" cy="8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/>
          <p:nvPr/>
        </p:nvSpPr>
        <p:spPr>
          <a:xfrm>
            <a:off x="3004300" y="206175"/>
            <a:ext cx="1767300" cy="27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 Login with SAML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 flipH="1">
            <a:off x="3121950" y="722275"/>
            <a:ext cx="2987700" cy="51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/>
          <p:nvPr/>
        </p:nvSpPr>
        <p:spPr>
          <a:xfrm>
            <a:off x="3284200" y="795950"/>
            <a:ext cx="2248200" cy="43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2. Returns a redirect with SAMLRequest</a:t>
            </a:r>
            <a:endParaRPr>
              <a:solidFill>
                <a:srgbClr val="B45F06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598275"/>
            <a:ext cx="2370549" cy="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7863300" y="47061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(SP Initiated)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