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26.jpg" ContentType="image/jpeg"/>
  <Override PartName="/ppt/media/image58.jpg" ContentType="image/jpeg"/>
  <Override PartName="/ppt/media/image66.jpg" ContentType="image/jpeg"/>
  <Override PartName="/ppt/media/image67.jpg" ContentType="image/jpeg"/>
  <Override PartName="/ppt/media/image68.jpg" ContentType="image/jpeg"/>
  <Override PartName="/ppt/media/image69.jpg" ContentType="image/jpeg"/>
  <Override PartName="/ppt/media/image71.jpg" ContentType="image/jpeg"/>
  <Override PartName="/ppt/media/image72.jpg" ContentType="image/jpeg"/>
  <Override PartName="/ppt/media/image73.jpg" ContentType="image/jpeg"/>
  <Override PartName="/ppt/media/image74.jpg" ContentType="image/jpeg"/>
  <Override PartName="/ppt/media/image75.jpg" ContentType="image/jpeg"/>
  <Override PartName="/ppt/media/image7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4" r:id="rId19"/>
    <p:sldId id="275" r:id="rId20"/>
    <p:sldId id="289" r:id="rId21"/>
    <p:sldId id="281" r:id="rId22"/>
    <p:sldId id="286" r:id="rId23"/>
    <p:sldId id="282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71CB-B67A-4540-B2F5-1DDFA4ADF871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1C394-E9A3-4D58-A596-DEC0D349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84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080" y="95199"/>
            <a:ext cx="5363210" cy="106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2C8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080" y="95199"/>
            <a:ext cx="62052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5628" y="1717294"/>
            <a:ext cx="5713095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2C8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jpe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3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2.png"/><Relationship Id="rId21" Type="http://schemas.openxmlformats.org/officeDocument/2006/relationships/image" Target="../media/image53.png"/><Relationship Id="rId7" Type="http://schemas.openxmlformats.org/officeDocument/2006/relationships/image" Target="../media/image36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2" Type="http://schemas.openxmlformats.org/officeDocument/2006/relationships/image" Target="../media/image31.jpe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24" Type="http://schemas.openxmlformats.org/officeDocument/2006/relationships/image" Target="../media/image3.jp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5.png"/><Relationship Id="rId10" Type="http://schemas.openxmlformats.org/officeDocument/2006/relationships/image" Target="../media/image45.png"/><Relationship Id="rId19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8.jp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57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.jp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7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7" Type="http://schemas.openxmlformats.org/officeDocument/2006/relationships/image" Target="../media/image7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3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1728" y="2209673"/>
            <a:ext cx="11368545" cy="229172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rtl="0"/>
            <a:r>
              <a:rPr lang="en-US" sz="6400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- 3</a:t>
            </a:r>
            <a:br>
              <a:rPr lang="en-US" sz="6400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spc="-27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  </a:t>
            </a:r>
            <a:r>
              <a:rPr lang="en-US" sz="4267" spc="-27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Coronavirus Tweet Sentiment Analysis</a:t>
            </a: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/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4800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/>
            </a:r>
            <a:br>
              <a:rPr lang="en-US" sz="4800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en-US" sz="2133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/>
            </a:r>
            <a:br>
              <a:rPr lang="en-US" sz="2133" dirty="0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endParaRPr lang="en-US" sz="2133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26CA30-8650-2FC1-3055-3BEAF31CAAFB}"/>
              </a:ext>
            </a:extLst>
          </p:cNvPr>
          <p:cNvSpPr txBox="1"/>
          <p:nvPr/>
        </p:nvSpPr>
        <p:spPr>
          <a:xfrm>
            <a:off x="5791200" y="3104153"/>
            <a:ext cx="3657600" cy="502766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IN" sz="2667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COHORT - OSLO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AFC35C2B-21DA-FE8E-0B06-2E41B43B3FEC}"/>
              </a:ext>
            </a:extLst>
          </p:cNvPr>
          <p:cNvSpPr txBox="1"/>
          <p:nvPr/>
        </p:nvSpPr>
        <p:spPr>
          <a:xfrm>
            <a:off x="1066800" y="3962400"/>
            <a:ext cx="4064000" cy="20506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357275">
              <a:spcBef>
                <a:spcPts val="133"/>
              </a:spcBef>
            </a:pPr>
            <a:r>
              <a:rPr lang="en-IN" sz="2133" b="1" spc="-1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TEAM MEMBER:</a:t>
            </a:r>
          </a:p>
          <a:p>
            <a:pPr marL="16933" marR="6773" indent="357275">
              <a:spcBef>
                <a:spcPts val="133"/>
              </a:spcBef>
            </a:pPr>
            <a:r>
              <a:rPr lang="en-IN" sz="2133" b="1" spc="-1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ANUP A. JAMBULKAR</a:t>
            </a:r>
            <a:endParaRPr lang="en-IN" sz="2133" b="1" spc="-227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  <a:p>
            <a:pPr marL="16933" marR="6773" indent="357275">
              <a:spcBef>
                <a:spcPts val="133"/>
              </a:spcBef>
            </a:pPr>
            <a:r>
              <a:rPr lang="en-IN" sz="2133" b="1" spc="-2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VIBHU SHARMA</a:t>
            </a:r>
          </a:p>
          <a:p>
            <a:pPr marL="16933" marR="6773" indent="357275">
              <a:spcBef>
                <a:spcPts val="133"/>
              </a:spcBef>
            </a:pPr>
            <a:r>
              <a:rPr lang="en-IN" sz="2133" b="1" spc="-2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GAURAV </a:t>
            </a:r>
            <a:r>
              <a:rPr lang="en-IN" sz="2133" b="1" spc="-2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cs typeface="Verdana"/>
              </a:rPr>
              <a:t>MALAKAR</a:t>
            </a:r>
          </a:p>
          <a:p>
            <a:pPr marL="16933" marR="6773" indent="357275">
              <a:spcBef>
                <a:spcPts val="133"/>
              </a:spcBef>
            </a:pPr>
            <a:r>
              <a:rPr lang="en-IN" sz="2133" b="1" spc="-2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ANKIT WALDE</a:t>
            </a:r>
          </a:p>
          <a:p>
            <a:pPr marL="16933" marR="6773" indent="357275">
              <a:spcBef>
                <a:spcPts val="133"/>
              </a:spcBef>
            </a:pPr>
            <a:r>
              <a:rPr lang="en-IN" sz="2133" b="1" spc="-227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ANIL BHATT</a:t>
            </a:r>
            <a:endParaRPr sz="2133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25" y="297087"/>
            <a:ext cx="319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</a:t>
            </a:r>
            <a:r>
              <a:rPr sz="2800" spc="-25" dirty="0"/>
              <a:t> </a:t>
            </a:r>
            <a:r>
              <a:rPr sz="2800" spc="-15" dirty="0"/>
              <a:t>Preprocessing</a:t>
            </a:r>
            <a:endParaRPr sz="2800" dirty="0"/>
          </a:p>
        </p:txBody>
      </p:sp>
      <p:grpSp>
        <p:nvGrpSpPr>
          <p:cNvPr id="6" name="object 6"/>
          <p:cNvGrpSpPr/>
          <p:nvPr/>
        </p:nvGrpSpPr>
        <p:grpSpPr>
          <a:xfrm>
            <a:off x="134112" y="1011937"/>
            <a:ext cx="3580765" cy="925830"/>
            <a:chOff x="134112" y="1011937"/>
            <a:chExt cx="3580765" cy="925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25" y="1011937"/>
              <a:ext cx="1401340" cy="301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231" y="1020952"/>
              <a:ext cx="1378331" cy="2724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61" y="1016424"/>
              <a:ext cx="1136169" cy="234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8032" y="1025778"/>
              <a:ext cx="1111250" cy="205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8554" y="1016424"/>
              <a:ext cx="726204" cy="234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516" y="1025778"/>
              <a:ext cx="707008" cy="2059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12" y="1284731"/>
              <a:ext cx="483857" cy="6316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20" y="1260347"/>
              <a:ext cx="1216914" cy="6774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5984" y="1260347"/>
              <a:ext cx="1738122" cy="6774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8356" y="1260347"/>
              <a:ext cx="505206" cy="67741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779514" y="1016424"/>
            <a:ext cx="580390" cy="234315"/>
            <a:chOff x="3779514" y="1016424"/>
            <a:chExt cx="580390" cy="23431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9514" y="1016424"/>
              <a:ext cx="579893" cy="2340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88664" y="1025778"/>
              <a:ext cx="550799" cy="20599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05511" y="1341882"/>
            <a:ext cx="11581765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 algn="just">
              <a:lnSpc>
                <a:spcPct val="100299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Count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Vectorize</a:t>
            </a:r>
            <a:r>
              <a:rPr lang="en-US" sz="24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2400" b="1" spc="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CountVectorizer</a:t>
            </a:r>
            <a:r>
              <a:rPr sz="2000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 great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tool provided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scikit-learn library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Python.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lang="en-US"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0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transform</a:t>
            </a:r>
            <a:r>
              <a:rPr sz="20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given</a:t>
            </a:r>
            <a:r>
              <a:rPr sz="20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20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20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vector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basis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frequency</a:t>
            </a:r>
            <a:r>
              <a:rPr sz="20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(count)</a:t>
            </a:r>
            <a:r>
              <a:rPr sz="20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0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word</a:t>
            </a:r>
            <a:r>
              <a:rPr sz="20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20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occurs</a:t>
            </a:r>
            <a:r>
              <a:rPr sz="20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lang="en-US"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entire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text.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837753" y="2393698"/>
            <a:ext cx="8516493" cy="4325276"/>
            <a:chOff x="1770888" y="2489200"/>
            <a:chExt cx="8650605" cy="428498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7964" y="2715768"/>
              <a:ext cx="8194548" cy="38298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70888" y="2489199"/>
              <a:ext cx="8650605" cy="4284980"/>
            </a:xfrm>
            <a:custGeom>
              <a:avLst/>
              <a:gdLst/>
              <a:ahLst/>
              <a:cxnLst/>
              <a:rect l="l" t="t" r="r" b="b"/>
              <a:pathLst>
                <a:path w="8650605" h="4284980">
                  <a:moveTo>
                    <a:pt x="8467344" y="182880"/>
                  </a:moveTo>
                  <a:lnTo>
                    <a:pt x="8421624" y="182880"/>
                  </a:lnTo>
                  <a:lnTo>
                    <a:pt x="8421624" y="228600"/>
                  </a:lnTo>
                  <a:lnTo>
                    <a:pt x="8421624" y="4056380"/>
                  </a:lnTo>
                  <a:lnTo>
                    <a:pt x="228600" y="4056380"/>
                  </a:lnTo>
                  <a:lnTo>
                    <a:pt x="228600" y="228600"/>
                  </a:lnTo>
                  <a:lnTo>
                    <a:pt x="8421624" y="228600"/>
                  </a:lnTo>
                  <a:lnTo>
                    <a:pt x="8421624" y="182880"/>
                  </a:ln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4056380"/>
                  </a:lnTo>
                  <a:lnTo>
                    <a:pt x="182880" y="4102100"/>
                  </a:lnTo>
                  <a:lnTo>
                    <a:pt x="8467344" y="4102100"/>
                  </a:lnTo>
                  <a:lnTo>
                    <a:pt x="8467344" y="4056380"/>
                  </a:lnTo>
                  <a:lnTo>
                    <a:pt x="8467344" y="228600"/>
                  </a:lnTo>
                  <a:lnTo>
                    <a:pt x="8467344" y="228092"/>
                  </a:lnTo>
                  <a:lnTo>
                    <a:pt x="8467344" y="182880"/>
                  </a:lnTo>
                  <a:close/>
                </a:path>
                <a:path w="8650605" h="4284980">
                  <a:moveTo>
                    <a:pt x="8650224" y="0"/>
                  </a:moveTo>
                  <a:lnTo>
                    <a:pt x="8513064" y="0"/>
                  </a:lnTo>
                  <a:lnTo>
                    <a:pt x="8513064" y="137160"/>
                  </a:lnTo>
                  <a:lnTo>
                    <a:pt x="8513064" y="4147820"/>
                  </a:lnTo>
                  <a:lnTo>
                    <a:pt x="137160" y="4147820"/>
                  </a:lnTo>
                  <a:lnTo>
                    <a:pt x="137160" y="137160"/>
                  </a:lnTo>
                  <a:lnTo>
                    <a:pt x="8513064" y="137160"/>
                  </a:lnTo>
                  <a:lnTo>
                    <a:pt x="8513064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4147820"/>
                  </a:lnTo>
                  <a:lnTo>
                    <a:pt x="0" y="4284980"/>
                  </a:lnTo>
                  <a:lnTo>
                    <a:pt x="8650224" y="4284980"/>
                  </a:lnTo>
                  <a:lnTo>
                    <a:pt x="8650224" y="4147832"/>
                  </a:lnTo>
                  <a:lnTo>
                    <a:pt x="8650224" y="137160"/>
                  </a:lnTo>
                  <a:lnTo>
                    <a:pt x="8650224" y="136652"/>
                  </a:lnTo>
                  <a:lnTo>
                    <a:pt x="8650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145" y="273239"/>
            <a:ext cx="319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</a:t>
            </a:r>
            <a:r>
              <a:rPr sz="2800" spc="-25" dirty="0"/>
              <a:t> </a:t>
            </a:r>
            <a:r>
              <a:rPr sz="2800" spc="-15" dirty="0"/>
              <a:t>Preprocessing</a:t>
            </a:r>
            <a:endParaRPr sz="2800" dirty="0"/>
          </a:p>
        </p:txBody>
      </p:sp>
      <p:grpSp>
        <p:nvGrpSpPr>
          <p:cNvPr id="6" name="object 6"/>
          <p:cNvGrpSpPr/>
          <p:nvPr/>
        </p:nvGrpSpPr>
        <p:grpSpPr>
          <a:xfrm>
            <a:off x="134112" y="1011937"/>
            <a:ext cx="3580765" cy="927735"/>
            <a:chOff x="134112" y="1011937"/>
            <a:chExt cx="3580765" cy="9277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25" y="1011937"/>
              <a:ext cx="1401340" cy="301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231" y="1020952"/>
              <a:ext cx="1378331" cy="2724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61" y="1016424"/>
              <a:ext cx="1136169" cy="234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8032" y="1025778"/>
              <a:ext cx="1111250" cy="205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8554" y="1016424"/>
              <a:ext cx="726204" cy="234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516" y="1025778"/>
              <a:ext cx="707008" cy="2059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12" y="1286255"/>
              <a:ext cx="483857" cy="6316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20" y="1261871"/>
              <a:ext cx="791718" cy="6774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439" y="1261871"/>
              <a:ext cx="505206" cy="6774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548" y="1261871"/>
              <a:ext cx="741426" cy="6774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3876" y="1261871"/>
              <a:ext cx="578357" cy="677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8195" y="1261871"/>
              <a:ext cx="505205" cy="67741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779514" y="1016424"/>
            <a:ext cx="580390" cy="234315"/>
            <a:chOff x="3779514" y="1016424"/>
            <a:chExt cx="580390" cy="23431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9514" y="1016424"/>
              <a:ext cx="579893" cy="2340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8664" y="1025778"/>
              <a:ext cx="550799" cy="20599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5511" y="1343405"/>
            <a:ext cx="157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TF-IDF</a:t>
            </a:r>
            <a:r>
              <a:rPr sz="24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3844" y="1393697"/>
            <a:ext cx="9836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Count</a:t>
            </a:r>
            <a:r>
              <a:rPr sz="20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Times New Roman"/>
                <a:cs typeface="Times New Roman"/>
              </a:rPr>
              <a:t>Vectorizer</a:t>
            </a:r>
            <a:r>
              <a:rPr sz="20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method</a:t>
            </a:r>
            <a:r>
              <a:rPr sz="20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0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simple</a:t>
            </a:r>
            <a:r>
              <a:rPr sz="20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20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works</a:t>
            </a:r>
            <a:r>
              <a:rPr sz="20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well,</a:t>
            </a:r>
            <a:r>
              <a:rPr sz="20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but</a:t>
            </a:r>
            <a:r>
              <a:rPr sz="20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problem</a:t>
            </a:r>
            <a:r>
              <a:rPr sz="20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20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2000" spc="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0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2000" spc="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200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treats</a:t>
            </a:r>
            <a:r>
              <a:rPr sz="2000" spc="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0031" y="3150064"/>
            <a:ext cx="626110" cy="231140"/>
            <a:chOff x="320031" y="3150064"/>
            <a:chExt cx="626110" cy="23114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31" y="3150064"/>
              <a:ext cx="397006" cy="2309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9145" y="3159379"/>
              <a:ext cx="368782" cy="2018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0422" y="3275964"/>
              <a:ext cx="185272" cy="428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9759" y="3281705"/>
              <a:ext cx="157314" cy="180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996671" y="3150024"/>
            <a:ext cx="709930" cy="234315"/>
            <a:chOff x="996671" y="3150024"/>
            <a:chExt cx="709930" cy="234315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6671" y="3150024"/>
              <a:ext cx="709470" cy="2340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5801" y="3159378"/>
              <a:ext cx="681520" cy="20599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772397" y="3150109"/>
            <a:ext cx="1392555" cy="296545"/>
            <a:chOff x="1772397" y="3150109"/>
            <a:chExt cx="1392555" cy="296545"/>
          </a:xfrm>
        </p:grpSpPr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2397" y="3150109"/>
              <a:ext cx="1392203" cy="2964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77365" y="3159378"/>
              <a:ext cx="1372616" cy="26758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05511" y="1709166"/>
            <a:ext cx="1158367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words 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equally.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As a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result, it cannot distinguish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very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common words or rare words. So,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solve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problem,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TF-IDF comes into the picture! </a:t>
            </a:r>
            <a:r>
              <a:rPr sz="2000" spc="-40" dirty="0">
                <a:solidFill>
                  <a:srgbClr val="212121"/>
                </a:solidFill>
                <a:latin typeface="Times New Roman"/>
                <a:cs typeface="Times New Roman"/>
              </a:rPr>
              <a:t>Term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frequency-inverse document frequency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(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TF-IDF) gives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measure that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takes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importance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 a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word into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consideration depending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on how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frequently it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occurs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document and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corpus.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Term</a:t>
            </a:r>
            <a:r>
              <a:rPr sz="20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frequency</a:t>
            </a:r>
            <a:r>
              <a:rPr sz="20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denotes</a:t>
            </a:r>
            <a:r>
              <a:rPr sz="20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frequency</a:t>
            </a:r>
            <a:r>
              <a:rPr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word</a:t>
            </a:r>
            <a:r>
              <a:rPr sz="20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document.</a:t>
            </a:r>
            <a:endParaRPr sz="2000" dirty="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20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0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percentage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20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times</a:t>
            </a:r>
            <a:r>
              <a:rPr sz="2000" spc="2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0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word</a:t>
            </a:r>
            <a:r>
              <a:rPr sz="2000" spc="1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(x)</a:t>
            </a:r>
            <a:r>
              <a:rPr sz="20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occurs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20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000" spc="1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particular</a:t>
            </a:r>
            <a:r>
              <a:rPr sz="20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document</a:t>
            </a:r>
            <a:r>
              <a:rPr sz="2000" spc="1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(y)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divided</a:t>
            </a:r>
            <a:r>
              <a:rPr sz="2000" spc="1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total </a:t>
            </a:r>
            <a:r>
              <a:rPr sz="2000" spc="-48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r>
              <a:rPr sz="20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document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43657" y="4418076"/>
            <a:ext cx="6691883" cy="2343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25" y="267993"/>
            <a:ext cx="319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Model</a:t>
            </a:r>
            <a:r>
              <a:rPr sz="2800" spc="-25" dirty="0"/>
              <a:t> </a:t>
            </a:r>
            <a:r>
              <a:rPr sz="2800" spc="-15" dirty="0"/>
              <a:t>Preprocessing</a:t>
            </a:r>
            <a:endParaRPr sz="2800" dirty="0"/>
          </a:p>
        </p:txBody>
      </p:sp>
      <p:grpSp>
        <p:nvGrpSpPr>
          <p:cNvPr id="6" name="object 6"/>
          <p:cNvGrpSpPr/>
          <p:nvPr/>
        </p:nvGrpSpPr>
        <p:grpSpPr>
          <a:xfrm>
            <a:off x="305511" y="1010926"/>
            <a:ext cx="3395345" cy="301625"/>
            <a:chOff x="320025" y="1011937"/>
            <a:chExt cx="3395345" cy="3016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25" y="1011937"/>
              <a:ext cx="1401340" cy="301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231" y="1020952"/>
              <a:ext cx="1378331" cy="2724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61" y="1016424"/>
              <a:ext cx="1136169" cy="234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8033" y="1025778"/>
              <a:ext cx="1111250" cy="205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8554" y="1016424"/>
              <a:ext cx="726204" cy="234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516" y="1025778"/>
              <a:ext cx="707008" cy="20599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79514" y="1016424"/>
            <a:ext cx="580390" cy="234315"/>
            <a:chOff x="3779514" y="1016424"/>
            <a:chExt cx="580390" cy="2343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9514" y="1016424"/>
              <a:ext cx="579893" cy="2340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8664" y="1025778"/>
              <a:ext cx="550799" cy="20599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5511" y="1344930"/>
            <a:ext cx="11584305" cy="18554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875030">
              <a:lnSpc>
                <a:spcPts val="2390"/>
              </a:lnSpc>
              <a:spcBef>
                <a:spcPts val="190"/>
              </a:spcBef>
            </a:pPr>
            <a:r>
              <a:rPr sz="2000" b="1" spc="-165" dirty="0">
                <a:solidFill>
                  <a:srgbClr val="212121"/>
                </a:solidFill>
                <a:latin typeface="Tahoma"/>
                <a:cs typeface="Tahoma"/>
              </a:rPr>
              <a:t>Inverse </a:t>
            </a:r>
            <a:r>
              <a:rPr sz="2000" b="1" spc="-114" dirty="0">
                <a:solidFill>
                  <a:srgbClr val="212121"/>
                </a:solidFill>
                <a:latin typeface="Tahoma"/>
                <a:cs typeface="Tahoma"/>
              </a:rPr>
              <a:t>Document </a:t>
            </a:r>
            <a:r>
              <a:rPr sz="2000" b="1" spc="-110" dirty="0">
                <a:solidFill>
                  <a:srgbClr val="212121"/>
                </a:solidFill>
                <a:latin typeface="Tahoma"/>
                <a:cs typeface="Tahoma"/>
              </a:rPr>
              <a:t>Frequency </a:t>
            </a:r>
            <a:r>
              <a:rPr sz="2000" b="1" spc="-114" dirty="0">
                <a:solidFill>
                  <a:srgbClr val="212121"/>
                </a:solidFill>
                <a:latin typeface="Tahoma"/>
                <a:cs typeface="Tahoma"/>
              </a:rPr>
              <a:t>-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measures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importance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 the word in the corpus. It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measures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how</a:t>
            </a:r>
            <a:r>
              <a:rPr lang="en-US"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common</a:t>
            </a:r>
            <a:r>
              <a:rPr sz="2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particular</a:t>
            </a:r>
            <a:r>
              <a:rPr sz="20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word</a:t>
            </a:r>
            <a:r>
              <a:rPr sz="20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across</a:t>
            </a:r>
            <a:r>
              <a:rPr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documents</a:t>
            </a:r>
            <a:r>
              <a:rPr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corpus.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 logarithmic</a:t>
            </a:r>
            <a:r>
              <a:rPr sz="20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ratio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no.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documents</a:t>
            </a:r>
            <a:r>
              <a:rPr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no.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document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particular</a:t>
            </a:r>
            <a:r>
              <a:rPr sz="20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word.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sz="2000" spc="-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2000" spc="-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sz="2000" spc="-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frequency,</a:t>
            </a:r>
            <a:r>
              <a:rPr sz="2000" spc="-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380"/>
              </a:lnSpc>
            </a:pPr>
            <a:r>
              <a:rPr sz="2000" spc="-5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-1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1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signifies</a:t>
            </a:r>
            <a:r>
              <a:rPr sz="2000" spc="-15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1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-1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000" spc="-114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1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000" spc="-1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000" spc="-1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000" spc="-1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399" y="3429000"/>
            <a:ext cx="5862601" cy="28016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A804100-D297-7B1D-2FC6-E73440581A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3454730"/>
            <a:ext cx="5272676" cy="25631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51535"/>
            <a:ext cx="42664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Model</a:t>
            </a:r>
            <a:r>
              <a:rPr sz="4000" spc="-110" dirty="0"/>
              <a:t> </a:t>
            </a:r>
            <a:r>
              <a:rPr sz="4000" spc="-30" dirty="0"/>
              <a:t>Training</a:t>
            </a:r>
            <a:endParaRPr sz="4000" dirty="0"/>
          </a:p>
        </p:txBody>
      </p: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E500DFA-1F4D-9A1B-E287-0AB59945200F}"/>
              </a:ext>
            </a:extLst>
          </p:cNvPr>
          <p:cNvSpPr txBox="1"/>
          <p:nvPr/>
        </p:nvSpPr>
        <p:spPr>
          <a:xfrm>
            <a:off x="381000" y="1219200"/>
            <a:ext cx="807719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with Grid Search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44026" y="333755"/>
            <a:ext cx="95227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Performance metrics of classification models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FADC0E0-D44D-D518-F7AB-0E2AB1AA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3531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Tensorflow Precision / Recall / F1 score and Confusion matrix -  Stack Overflow">
            <a:extLst>
              <a:ext uri="{FF2B5EF4-FFF2-40B4-BE49-F238E27FC236}">
                <a16:creationId xmlns:a16="http://schemas.microsoft.com/office/drawing/2014/main" xmlns="" id="{1A3BDAE7-507C-C045-65C5-5CEED3D6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366665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peedometer Tachometer Indicator Icons Performance Measurement Stock Vector  (Royalty Free) 2025253001 | Shutterstock">
            <a:extLst>
              <a:ext uri="{FF2B5EF4-FFF2-40B4-BE49-F238E27FC236}">
                <a16:creationId xmlns:a16="http://schemas.microsoft.com/office/drawing/2014/main" xmlns="" id="{286D2041-19BD-F68E-B950-29337E087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r="36280" b="32857"/>
          <a:stretch/>
        </p:blipFill>
        <p:spPr bwMode="auto">
          <a:xfrm>
            <a:off x="9959925" y="5067300"/>
            <a:ext cx="2209801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7080" y="1069594"/>
            <a:ext cx="182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2C85"/>
                </a:solidFill>
              </a:rPr>
              <a:t>P</a:t>
            </a:r>
            <a:r>
              <a:rPr sz="3600" spc="-65" dirty="0">
                <a:solidFill>
                  <a:srgbClr val="042C85"/>
                </a:solidFill>
              </a:rPr>
              <a:t>r</a:t>
            </a:r>
            <a:r>
              <a:rPr sz="3600" spc="-5" dirty="0">
                <a:solidFill>
                  <a:srgbClr val="042C85"/>
                </a:solidFill>
              </a:rPr>
              <a:t>ecision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7080" y="1624330"/>
            <a:ext cx="115811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Precision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correct</a:t>
            </a:r>
            <a:r>
              <a:rPr sz="20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among</a:t>
            </a:r>
            <a:r>
              <a:rPr sz="20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predictions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certain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class.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2000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other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words,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000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positives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among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all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predictions.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080" y="3325190"/>
            <a:ext cx="1158240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42C85"/>
                </a:solidFill>
                <a:latin typeface="Times New Roman"/>
                <a:cs typeface="Times New Roman"/>
              </a:rPr>
              <a:t>Accuracy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Accuracy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proportion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examples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were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correctly</a:t>
            </a:r>
            <a:r>
              <a:rPr sz="20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classified.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More</a:t>
            </a:r>
            <a:r>
              <a:rPr sz="2000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precisely,</a:t>
            </a:r>
            <a:r>
              <a:rPr sz="20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000" spc="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sum</a:t>
            </a:r>
            <a:r>
              <a:rPr sz="2000" spc="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8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2000" spc="9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2000" spc="-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true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positives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and true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negatives,</a:t>
            </a:r>
            <a:r>
              <a:rPr sz="2000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divided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number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examples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dataset.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4158" y="4959265"/>
            <a:ext cx="5953835" cy="829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5900" y="2694555"/>
            <a:ext cx="3201957" cy="675543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xmlns="" id="{9C235F12-C036-F1B0-EBBE-3034EF2AA97A}"/>
              </a:ext>
            </a:extLst>
          </p:cNvPr>
          <p:cNvSpPr txBox="1">
            <a:spLocks/>
          </p:cNvSpPr>
          <p:nvPr/>
        </p:nvSpPr>
        <p:spPr>
          <a:xfrm>
            <a:off x="367080" y="291448"/>
            <a:ext cx="6858000" cy="5007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lang="en-US" kern="0" dirty="0"/>
              <a:t>P</a:t>
            </a:r>
            <a:r>
              <a:rPr lang="en-US" kern="0" spc="-55" dirty="0"/>
              <a:t>r</a:t>
            </a:r>
            <a:r>
              <a:rPr lang="en-US" kern="0" dirty="0"/>
              <a:t>e</a:t>
            </a:r>
            <a:r>
              <a:rPr lang="en-US" kern="0" spc="5" dirty="0"/>
              <a:t>c</a:t>
            </a:r>
            <a:r>
              <a:rPr lang="en-US" kern="0" dirty="0"/>
              <a:t>ision</a:t>
            </a:r>
            <a:r>
              <a:rPr lang="en-US" kern="0" spc="-210" dirty="0"/>
              <a:t> </a:t>
            </a:r>
            <a:r>
              <a:rPr lang="en-US" kern="0" dirty="0"/>
              <a:t>Ac</a:t>
            </a:r>
            <a:r>
              <a:rPr lang="en-US" kern="0" spc="5" dirty="0"/>
              <a:t>c</a:t>
            </a:r>
            <a:r>
              <a:rPr lang="en-US" kern="0" dirty="0"/>
              <a:t>uracy</a:t>
            </a:r>
            <a:r>
              <a:rPr lang="en-US" kern="0" spc="-195" dirty="0"/>
              <a:t> </a:t>
            </a:r>
            <a:r>
              <a:rPr lang="en-US" kern="0" dirty="0"/>
              <a:t>And</a:t>
            </a:r>
            <a:r>
              <a:rPr lang="en-US" kern="0" spc="-10" dirty="0"/>
              <a:t> </a:t>
            </a:r>
            <a:r>
              <a:rPr lang="en-US" kern="0" dirty="0"/>
              <a:t>Re</a:t>
            </a:r>
            <a:r>
              <a:rPr lang="en-US" kern="0" spc="5" dirty="0"/>
              <a:t>c</a:t>
            </a:r>
            <a:r>
              <a:rPr lang="en-US" kern="0" dirty="0"/>
              <a:t>all</a:t>
            </a:r>
          </a:p>
        </p:txBody>
      </p:sp>
      <p:pic>
        <p:nvPicPr>
          <p:cNvPr id="11266" name="Picture 2" descr="Speedometer Tachometer Indicator Icons Performance Measurement Stock Vector  (Royalty Free) 2025253001 | Shutterstock">
            <a:extLst>
              <a:ext uri="{FF2B5EF4-FFF2-40B4-BE49-F238E27FC236}">
                <a16:creationId xmlns:a16="http://schemas.microsoft.com/office/drawing/2014/main" xmlns="" id="{E2E4B4C1-DF94-52C1-A063-9008EB360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r="36280" b="32857"/>
          <a:stretch/>
        </p:blipFill>
        <p:spPr bwMode="auto">
          <a:xfrm>
            <a:off x="9959925" y="5067300"/>
            <a:ext cx="2209801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7395" y="300625"/>
            <a:ext cx="6858000" cy="15395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5" dirty="0"/>
              <a:t>r</a:t>
            </a:r>
            <a:r>
              <a:rPr dirty="0"/>
              <a:t>e</a:t>
            </a:r>
            <a:r>
              <a:rPr spc="5" dirty="0"/>
              <a:t>c</a:t>
            </a:r>
            <a:r>
              <a:rPr dirty="0"/>
              <a:t>ision</a:t>
            </a:r>
            <a:r>
              <a:rPr spc="-210" dirty="0"/>
              <a:t> </a:t>
            </a:r>
            <a:r>
              <a:rPr dirty="0"/>
              <a:t>Ac</a:t>
            </a:r>
            <a:r>
              <a:rPr spc="5" dirty="0"/>
              <a:t>c</a:t>
            </a:r>
            <a:r>
              <a:rPr dirty="0"/>
              <a:t>uracy</a:t>
            </a:r>
            <a:r>
              <a:rPr spc="-19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</a:t>
            </a:r>
            <a:r>
              <a:rPr spc="5" dirty="0"/>
              <a:t>c</a:t>
            </a:r>
            <a:r>
              <a:rPr dirty="0"/>
              <a:t>all</a:t>
            </a: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042C85"/>
                </a:solidFill>
              </a:rPr>
              <a:t>Recall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369270" y="1997034"/>
            <a:ext cx="1158113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Recall</a:t>
            </a:r>
            <a:r>
              <a:rPr sz="2000" spc="1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000" spc="1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proportion</a:t>
            </a:r>
            <a:r>
              <a:rPr sz="2000" spc="1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spc="1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examples</a:t>
            </a:r>
            <a:r>
              <a:rPr sz="2000" spc="1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certain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class</a:t>
            </a:r>
            <a:r>
              <a:rPr sz="2000" spc="1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2000" spc="1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have</a:t>
            </a:r>
            <a:r>
              <a:rPr sz="2000" spc="1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been</a:t>
            </a:r>
            <a:r>
              <a:rPr sz="2000" spc="18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predicted</a:t>
            </a:r>
            <a:r>
              <a:rPr sz="2000" spc="1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2000" spc="1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model</a:t>
            </a:r>
            <a:r>
              <a:rPr sz="2000" spc="1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2000" spc="1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belonging</a:t>
            </a:r>
            <a:r>
              <a:rPr sz="2000" spc="1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class.</a:t>
            </a:r>
            <a:r>
              <a:rPr sz="20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words,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20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proportion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 true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positives</a:t>
            </a:r>
            <a:r>
              <a:rPr sz="2000" spc="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among</a:t>
            </a:r>
            <a:r>
              <a:rPr sz="20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true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examples.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3429000"/>
            <a:ext cx="2752725" cy="675956"/>
          </a:xfrm>
          <a:prstGeom prst="rect">
            <a:avLst/>
          </a:prstGeom>
        </p:spPr>
      </p:pic>
      <p:pic>
        <p:nvPicPr>
          <p:cNvPr id="3" name="Picture 2" descr="Speedometer Tachometer Indicator Icons Performance Measurement Stock Vector  (Royalty Free) 2025253001 | Shutterstock">
            <a:extLst>
              <a:ext uri="{FF2B5EF4-FFF2-40B4-BE49-F238E27FC236}">
                <a16:creationId xmlns:a16="http://schemas.microsoft.com/office/drawing/2014/main" xmlns="" id="{D37BC433-1A5E-83DD-5E61-98A193CF0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r="36280" b="32857"/>
          <a:stretch/>
        </p:blipFill>
        <p:spPr bwMode="auto">
          <a:xfrm>
            <a:off x="9959925" y="5067300"/>
            <a:ext cx="2209801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392" y="119286"/>
            <a:ext cx="6781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Confusion</a:t>
            </a:r>
            <a:r>
              <a:rPr sz="32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Matrix</a:t>
            </a:r>
            <a:r>
              <a:rPr lang="en-I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 (count vector)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848" y="703976"/>
            <a:ext cx="115830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6875" algn="l"/>
                <a:tab pos="1916430" algn="l"/>
                <a:tab pos="2976880" algn="l"/>
                <a:tab pos="3359785" algn="l"/>
                <a:tab pos="3827779" algn="l"/>
                <a:tab pos="4228465" algn="l"/>
                <a:tab pos="4561840" algn="l"/>
                <a:tab pos="4963160" algn="l"/>
                <a:tab pos="5938520" algn="l"/>
                <a:tab pos="6711315" algn="l"/>
                <a:tab pos="7281545" algn="l"/>
                <a:tab pos="8729345" algn="l"/>
                <a:tab pos="9281160" algn="l"/>
                <a:tab pos="11002010" algn="l"/>
                <a:tab pos="11434445" algn="l"/>
              </a:tabLst>
            </a:pP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lang="en-IN"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Confusion</a:t>
            </a:r>
            <a:r>
              <a:rPr lang="en-IN" sz="16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ma</a:t>
            </a:r>
            <a:r>
              <a:rPr sz="1600" b="1" spc="5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1600" b="1" dirty="0">
                <a:solidFill>
                  <a:srgbClr val="042C85"/>
                </a:solidFill>
                <a:latin typeface="Times New Roman"/>
                <a:cs typeface="Times New Roman"/>
              </a:rPr>
              <a:t>rix</a:t>
            </a:r>
            <a:r>
              <a:rPr lang="en-IN" sz="1600" b="1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s</a:t>
            </a:r>
            <a:r>
              <a:rPr lang="en-IN"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an</a:t>
            </a:r>
            <a:r>
              <a:rPr lang="en-IN" sz="16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lang="en-IN"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x</a:t>
            </a:r>
            <a:r>
              <a:rPr lang="en-IN" sz="16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lang="en-IN"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42C85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at</a:t>
            </a:r>
            <a:r>
              <a:rPr sz="1600" spc="5" dirty="0">
                <a:solidFill>
                  <a:srgbClr val="042C85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ix	</a:t>
            </a:r>
            <a:r>
              <a:rPr sz="16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used</a:t>
            </a:r>
            <a:r>
              <a:rPr sz="1600" b="1" dirty="0">
                <a:solidFill>
                  <a:srgbClr val="042C85"/>
                </a:solidFill>
                <a:latin typeface="Times New Roman"/>
                <a:cs typeface="Times New Roman"/>
              </a:rPr>
              <a:t>	for	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eva</a:t>
            </a:r>
            <a:r>
              <a:rPr sz="1600" spc="5" dirty="0">
                <a:solidFill>
                  <a:srgbClr val="042C85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042C85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ng</a:t>
            </a:r>
            <a:r>
              <a:rPr lang="en-IN" sz="16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the</a:t>
            </a:r>
            <a:r>
              <a:rPr lang="en-IN" sz="16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perfor</a:t>
            </a:r>
            <a:r>
              <a:rPr sz="1600" spc="-25" dirty="0">
                <a:solidFill>
                  <a:srgbClr val="042C85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ce</a:t>
            </a:r>
            <a:r>
              <a:rPr lang="en-IN" sz="16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of	a  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classification</a:t>
            </a:r>
            <a:r>
              <a:rPr sz="16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model,</a:t>
            </a:r>
            <a:r>
              <a:rPr sz="1600" spc="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where</a:t>
            </a:r>
            <a:r>
              <a:rPr sz="1600" spc="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N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is the</a:t>
            </a:r>
            <a:r>
              <a:rPr sz="1600" spc="-5" dirty="0">
                <a:solidFill>
                  <a:srgbClr val="042C85"/>
                </a:solidFill>
                <a:latin typeface="Times New Roman"/>
                <a:cs typeface="Times New Roman"/>
              </a:rPr>
              <a:t> number</a:t>
            </a:r>
            <a:r>
              <a:rPr sz="1600" spc="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042C85"/>
                </a:solidFill>
                <a:latin typeface="Times New Roman"/>
                <a:cs typeface="Times New Roman"/>
              </a:rPr>
              <a:t>target</a:t>
            </a:r>
            <a:r>
              <a:rPr sz="16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42C85"/>
                </a:solidFill>
                <a:latin typeface="Times New Roman"/>
                <a:cs typeface="Times New Roman"/>
              </a:rPr>
              <a:t>classes.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1FF793-BC08-BD68-F191-24AA17E5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56" y="1309174"/>
            <a:ext cx="3810000" cy="2768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E626DEF-C246-A4A0-6642-054CD406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2895"/>
            <a:ext cx="4038601" cy="2630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D5A0A87-D447-41D0-EBC8-C18069318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69" y="1309174"/>
            <a:ext cx="3660335" cy="25436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9F423A7-3AA0-CCEF-985C-232CA5738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4032895"/>
            <a:ext cx="4296438" cy="2722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1FE0FA0-E9B3-FFF1-E871-D82A1F52EB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6" y="1288025"/>
            <a:ext cx="4231815" cy="2633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392" y="119286"/>
            <a:ext cx="6781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Confusion</a:t>
            </a:r>
            <a:r>
              <a:rPr sz="32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Matrix</a:t>
            </a:r>
            <a:r>
              <a:rPr lang="en-I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 (TF-IDF Vector)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DBDF60-4983-0688-8494-4D0FF984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3905250" cy="2774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3D0D5F-20A5-7E68-CF82-405BD42A2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93" y="914401"/>
            <a:ext cx="3958690" cy="2774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8AB627-4980-E076-60D4-F8FC13D5B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914400"/>
            <a:ext cx="2971800" cy="2624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043712-B7D0-9F7C-A083-EEA2A4EA6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8" y="3925364"/>
            <a:ext cx="3905249" cy="2652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86FAE7F4-2CEC-DC4F-90B8-B3CDA4127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07644"/>
            <a:ext cx="4157040" cy="28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2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87191"/>
            <a:ext cx="9067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  <a:r>
              <a:rPr spc="-45" dirty="0"/>
              <a:t> </a:t>
            </a:r>
            <a:r>
              <a:rPr dirty="0"/>
              <a:t>Metrics</a:t>
            </a:r>
            <a:r>
              <a:rPr spc="-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Accuracy</a:t>
            </a:r>
            <a:r>
              <a:rPr lang="en-IN" dirty="0"/>
              <a:t> (count vector)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2046" y="706532"/>
            <a:ext cx="5652719" cy="5078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Logistic</a:t>
            </a:r>
            <a:r>
              <a:rPr lang="en-US" sz="2400" b="1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Regression</a:t>
            </a:r>
            <a:r>
              <a:rPr lang="en-US"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Decision</a:t>
            </a:r>
            <a:r>
              <a:rPr lang="en-US" sz="2400" b="1" spc="-7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60" dirty="0">
                <a:solidFill>
                  <a:srgbClr val="042C85"/>
                </a:solidFill>
                <a:latin typeface="Times New Roman"/>
                <a:cs typeface="Times New Roman"/>
              </a:rPr>
              <a:t>Tree</a:t>
            </a:r>
            <a:r>
              <a:rPr lang="en-US"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 XG Boost</a:t>
            </a:r>
            <a:r>
              <a:rPr lang="en-US"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B2625E-CDFB-BDF0-7C70-5377C8D31572}"/>
              </a:ext>
            </a:extLst>
          </p:cNvPr>
          <p:cNvSpPr txBox="1"/>
          <p:nvPr/>
        </p:nvSpPr>
        <p:spPr>
          <a:xfrm>
            <a:off x="6324600" y="706532"/>
            <a:ext cx="577900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 KNN</a:t>
            </a:r>
            <a:r>
              <a:rPr lang="en-US"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Classifier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SVM Classifier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45AE40-EAB2-CADC-2315-366007B93EB8}"/>
              </a:ext>
            </a:extLst>
          </p:cNvPr>
          <p:cNvSpPr txBox="1"/>
          <p:nvPr/>
        </p:nvSpPr>
        <p:spPr>
          <a:xfrm>
            <a:off x="766689" y="121365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0.79      0.79      0.79      </a:t>
            </a:r>
          </a:p>
          <a:p>
            <a:r>
              <a:rPr lang="en-US" dirty="0"/>
              <a:t>Neutral         0.68      0.68      0.68      </a:t>
            </a:r>
          </a:p>
          <a:p>
            <a:r>
              <a:rPr lang="en-US" dirty="0"/>
              <a:t>Positive         0.82      0.83      0.82      </a:t>
            </a:r>
          </a:p>
          <a:p>
            <a:r>
              <a:rPr lang="en-US" dirty="0"/>
              <a:t>Accuracy                                  0.78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A04847-F203-39CB-9EA7-C36B983EF27F}"/>
              </a:ext>
            </a:extLst>
          </p:cNvPr>
          <p:cNvSpPr txBox="1"/>
          <p:nvPr/>
        </p:nvSpPr>
        <p:spPr>
          <a:xfrm>
            <a:off x="726831" y="5395178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0.70      0.60      0.79      </a:t>
            </a:r>
          </a:p>
          <a:p>
            <a:r>
              <a:rPr lang="en-US" dirty="0"/>
              <a:t>Neutral         0.75      0.00      0.68      </a:t>
            </a:r>
          </a:p>
          <a:p>
            <a:r>
              <a:rPr lang="en-US" dirty="0"/>
              <a:t>Positive         0.55      0.86      0.67      </a:t>
            </a:r>
          </a:p>
          <a:p>
            <a:r>
              <a:rPr lang="en-US" dirty="0"/>
              <a:t>Accuracy                                  0.60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AEC36-5494-7438-6FA7-6E0B1CB34533}"/>
              </a:ext>
            </a:extLst>
          </p:cNvPr>
          <p:cNvSpPr txBox="1"/>
          <p:nvPr/>
        </p:nvSpPr>
        <p:spPr>
          <a:xfrm>
            <a:off x="6607233" y="3397296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0.77      0.75      0.76      </a:t>
            </a:r>
          </a:p>
          <a:p>
            <a:r>
              <a:rPr lang="en-US" dirty="0"/>
              <a:t>Neutral         0.65      0.66      0.66      </a:t>
            </a:r>
          </a:p>
          <a:p>
            <a:r>
              <a:rPr lang="en-US" dirty="0"/>
              <a:t>Positive         0.80      0.81      0.80      </a:t>
            </a:r>
          </a:p>
          <a:p>
            <a:r>
              <a:rPr lang="en-US" dirty="0"/>
              <a:t>Accuracy                                  0.76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BEA27F-142B-07E0-ACEA-96C15B53557A}"/>
              </a:ext>
            </a:extLst>
          </p:cNvPr>
          <p:cNvSpPr txBox="1"/>
          <p:nvPr/>
        </p:nvSpPr>
        <p:spPr>
          <a:xfrm>
            <a:off x="762000" y="3372210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0.69      0.68      0.68      </a:t>
            </a:r>
          </a:p>
          <a:p>
            <a:r>
              <a:rPr lang="en-US" dirty="0"/>
              <a:t>Neutral         0.62      0.67      0.64      </a:t>
            </a:r>
          </a:p>
          <a:p>
            <a:r>
              <a:rPr lang="en-US" dirty="0"/>
              <a:t>Positive         0.75      0.74      0.75      </a:t>
            </a:r>
          </a:p>
          <a:p>
            <a:r>
              <a:rPr lang="en-US" dirty="0"/>
              <a:t>Accuracy                                  0.70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8D3DA9-5BDB-8718-81BB-E0D71BE766E7}"/>
              </a:ext>
            </a:extLst>
          </p:cNvPr>
          <p:cNvSpPr txBox="1"/>
          <p:nvPr/>
        </p:nvSpPr>
        <p:spPr>
          <a:xfrm>
            <a:off x="6596936" y="1200220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0.55      0.40     0.46     </a:t>
            </a:r>
          </a:p>
          <a:p>
            <a:r>
              <a:rPr lang="en-US" dirty="0"/>
              <a:t>Neutral         0.25      0.72      0.37     </a:t>
            </a:r>
          </a:p>
          <a:p>
            <a:r>
              <a:rPr lang="en-US" dirty="0"/>
              <a:t>Positive         0.69      0.29      0.41      </a:t>
            </a:r>
          </a:p>
          <a:p>
            <a:r>
              <a:rPr lang="en-US" dirty="0"/>
              <a:t>Accuracy                                  0.41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43" y="457200"/>
            <a:ext cx="638446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POINTS</a:t>
            </a:r>
            <a:r>
              <a:rPr spc="-15" dirty="0"/>
              <a:t> </a:t>
            </a:r>
            <a:r>
              <a:rPr spc="-10" dirty="0"/>
              <a:t>FOR </a:t>
            </a:r>
            <a:r>
              <a:rPr spc="-5" dirty="0"/>
              <a:t>DISCUSSION</a:t>
            </a:r>
            <a:endParaRPr dirty="0"/>
          </a:p>
        </p:txBody>
      </p:sp>
      <p:pic>
        <p:nvPicPr>
          <p:cNvPr id="88" name="object 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90" name="object 3">
            <a:extLst>
              <a:ext uri="{FF2B5EF4-FFF2-40B4-BE49-F238E27FC236}">
                <a16:creationId xmlns:a16="http://schemas.microsoft.com/office/drawing/2014/main" xmlns="" id="{C6252DE1-30C2-509E-2775-A9D82C3ADF90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6553200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Data Summary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Importing libraries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Text-Preprocessing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EDA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Model preprocessing (CV &amp; TF/IFD)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Model Training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Confusion matrix and performance metrics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pPr marL="355600" indent="-34290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en-US" sz="2400" b="0" kern="0" dirty="0">
                <a:solidFill>
                  <a:schemeClr val="accent1">
                    <a:lumMod val="50000"/>
                  </a:schemeClr>
                </a:solidFill>
              </a:rPr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69960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52046" y="706532"/>
            <a:ext cx="5652719" cy="5078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Logistic</a:t>
            </a:r>
            <a:r>
              <a:rPr lang="en-US" sz="2400" b="1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Regression</a:t>
            </a:r>
            <a:r>
              <a:rPr lang="en-US"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Decision</a:t>
            </a:r>
            <a:r>
              <a:rPr lang="en-US" sz="2400" b="1" spc="-7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60" dirty="0">
                <a:solidFill>
                  <a:srgbClr val="042C85"/>
                </a:solidFill>
                <a:latin typeface="Times New Roman"/>
                <a:cs typeface="Times New Roman"/>
              </a:rPr>
              <a:t>Tree</a:t>
            </a:r>
            <a:r>
              <a:rPr lang="en-US" sz="24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 XG Boost</a:t>
            </a:r>
            <a:r>
              <a:rPr lang="en-US"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Classifier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B2625E-CDFB-BDF0-7C70-5377C8D31572}"/>
              </a:ext>
            </a:extLst>
          </p:cNvPr>
          <p:cNvSpPr txBox="1"/>
          <p:nvPr/>
        </p:nvSpPr>
        <p:spPr>
          <a:xfrm>
            <a:off x="6324600" y="693099"/>
            <a:ext cx="577900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25" dirty="0">
                <a:solidFill>
                  <a:srgbClr val="042C85"/>
                </a:solidFill>
                <a:latin typeface="Times New Roman"/>
                <a:cs typeface="Times New Roman"/>
              </a:rPr>
              <a:t> KNN</a:t>
            </a:r>
            <a:r>
              <a:rPr lang="en-US" sz="2400" b="1" spc="-20" dirty="0">
                <a:solidFill>
                  <a:srgbClr val="042C85"/>
                </a:solidFill>
                <a:latin typeface="Times New Roman"/>
                <a:cs typeface="Times New Roman"/>
              </a:rPr>
              <a:t> Classifier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b="1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lang="en-US" sz="2400" b="1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42C85"/>
                </a:solidFill>
                <a:latin typeface="Times New Roman"/>
                <a:cs typeface="Times New Roman"/>
              </a:rPr>
              <a:t>SVM Classifier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45AE40-EAB2-CADC-2315-366007B93EB8}"/>
              </a:ext>
            </a:extLst>
          </p:cNvPr>
          <p:cNvSpPr txBox="1"/>
          <p:nvPr/>
        </p:nvSpPr>
        <p:spPr>
          <a:xfrm>
            <a:off x="766689" y="121365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0.78      0.79      0.79      </a:t>
            </a:r>
          </a:p>
          <a:p>
            <a:r>
              <a:rPr lang="en-US" dirty="0"/>
              <a:t>Neutral         0.66      0.62      0.64      </a:t>
            </a:r>
          </a:p>
          <a:p>
            <a:r>
              <a:rPr lang="en-US" dirty="0"/>
              <a:t>Positive         0.81      0.82      0.82      </a:t>
            </a:r>
          </a:p>
          <a:p>
            <a:r>
              <a:rPr lang="en-US" dirty="0"/>
              <a:t>Accuracy                                  0.77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A04847-F203-39CB-9EA7-C36B983EF27F}"/>
              </a:ext>
            </a:extLst>
          </p:cNvPr>
          <p:cNvSpPr txBox="1"/>
          <p:nvPr/>
        </p:nvSpPr>
        <p:spPr>
          <a:xfrm>
            <a:off x="726831" y="5395178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0.63      0.61      0.62      </a:t>
            </a:r>
          </a:p>
          <a:p>
            <a:r>
              <a:rPr lang="en-US" dirty="0"/>
              <a:t>Neutral         0.48      0.55      0.51      </a:t>
            </a:r>
          </a:p>
          <a:p>
            <a:r>
              <a:rPr lang="en-US" dirty="0"/>
              <a:t>Positive         0.68      0.66      0.67      </a:t>
            </a:r>
          </a:p>
          <a:p>
            <a:r>
              <a:rPr lang="en-US" dirty="0"/>
              <a:t>Accuracy                                  0.62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88AEC36-5494-7438-6FA7-6E0B1CB34533}"/>
              </a:ext>
            </a:extLst>
          </p:cNvPr>
          <p:cNvSpPr txBox="1"/>
          <p:nvPr/>
        </p:nvSpPr>
        <p:spPr>
          <a:xfrm>
            <a:off x="6564135" y="3398249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0.76      0.80      0.78      </a:t>
            </a:r>
          </a:p>
          <a:p>
            <a:r>
              <a:rPr lang="en-US" dirty="0"/>
              <a:t>Neutral         0.73      0.52      0.61      </a:t>
            </a:r>
          </a:p>
          <a:p>
            <a:r>
              <a:rPr lang="en-US" dirty="0"/>
              <a:t>Positive         0.78      0.82      0.81      </a:t>
            </a:r>
          </a:p>
          <a:p>
            <a:r>
              <a:rPr lang="en-US" dirty="0"/>
              <a:t>Accuracy                                  0.77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BEA27F-142B-07E0-ACEA-96C15B53557A}"/>
              </a:ext>
            </a:extLst>
          </p:cNvPr>
          <p:cNvSpPr txBox="1"/>
          <p:nvPr/>
        </p:nvSpPr>
        <p:spPr>
          <a:xfrm>
            <a:off x="762000" y="3372210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0.62      0.60      0.61      </a:t>
            </a:r>
          </a:p>
          <a:p>
            <a:r>
              <a:rPr lang="en-US" dirty="0"/>
              <a:t>Neutral         0.48      0.55      0.51     </a:t>
            </a:r>
          </a:p>
          <a:p>
            <a:r>
              <a:rPr lang="en-US" dirty="0"/>
              <a:t>Positive         0.68      0.66      0.67      </a:t>
            </a:r>
          </a:p>
          <a:p>
            <a:r>
              <a:rPr lang="en-US" dirty="0"/>
              <a:t>Accuracy                                  0.62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8D3DA9-5BDB-8718-81BB-E0D71BE766E7}"/>
              </a:ext>
            </a:extLst>
          </p:cNvPr>
          <p:cNvSpPr txBox="1"/>
          <p:nvPr/>
        </p:nvSpPr>
        <p:spPr>
          <a:xfrm>
            <a:off x="6564135" y="121365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Precision    Recall  F1-score   </a:t>
            </a:r>
          </a:p>
          <a:p>
            <a:r>
              <a:rPr lang="en-US" dirty="0"/>
              <a:t>Negative       0.37      1.00      0.55      </a:t>
            </a:r>
          </a:p>
          <a:p>
            <a:r>
              <a:rPr lang="en-US" dirty="0"/>
              <a:t>Neutral         0.93      0.01      0.01      </a:t>
            </a:r>
          </a:p>
          <a:p>
            <a:r>
              <a:rPr lang="en-US" dirty="0"/>
              <a:t>Positive         0.33      0.00      0.00      </a:t>
            </a:r>
          </a:p>
          <a:p>
            <a:r>
              <a:rPr lang="en-US" dirty="0"/>
              <a:t>Accuracy                                  0.38     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18DCDF9E-937D-358B-F1B1-F4652D64ECEF}"/>
              </a:ext>
            </a:extLst>
          </p:cNvPr>
          <p:cNvSpPr txBox="1">
            <a:spLocks/>
          </p:cNvSpPr>
          <p:nvPr/>
        </p:nvSpPr>
        <p:spPr>
          <a:xfrm>
            <a:off x="228600" y="187191"/>
            <a:ext cx="10287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Performance</a:t>
            </a:r>
            <a:r>
              <a:rPr lang="en-US" kern="0" spc="-45" dirty="0"/>
              <a:t> </a:t>
            </a:r>
            <a:r>
              <a:rPr lang="en-US" kern="0" dirty="0"/>
              <a:t>Metrics</a:t>
            </a:r>
            <a:r>
              <a:rPr lang="en-US" kern="0" spc="-5" dirty="0"/>
              <a:t> </a:t>
            </a:r>
            <a:r>
              <a:rPr lang="en-US" kern="0" dirty="0"/>
              <a:t>and</a:t>
            </a:r>
            <a:r>
              <a:rPr lang="en-US" kern="0" spc="-200" dirty="0"/>
              <a:t> </a:t>
            </a:r>
            <a:r>
              <a:rPr lang="en-US" kern="0" dirty="0"/>
              <a:t>Accuracy (TF/IDF Vector)</a:t>
            </a:r>
          </a:p>
        </p:txBody>
      </p:sp>
    </p:spTree>
    <p:extLst>
      <p:ext uri="{BB962C8B-B14F-4D97-AF65-F5344CB8AC3E}">
        <p14:creationId xmlns:p14="http://schemas.microsoft.com/office/powerpoint/2010/main" val="157793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77185"/>
            <a:ext cx="245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Conclusion</a:t>
            </a:r>
            <a:endParaRPr sz="4000" dirty="0"/>
          </a:p>
        </p:txBody>
      </p:sp>
      <p:sp>
        <p:nvSpPr>
          <p:cNvPr id="15" name="object 15"/>
          <p:cNvSpPr txBox="1"/>
          <p:nvPr/>
        </p:nvSpPr>
        <p:spPr>
          <a:xfrm>
            <a:off x="228601" y="832063"/>
            <a:ext cx="11017184" cy="3011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5 models namely, Logistic Regression with Grid Search CV, Decision Tree Classifier, XG Boost, KNN, and SVM Classifier for both Count Vector And TF ID Vectorization techniques.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the machine is generating the best results for the Logistic Regression with Grid Search CV (count vectorizer) model with an Accuracy of 78.28% followed by the Logistic Regression with Grid Search CV (TF/ID vectorizer) model with an Accuracy of 77.43%.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observed that no overfitting is seen for the data, and we can deploy this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 of future tweets can be easily predicted using this model</a:t>
            </a:r>
            <a:r>
              <a:rPr lang="en-US" sz="1600" b="0" i="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being in the unprecedented situation of CoVid-19, people's positive sentiments outnumbered negative sentiments. However, negative sentiments also has a significant chunk which various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agencies, NGOs,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to help boost the morale of the people and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in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repeat the analysis and comparing it with the present sentimental analysis to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the initiatives on the ground.</a:t>
            </a:r>
            <a:endParaRPr lang="en-US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076D9F4-208D-B3CB-B3E0-4830C652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581400"/>
            <a:ext cx="9829799" cy="32099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6" name="Picture 4" descr="White puzzle">
            <a:extLst>
              <a:ext uri="{FF2B5EF4-FFF2-40B4-BE49-F238E27FC236}">
                <a16:creationId xmlns:a16="http://schemas.microsoft.com/office/drawing/2014/main" xmlns="" id="{49EC8A98-51DB-F833-9289-BF1AF2293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6"/>
          <a:stretch/>
        </p:blipFill>
        <p:spPr bwMode="auto">
          <a:xfrm>
            <a:off x="0" y="4015685"/>
            <a:ext cx="4639205" cy="284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6A41985E-212C-384B-6BBA-3683005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80" y="457200"/>
            <a:ext cx="6205220" cy="4924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DFDE8D6-55C3-BB4C-D398-CCFFB5F87AE0}"/>
              </a:ext>
            </a:extLst>
          </p:cNvPr>
          <p:cNvSpPr txBox="1">
            <a:spLocks/>
          </p:cNvSpPr>
          <p:nvPr/>
        </p:nvSpPr>
        <p:spPr>
          <a:xfrm>
            <a:off x="383903" y="1734319"/>
            <a:ext cx="1152012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042C85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Text preprocessing.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Vectorization.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accent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Model Training and performance improvement.</a:t>
            </a: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95296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3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2057400"/>
            <a:ext cx="2983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7" name="Picture 2" descr="Thank you lettering">
            <a:extLst>
              <a:ext uri="{FF2B5EF4-FFF2-40B4-BE49-F238E27FC236}">
                <a16:creationId xmlns:a16="http://schemas.microsoft.com/office/drawing/2014/main" xmlns="" id="{DF140FA0-C448-5131-C7F1-4A36DE82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8655"/>
            <a:ext cx="7728177" cy="49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957" y="333755"/>
            <a:ext cx="4069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Problem</a:t>
            </a:r>
            <a:r>
              <a:rPr sz="3600" spc="-30" dirty="0"/>
              <a:t> </a:t>
            </a:r>
            <a:r>
              <a:rPr sz="3600" spc="-5" dirty="0"/>
              <a:t>Description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05511" y="1233932"/>
            <a:ext cx="112198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challenge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asks us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to build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a classification model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to predict the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sentiment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of COVID-19 </a:t>
            </a:r>
            <a:r>
              <a:rPr sz="2400" spc="-58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tweets.</a:t>
            </a:r>
            <a:r>
              <a:rPr sz="2400" spc="-6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tweets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have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been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pulled</a:t>
            </a:r>
            <a:r>
              <a:rPr sz="24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from</a:t>
            </a:r>
            <a:r>
              <a:rPr sz="2400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Twitter</a:t>
            </a:r>
            <a:r>
              <a:rPr sz="2400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manual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tagging</a:t>
            </a: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been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done then.</a:t>
            </a:r>
            <a:endParaRPr sz="2400" dirty="0">
              <a:latin typeface="Times New Roman"/>
              <a:cs typeface="Times New Roman"/>
            </a:endParaRPr>
          </a:p>
          <a:p>
            <a:pPr marL="12700" marR="1362710">
              <a:lnSpc>
                <a:spcPts val="5760"/>
              </a:lnSpc>
              <a:spcBef>
                <a:spcPts val="670"/>
              </a:spcBef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names</a:t>
            </a:r>
            <a:r>
              <a:rPr sz="2400" spc="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usernames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have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been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given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codes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avoid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any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privacy</a:t>
            </a:r>
            <a:r>
              <a:rPr sz="24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concerns. </a:t>
            </a:r>
            <a:r>
              <a:rPr sz="2400" spc="-58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42C85"/>
                </a:solidFill>
                <a:latin typeface="Times New Roman"/>
                <a:cs typeface="Times New Roman"/>
              </a:rPr>
              <a:t>We</a:t>
            </a:r>
            <a:r>
              <a:rPr sz="2400" spc="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given the</a:t>
            </a: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following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information: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2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Location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75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weet</a:t>
            </a:r>
            <a:r>
              <a:rPr sz="2400" spc="-14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At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Original</a:t>
            </a:r>
            <a:r>
              <a:rPr sz="2400" spc="-1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42C85"/>
                </a:solidFill>
                <a:latin typeface="Times New Roman"/>
                <a:cs typeface="Times New Roman"/>
              </a:rPr>
              <a:t>Tweet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Label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035" y="565403"/>
            <a:ext cx="4954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55" dirty="0"/>
              <a:t> </a:t>
            </a:r>
            <a:r>
              <a:rPr sz="360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548" y="1442238"/>
            <a:ext cx="11257788" cy="39735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70" dirty="0">
                <a:solidFill>
                  <a:srgbClr val="042C85"/>
                </a:solidFill>
                <a:latin typeface="Times New Roman"/>
                <a:cs typeface="Times New Roman"/>
              </a:rPr>
              <a:t>We</a:t>
            </a:r>
            <a:r>
              <a:rPr sz="24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given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dataset</a:t>
            </a:r>
            <a:r>
              <a:rPr sz="2400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having</a:t>
            </a:r>
            <a:r>
              <a:rPr sz="24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6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columns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endParaRPr lang="en-US" sz="2400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UserName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Screenname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Location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TweetAt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OriginalTweet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Sentiment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042C85"/>
              </a:buClr>
              <a:buFont typeface="Arial" panose="020B0604020202020204" pitchFamily="34" charset="0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305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Importing</a:t>
            </a:r>
            <a:r>
              <a:rPr sz="3600" spc="-40" dirty="0"/>
              <a:t> </a:t>
            </a:r>
            <a:r>
              <a:rPr sz="3600" dirty="0"/>
              <a:t>Libraries</a:t>
            </a:r>
            <a:r>
              <a:rPr sz="3600" spc="-10" dirty="0"/>
              <a:t> </a:t>
            </a:r>
            <a:r>
              <a:rPr sz="3600" dirty="0"/>
              <a:t>&amp;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</a:t>
            </a:r>
            <a:r>
              <a:rPr sz="3600" dirty="0"/>
              <a:t>Inspection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354" y="1447800"/>
            <a:ext cx="68027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Pandas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 –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Manipulation</a:t>
            </a:r>
            <a:r>
              <a:rPr sz="2400" spc="-3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tabular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Dataframes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Numpy</a:t>
            </a:r>
            <a:r>
              <a:rPr sz="2400" spc="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Mathematical</a:t>
            </a:r>
            <a:r>
              <a:rPr sz="2400" spc="-4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operations</a:t>
            </a:r>
            <a:r>
              <a:rPr sz="2400" spc="-4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arrays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Matplotlib</a:t>
            </a:r>
            <a:r>
              <a:rPr sz="2400" spc="-4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r>
              <a:rPr sz="2400" spc="-6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Seaborn</a:t>
            </a: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r>
              <a:rPr sz="2400" spc="-5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Sklearn</a:t>
            </a:r>
            <a:r>
              <a:rPr sz="2400" spc="-5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Modeling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Nltk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–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Pre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Processing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/</a:t>
            </a:r>
            <a:r>
              <a:rPr sz="24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Feature</a:t>
            </a:r>
            <a:r>
              <a:rPr sz="24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WordCloud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 –</a:t>
            </a:r>
            <a:r>
              <a:rPr sz="2400" spc="-6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511" y="6291478"/>
            <a:ext cx="654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7170" name="Picture 2" descr="Import icon. thin linear import outline icon isolated on white • wall  stickers design, logotype, simple | myloview.com">
            <a:extLst>
              <a:ext uri="{FF2B5EF4-FFF2-40B4-BE49-F238E27FC236}">
                <a16:creationId xmlns:a16="http://schemas.microsoft.com/office/drawing/2014/main" xmlns="" id="{71AA165D-6B51-3354-22C1-2F53EF2E0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7" r="22185" b="30571"/>
          <a:stretch/>
        </p:blipFill>
        <p:spPr bwMode="auto">
          <a:xfrm>
            <a:off x="7814432" y="3881755"/>
            <a:ext cx="4377568" cy="29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63" y="148805"/>
            <a:ext cx="40002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Text Pre-processing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5511" y="696306"/>
            <a:ext cx="5675630" cy="3316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Step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Converted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all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characters</a:t>
            </a:r>
            <a:r>
              <a:rPr sz="2400" spc="-2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lowercase. </a:t>
            </a:r>
            <a:r>
              <a:rPr sz="2400" spc="-58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Step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:</a:t>
            </a:r>
            <a:r>
              <a:rPr sz="24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Removed</a:t>
            </a:r>
            <a:r>
              <a:rPr sz="2400" spc="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Punctuation.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Step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:</a:t>
            </a:r>
            <a:r>
              <a:rPr sz="24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Removed</a:t>
            </a:r>
            <a:r>
              <a:rPr sz="2400" spc="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stop words.</a:t>
            </a:r>
            <a:endParaRPr lang="en-IN" sz="2400" spc="-5" dirty="0">
              <a:solidFill>
                <a:srgbClr val="042C8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IN"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Step 4: Stemming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IN" sz="2400" spc="-5" dirty="0">
                <a:solidFill>
                  <a:srgbClr val="042C85"/>
                </a:solidFill>
                <a:latin typeface="Times New Roman"/>
                <a:cs typeface="Times New Roman"/>
              </a:rPr>
              <a:t>Step 5: Lemmatizing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AB126E2-2782-6D56-1558-BB3D3C255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2" y="3489704"/>
            <a:ext cx="4723688" cy="2987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0FE4DC3-E5D3-2A7B-630E-19E66E947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19201"/>
            <a:ext cx="6973328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5511" y="201606"/>
            <a:ext cx="4634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Explorat</a:t>
            </a:r>
            <a:r>
              <a:rPr sz="3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ry</a:t>
            </a:r>
            <a:r>
              <a:rPr sz="32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3200" b="1" spc="-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752855"/>
            <a:ext cx="1844802" cy="6774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511" y="829640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Sentiments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67" y="6269609"/>
            <a:ext cx="693496" cy="2157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861" y="6269609"/>
            <a:ext cx="453136" cy="2157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5377" y="6340741"/>
            <a:ext cx="353504" cy="1446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04135" y="6300114"/>
            <a:ext cx="630768" cy="2469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0829" y="6269901"/>
            <a:ext cx="274574" cy="21550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164585" y="6269609"/>
            <a:ext cx="1344295" cy="215900"/>
            <a:chOff x="3164585" y="6269609"/>
            <a:chExt cx="1344295" cy="2159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4585" y="6269609"/>
              <a:ext cx="1278722" cy="2157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5860" y="6452374"/>
              <a:ext cx="33019" cy="3303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08321" y="6269609"/>
            <a:ext cx="455675" cy="2157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58613" y="6269609"/>
            <a:ext cx="708533" cy="2157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59855" y="6269609"/>
            <a:ext cx="684022" cy="2774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36842" y="6269609"/>
            <a:ext cx="736178" cy="21579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72120" y="6300114"/>
            <a:ext cx="667511" cy="18529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55050" y="6269609"/>
            <a:ext cx="546100" cy="21579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23326" y="6269901"/>
            <a:ext cx="274574" cy="21550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292590" y="6269609"/>
            <a:ext cx="1225550" cy="215900"/>
            <a:chOff x="9292590" y="6269609"/>
            <a:chExt cx="1225550" cy="21590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92590" y="6269609"/>
              <a:ext cx="1170558" cy="2157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4993" y="6452374"/>
              <a:ext cx="33020" cy="33032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6508B27-1A0F-EBFC-0A1B-D6362E7D6F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40263"/>
            <a:ext cx="9282303" cy="4623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0" y="362454"/>
            <a:ext cx="32004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85" dirty="0"/>
              <a:t> </a:t>
            </a:r>
            <a:r>
              <a:rPr dirty="0"/>
              <a:t>Continue</a:t>
            </a:r>
            <a:r>
              <a:rPr spc="-10" dirty="0"/>
              <a:t>d</a:t>
            </a:r>
            <a:r>
              <a:rPr dirty="0"/>
              <a:t>…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042C85"/>
                </a:solidFill>
              </a:rPr>
              <a:t>New</a:t>
            </a:r>
            <a:r>
              <a:rPr sz="2400" spc="-15" dirty="0">
                <a:solidFill>
                  <a:srgbClr val="042C85"/>
                </a:solidFill>
              </a:rPr>
              <a:t> </a:t>
            </a:r>
            <a:r>
              <a:rPr sz="2400" spc="-5" dirty="0">
                <a:solidFill>
                  <a:srgbClr val="042C85"/>
                </a:solidFill>
              </a:rPr>
              <a:t>Sentiments</a:t>
            </a:r>
            <a:endParaRPr sz="240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75628" y="1412494"/>
            <a:ext cx="9823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550" algn="l"/>
              </a:tabLst>
            </a:pP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s	</a:t>
            </a:r>
            <a:r>
              <a:rPr sz="2000" spc="-20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0341" y="1412494"/>
            <a:ext cx="4587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3405" algn="l"/>
                <a:tab pos="1134110" algn="l"/>
                <a:tab pos="1835150" algn="l"/>
                <a:tab pos="2213610" algn="l"/>
                <a:tab pos="3463290" algn="l"/>
                <a:tab pos="3759200" algn="l"/>
              </a:tabLst>
            </a:pP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s	f</a:t>
            </a:r>
            <a:r>
              <a:rPr sz="2000" spc="-1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ve	t</a:t>
            </a:r>
            <a:r>
              <a:rPr sz="2000" spc="-15" dirty="0">
                <a:solidFill>
                  <a:srgbClr val="042C85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s	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f	se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042C85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ents	–	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os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042C85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6175628" y="1717294"/>
            <a:ext cx="5713095" cy="4653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Sentiment,</a:t>
            </a:r>
            <a:r>
              <a:rPr dirty="0"/>
              <a:t> </a:t>
            </a:r>
            <a:r>
              <a:rPr spc="-5" dirty="0"/>
              <a:t>Extremely</a:t>
            </a:r>
            <a:r>
              <a:rPr dirty="0"/>
              <a:t> </a:t>
            </a:r>
            <a:r>
              <a:rPr spc="-5" dirty="0"/>
              <a:t>Positive</a:t>
            </a:r>
            <a:r>
              <a:rPr dirty="0"/>
              <a:t> </a:t>
            </a:r>
            <a:r>
              <a:rPr spc="-5" dirty="0"/>
              <a:t>Sentiment,</a:t>
            </a:r>
            <a:r>
              <a:rPr dirty="0"/>
              <a:t> </a:t>
            </a:r>
            <a:r>
              <a:rPr spc="-5" dirty="0"/>
              <a:t>Negative </a:t>
            </a:r>
            <a:r>
              <a:rPr dirty="0"/>
              <a:t> </a:t>
            </a:r>
            <a:r>
              <a:rPr spc="-5" dirty="0"/>
              <a:t>Sentiment, Extremely Negative Sentiment </a:t>
            </a:r>
            <a:r>
              <a:rPr dirty="0"/>
              <a:t>and </a:t>
            </a:r>
            <a:r>
              <a:rPr spc="-5" dirty="0"/>
              <a:t>Neutral </a:t>
            </a:r>
            <a:r>
              <a:rPr dirty="0"/>
              <a:t> </a:t>
            </a:r>
            <a:r>
              <a:rPr spc="-5" dirty="0"/>
              <a:t>Sentiment.</a:t>
            </a:r>
            <a:r>
              <a:rPr dirty="0"/>
              <a:t> </a:t>
            </a:r>
            <a:r>
              <a:rPr spc="-5" dirty="0"/>
              <a:t>So,</a:t>
            </a:r>
            <a:r>
              <a:rPr dirty="0"/>
              <a:t> we</a:t>
            </a:r>
            <a:r>
              <a:rPr spc="5" dirty="0"/>
              <a:t> </a:t>
            </a:r>
            <a:r>
              <a:rPr dirty="0"/>
              <a:t>have</a:t>
            </a:r>
            <a:r>
              <a:rPr spc="5" dirty="0"/>
              <a:t> </a:t>
            </a:r>
            <a:r>
              <a:rPr spc="-5" dirty="0"/>
              <a:t>replaced</a:t>
            </a:r>
            <a:r>
              <a:rPr dirty="0"/>
              <a:t> </a:t>
            </a:r>
            <a:r>
              <a:rPr spc="-5" dirty="0"/>
              <a:t>Extremely</a:t>
            </a:r>
            <a:r>
              <a:rPr dirty="0"/>
              <a:t> </a:t>
            </a:r>
            <a:r>
              <a:rPr spc="-5" dirty="0"/>
              <a:t>Positive </a:t>
            </a:r>
            <a:r>
              <a:rPr spc="-484" dirty="0"/>
              <a:t> </a:t>
            </a:r>
            <a:r>
              <a:rPr spc="-5" dirty="0"/>
              <a:t>Sentiment</a:t>
            </a:r>
            <a:r>
              <a:rPr dirty="0"/>
              <a:t> by</a:t>
            </a:r>
            <a:r>
              <a:rPr spc="5" dirty="0"/>
              <a:t> </a:t>
            </a:r>
            <a:r>
              <a:rPr spc="-5" dirty="0"/>
              <a:t>Positive</a:t>
            </a:r>
            <a:r>
              <a:rPr dirty="0"/>
              <a:t> </a:t>
            </a:r>
            <a:r>
              <a:rPr spc="-5" dirty="0"/>
              <a:t>Sentiment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Extremely </a:t>
            </a:r>
            <a:r>
              <a:rPr dirty="0"/>
              <a:t> </a:t>
            </a:r>
            <a:r>
              <a:rPr spc="-5" dirty="0"/>
              <a:t>Negative Sentiment </a:t>
            </a:r>
            <a:r>
              <a:rPr dirty="0"/>
              <a:t>by </a:t>
            </a:r>
            <a:r>
              <a:rPr spc="-5" dirty="0"/>
              <a:t>Negative Sentiment. Now </a:t>
            </a:r>
            <a:r>
              <a:rPr spc="5" dirty="0"/>
              <a:t>we </a:t>
            </a:r>
            <a:r>
              <a:rPr spc="10" dirty="0"/>
              <a:t> </a:t>
            </a:r>
            <a:r>
              <a:rPr dirty="0"/>
              <a:t>have </a:t>
            </a:r>
            <a:r>
              <a:rPr spc="-5" dirty="0"/>
              <a:t>three </a:t>
            </a:r>
            <a:r>
              <a:rPr spc="-10" dirty="0"/>
              <a:t>types </a:t>
            </a:r>
            <a:r>
              <a:rPr spc="-5" dirty="0"/>
              <a:t>of sentiments </a:t>
            </a:r>
            <a:r>
              <a:rPr dirty="0"/>
              <a:t>– </a:t>
            </a:r>
            <a:r>
              <a:rPr spc="-5" dirty="0"/>
              <a:t>Positive Sentiment, </a:t>
            </a:r>
            <a:r>
              <a:rPr dirty="0"/>
              <a:t> Negative</a:t>
            </a:r>
            <a:r>
              <a:rPr spc="-20" dirty="0"/>
              <a:t> </a:t>
            </a:r>
            <a:r>
              <a:rPr spc="-5" dirty="0"/>
              <a:t>Sentiment</a:t>
            </a:r>
            <a:r>
              <a:rPr spc="-25" dirty="0"/>
              <a:t> </a:t>
            </a:r>
            <a:r>
              <a:rPr dirty="0"/>
              <a:t>and Neutral</a:t>
            </a:r>
            <a:r>
              <a:rPr spc="-40" dirty="0"/>
              <a:t> </a:t>
            </a:r>
            <a:r>
              <a:rPr spc="-5" dirty="0"/>
              <a:t>Sentiment.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Pi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0" dirty="0"/>
              <a:t> </a:t>
            </a:r>
            <a:r>
              <a:rPr dirty="0"/>
              <a:t>shows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proportion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each sentiment.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There</a:t>
            </a:r>
            <a:r>
              <a:rPr spc="5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4</a:t>
            </a:r>
            <a:r>
              <a:rPr lang="en-IN" spc="-5" dirty="0"/>
              <a:t>3</a:t>
            </a:r>
            <a:r>
              <a:rPr spc="-5" dirty="0"/>
              <a:t>.</a:t>
            </a:r>
            <a:r>
              <a:rPr lang="en-IN" spc="-5" dirty="0"/>
              <a:t>85</a:t>
            </a:r>
            <a:r>
              <a:rPr spc="-5" dirty="0"/>
              <a:t>%</a:t>
            </a:r>
            <a:r>
              <a:rPr dirty="0"/>
              <a:t> </a:t>
            </a:r>
            <a:r>
              <a:rPr spc="-10" dirty="0"/>
              <a:t>Positive</a:t>
            </a:r>
            <a:r>
              <a:rPr spc="-5" dirty="0"/>
              <a:t> Sentiments,3</a:t>
            </a:r>
            <a:r>
              <a:rPr lang="en-IN" spc="-5" dirty="0"/>
              <a:t>7</a:t>
            </a:r>
            <a:r>
              <a:rPr spc="-5" dirty="0"/>
              <a:t>.</a:t>
            </a:r>
            <a:r>
              <a:rPr lang="en-IN" spc="-5" dirty="0"/>
              <a:t>41</a:t>
            </a:r>
            <a:r>
              <a:rPr spc="-5" dirty="0"/>
              <a:t>% </a:t>
            </a:r>
            <a:r>
              <a:rPr dirty="0"/>
              <a:t> Negative</a:t>
            </a:r>
            <a:r>
              <a:rPr spc="-20" dirty="0"/>
              <a:t> </a:t>
            </a:r>
            <a:r>
              <a:rPr spc="-5" dirty="0"/>
              <a:t>Sentiments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18.</a:t>
            </a:r>
            <a:r>
              <a:rPr lang="en-IN" spc="5" dirty="0"/>
              <a:t>74</a:t>
            </a:r>
            <a:r>
              <a:rPr spc="5" dirty="0"/>
              <a:t>%</a:t>
            </a:r>
            <a:r>
              <a:rPr spc="-45" dirty="0"/>
              <a:t> </a:t>
            </a:r>
            <a:r>
              <a:rPr dirty="0"/>
              <a:t>Neutral</a:t>
            </a:r>
            <a:r>
              <a:rPr spc="-30" dirty="0"/>
              <a:t> </a:t>
            </a:r>
            <a:r>
              <a:rPr spc="-5" dirty="0"/>
              <a:t>Sentiments.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12700" marR="7620" algn="just">
              <a:lnSpc>
                <a:spcPct val="100000"/>
              </a:lnSpc>
            </a:pPr>
            <a:r>
              <a:rPr spc="-5" dirty="0"/>
              <a:t>Positive</a:t>
            </a:r>
            <a:r>
              <a:rPr dirty="0"/>
              <a:t> </a:t>
            </a:r>
            <a:r>
              <a:rPr spc="-5" dirty="0"/>
              <a:t>Sentiments</a:t>
            </a:r>
            <a:r>
              <a:rPr dirty="0"/>
              <a:t> are</a:t>
            </a:r>
            <a:r>
              <a:rPr spc="5" dirty="0"/>
              <a:t> </a:t>
            </a:r>
            <a:r>
              <a:rPr spc="-5" dirty="0"/>
              <a:t>having</a:t>
            </a:r>
            <a:r>
              <a:rPr dirty="0"/>
              <a:t> </a:t>
            </a:r>
            <a:r>
              <a:rPr spc="-5" dirty="0"/>
              <a:t>higher</a:t>
            </a:r>
            <a:r>
              <a:rPr spc="495" dirty="0"/>
              <a:t> </a:t>
            </a:r>
            <a:r>
              <a:rPr spc="-5" dirty="0"/>
              <a:t>proportion </a:t>
            </a:r>
            <a:r>
              <a:rPr dirty="0"/>
              <a:t> </a:t>
            </a:r>
            <a:r>
              <a:rPr spc="-5" dirty="0"/>
              <a:t>among</a:t>
            </a:r>
            <a:r>
              <a:rPr spc="-10" dirty="0"/>
              <a:t> </a:t>
            </a:r>
            <a:r>
              <a:rPr spc="-5" dirty="0"/>
              <a:t>all.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AD4E3A7F-F679-2216-05AF-09A0F287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5" y="1577911"/>
            <a:ext cx="52482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511" y="288417"/>
            <a:ext cx="304728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EDA</a:t>
            </a:r>
            <a:r>
              <a:rPr lang="en-IN" sz="2800" spc="-5" dirty="0"/>
              <a:t> </a:t>
            </a:r>
            <a:r>
              <a:rPr sz="2800" spc="-5" dirty="0"/>
              <a:t>Co</a:t>
            </a:r>
            <a:r>
              <a:rPr sz="2800" dirty="0"/>
              <a:t>n</a:t>
            </a:r>
            <a:r>
              <a:rPr sz="2800" spc="-5" dirty="0"/>
              <a:t>ti</a:t>
            </a:r>
            <a:r>
              <a:rPr sz="2800" spc="5" dirty="0"/>
              <a:t>n</a:t>
            </a:r>
            <a:r>
              <a:rPr sz="2800" spc="-5" dirty="0"/>
              <a:t>ue</a:t>
            </a:r>
            <a:r>
              <a:rPr sz="2800" spc="5" dirty="0"/>
              <a:t>d</a:t>
            </a:r>
            <a:r>
              <a:rPr sz="2800" spc="-5" dirty="0"/>
              <a:t>…</a:t>
            </a:r>
            <a:endParaRPr sz="2800" dirty="0"/>
          </a:p>
        </p:txBody>
      </p:sp>
      <p:sp>
        <p:nvSpPr>
          <p:cNvPr id="13" name="object 13"/>
          <p:cNvSpPr txBox="1"/>
          <p:nvPr/>
        </p:nvSpPr>
        <p:spPr>
          <a:xfrm>
            <a:off x="381000" y="1422975"/>
            <a:ext cx="11582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042C85"/>
                </a:solidFill>
                <a:latin typeface="Times New Roman"/>
                <a:cs typeface="Times New Roman"/>
              </a:rPr>
              <a:t>Word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 Clouds</a:t>
            </a: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visual displays of</a:t>
            </a:r>
            <a:r>
              <a:rPr sz="2000" b="1" dirty="0">
                <a:solidFill>
                  <a:srgbClr val="042C85"/>
                </a:solidFill>
                <a:latin typeface="Times New Roman"/>
                <a:cs typeface="Times New Roman"/>
              </a:rPr>
              <a:t> text </a:t>
            </a:r>
            <a:r>
              <a:rPr sz="20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data</a:t>
            </a:r>
            <a:r>
              <a:rPr sz="2000" b="1" dirty="0">
                <a:solidFill>
                  <a:srgbClr val="042C85"/>
                </a:solidFill>
                <a:latin typeface="Times New Roman"/>
                <a:cs typeface="Times New Roman"/>
              </a:rPr>
              <a:t> –</a:t>
            </a:r>
            <a:r>
              <a:rPr sz="2000" b="1" spc="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simple</a:t>
            </a:r>
            <a:r>
              <a:rPr sz="2000" b="1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42C85"/>
                </a:solidFill>
                <a:latin typeface="Times New Roman"/>
                <a:cs typeface="Times New Roman"/>
              </a:rPr>
              <a:t>text </a:t>
            </a:r>
            <a:r>
              <a:rPr sz="2000" b="1" spc="-5" dirty="0">
                <a:solidFill>
                  <a:srgbClr val="042C85"/>
                </a:solidFill>
                <a:latin typeface="Times New Roman"/>
                <a:cs typeface="Times New Roman"/>
              </a:rPr>
              <a:t>analysis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42C85"/>
                </a:solidFill>
                <a:latin typeface="Times New Roman"/>
                <a:cs typeface="Times New Roman"/>
              </a:rPr>
              <a:t>Word</a:t>
            </a:r>
            <a:r>
              <a:rPr sz="2000" spc="1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Clouds</a:t>
            </a: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display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most prominent</a:t>
            </a:r>
            <a:r>
              <a:rPr sz="20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or</a:t>
            </a:r>
            <a:r>
              <a:rPr lang="en-US"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frequent</a:t>
            </a:r>
            <a:r>
              <a:rPr sz="2000" spc="-4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words</a:t>
            </a:r>
            <a:r>
              <a:rPr sz="20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42C85"/>
                </a:solidFill>
                <a:latin typeface="Times New Roman"/>
                <a:cs typeface="Times New Roman"/>
              </a:rPr>
              <a:t>body</a:t>
            </a:r>
            <a:r>
              <a:rPr sz="2000" spc="-3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2C85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42C8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2C85"/>
                </a:solidFill>
                <a:latin typeface="Times New Roman"/>
                <a:cs typeface="Times New Roman"/>
              </a:rPr>
              <a:t>text.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102107"/>
            <a:ext cx="464820" cy="463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002D03-8C4A-594C-3634-5375C7CBB40E}"/>
              </a:ext>
            </a:extLst>
          </p:cNvPr>
          <p:cNvSpPr txBox="1"/>
          <p:nvPr/>
        </p:nvSpPr>
        <p:spPr>
          <a:xfrm>
            <a:off x="295572" y="838200"/>
            <a:ext cx="244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EC0D95B-98E5-4815-7995-2EFB5975F9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"/>
          <a:stretch/>
        </p:blipFill>
        <p:spPr>
          <a:xfrm>
            <a:off x="4343400" y="3255282"/>
            <a:ext cx="4038600" cy="33308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3E410F9-03D3-6FB1-51C9-E5DEC64737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" y="3255282"/>
            <a:ext cx="4468740" cy="3330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7550F7A-B376-C24B-58DF-DB7C556CAA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42" y="3255283"/>
            <a:ext cx="4038600" cy="33308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0C5571-A62A-D80E-A35F-F3D28518BBB7}"/>
              </a:ext>
            </a:extLst>
          </p:cNvPr>
          <p:cNvSpPr txBox="1"/>
          <p:nvPr/>
        </p:nvSpPr>
        <p:spPr>
          <a:xfrm>
            <a:off x="689628" y="263126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       1. Positive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4102E5-A4FC-2A58-205F-50DE233649BF}"/>
              </a:ext>
            </a:extLst>
          </p:cNvPr>
          <p:cNvSpPr txBox="1"/>
          <p:nvPr/>
        </p:nvSpPr>
        <p:spPr>
          <a:xfrm>
            <a:off x="5476047" y="2643385"/>
            <a:ext cx="229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2. Neutral Words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D58CDD3-3FBA-65D6-266D-1927FE165F16}"/>
              </a:ext>
            </a:extLst>
          </p:cNvPr>
          <p:cNvSpPr txBox="1"/>
          <p:nvPr/>
        </p:nvSpPr>
        <p:spPr>
          <a:xfrm>
            <a:off x="9296400" y="2632608"/>
            <a:ext cx="239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3.Negative 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1227</Words>
  <Application>Microsoft Office PowerPoint</Application>
  <PresentationFormat>Widescreen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MT</vt:lpstr>
      <vt:lpstr>Calibri</vt:lpstr>
      <vt:lpstr>Courier New</vt:lpstr>
      <vt:lpstr>Montserrat</vt:lpstr>
      <vt:lpstr>Roboto</vt:lpstr>
      <vt:lpstr>Tahoma</vt:lpstr>
      <vt:lpstr>Times New Roman</vt:lpstr>
      <vt:lpstr>Verdana</vt:lpstr>
      <vt:lpstr>Office Theme</vt:lpstr>
      <vt:lpstr>CAPSTONE PROJECT - 3   Coronavirus Tweet Sentiment Analysis   </vt:lpstr>
      <vt:lpstr>POINTS FOR DISCUSSION</vt:lpstr>
      <vt:lpstr>Problem Description</vt:lpstr>
      <vt:lpstr>Data Summary</vt:lpstr>
      <vt:lpstr>Importing Libraries &amp; Data Inspection</vt:lpstr>
      <vt:lpstr>Text Pre-processing</vt:lpstr>
      <vt:lpstr>PowerPoint Presentation</vt:lpstr>
      <vt:lpstr>EDA Continued… New Sentiments</vt:lpstr>
      <vt:lpstr>EDA Continued…</vt:lpstr>
      <vt:lpstr>Model Preprocessing</vt:lpstr>
      <vt:lpstr>Model Preprocessing</vt:lpstr>
      <vt:lpstr>Model Preprocessing</vt:lpstr>
      <vt:lpstr>Model Training</vt:lpstr>
      <vt:lpstr>PowerPoint Presentation</vt:lpstr>
      <vt:lpstr>Precision</vt:lpstr>
      <vt:lpstr>Precision Accuracy And Recall  Recall</vt:lpstr>
      <vt:lpstr>PowerPoint Presentation</vt:lpstr>
      <vt:lpstr>PowerPoint Presentation</vt:lpstr>
      <vt:lpstr>Performance Metrics and Accuracy (count vector)</vt:lpstr>
      <vt:lpstr>PowerPoint Presentation</vt:lpstr>
      <vt:lpstr>Conclusion</vt:lpstr>
      <vt:lpstr>CHALLENGES FACED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Saday _</dc:creator>
  <cp:lastModifiedBy>Anil Bhatt</cp:lastModifiedBy>
  <cp:revision>17</cp:revision>
  <dcterms:created xsi:type="dcterms:W3CDTF">2022-09-01T12:45:06Z</dcterms:created>
  <dcterms:modified xsi:type="dcterms:W3CDTF">2022-09-03T08:41:40Z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2022-09-01T00:00:00Z</vt:filetime>
  </property>
</Properties>
</file>