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368-EC68-6373-CBCC-8B52BF398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3BFD-49B4-FB5D-E77C-7DC7B553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6C67-F88C-C717-A0A0-0F30A98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021E-AE80-B180-6AEC-383FA588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02CD-C869-DE91-1993-9827410D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0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2A09-0C5F-CB3F-8F26-DB6E745E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7AAA-734E-A337-9B49-5ADE809C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4168-BE69-5166-0DC1-6EBB43AC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6C84-7388-940E-C5BE-4E28937E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6085-2D96-339D-80C9-859B2BDD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C0214-B002-DF67-62F4-1EBC5BF89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33E06-B761-4195-79E3-F64FBA423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F64A-A395-BDFE-B686-AC903274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6020-7AE2-9CA2-84AF-A66DAEEE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C2FE-7747-73FB-26D3-9E01760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0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F0D3-C3A1-1111-5D32-6CF3ADCF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8E7E-7B2C-3D9F-D705-7880160E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EDC8-E652-4FF8-D9C3-5188184C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38D0-C6C5-54CD-6204-2FD5CBEC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8BDA-D762-C420-7F6F-C0EF709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C50-5942-FACB-B68F-00783838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5676E-DCF0-B776-45E4-3531EE5A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B4E4-F555-582E-CFF3-5B0B41C4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08A1-A770-53F2-5736-C5CBED76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6C36-C252-7761-B367-3AF9BF8A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D51C-306C-3C8E-1982-297E3133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D0C6-9F76-1163-F837-B93CFFC79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F8851-AA89-469A-CB03-84B96DDE5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4FCC8-0569-FA5A-243E-87E3D264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306C0-127A-96AB-ACD8-00AD41F6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1FB9-7BFE-837C-5885-3C6F619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7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3BC1-8AD7-0676-5739-9A0EF927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A7EC-FE02-5E0C-4D5F-82673B92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2CDA-B027-8F43-5286-70799224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3203-6C81-AE5C-F11C-528EA8D6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D6A50-B81B-C689-99EB-8040C7BF5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2D9C9-540D-7E06-E54E-FFF0CE98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30879-2953-36A4-AED6-6BF68393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52231-2502-F807-32A5-6FBF0E07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1E39-2F92-A136-810D-65053D02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F7E85-93B2-4621-E552-A3B71123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90ED9-2AF2-F52B-77F1-6316B2D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6C7B-7540-4FE4-B687-7BCE5F40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83418-A81A-BDA7-8BFA-A48642FC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6FE2C-20DF-3449-61A3-256CF903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6A8CD-D87D-B78D-A355-D370ACC0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15AF-85DD-3ADB-2402-5B072F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6F09-EBBD-4A0D-2E21-C6AD3217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A260-00FF-26C7-B056-D37E4C10E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8901-6CDD-DBAB-7329-5E8FA392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10A8-924D-D366-3F86-1D3FB85B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C3AE-C008-3E2A-346B-891FA90D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FF73-DCA1-0B9B-967E-31D4C12A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AAE7-0F7E-A42A-03E3-98621E0A6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6184-405B-BAF1-BB15-C7AC5290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32184-A6CD-D8BB-26FA-5C27133C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873BB-C48D-337E-CA63-22192A7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71C6-6358-0C40-E9F3-E3CCEB9F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289EA-48B9-4F1C-9F5B-59BE4234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9723-7F77-53DC-39BC-14267D05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B414-5462-F37F-4A98-4589B3C1B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A19C-2E58-4AD8-BC00-46C9A4E1B4F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29D9-12F1-CCA9-7214-07463970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C4D3-2C0E-E220-ADAD-8FCB89D4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9B0E-5488-4141-803D-89A44BD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8907D3-600E-4BFE-B556-E88EC13A7364}"/>
              </a:ext>
            </a:extLst>
          </p:cNvPr>
          <p:cNvSpPr txBox="1"/>
          <p:nvPr/>
        </p:nvSpPr>
        <p:spPr>
          <a:xfrm>
            <a:off x="1882833" y="2022206"/>
            <a:ext cx="9386672" cy="1446550"/>
          </a:xfrm>
          <a:prstGeom prst="rect">
            <a:avLst/>
          </a:prstGeom>
          <a:noFill/>
          <a:effectLst>
            <a:glow rad="7874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50800" h="38100" prst="riblet"/>
              <a:extrusionClr>
                <a:schemeClr val="accent1">
                  <a:lumMod val="60000"/>
                  <a:lumOff val="40000"/>
                </a:schemeClr>
              </a:extrusionClr>
            </a:sp3d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effectLst>
                  <a:glow rad="800100">
                    <a:schemeClr val="bg1">
                      <a:lumMod val="9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DATA</a:t>
            </a:r>
            <a:r>
              <a:rPr lang="en-US" sz="880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 </a:t>
            </a:r>
            <a:r>
              <a:rPr lang="en-US" sz="8800" dirty="0">
                <a:solidFill>
                  <a:schemeClr val="bg1">
                    <a:lumMod val="85000"/>
                  </a:schemeClr>
                </a:solidFill>
                <a:effectLst>
                  <a:glow rad="749300">
                    <a:schemeClr val="bg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SCIENCE</a:t>
            </a:r>
            <a:endParaRPr lang="en-IN" sz="8800" dirty="0">
              <a:solidFill>
                <a:schemeClr val="bg1">
                  <a:lumMod val="85000"/>
                </a:schemeClr>
              </a:solidFill>
              <a:effectLst>
                <a:glow rad="749300">
                  <a:schemeClr val="bg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CDA9-1823-EC6B-C51E-47AA5E67582A}"/>
              </a:ext>
            </a:extLst>
          </p:cNvPr>
          <p:cNvSpPr txBox="1"/>
          <p:nvPr/>
        </p:nvSpPr>
        <p:spPr>
          <a:xfrm>
            <a:off x="1768952" y="4406390"/>
            <a:ext cx="8275727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effectLst>
                  <a:glow rad="241300">
                    <a:schemeClr val="bg1">
                      <a:lumMod val="95000"/>
                      <a:alpha val="75000"/>
                    </a:schemeClr>
                  </a:glow>
                  <a:reflection endPos="0" dist="50800" dir="5400000" sy="-100000" algn="bl" rotWithShape="0"/>
                </a:effectLst>
                <a:latin typeface="Baskerville Old Face" panose="02020602080505020303" pitchFamily="18" charset="0"/>
              </a:rPr>
              <a:t> PROJECT TITLE:</a:t>
            </a:r>
          </a:p>
          <a:p>
            <a:r>
              <a:rPr lang="en-US" dirty="0">
                <a:effectLst>
                  <a:glow rad="241300">
                    <a:schemeClr val="bg1">
                      <a:lumMod val="95000"/>
                      <a:alpha val="75000"/>
                    </a:schemeClr>
                  </a:glow>
                  <a:reflection endPos="0" dist="50800" dir="5400000" sy="-100000" algn="bl" rotWithShape="0"/>
                </a:effectLst>
              </a:rPr>
              <a:t>   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41300">
                    <a:schemeClr val="bg1">
                      <a:lumMod val="95000"/>
                      <a:alpha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latin typeface="Arial Black" panose="020B0A04020102020204" pitchFamily="34" charset="0"/>
              </a:rPr>
              <a:t>RECOMMENDATION  SYSTEMS</a:t>
            </a: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glow rad="241300">
                  <a:schemeClr val="bg1">
                    <a:lumMod val="95000"/>
                    <a:alpha val="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endPos="0" dist="508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05DFD-038B-F2AB-D3CF-3AD31F78E986}"/>
              </a:ext>
            </a:extLst>
          </p:cNvPr>
          <p:cNvSpPr txBox="1"/>
          <p:nvPr/>
        </p:nvSpPr>
        <p:spPr>
          <a:xfrm>
            <a:off x="5096786" y="5613621"/>
            <a:ext cx="221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GROUP 4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9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BE9A1-D066-83CB-7087-DE782BE7378C}"/>
              </a:ext>
            </a:extLst>
          </p:cNvPr>
          <p:cNvSpPr txBox="1"/>
          <p:nvPr/>
        </p:nvSpPr>
        <p:spPr>
          <a:xfrm>
            <a:off x="1454584" y="127820"/>
            <a:ext cx="776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CODE FOR GRAPHICAL REPRESENTATION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88C71-4A0D-DFCE-D26D-774407BBF1D8}"/>
              </a:ext>
            </a:extLst>
          </p:cNvPr>
          <p:cNvSpPr txBox="1"/>
          <p:nvPr/>
        </p:nvSpPr>
        <p:spPr>
          <a:xfrm>
            <a:off x="127820" y="712560"/>
            <a:ext cx="5338916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# Create a bar graph between Age and Location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plt.figure</a:t>
            </a:r>
            <a:r>
              <a:rPr lang="en-IN" sz="900" dirty="0">
                <a:solidFill>
                  <a:schemeClr val="bg1"/>
                </a:solidFill>
              </a:rPr>
              <a:t>(</a:t>
            </a:r>
            <a:r>
              <a:rPr lang="en-IN" sz="900" dirty="0" err="1">
                <a:solidFill>
                  <a:schemeClr val="bg1"/>
                </a:solidFill>
              </a:rPr>
              <a:t>figsize</a:t>
            </a:r>
            <a:r>
              <a:rPr lang="en-IN" sz="900" dirty="0">
                <a:solidFill>
                  <a:schemeClr val="bg1"/>
                </a:solidFill>
              </a:rPr>
              <a:t>=(12, 6))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[['Location', 'Age']].</a:t>
            </a:r>
            <a:r>
              <a:rPr lang="en-IN" sz="900" dirty="0" err="1">
                <a:solidFill>
                  <a:schemeClr val="bg1"/>
                </a:solidFill>
              </a:rPr>
              <a:t>groupby</a:t>
            </a:r>
            <a:r>
              <a:rPr lang="en-IN" sz="900" dirty="0">
                <a:solidFill>
                  <a:schemeClr val="bg1"/>
                </a:solidFill>
              </a:rPr>
              <a:t>('Location').size().</a:t>
            </a:r>
            <a:r>
              <a:rPr lang="en-IN" sz="900" dirty="0" err="1">
                <a:solidFill>
                  <a:schemeClr val="bg1"/>
                </a:solidFill>
              </a:rPr>
              <a:t>sort_values</a:t>
            </a:r>
            <a:r>
              <a:rPr lang="en-IN" sz="900" dirty="0">
                <a:solidFill>
                  <a:schemeClr val="bg1"/>
                </a:solidFill>
              </a:rPr>
              <a:t>(ascending=False).head(10).plot(kind='bar', </a:t>
            </a:r>
            <a:r>
              <a:rPr lang="en-IN" sz="900" dirty="0" err="1">
                <a:solidFill>
                  <a:schemeClr val="bg1"/>
                </a:solidFill>
              </a:rPr>
              <a:t>color</a:t>
            </a:r>
            <a:r>
              <a:rPr lang="en-IN" sz="900" dirty="0">
                <a:solidFill>
                  <a:schemeClr val="bg1"/>
                </a:solidFill>
              </a:rPr>
              <a:t>='</a:t>
            </a:r>
            <a:r>
              <a:rPr lang="en-IN" sz="900" dirty="0" err="1">
                <a:solidFill>
                  <a:schemeClr val="bg1"/>
                </a:solidFill>
              </a:rPr>
              <a:t>skyblue</a:t>
            </a:r>
            <a:r>
              <a:rPr lang="en-IN" sz="900" dirty="0">
                <a:solidFill>
                  <a:schemeClr val="bg1"/>
                </a:solidFill>
              </a:rPr>
              <a:t>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plt.title</a:t>
            </a:r>
            <a:r>
              <a:rPr lang="en-IN" sz="900" dirty="0">
                <a:solidFill>
                  <a:schemeClr val="bg1"/>
                </a:solidFill>
              </a:rPr>
              <a:t>('Top 10 Locations with the Most Occurrences')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plt.xlabel</a:t>
            </a:r>
            <a:r>
              <a:rPr lang="en-IN" sz="900" dirty="0">
                <a:solidFill>
                  <a:schemeClr val="bg1"/>
                </a:solidFill>
              </a:rPr>
              <a:t>('Location')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plt.ylabel</a:t>
            </a:r>
            <a:r>
              <a:rPr lang="en-IN" sz="900" dirty="0">
                <a:solidFill>
                  <a:schemeClr val="bg1"/>
                </a:solidFill>
              </a:rPr>
              <a:t>('Count')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plt.xticks</a:t>
            </a:r>
            <a:r>
              <a:rPr lang="en-IN" sz="900" dirty="0">
                <a:solidFill>
                  <a:schemeClr val="bg1"/>
                </a:solidFill>
              </a:rPr>
              <a:t>(rotation=45, ha='right')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plt.show</a:t>
            </a:r>
            <a:r>
              <a:rPr lang="en-IN" sz="900" dirty="0">
                <a:solidFill>
                  <a:schemeClr val="bg1"/>
                </a:solidFill>
              </a:rPr>
              <a:t>()</a:t>
            </a:r>
          </a:p>
          <a:p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import pandas as pd</a:t>
            </a:r>
          </a:p>
          <a:p>
            <a:r>
              <a:rPr lang="en-IN" sz="900" dirty="0">
                <a:solidFill>
                  <a:schemeClr val="bg1"/>
                </a:solidFill>
              </a:rPr>
              <a:t>import </a:t>
            </a:r>
            <a:r>
              <a:rPr lang="en-IN" sz="900" dirty="0" err="1">
                <a:solidFill>
                  <a:schemeClr val="bg1"/>
                </a:solidFill>
              </a:rPr>
              <a:t>matplotlib.pyplot</a:t>
            </a:r>
            <a:r>
              <a:rPr lang="en-IN" sz="900" dirty="0">
                <a:solidFill>
                  <a:schemeClr val="bg1"/>
                </a:solidFill>
              </a:rPr>
              <a:t> as </a:t>
            </a:r>
            <a:r>
              <a:rPr lang="en-IN" sz="900" dirty="0" err="1">
                <a:solidFill>
                  <a:schemeClr val="bg1"/>
                </a:solidFill>
              </a:rPr>
              <a:t>plt</a:t>
            </a:r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# Assuming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r>
              <a:rPr lang="en-IN" sz="900" dirty="0">
                <a:solidFill>
                  <a:schemeClr val="bg1"/>
                </a:solidFill>
              </a:rPr>
              <a:t> is named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</a:t>
            </a:r>
          </a:p>
          <a:p>
            <a:r>
              <a:rPr lang="en-IN" sz="900" dirty="0">
                <a:solidFill>
                  <a:schemeClr val="bg1"/>
                </a:solidFill>
              </a:rPr>
              <a:t># If not, replace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 with the actual name of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# Create a bar graph between Age and Location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plt.figure</a:t>
            </a:r>
            <a:r>
              <a:rPr lang="en-IN" sz="900" dirty="0">
                <a:solidFill>
                  <a:schemeClr val="bg1"/>
                </a:solidFill>
              </a:rPr>
              <a:t>(</a:t>
            </a:r>
            <a:r>
              <a:rPr lang="en-IN" sz="900" dirty="0" err="1">
                <a:solidFill>
                  <a:schemeClr val="bg1"/>
                </a:solidFill>
              </a:rPr>
              <a:t>figsize</a:t>
            </a:r>
            <a:r>
              <a:rPr lang="en-IN" sz="900" dirty="0">
                <a:solidFill>
                  <a:schemeClr val="bg1"/>
                </a:solidFill>
              </a:rPr>
              <a:t>=(12, 6))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[['Location', 'Age']].</a:t>
            </a:r>
            <a:r>
              <a:rPr lang="en-IN" sz="900" dirty="0" err="1">
                <a:solidFill>
                  <a:schemeClr val="bg1"/>
                </a:solidFill>
              </a:rPr>
              <a:t>groupby</a:t>
            </a:r>
            <a:r>
              <a:rPr lang="en-IN" sz="900" dirty="0">
                <a:solidFill>
                  <a:schemeClr val="bg1"/>
                </a:solidFill>
              </a:rPr>
              <a:t>('Location').size().</a:t>
            </a:r>
            <a:r>
              <a:rPr lang="en-IN" sz="900" dirty="0" err="1">
                <a:solidFill>
                  <a:schemeClr val="bg1"/>
                </a:solidFill>
              </a:rPr>
              <a:t>sort_values</a:t>
            </a:r>
            <a:r>
              <a:rPr lang="en-IN" sz="900" dirty="0">
                <a:solidFill>
                  <a:schemeClr val="bg1"/>
                </a:solidFill>
              </a:rPr>
              <a:t>(ascending=False).head(10).plot(kind='bar', </a:t>
            </a:r>
            <a:r>
              <a:rPr lang="en-IN" sz="900" dirty="0" err="1">
                <a:solidFill>
                  <a:schemeClr val="bg1"/>
                </a:solidFill>
              </a:rPr>
              <a:t>color</a:t>
            </a:r>
            <a:r>
              <a:rPr lang="en-IN" sz="900" dirty="0">
                <a:solidFill>
                  <a:schemeClr val="bg1"/>
                </a:solidFill>
              </a:rPr>
              <a:t>='</a:t>
            </a:r>
            <a:r>
              <a:rPr lang="en-IN" sz="900" dirty="0" err="1">
                <a:solidFill>
                  <a:schemeClr val="bg1"/>
                </a:solidFill>
              </a:rPr>
              <a:t>skyblue</a:t>
            </a:r>
            <a:r>
              <a:rPr lang="en-IN" sz="900" dirty="0">
                <a:solidFill>
                  <a:schemeClr val="bg1"/>
                </a:solidFill>
              </a:rPr>
              <a:t>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plt.title</a:t>
            </a:r>
            <a:r>
              <a:rPr lang="en-IN" sz="900" dirty="0">
                <a:solidFill>
                  <a:schemeClr val="bg1"/>
                </a:solidFill>
              </a:rPr>
              <a:t>('Top 10 Locations with the Most Occurrences')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plt.xlabel</a:t>
            </a:r>
            <a:r>
              <a:rPr lang="en-IN" sz="900" dirty="0">
                <a:solidFill>
                  <a:schemeClr val="bg1"/>
                </a:solidFill>
              </a:rPr>
              <a:t>('Location')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plt.ylabel</a:t>
            </a:r>
            <a:r>
              <a:rPr lang="en-IN" sz="900" dirty="0">
                <a:solidFill>
                  <a:schemeClr val="bg1"/>
                </a:solidFill>
              </a:rPr>
              <a:t>('Count')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plt.xticks</a:t>
            </a:r>
            <a:r>
              <a:rPr lang="en-IN" sz="900" dirty="0">
                <a:solidFill>
                  <a:schemeClr val="bg1"/>
                </a:solidFill>
              </a:rPr>
              <a:t>(rotation=45, ha='right')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plt.show</a:t>
            </a:r>
            <a:r>
              <a:rPr lang="en-IN" sz="900" dirty="0">
                <a:solidFill>
                  <a:schemeClr val="bg1"/>
                </a:solidFill>
              </a:rPr>
              <a:t>()</a:t>
            </a:r>
          </a:p>
          <a:p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import pandas as pd</a:t>
            </a:r>
          </a:p>
          <a:p>
            <a:r>
              <a:rPr lang="en-IN" sz="900" dirty="0">
                <a:solidFill>
                  <a:schemeClr val="bg1"/>
                </a:solidFill>
              </a:rPr>
              <a:t>import </a:t>
            </a:r>
            <a:r>
              <a:rPr lang="en-IN" sz="900" dirty="0" err="1">
                <a:solidFill>
                  <a:schemeClr val="bg1"/>
                </a:solidFill>
              </a:rPr>
              <a:t>matplotlib.pyplot</a:t>
            </a:r>
            <a:r>
              <a:rPr lang="en-IN" sz="900" dirty="0">
                <a:solidFill>
                  <a:schemeClr val="bg1"/>
                </a:solidFill>
              </a:rPr>
              <a:t> as </a:t>
            </a:r>
            <a:r>
              <a:rPr lang="en-IN" sz="900" dirty="0" err="1">
                <a:solidFill>
                  <a:schemeClr val="bg1"/>
                </a:solidFill>
              </a:rPr>
              <a:t>plt</a:t>
            </a:r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# Assuming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r>
              <a:rPr lang="en-IN" sz="900" dirty="0">
                <a:solidFill>
                  <a:schemeClr val="bg1"/>
                </a:solidFill>
              </a:rPr>
              <a:t> is named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</a:t>
            </a:r>
          </a:p>
          <a:p>
            <a:r>
              <a:rPr lang="en-IN" sz="900" dirty="0">
                <a:solidFill>
                  <a:schemeClr val="bg1"/>
                </a:solidFill>
              </a:rPr>
              <a:t># If not, replace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 with the actual name of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# Create a bar graph between Age and Location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plt.figure</a:t>
            </a:r>
            <a:r>
              <a:rPr lang="en-IN" sz="900" dirty="0">
                <a:solidFill>
                  <a:schemeClr val="bg1"/>
                </a:solidFill>
              </a:rPr>
              <a:t>(</a:t>
            </a:r>
            <a:r>
              <a:rPr lang="en-IN" sz="900" dirty="0" err="1">
                <a:solidFill>
                  <a:schemeClr val="bg1"/>
                </a:solidFill>
              </a:rPr>
              <a:t>figsize</a:t>
            </a:r>
            <a:r>
              <a:rPr lang="en-IN" sz="900" dirty="0">
                <a:solidFill>
                  <a:schemeClr val="bg1"/>
                </a:solidFill>
              </a:rPr>
              <a:t>=(12, 6))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[['Location', 'Age']].</a:t>
            </a:r>
            <a:r>
              <a:rPr lang="en-IN" sz="900" dirty="0" err="1">
                <a:solidFill>
                  <a:schemeClr val="bg1"/>
                </a:solidFill>
              </a:rPr>
              <a:t>groupby</a:t>
            </a:r>
            <a:r>
              <a:rPr lang="en-IN" sz="900" dirty="0">
                <a:solidFill>
                  <a:schemeClr val="bg1"/>
                </a:solidFill>
              </a:rPr>
              <a:t>('Location').size().</a:t>
            </a:r>
            <a:r>
              <a:rPr lang="en-IN" sz="900" dirty="0" err="1">
                <a:solidFill>
                  <a:schemeClr val="bg1"/>
                </a:solidFill>
              </a:rPr>
              <a:t>sort_values</a:t>
            </a:r>
            <a:r>
              <a:rPr lang="en-IN" sz="900" dirty="0">
                <a:solidFill>
                  <a:schemeClr val="bg1"/>
                </a:solidFill>
              </a:rPr>
              <a:t>(ascending=False).head(10).plot(kind='bar', </a:t>
            </a:r>
            <a:r>
              <a:rPr lang="en-IN" sz="900" dirty="0" err="1">
                <a:solidFill>
                  <a:schemeClr val="bg1"/>
                </a:solidFill>
              </a:rPr>
              <a:t>color</a:t>
            </a:r>
            <a:r>
              <a:rPr lang="en-IN" sz="900" dirty="0">
                <a:solidFill>
                  <a:schemeClr val="bg1"/>
                </a:solidFill>
              </a:rPr>
              <a:t>='</a:t>
            </a:r>
            <a:r>
              <a:rPr lang="en-IN" sz="900" dirty="0" err="1">
                <a:solidFill>
                  <a:schemeClr val="bg1"/>
                </a:solidFill>
              </a:rPr>
              <a:t>skyblue</a:t>
            </a:r>
            <a:r>
              <a:rPr lang="en-IN" sz="900" dirty="0">
                <a:solidFill>
                  <a:schemeClr val="bg1"/>
                </a:solidFill>
              </a:rPr>
              <a:t>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plt.title</a:t>
            </a:r>
            <a:r>
              <a:rPr lang="en-IN" sz="900" dirty="0">
                <a:solidFill>
                  <a:schemeClr val="bg1"/>
                </a:solidFill>
              </a:rPr>
              <a:t>('Top 10 Locations with the Most Occurrences')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plt.xlabel</a:t>
            </a:r>
            <a:r>
              <a:rPr lang="en-IN" sz="900" dirty="0">
                <a:solidFill>
                  <a:schemeClr val="bg1"/>
                </a:solidFill>
              </a:rPr>
              <a:t>('Location')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plt.ylabel</a:t>
            </a:r>
            <a:r>
              <a:rPr lang="en-IN" sz="900" dirty="0">
                <a:solidFill>
                  <a:schemeClr val="bg1"/>
                </a:solidFill>
              </a:rPr>
              <a:t>('Count')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plt.xticks</a:t>
            </a:r>
            <a:r>
              <a:rPr lang="en-IN" sz="900" dirty="0">
                <a:solidFill>
                  <a:schemeClr val="bg1"/>
                </a:solidFill>
              </a:rPr>
              <a:t>(rotation=45, ha='right')</a:t>
            </a:r>
          </a:p>
          <a:p>
            <a:r>
              <a:rPr lang="en-IN" sz="900" dirty="0" err="1">
                <a:solidFill>
                  <a:schemeClr val="bg1"/>
                </a:solidFill>
              </a:rPr>
              <a:t>plt.show</a:t>
            </a:r>
            <a:r>
              <a:rPr lang="en-IN" sz="900" dirty="0">
                <a:solidFill>
                  <a:schemeClr val="bg1"/>
                </a:solidFill>
              </a:rPr>
              <a:t>()</a:t>
            </a:r>
          </a:p>
          <a:p>
            <a:endParaRPr lang="en-IN" sz="900" dirty="0">
              <a:solidFill>
                <a:schemeClr val="bg1"/>
              </a:solidFill>
            </a:endParaRPr>
          </a:p>
          <a:p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import pandas as pd</a:t>
            </a:r>
          </a:p>
          <a:p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63192-FE06-4AAB-A45F-AD4AF96E76C8}"/>
              </a:ext>
            </a:extLst>
          </p:cNvPr>
          <p:cNvSpPr txBox="1"/>
          <p:nvPr/>
        </p:nvSpPr>
        <p:spPr>
          <a:xfrm>
            <a:off x="5879689" y="557841"/>
            <a:ext cx="5732207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900" dirty="0">
                <a:solidFill>
                  <a:schemeClr val="bg1"/>
                </a:solidFill>
              </a:rPr>
              <a:t>import </a:t>
            </a:r>
            <a:r>
              <a:rPr lang="en-IN" sz="900" dirty="0" err="1">
                <a:solidFill>
                  <a:schemeClr val="bg1"/>
                </a:solidFill>
              </a:rPr>
              <a:t>matplotlib.pyplot</a:t>
            </a:r>
            <a:r>
              <a:rPr lang="en-IN" sz="900" dirty="0">
                <a:solidFill>
                  <a:schemeClr val="bg1"/>
                </a:solidFill>
              </a:rPr>
              <a:t> as </a:t>
            </a:r>
            <a:r>
              <a:rPr lang="en-IN" sz="900" dirty="0" err="1">
                <a:solidFill>
                  <a:schemeClr val="bg1"/>
                </a:solidFill>
              </a:rPr>
              <a:t>plt</a:t>
            </a:r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Assuming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r>
              <a:rPr lang="en-IN" sz="900" dirty="0">
                <a:solidFill>
                  <a:schemeClr val="bg1"/>
                </a:solidFill>
              </a:rPr>
              <a:t> is named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</a:t>
            </a: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If not, replace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 with the actual name of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Create a bar graph between Age and Location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plt.figure</a:t>
            </a:r>
            <a:r>
              <a:rPr lang="en-IN" sz="900" dirty="0">
                <a:solidFill>
                  <a:schemeClr val="bg1"/>
                </a:solidFill>
              </a:rPr>
              <a:t>(</a:t>
            </a:r>
            <a:r>
              <a:rPr lang="en-IN" sz="900" dirty="0" err="1">
                <a:solidFill>
                  <a:schemeClr val="bg1"/>
                </a:solidFill>
              </a:rPr>
              <a:t>figsize</a:t>
            </a:r>
            <a:r>
              <a:rPr lang="en-IN" sz="900" dirty="0">
                <a:solidFill>
                  <a:schemeClr val="bg1"/>
                </a:solidFill>
              </a:rPr>
              <a:t>=(12, 6))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[['Location', 'Age']].</a:t>
            </a:r>
            <a:r>
              <a:rPr lang="en-IN" sz="900" dirty="0" err="1">
                <a:solidFill>
                  <a:schemeClr val="bg1"/>
                </a:solidFill>
              </a:rPr>
              <a:t>groupby</a:t>
            </a:r>
            <a:r>
              <a:rPr lang="en-IN" sz="900" dirty="0">
                <a:solidFill>
                  <a:schemeClr val="bg1"/>
                </a:solidFill>
              </a:rPr>
              <a:t>('Location').size().</a:t>
            </a:r>
            <a:r>
              <a:rPr lang="en-IN" sz="900" dirty="0" err="1">
                <a:solidFill>
                  <a:schemeClr val="bg1"/>
                </a:solidFill>
              </a:rPr>
              <a:t>sort_values</a:t>
            </a:r>
            <a:r>
              <a:rPr lang="en-IN" sz="900" dirty="0">
                <a:solidFill>
                  <a:schemeClr val="bg1"/>
                </a:solidFill>
              </a:rPr>
              <a:t>(ascending=False).head(10).plot(kind='bar', </a:t>
            </a:r>
            <a:r>
              <a:rPr lang="en-IN" sz="900" dirty="0" err="1">
                <a:solidFill>
                  <a:schemeClr val="bg1"/>
                </a:solidFill>
              </a:rPr>
              <a:t>color</a:t>
            </a:r>
            <a:r>
              <a:rPr lang="en-IN" sz="900" dirty="0">
                <a:solidFill>
                  <a:schemeClr val="bg1"/>
                </a:solidFill>
              </a:rPr>
              <a:t>='</a:t>
            </a:r>
            <a:r>
              <a:rPr lang="en-IN" sz="900" dirty="0" err="1">
                <a:solidFill>
                  <a:schemeClr val="bg1"/>
                </a:solidFill>
              </a:rPr>
              <a:t>skyblue</a:t>
            </a:r>
            <a:r>
              <a:rPr lang="en-IN" sz="900" dirty="0">
                <a:solidFill>
                  <a:schemeClr val="bg1"/>
                </a:solidFill>
              </a:rPr>
              <a:t>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plt.title</a:t>
            </a:r>
            <a:r>
              <a:rPr lang="en-IN" sz="900" dirty="0">
                <a:solidFill>
                  <a:schemeClr val="bg1"/>
                </a:solidFill>
              </a:rPr>
              <a:t>('Top 10 Locations with the Most Occurrences')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plt.xlabel</a:t>
            </a:r>
            <a:r>
              <a:rPr lang="en-IN" sz="900" dirty="0">
                <a:solidFill>
                  <a:schemeClr val="bg1"/>
                </a:solidFill>
              </a:rPr>
              <a:t>('Location')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plt.ylabel</a:t>
            </a:r>
            <a:r>
              <a:rPr lang="en-IN" sz="900" dirty="0">
                <a:solidFill>
                  <a:schemeClr val="bg1"/>
                </a:solidFill>
              </a:rPr>
              <a:t>('Count')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plt.xticks</a:t>
            </a:r>
            <a:r>
              <a:rPr lang="en-IN" sz="900" dirty="0">
                <a:solidFill>
                  <a:schemeClr val="bg1"/>
                </a:solidFill>
              </a:rPr>
              <a:t>(rotation=45, ha='right')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plt.show</a:t>
            </a:r>
            <a:r>
              <a:rPr lang="en-IN" sz="900" dirty="0">
                <a:solidFill>
                  <a:schemeClr val="bg1"/>
                </a:solidFill>
              </a:rPr>
              <a:t>()</a:t>
            </a: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import pandas as pd</a:t>
            </a: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import </a:t>
            </a:r>
            <a:r>
              <a:rPr lang="en-IN" sz="900" dirty="0" err="1">
                <a:solidFill>
                  <a:schemeClr val="bg1"/>
                </a:solidFill>
              </a:rPr>
              <a:t>matplotlib.pyplot</a:t>
            </a:r>
            <a:r>
              <a:rPr lang="en-IN" sz="900" dirty="0">
                <a:solidFill>
                  <a:schemeClr val="bg1"/>
                </a:solidFill>
              </a:rPr>
              <a:t> as </a:t>
            </a:r>
            <a:r>
              <a:rPr lang="en-IN" sz="900" dirty="0" err="1">
                <a:solidFill>
                  <a:schemeClr val="bg1"/>
                </a:solidFill>
              </a:rPr>
              <a:t>plt</a:t>
            </a:r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Assuming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r>
              <a:rPr lang="en-IN" sz="900" dirty="0">
                <a:solidFill>
                  <a:schemeClr val="bg1"/>
                </a:solidFill>
              </a:rPr>
              <a:t> is named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</a:t>
            </a: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If not, replace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 with the actual name of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Create a bar graph between Age and Location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plt.figure</a:t>
            </a:r>
            <a:r>
              <a:rPr lang="en-IN" sz="900" dirty="0">
                <a:solidFill>
                  <a:schemeClr val="bg1"/>
                </a:solidFill>
              </a:rPr>
              <a:t>(</a:t>
            </a:r>
            <a:r>
              <a:rPr lang="en-IN" sz="900" dirty="0" err="1">
                <a:solidFill>
                  <a:schemeClr val="bg1"/>
                </a:solidFill>
              </a:rPr>
              <a:t>figsize</a:t>
            </a:r>
            <a:r>
              <a:rPr lang="en-IN" sz="900" dirty="0">
                <a:solidFill>
                  <a:schemeClr val="bg1"/>
                </a:solidFill>
              </a:rPr>
              <a:t>=(12, 6))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[['Location', 'Age']].</a:t>
            </a:r>
            <a:r>
              <a:rPr lang="en-IN" sz="900" dirty="0" err="1">
                <a:solidFill>
                  <a:schemeClr val="bg1"/>
                </a:solidFill>
              </a:rPr>
              <a:t>groupby</a:t>
            </a:r>
            <a:r>
              <a:rPr lang="en-IN" sz="900" dirty="0">
                <a:solidFill>
                  <a:schemeClr val="bg1"/>
                </a:solidFill>
              </a:rPr>
              <a:t>('Location').size().</a:t>
            </a:r>
            <a:r>
              <a:rPr lang="en-IN" sz="900" dirty="0" err="1">
                <a:solidFill>
                  <a:schemeClr val="bg1"/>
                </a:solidFill>
              </a:rPr>
              <a:t>sort_values</a:t>
            </a:r>
            <a:r>
              <a:rPr lang="en-IN" sz="900" dirty="0">
                <a:solidFill>
                  <a:schemeClr val="bg1"/>
                </a:solidFill>
              </a:rPr>
              <a:t>(ascending=False).head(10).plot(kind='bar', </a:t>
            </a:r>
            <a:r>
              <a:rPr lang="en-IN" sz="900" dirty="0" err="1">
                <a:solidFill>
                  <a:schemeClr val="bg1"/>
                </a:solidFill>
              </a:rPr>
              <a:t>color</a:t>
            </a:r>
            <a:r>
              <a:rPr lang="en-IN" sz="900" dirty="0">
                <a:solidFill>
                  <a:schemeClr val="bg1"/>
                </a:solidFill>
              </a:rPr>
              <a:t>='</a:t>
            </a:r>
            <a:r>
              <a:rPr lang="en-IN" sz="900" dirty="0" err="1">
                <a:solidFill>
                  <a:schemeClr val="bg1"/>
                </a:solidFill>
              </a:rPr>
              <a:t>skyblue</a:t>
            </a:r>
            <a:r>
              <a:rPr lang="en-IN" sz="900" dirty="0">
                <a:solidFill>
                  <a:schemeClr val="bg1"/>
                </a:solidFill>
              </a:rPr>
              <a:t>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plt.title</a:t>
            </a:r>
            <a:r>
              <a:rPr lang="en-IN" sz="900" dirty="0">
                <a:solidFill>
                  <a:schemeClr val="bg1"/>
                </a:solidFill>
              </a:rPr>
              <a:t>('Top 10 Locations with the Most Occurrences')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plt.xlabel</a:t>
            </a:r>
            <a:r>
              <a:rPr lang="en-IN" sz="900" dirty="0">
                <a:solidFill>
                  <a:schemeClr val="bg1"/>
                </a:solidFill>
              </a:rPr>
              <a:t>('Location')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plt.ylabel</a:t>
            </a:r>
            <a:r>
              <a:rPr lang="en-IN" sz="900" dirty="0">
                <a:solidFill>
                  <a:schemeClr val="bg1"/>
                </a:solidFill>
              </a:rPr>
              <a:t>('Count')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plt.xticks</a:t>
            </a:r>
            <a:r>
              <a:rPr lang="en-IN" sz="900" dirty="0">
                <a:solidFill>
                  <a:schemeClr val="bg1"/>
                </a:solidFill>
              </a:rPr>
              <a:t>(rotation=45, ha='right')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plt.show</a:t>
            </a:r>
            <a:r>
              <a:rPr lang="en-IN" sz="900" dirty="0">
                <a:solidFill>
                  <a:schemeClr val="bg1"/>
                </a:solidFill>
              </a:rPr>
              <a:t>()</a:t>
            </a: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import pandas as pd</a:t>
            </a: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import </a:t>
            </a:r>
            <a:r>
              <a:rPr lang="en-IN" sz="900" dirty="0" err="1">
                <a:solidFill>
                  <a:schemeClr val="bg1"/>
                </a:solidFill>
              </a:rPr>
              <a:t>matplotlib.pyplot</a:t>
            </a:r>
            <a:r>
              <a:rPr lang="en-IN" sz="900" dirty="0">
                <a:solidFill>
                  <a:schemeClr val="bg1"/>
                </a:solidFill>
              </a:rPr>
              <a:t> as </a:t>
            </a:r>
            <a:r>
              <a:rPr lang="en-IN" sz="900" dirty="0" err="1">
                <a:solidFill>
                  <a:schemeClr val="bg1"/>
                </a:solidFill>
              </a:rPr>
              <a:t>plt</a:t>
            </a:r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Assuming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r>
              <a:rPr lang="en-IN" sz="900" dirty="0">
                <a:solidFill>
                  <a:schemeClr val="bg1"/>
                </a:solidFill>
              </a:rPr>
              <a:t> is named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</a:t>
            </a: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If not, replace '</a:t>
            </a:r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' with the actual name of your </a:t>
            </a:r>
            <a:r>
              <a:rPr lang="en-IN" sz="900" dirty="0" err="1">
                <a:solidFill>
                  <a:schemeClr val="bg1"/>
                </a:solidFill>
              </a:rPr>
              <a:t>DataFrame</a:t>
            </a:r>
            <a:endParaRPr lang="en-IN" sz="900" dirty="0">
              <a:solidFill>
                <a:schemeClr val="bg1"/>
              </a:solidFill>
            </a:endParaRPr>
          </a:p>
          <a:p>
            <a:pPr algn="just"/>
            <a:endParaRPr lang="en-IN" sz="900" dirty="0">
              <a:solidFill>
                <a:schemeClr val="bg1"/>
              </a:solidFill>
            </a:endParaRPr>
          </a:p>
          <a:p>
            <a:pPr algn="just"/>
            <a:r>
              <a:rPr lang="en-IN" sz="900" dirty="0">
                <a:solidFill>
                  <a:schemeClr val="bg1"/>
                </a:solidFill>
              </a:rPr>
              <a:t># Create a bar graph between Age and Location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plt.figure</a:t>
            </a:r>
            <a:r>
              <a:rPr lang="en-IN" sz="900" dirty="0">
                <a:solidFill>
                  <a:schemeClr val="bg1"/>
                </a:solidFill>
              </a:rPr>
              <a:t>(</a:t>
            </a:r>
            <a:r>
              <a:rPr lang="en-IN" sz="900" dirty="0" err="1">
                <a:solidFill>
                  <a:schemeClr val="bg1"/>
                </a:solidFill>
              </a:rPr>
              <a:t>figsize</a:t>
            </a:r>
            <a:r>
              <a:rPr lang="en-IN" sz="900" dirty="0">
                <a:solidFill>
                  <a:schemeClr val="bg1"/>
                </a:solidFill>
              </a:rPr>
              <a:t>=(12, 6))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merged_df</a:t>
            </a:r>
            <a:r>
              <a:rPr lang="en-IN" sz="900" dirty="0">
                <a:solidFill>
                  <a:schemeClr val="bg1"/>
                </a:solidFill>
              </a:rPr>
              <a:t>[['Location', 'Age']].</a:t>
            </a:r>
            <a:r>
              <a:rPr lang="en-IN" sz="900" dirty="0" err="1">
                <a:solidFill>
                  <a:schemeClr val="bg1"/>
                </a:solidFill>
              </a:rPr>
              <a:t>groupby</a:t>
            </a:r>
            <a:r>
              <a:rPr lang="en-IN" sz="900" dirty="0">
                <a:solidFill>
                  <a:schemeClr val="bg1"/>
                </a:solidFill>
              </a:rPr>
              <a:t>('Location').size().</a:t>
            </a:r>
            <a:r>
              <a:rPr lang="en-IN" sz="900" dirty="0" err="1">
                <a:solidFill>
                  <a:schemeClr val="bg1"/>
                </a:solidFill>
              </a:rPr>
              <a:t>sort_values</a:t>
            </a:r>
            <a:r>
              <a:rPr lang="en-IN" sz="900" dirty="0">
                <a:solidFill>
                  <a:schemeClr val="bg1"/>
                </a:solidFill>
              </a:rPr>
              <a:t>(ascending=False).head(10).plot(kind='bar', </a:t>
            </a:r>
            <a:r>
              <a:rPr lang="en-IN" sz="900" dirty="0" err="1">
                <a:solidFill>
                  <a:schemeClr val="bg1"/>
                </a:solidFill>
              </a:rPr>
              <a:t>color</a:t>
            </a:r>
            <a:r>
              <a:rPr lang="en-IN" sz="900" dirty="0">
                <a:solidFill>
                  <a:schemeClr val="bg1"/>
                </a:solidFill>
              </a:rPr>
              <a:t>='</a:t>
            </a:r>
            <a:r>
              <a:rPr lang="en-IN" sz="900" dirty="0" err="1">
                <a:solidFill>
                  <a:schemeClr val="bg1"/>
                </a:solidFill>
              </a:rPr>
              <a:t>skyblue</a:t>
            </a:r>
            <a:r>
              <a:rPr lang="en-IN" sz="900" dirty="0">
                <a:solidFill>
                  <a:schemeClr val="bg1"/>
                </a:solidFill>
              </a:rPr>
              <a:t>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plt.title</a:t>
            </a:r>
            <a:r>
              <a:rPr lang="en-IN" sz="900" dirty="0">
                <a:solidFill>
                  <a:schemeClr val="bg1"/>
                </a:solidFill>
              </a:rPr>
              <a:t>('Top 10 Locations with the Most Occurrences')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plt.xlabel</a:t>
            </a:r>
            <a:r>
              <a:rPr lang="en-IN" sz="900" dirty="0">
                <a:solidFill>
                  <a:schemeClr val="bg1"/>
                </a:solidFill>
              </a:rPr>
              <a:t>('Location')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plt.ylabel</a:t>
            </a:r>
            <a:r>
              <a:rPr lang="en-IN" sz="900" dirty="0">
                <a:solidFill>
                  <a:schemeClr val="bg1"/>
                </a:solidFill>
              </a:rPr>
              <a:t>('Count')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plt.xticks</a:t>
            </a:r>
            <a:r>
              <a:rPr lang="en-IN" sz="900" dirty="0">
                <a:solidFill>
                  <a:schemeClr val="bg1"/>
                </a:solidFill>
              </a:rPr>
              <a:t>(rotation=45, ha='right')</a:t>
            </a:r>
          </a:p>
          <a:p>
            <a:pPr algn="just"/>
            <a:r>
              <a:rPr lang="en-IN" sz="900" dirty="0" err="1">
                <a:solidFill>
                  <a:schemeClr val="bg1"/>
                </a:solidFill>
              </a:rPr>
              <a:t>plt.show</a:t>
            </a:r>
            <a:r>
              <a:rPr lang="en-IN" sz="900" dirty="0">
                <a:solidFill>
                  <a:schemeClr val="bg1"/>
                </a:solidFill>
              </a:rPr>
              <a:t>()</a:t>
            </a:r>
          </a:p>
          <a:p>
            <a:pPr algn="just"/>
            <a:endParaRPr lang="en-IN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A34E0-C5BC-5AB1-A008-66BA88A86CDC}"/>
              </a:ext>
            </a:extLst>
          </p:cNvPr>
          <p:cNvSpPr txBox="1"/>
          <p:nvPr/>
        </p:nvSpPr>
        <p:spPr>
          <a:xfrm>
            <a:off x="127820" y="2163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 3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34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06CFF-8D12-7A3E-1975-DF157272BD82}"/>
              </a:ext>
            </a:extLst>
          </p:cNvPr>
          <p:cNvSpPr txBox="1"/>
          <p:nvPr/>
        </p:nvSpPr>
        <p:spPr>
          <a:xfrm>
            <a:off x="0" y="0"/>
            <a:ext cx="121920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## </a:t>
            </a:r>
            <a:r>
              <a:rPr lang="en-IN" sz="1050" b="1" dirty="0" err="1">
                <a:solidFill>
                  <a:schemeClr val="bg1"/>
                </a:solidFill>
              </a:rPr>
              <a:t>COllaborative</a:t>
            </a:r>
            <a:r>
              <a:rPr lang="en-IN" sz="1050" b="1" dirty="0">
                <a:solidFill>
                  <a:schemeClr val="bg1"/>
                </a:solidFill>
              </a:rPr>
              <a:t> filtering Based </a:t>
            </a:r>
            <a:r>
              <a:rPr lang="en-IN" sz="1050" b="1" dirty="0" err="1">
                <a:solidFill>
                  <a:schemeClr val="bg1"/>
                </a:solidFill>
              </a:rPr>
              <a:t>Recomendation</a:t>
            </a:r>
            <a:r>
              <a:rPr lang="en-IN" sz="1050" b="1" dirty="0">
                <a:solidFill>
                  <a:schemeClr val="bg1"/>
                </a:solidFill>
              </a:rPr>
              <a:t> system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x=</a:t>
            </a:r>
            <a:r>
              <a:rPr lang="en-IN" sz="1050" b="1" dirty="0" err="1">
                <a:solidFill>
                  <a:schemeClr val="bg1"/>
                </a:solidFill>
              </a:rPr>
              <a:t>merged_df.groupby</a:t>
            </a:r>
            <a:r>
              <a:rPr lang="en-IN" sz="1050" b="1" dirty="0">
                <a:solidFill>
                  <a:schemeClr val="bg1"/>
                </a:solidFill>
              </a:rPr>
              <a:t>('User-ID').count()['Book-Rating']&gt;200</a:t>
            </a:r>
          </a:p>
          <a:p>
            <a:r>
              <a:rPr lang="en-IN" sz="1050" b="1" dirty="0" err="1">
                <a:solidFill>
                  <a:schemeClr val="bg1"/>
                </a:solidFill>
              </a:rPr>
              <a:t>padhe_users</a:t>
            </a:r>
            <a:r>
              <a:rPr lang="en-IN" sz="1050" b="1" dirty="0">
                <a:solidFill>
                  <a:schemeClr val="bg1"/>
                </a:solidFill>
              </a:rPr>
              <a:t>=x[x].index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filtered_rating</a:t>
            </a:r>
            <a:r>
              <a:rPr lang="en-IN" sz="1050" b="1" dirty="0">
                <a:solidFill>
                  <a:schemeClr val="bg1"/>
                </a:solidFill>
              </a:rPr>
              <a:t>=</a:t>
            </a:r>
            <a:r>
              <a:rPr lang="en-IN" sz="1050" b="1" dirty="0" err="1">
                <a:solidFill>
                  <a:schemeClr val="bg1"/>
                </a:solidFill>
              </a:rPr>
              <a:t>new_book_df</a:t>
            </a:r>
            <a:r>
              <a:rPr lang="en-IN" sz="1050" b="1" dirty="0">
                <a:solidFill>
                  <a:schemeClr val="bg1"/>
                </a:solidFill>
              </a:rPr>
              <a:t>[</a:t>
            </a:r>
            <a:r>
              <a:rPr lang="en-IN" sz="1050" b="1" dirty="0" err="1">
                <a:solidFill>
                  <a:schemeClr val="bg1"/>
                </a:solidFill>
              </a:rPr>
              <a:t>new_book_df</a:t>
            </a:r>
            <a:r>
              <a:rPr lang="en-IN" sz="1050" b="1" dirty="0">
                <a:solidFill>
                  <a:schemeClr val="bg1"/>
                </a:solidFill>
              </a:rPr>
              <a:t>['User-ID'].</a:t>
            </a:r>
            <a:r>
              <a:rPr lang="en-IN" sz="1050" b="1" dirty="0" err="1">
                <a:solidFill>
                  <a:schemeClr val="bg1"/>
                </a:solidFill>
              </a:rPr>
              <a:t>isin</a:t>
            </a:r>
            <a:r>
              <a:rPr lang="en-IN" sz="1050" b="1" dirty="0">
                <a:solidFill>
                  <a:schemeClr val="bg1"/>
                </a:solidFill>
              </a:rPr>
              <a:t>(</a:t>
            </a:r>
            <a:r>
              <a:rPr lang="en-IN" sz="1050" b="1" dirty="0" err="1">
                <a:solidFill>
                  <a:schemeClr val="bg1"/>
                </a:solidFill>
              </a:rPr>
              <a:t>padhe_users</a:t>
            </a:r>
            <a:r>
              <a:rPr lang="en-IN" sz="1050" b="1" dirty="0">
                <a:solidFill>
                  <a:schemeClr val="bg1"/>
                </a:solidFill>
              </a:rPr>
              <a:t>)]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y=</a:t>
            </a:r>
            <a:r>
              <a:rPr lang="en-IN" sz="1050" b="1" dirty="0" err="1">
                <a:solidFill>
                  <a:schemeClr val="bg1"/>
                </a:solidFill>
              </a:rPr>
              <a:t>filtered_rating.groupby</a:t>
            </a:r>
            <a:r>
              <a:rPr lang="en-IN" sz="1050" b="1" dirty="0">
                <a:solidFill>
                  <a:schemeClr val="bg1"/>
                </a:solidFill>
              </a:rPr>
              <a:t>('Book-Title').count()['Book-Rating']&gt;=50</a:t>
            </a:r>
          </a:p>
          <a:p>
            <a:r>
              <a:rPr lang="en-IN" sz="1050" b="1" dirty="0" err="1">
                <a:solidFill>
                  <a:schemeClr val="bg1"/>
                </a:solidFill>
              </a:rPr>
              <a:t>famous_book</a:t>
            </a:r>
            <a:r>
              <a:rPr lang="en-IN" sz="1050" b="1" dirty="0">
                <a:solidFill>
                  <a:schemeClr val="bg1"/>
                </a:solidFill>
              </a:rPr>
              <a:t>=y[y].index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final_ratings</a:t>
            </a:r>
            <a:r>
              <a:rPr lang="en-IN" sz="1050" b="1" dirty="0">
                <a:solidFill>
                  <a:schemeClr val="bg1"/>
                </a:solidFill>
              </a:rPr>
              <a:t>=</a:t>
            </a:r>
            <a:r>
              <a:rPr lang="en-IN" sz="1050" b="1" dirty="0" err="1">
                <a:solidFill>
                  <a:schemeClr val="bg1"/>
                </a:solidFill>
              </a:rPr>
              <a:t>filtered_rating</a:t>
            </a:r>
            <a:r>
              <a:rPr lang="en-IN" sz="1050" b="1" dirty="0">
                <a:solidFill>
                  <a:schemeClr val="bg1"/>
                </a:solidFill>
              </a:rPr>
              <a:t>[</a:t>
            </a:r>
            <a:r>
              <a:rPr lang="en-IN" sz="1050" b="1" dirty="0" err="1">
                <a:solidFill>
                  <a:schemeClr val="bg1"/>
                </a:solidFill>
              </a:rPr>
              <a:t>filtered_rating</a:t>
            </a:r>
            <a:r>
              <a:rPr lang="en-IN" sz="1050" b="1" dirty="0">
                <a:solidFill>
                  <a:schemeClr val="bg1"/>
                </a:solidFill>
              </a:rPr>
              <a:t>['Book-Title'].</a:t>
            </a:r>
            <a:r>
              <a:rPr lang="en-IN" sz="1050" b="1" dirty="0" err="1">
                <a:solidFill>
                  <a:schemeClr val="bg1"/>
                </a:solidFill>
              </a:rPr>
              <a:t>isin</a:t>
            </a:r>
            <a:r>
              <a:rPr lang="en-IN" sz="1050" b="1" dirty="0">
                <a:solidFill>
                  <a:schemeClr val="bg1"/>
                </a:solidFill>
              </a:rPr>
              <a:t>(</a:t>
            </a:r>
            <a:r>
              <a:rPr lang="en-IN" sz="1050" b="1" dirty="0" err="1">
                <a:solidFill>
                  <a:schemeClr val="bg1"/>
                </a:solidFill>
              </a:rPr>
              <a:t>famous_book</a:t>
            </a:r>
            <a:r>
              <a:rPr lang="en-IN" sz="1050" b="1" dirty="0">
                <a:solidFill>
                  <a:schemeClr val="bg1"/>
                </a:solidFill>
              </a:rPr>
              <a:t>)]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pt=</a:t>
            </a:r>
            <a:r>
              <a:rPr lang="en-IN" sz="1050" b="1" dirty="0" err="1">
                <a:solidFill>
                  <a:schemeClr val="bg1"/>
                </a:solidFill>
              </a:rPr>
              <a:t>final_ratings.pivot_table</a:t>
            </a:r>
            <a:r>
              <a:rPr lang="en-IN" sz="1050" b="1" dirty="0">
                <a:solidFill>
                  <a:schemeClr val="bg1"/>
                </a:solidFill>
              </a:rPr>
              <a:t>(index='Book-</a:t>
            </a:r>
            <a:r>
              <a:rPr lang="en-IN" sz="1050" b="1" dirty="0" err="1">
                <a:solidFill>
                  <a:schemeClr val="bg1"/>
                </a:solidFill>
              </a:rPr>
              <a:t>Title',columns</a:t>
            </a:r>
            <a:r>
              <a:rPr lang="en-IN" sz="1050" b="1" dirty="0">
                <a:solidFill>
                  <a:schemeClr val="bg1"/>
                </a:solidFill>
              </a:rPr>
              <a:t>='User-</a:t>
            </a:r>
            <a:r>
              <a:rPr lang="en-IN" sz="1050" b="1" dirty="0" err="1">
                <a:solidFill>
                  <a:schemeClr val="bg1"/>
                </a:solidFill>
              </a:rPr>
              <a:t>ID',values</a:t>
            </a:r>
            <a:r>
              <a:rPr lang="en-IN" sz="1050" b="1" dirty="0">
                <a:solidFill>
                  <a:schemeClr val="bg1"/>
                </a:solidFill>
              </a:rPr>
              <a:t>='Book-Rating')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pt.fillna</a:t>
            </a:r>
            <a:r>
              <a:rPr lang="en-IN" sz="1050" b="1" dirty="0">
                <a:solidFill>
                  <a:schemeClr val="bg1"/>
                </a:solidFill>
              </a:rPr>
              <a:t>(0,inplace=True)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We convert our table to a 2D matrix, and fill the missing values with zeros. We then transform the values(ratings) of the matrix </a:t>
            </a:r>
            <a:r>
              <a:rPr lang="en-IN" sz="1050" b="1" dirty="0" err="1">
                <a:solidFill>
                  <a:schemeClr val="bg1"/>
                </a:solidFill>
              </a:rPr>
              <a:t>dataframe</a:t>
            </a:r>
            <a:r>
              <a:rPr lang="en-IN" sz="1050" b="1" dirty="0">
                <a:solidFill>
                  <a:schemeClr val="bg1"/>
                </a:solidFill>
              </a:rPr>
              <a:t> into a </a:t>
            </a:r>
            <a:r>
              <a:rPr lang="en-IN" sz="1050" b="1" dirty="0" err="1">
                <a:solidFill>
                  <a:schemeClr val="bg1"/>
                </a:solidFill>
              </a:rPr>
              <a:t>scipy</a:t>
            </a:r>
            <a:r>
              <a:rPr lang="en-IN" sz="1050" b="1" dirty="0">
                <a:solidFill>
                  <a:schemeClr val="bg1"/>
                </a:solidFill>
              </a:rPr>
              <a:t> sparse matrix for more efficient calculations.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pt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from </a:t>
            </a:r>
            <a:r>
              <a:rPr lang="en-IN" sz="1050" b="1" dirty="0" err="1">
                <a:solidFill>
                  <a:schemeClr val="bg1"/>
                </a:solidFill>
              </a:rPr>
              <a:t>sklearn.metrics.pairwise</a:t>
            </a:r>
            <a:r>
              <a:rPr lang="en-IN" sz="1050" b="1" dirty="0">
                <a:solidFill>
                  <a:schemeClr val="bg1"/>
                </a:solidFill>
              </a:rPr>
              <a:t> import </a:t>
            </a:r>
            <a:r>
              <a:rPr lang="en-IN" sz="1050" b="1" dirty="0" err="1">
                <a:solidFill>
                  <a:schemeClr val="bg1"/>
                </a:solidFill>
              </a:rPr>
              <a:t>cosine_similarity</a:t>
            </a:r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similarity_score</a:t>
            </a:r>
            <a:r>
              <a:rPr lang="en-IN" sz="1050" b="1" dirty="0">
                <a:solidFill>
                  <a:schemeClr val="bg1"/>
                </a:solidFill>
              </a:rPr>
              <a:t>=</a:t>
            </a:r>
            <a:r>
              <a:rPr lang="en-IN" sz="1050" b="1" dirty="0" err="1">
                <a:solidFill>
                  <a:schemeClr val="bg1"/>
                </a:solidFill>
              </a:rPr>
              <a:t>cosine_similarity</a:t>
            </a:r>
            <a:r>
              <a:rPr lang="en-IN" sz="1050" b="1" dirty="0">
                <a:solidFill>
                  <a:schemeClr val="bg1"/>
                </a:solidFill>
              </a:rPr>
              <a:t>(pt)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similarity_score.shape</a:t>
            </a:r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similarity_score</a:t>
            </a:r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 err="1">
                <a:solidFill>
                  <a:schemeClr val="bg1"/>
                </a:solidFill>
              </a:rPr>
              <a:t>pt.columns</a:t>
            </a:r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# Assuming 'User-ID' is the column containing user identifiers</a:t>
            </a:r>
          </a:p>
          <a:p>
            <a:r>
              <a:rPr lang="en-IN" sz="1050" b="1" dirty="0" err="1">
                <a:solidFill>
                  <a:schemeClr val="bg1"/>
                </a:solidFill>
              </a:rPr>
              <a:t>user_id_input</a:t>
            </a:r>
            <a:r>
              <a:rPr lang="en-IN" sz="1050" b="1" dirty="0">
                <a:solidFill>
                  <a:schemeClr val="bg1"/>
                </a:solidFill>
              </a:rPr>
              <a:t> = int(input("Enter User-ID: "))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# Filter the </a:t>
            </a:r>
            <a:r>
              <a:rPr lang="en-IN" sz="1050" b="1" dirty="0" err="1">
                <a:solidFill>
                  <a:schemeClr val="bg1"/>
                </a:solidFill>
              </a:rPr>
              <a:t>DataFrame</a:t>
            </a:r>
            <a:r>
              <a:rPr lang="en-IN" sz="1050" b="1" dirty="0">
                <a:solidFill>
                  <a:schemeClr val="bg1"/>
                </a:solidFill>
              </a:rPr>
              <a:t> for ratings given by the user</a:t>
            </a:r>
          </a:p>
          <a:p>
            <a:r>
              <a:rPr lang="en-IN" sz="1050" b="1" dirty="0" err="1">
                <a:solidFill>
                  <a:schemeClr val="bg1"/>
                </a:solidFill>
              </a:rPr>
              <a:t>user_ratings</a:t>
            </a:r>
            <a:r>
              <a:rPr lang="en-IN" sz="1050" b="1" dirty="0">
                <a:solidFill>
                  <a:schemeClr val="bg1"/>
                </a:solidFill>
              </a:rPr>
              <a:t> = </a:t>
            </a:r>
            <a:r>
              <a:rPr lang="en-IN" sz="1050" b="1" dirty="0" err="1">
                <a:solidFill>
                  <a:schemeClr val="bg1"/>
                </a:solidFill>
              </a:rPr>
              <a:t>merged_df</a:t>
            </a:r>
            <a:r>
              <a:rPr lang="en-IN" sz="1050" b="1" dirty="0">
                <a:solidFill>
                  <a:schemeClr val="bg1"/>
                </a:solidFill>
              </a:rPr>
              <a:t>[</a:t>
            </a:r>
            <a:r>
              <a:rPr lang="en-IN" sz="1050" b="1" dirty="0" err="1">
                <a:solidFill>
                  <a:schemeClr val="bg1"/>
                </a:solidFill>
              </a:rPr>
              <a:t>merged_df</a:t>
            </a:r>
            <a:r>
              <a:rPr lang="en-IN" sz="1050" b="1" dirty="0">
                <a:solidFill>
                  <a:schemeClr val="bg1"/>
                </a:solidFill>
              </a:rPr>
              <a:t>['User-ID'] == </a:t>
            </a:r>
            <a:r>
              <a:rPr lang="en-IN" sz="1050" b="1" dirty="0" err="1">
                <a:solidFill>
                  <a:schemeClr val="bg1"/>
                </a:solidFill>
              </a:rPr>
              <a:t>user_id_input</a:t>
            </a:r>
            <a:r>
              <a:rPr lang="en-IN" sz="1050" b="1" dirty="0">
                <a:solidFill>
                  <a:schemeClr val="bg1"/>
                </a:solidFill>
              </a:rPr>
              <a:t>]</a:t>
            </a:r>
          </a:p>
          <a:p>
            <a:endParaRPr lang="en-IN" sz="1050" b="1" dirty="0">
              <a:solidFill>
                <a:schemeClr val="bg1"/>
              </a:solidFill>
            </a:endParaRPr>
          </a:p>
          <a:p>
            <a:r>
              <a:rPr lang="en-IN" sz="1050" b="1" dirty="0">
                <a:solidFill>
                  <a:schemeClr val="bg1"/>
                </a:solidFill>
              </a:rPr>
              <a:t># Group by 'Book-Title' and calculate the average rating</a:t>
            </a:r>
          </a:p>
          <a:p>
            <a:r>
              <a:rPr lang="en-IN" sz="1050" b="1" dirty="0" err="1">
                <a:solidFill>
                  <a:schemeClr val="bg1"/>
                </a:solidFill>
              </a:rPr>
              <a:t>avg_ratings_for_user</a:t>
            </a:r>
            <a:r>
              <a:rPr lang="en-IN" sz="1050" b="1" dirty="0">
                <a:solidFill>
                  <a:schemeClr val="bg1"/>
                </a:solidFill>
              </a:rPr>
              <a:t> = </a:t>
            </a:r>
            <a:r>
              <a:rPr lang="en-IN" sz="1050" b="1" dirty="0" err="1">
                <a:solidFill>
                  <a:schemeClr val="bg1"/>
                </a:solidFill>
              </a:rPr>
              <a:t>user_ratings.groupby</a:t>
            </a:r>
            <a:r>
              <a:rPr lang="en-IN" sz="1050" b="1" dirty="0">
                <a:solidFill>
                  <a:schemeClr val="bg1"/>
                </a:solidFill>
              </a:rPr>
              <a:t>('Book-Title')['Book-Rating'].mean().</a:t>
            </a:r>
            <a:r>
              <a:rPr lang="en-IN" sz="1050" b="1" dirty="0" err="1">
                <a:solidFill>
                  <a:schemeClr val="bg1"/>
                </a:solidFill>
              </a:rPr>
              <a:t>reset_index</a:t>
            </a:r>
            <a:r>
              <a:rPr lang="en-IN" sz="1050" b="1" dirty="0">
                <a:solidFill>
                  <a:schemeClr val="bg1"/>
                </a:solidFill>
              </a:rPr>
              <a:t>()</a:t>
            </a:r>
          </a:p>
          <a:p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0A3E2-69C4-1396-3529-A31C5C1AD22D}"/>
              </a:ext>
            </a:extLst>
          </p:cNvPr>
          <p:cNvSpPr txBox="1"/>
          <p:nvPr/>
        </p:nvSpPr>
        <p:spPr>
          <a:xfrm>
            <a:off x="9665110" y="43261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 3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1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F5437-F970-AEC6-5078-9BDB24D64FCA}"/>
              </a:ext>
            </a:extLst>
          </p:cNvPr>
          <p:cNvSpPr txBox="1"/>
          <p:nvPr/>
        </p:nvSpPr>
        <p:spPr>
          <a:xfrm>
            <a:off x="324465" y="698090"/>
            <a:ext cx="97594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 Sort the </a:t>
            </a:r>
            <a:r>
              <a:rPr lang="en-IN" dirty="0" err="1">
                <a:solidFill>
                  <a:schemeClr val="bg1"/>
                </a:solidFill>
              </a:rPr>
              <a:t>DataFrame</a:t>
            </a:r>
            <a:r>
              <a:rPr lang="en-IN" dirty="0">
                <a:solidFill>
                  <a:schemeClr val="bg1"/>
                </a:solidFill>
              </a:rPr>
              <a:t> by average rating in descending order</a:t>
            </a:r>
          </a:p>
          <a:p>
            <a:r>
              <a:rPr lang="en-IN" dirty="0">
                <a:solidFill>
                  <a:schemeClr val="bg1"/>
                </a:solidFill>
              </a:rPr>
              <a:t>top_5_books_for_user = </a:t>
            </a:r>
            <a:r>
              <a:rPr lang="en-IN" dirty="0" err="1">
                <a:solidFill>
                  <a:schemeClr val="bg1"/>
                </a:solidFill>
              </a:rPr>
              <a:t>avg_ratings_for_user.sort_values</a:t>
            </a:r>
            <a:r>
              <a:rPr lang="en-IN" dirty="0">
                <a:solidFill>
                  <a:schemeClr val="bg1"/>
                </a:solidFill>
              </a:rPr>
              <a:t>(by='Book-Rating', ascending=False).head(5)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print(f"\</a:t>
            </a:r>
            <a:r>
              <a:rPr lang="en-IN" dirty="0" err="1">
                <a:solidFill>
                  <a:schemeClr val="bg1"/>
                </a:solidFill>
              </a:rPr>
              <a:t>nTop</a:t>
            </a:r>
            <a:r>
              <a:rPr lang="en-IN" dirty="0">
                <a:solidFill>
                  <a:schemeClr val="bg1"/>
                </a:solidFill>
              </a:rPr>
              <a:t> 5 Books with Highest Average Ratings for User-ID {</a:t>
            </a:r>
            <a:r>
              <a:rPr lang="en-IN" dirty="0" err="1">
                <a:solidFill>
                  <a:schemeClr val="bg1"/>
                </a:solidFill>
              </a:rPr>
              <a:t>user_id_input</a:t>
            </a:r>
            <a:r>
              <a:rPr lang="en-IN" dirty="0">
                <a:solidFill>
                  <a:schemeClr val="bg1"/>
                </a:solidFill>
              </a:rPr>
              <a:t>}:\n")</a:t>
            </a:r>
          </a:p>
          <a:p>
            <a:r>
              <a:rPr lang="en-IN" dirty="0">
                <a:solidFill>
                  <a:schemeClr val="bg1"/>
                </a:solidFill>
              </a:rPr>
              <a:t>print(top_5_books_for_user[['Book-Title', 'Book-Rating']])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# Assuming 'User-ID' is the column containing user identifiers</a:t>
            </a:r>
          </a:p>
          <a:p>
            <a:r>
              <a:rPr lang="en-IN" dirty="0" err="1">
                <a:solidFill>
                  <a:schemeClr val="bg1"/>
                </a:solidFill>
              </a:rPr>
              <a:t>user_id_input</a:t>
            </a:r>
            <a:r>
              <a:rPr lang="en-IN" dirty="0">
                <a:solidFill>
                  <a:schemeClr val="bg1"/>
                </a:solidFill>
              </a:rPr>
              <a:t> = int(input("Enter User-ID: "))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# Filter the </a:t>
            </a:r>
            <a:r>
              <a:rPr lang="en-IN" dirty="0" err="1">
                <a:solidFill>
                  <a:schemeClr val="bg1"/>
                </a:solidFill>
              </a:rPr>
              <a:t>DataFrame</a:t>
            </a:r>
            <a:r>
              <a:rPr lang="en-IN" dirty="0">
                <a:solidFill>
                  <a:schemeClr val="bg1"/>
                </a:solidFill>
              </a:rPr>
              <a:t> for ratings given by the user</a:t>
            </a:r>
          </a:p>
          <a:p>
            <a:r>
              <a:rPr lang="en-IN" dirty="0" err="1">
                <a:solidFill>
                  <a:schemeClr val="bg1"/>
                </a:solidFill>
              </a:rPr>
              <a:t>user_ratings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merged_df</a:t>
            </a:r>
            <a:r>
              <a:rPr lang="en-IN" dirty="0">
                <a:solidFill>
                  <a:schemeClr val="bg1"/>
                </a:solidFill>
              </a:rPr>
              <a:t>[</a:t>
            </a:r>
            <a:r>
              <a:rPr lang="en-IN" dirty="0" err="1">
                <a:solidFill>
                  <a:schemeClr val="bg1"/>
                </a:solidFill>
              </a:rPr>
              <a:t>merged_df</a:t>
            </a:r>
            <a:r>
              <a:rPr lang="en-IN" dirty="0">
                <a:solidFill>
                  <a:schemeClr val="bg1"/>
                </a:solidFill>
              </a:rPr>
              <a:t>['User-ID'] == </a:t>
            </a:r>
            <a:r>
              <a:rPr lang="en-IN" dirty="0" err="1">
                <a:solidFill>
                  <a:schemeClr val="bg1"/>
                </a:solidFill>
              </a:rPr>
              <a:t>user_id_input</a:t>
            </a:r>
            <a:r>
              <a:rPr lang="en-IN" dirty="0">
                <a:solidFill>
                  <a:schemeClr val="bg1"/>
                </a:solidFill>
              </a:rPr>
              <a:t>]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# Group by 'Book-Title' and calculate the average rating</a:t>
            </a:r>
          </a:p>
          <a:p>
            <a:r>
              <a:rPr lang="en-IN" dirty="0" err="1">
                <a:solidFill>
                  <a:schemeClr val="bg1"/>
                </a:solidFill>
              </a:rPr>
              <a:t>avg_ratings_for_user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user_ratings.groupby</a:t>
            </a:r>
            <a:r>
              <a:rPr lang="en-IN" dirty="0">
                <a:solidFill>
                  <a:schemeClr val="bg1"/>
                </a:solidFill>
              </a:rPr>
              <a:t>('Book-Title')['Book-Rating'].mean().</a:t>
            </a:r>
            <a:r>
              <a:rPr lang="en-IN" dirty="0" err="1">
                <a:solidFill>
                  <a:schemeClr val="bg1"/>
                </a:solidFill>
              </a:rPr>
              <a:t>reset_index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1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B5646-6C21-26EC-ECB4-C9BE12163216}"/>
              </a:ext>
            </a:extLst>
          </p:cNvPr>
          <p:cNvSpPr txBox="1"/>
          <p:nvPr/>
        </p:nvSpPr>
        <p:spPr>
          <a:xfrm>
            <a:off x="521109" y="840968"/>
            <a:ext cx="536841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import pandas as pd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as np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streamlit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st</a:t>
            </a:r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from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sklearn.metrics.pairwise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import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cosine_similarity</a:t>
            </a:r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# Assuming 'final_ratings.csv' is loaded somewhere in the code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final_ratings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pd.read_csv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r"C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:\Users\Anil\Book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recomendation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project\final_ratings.csv")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pt=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final_ratings.pivot_table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(index='Book-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Title',columns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='User-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ID',values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='Book-Rating')</a:t>
            </a:r>
          </a:p>
          <a:p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pt.fillna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(0,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inplace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=True)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st.title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('User-Based Book Recommendation System')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# Function to recommend similar books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def recommend(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book_name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):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index =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np.where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pt.index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==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book_name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)[0][0]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similarity_scores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cosine_similarity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(pt)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similar_items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= sorted(list(enumerate(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similarity_scores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[index])), key=lambda x: x[1], reverse=True)[1:6]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recommended_books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= [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pt.index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[0]] for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similar_items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return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recommended_books</a:t>
            </a:r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Streamlit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app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def main():</a:t>
            </a: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st.title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("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Recommand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Top 5 Books")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user_input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IN" sz="1100" b="1" dirty="0" err="1">
                <a:solidFill>
                  <a:schemeClr val="bg1">
                    <a:lumMod val="95000"/>
                  </a:schemeClr>
                </a:solidFill>
              </a:rPr>
              <a:t>st.text_input</a:t>
            </a:r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("Enter User ID or Book Title:")</a:t>
            </a: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66D92-D0E9-429F-01F6-5492F3A9A76B}"/>
              </a:ext>
            </a:extLst>
          </p:cNvPr>
          <p:cNvSpPr txBox="1"/>
          <p:nvPr/>
        </p:nvSpPr>
        <p:spPr>
          <a:xfrm>
            <a:off x="6096000" y="335845"/>
            <a:ext cx="54470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 if </a:t>
            </a:r>
            <a:r>
              <a:rPr lang="en-IN" sz="1200" b="1" dirty="0" err="1">
                <a:solidFill>
                  <a:schemeClr val="bg1"/>
                </a:solidFill>
              </a:rPr>
              <a:t>st.button</a:t>
            </a:r>
            <a:r>
              <a:rPr lang="en-IN" sz="1200" b="1" dirty="0">
                <a:solidFill>
                  <a:schemeClr val="bg1"/>
                </a:solidFill>
              </a:rPr>
              <a:t>("Enter"):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try: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 = int(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if 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 in </a:t>
            </a:r>
            <a:r>
              <a:rPr lang="en-IN" sz="1200" b="1" dirty="0" err="1">
                <a:solidFill>
                  <a:schemeClr val="bg1"/>
                </a:solidFill>
              </a:rPr>
              <a:t>pt.columns</a:t>
            </a:r>
            <a:r>
              <a:rPr lang="en-IN" sz="1200" b="1" dirty="0">
                <a:solidFill>
                  <a:schemeClr val="bg1"/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user_ratings</a:t>
            </a:r>
            <a:r>
              <a:rPr lang="en-IN" sz="1200" b="1" dirty="0">
                <a:solidFill>
                  <a:schemeClr val="bg1"/>
                </a:solidFill>
              </a:rPr>
              <a:t> = pt[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].</a:t>
            </a:r>
            <a:r>
              <a:rPr lang="en-IN" sz="1200" b="1" dirty="0" err="1">
                <a:solidFill>
                  <a:schemeClr val="bg1"/>
                </a:solidFill>
              </a:rPr>
              <a:t>dropna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top_rated_books</a:t>
            </a:r>
            <a:r>
              <a:rPr lang="en-IN" sz="1200" b="1" dirty="0">
                <a:solidFill>
                  <a:schemeClr val="bg1"/>
                </a:solidFill>
              </a:rPr>
              <a:t> = </a:t>
            </a:r>
            <a:r>
              <a:rPr lang="en-IN" sz="1200" b="1" dirty="0" err="1">
                <a:solidFill>
                  <a:schemeClr val="bg1"/>
                </a:solidFill>
              </a:rPr>
              <a:t>user_ratings.sort_values</a:t>
            </a:r>
            <a:r>
              <a:rPr lang="en-IN" sz="1200" b="1" dirty="0">
                <a:solidFill>
                  <a:schemeClr val="bg1"/>
                </a:solidFill>
              </a:rPr>
              <a:t>(ascending=False).head(5)</a:t>
            </a:r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f"Top</a:t>
            </a:r>
            <a:r>
              <a:rPr lang="en-IN" sz="1200" b="1" dirty="0">
                <a:solidFill>
                  <a:schemeClr val="bg1"/>
                </a:solidFill>
              </a:rPr>
              <a:t> 5 rated books for User {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}:")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top_rated_books</a:t>
            </a:r>
            <a:r>
              <a:rPr lang="en-IN" sz="12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else: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("Invalid User ID. Please enter a valid User ID.")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except </a:t>
            </a:r>
            <a:r>
              <a:rPr lang="en-IN" sz="1200" b="1" dirty="0" err="1">
                <a:solidFill>
                  <a:schemeClr val="bg1"/>
                </a:solidFill>
              </a:rPr>
              <a:t>ValueError</a:t>
            </a:r>
            <a:r>
              <a:rPr lang="en-IN" sz="1200" b="1" dirty="0">
                <a:solidFill>
                  <a:schemeClr val="bg1"/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if 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 in </a:t>
            </a:r>
            <a:r>
              <a:rPr lang="en-IN" sz="1200" b="1" dirty="0" err="1">
                <a:solidFill>
                  <a:schemeClr val="bg1"/>
                </a:solidFill>
              </a:rPr>
              <a:t>pt.index</a:t>
            </a:r>
            <a:r>
              <a:rPr lang="en-IN" sz="1200" b="1" dirty="0">
                <a:solidFill>
                  <a:schemeClr val="bg1"/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recommended_books</a:t>
            </a:r>
            <a:r>
              <a:rPr lang="en-IN" sz="1200" b="1" dirty="0">
                <a:solidFill>
                  <a:schemeClr val="bg1"/>
                </a:solidFill>
              </a:rPr>
              <a:t> = recommend(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f"Books</a:t>
            </a:r>
            <a:r>
              <a:rPr lang="en-IN" sz="1200" b="1" dirty="0">
                <a:solidFill>
                  <a:schemeClr val="bg1"/>
                </a:solidFill>
              </a:rPr>
              <a:t> similar to '{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}':")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recommended_books</a:t>
            </a:r>
            <a:r>
              <a:rPr lang="en-IN" sz="12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else: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f"Book</a:t>
            </a:r>
            <a:r>
              <a:rPr lang="en-IN" sz="1200" b="1" dirty="0">
                <a:solidFill>
                  <a:schemeClr val="bg1"/>
                </a:solidFill>
              </a:rPr>
              <a:t> '{</a:t>
            </a:r>
            <a:r>
              <a:rPr lang="en-IN" sz="1200" b="1" dirty="0" err="1">
                <a:solidFill>
                  <a:schemeClr val="bg1"/>
                </a:solidFill>
              </a:rPr>
              <a:t>user_input</a:t>
            </a:r>
            <a:r>
              <a:rPr lang="en-IN" sz="1200" b="1" dirty="0">
                <a:solidFill>
                  <a:schemeClr val="bg1"/>
                </a:solidFill>
              </a:rPr>
              <a:t>}' not found in the dataset.")</a:t>
            </a:r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    </a:t>
            </a:r>
            <a:r>
              <a:rPr lang="en-IN" sz="1200" b="1" dirty="0" err="1">
                <a:solidFill>
                  <a:schemeClr val="bg1"/>
                </a:solidFill>
              </a:rPr>
              <a:t>st.title</a:t>
            </a:r>
            <a:r>
              <a:rPr lang="en-IN" sz="1200" b="1" dirty="0">
                <a:solidFill>
                  <a:schemeClr val="bg1"/>
                </a:solidFill>
              </a:rPr>
              <a:t>("</a:t>
            </a:r>
            <a:r>
              <a:rPr lang="en-IN" sz="1200" b="1" dirty="0" err="1">
                <a:solidFill>
                  <a:schemeClr val="bg1"/>
                </a:solidFill>
              </a:rPr>
              <a:t>Recommand</a:t>
            </a:r>
            <a:r>
              <a:rPr lang="en-IN" sz="1200" b="1" dirty="0">
                <a:solidFill>
                  <a:schemeClr val="bg1"/>
                </a:solidFill>
              </a:rPr>
              <a:t> Books")</a:t>
            </a:r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    </a:t>
            </a:r>
            <a:r>
              <a:rPr lang="en-IN" sz="1200" b="1" dirty="0" err="1">
                <a:solidFill>
                  <a:schemeClr val="bg1"/>
                </a:solidFill>
              </a:rPr>
              <a:t>book_input</a:t>
            </a:r>
            <a:r>
              <a:rPr lang="en-IN" sz="1200" b="1" dirty="0">
                <a:solidFill>
                  <a:schemeClr val="bg1"/>
                </a:solidFill>
              </a:rPr>
              <a:t> = </a:t>
            </a:r>
            <a:r>
              <a:rPr lang="en-IN" sz="1200" b="1" dirty="0" err="1">
                <a:solidFill>
                  <a:schemeClr val="bg1"/>
                </a:solidFill>
              </a:rPr>
              <a:t>st.text_input</a:t>
            </a:r>
            <a:r>
              <a:rPr lang="en-IN" sz="1200" b="1" dirty="0">
                <a:solidFill>
                  <a:schemeClr val="bg1"/>
                </a:solidFill>
              </a:rPr>
              <a:t>("Enter Book Name:")</a:t>
            </a:r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    if </a:t>
            </a:r>
            <a:r>
              <a:rPr lang="en-IN" sz="1200" b="1" dirty="0" err="1">
                <a:solidFill>
                  <a:schemeClr val="bg1"/>
                </a:solidFill>
              </a:rPr>
              <a:t>st.button</a:t>
            </a:r>
            <a:r>
              <a:rPr lang="en-IN" sz="1200" b="1" dirty="0">
                <a:solidFill>
                  <a:schemeClr val="bg1"/>
                </a:solidFill>
              </a:rPr>
              <a:t>("Recommend"):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if </a:t>
            </a:r>
            <a:r>
              <a:rPr lang="en-IN" sz="1200" b="1" dirty="0" err="1">
                <a:solidFill>
                  <a:schemeClr val="bg1"/>
                </a:solidFill>
              </a:rPr>
              <a:t>book_input</a:t>
            </a:r>
            <a:r>
              <a:rPr lang="en-IN" sz="1200" b="1" dirty="0">
                <a:solidFill>
                  <a:schemeClr val="bg1"/>
                </a:solidFill>
              </a:rPr>
              <a:t> in </a:t>
            </a:r>
            <a:r>
              <a:rPr lang="en-IN" sz="1200" b="1" dirty="0" err="1">
                <a:solidFill>
                  <a:schemeClr val="bg1"/>
                </a:solidFill>
              </a:rPr>
              <a:t>pt.index</a:t>
            </a:r>
            <a:r>
              <a:rPr lang="en-IN" sz="1200" b="1" dirty="0">
                <a:solidFill>
                  <a:schemeClr val="bg1"/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</a:t>
            </a:r>
            <a:r>
              <a:rPr lang="en-IN" sz="1200" b="1" dirty="0" err="1">
                <a:solidFill>
                  <a:schemeClr val="bg1"/>
                </a:solidFill>
              </a:rPr>
              <a:t>recommended_books</a:t>
            </a:r>
            <a:r>
              <a:rPr lang="en-IN" sz="1200" b="1" dirty="0">
                <a:solidFill>
                  <a:schemeClr val="bg1"/>
                </a:solidFill>
              </a:rPr>
              <a:t> = recommend(</a:t>
            </a:r>
            <a:r>
              <a:rPr lang="en-IN" sz="1200" b="1" dirty="0" err="1">
                <a:solidFill>
                  <a:schemeClr val="bg1"/>
                </a:solidFill>
              </a:rPr>
              <a:t>book_input</a:t>
            </a:r>
            <a:r>
              <a:rPr lang="en-IN" sz="12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f"Books</a:t>
            </a:r>
            <a:r>
              <a:rPr lang="en-IN" sz="1200" b="1" dirty="0">
                <a:solidFill>
                  <a:schemeClr val="bg1"/>
                </a:solidFill>
              </a:rPr>
              <a:t> similar to '{</a:t>
            </a:r>
            <a:r>
              <a:rPr lang="en-IN" sz="1200" b="1" dirty="0" err="1">
                <a:solidFill>
                  <a:schemeClr val="bg1"/>
                </a:solidFill>
              </a:rPr>
              <a:t>book_input</a:t>
            </a:r>
            <a:r>
              <a:rPr lang="en-IN" sz="1200" b="1" dirty="0">
                <a:solidFill>
                  <a:schemeClr val="bg1"/>
                </a:solidFill>
              </a:rPr>
              <a:t>}':")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recommended_books</a:t>
            </a:r>
            <a:r>
              <a:rPr lang="en-IN" sz="12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else: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        </a:t>
            </a:r>
            <a:r>
              <a:rPr lang="en-IN" sz="1200" b="1" dirty="0" err="1">
                <a:solidFill>
                  <a:schemeClr val="bg1"/>
                </a:solidFill>
              </a:rPr>
              <a:t>st.write</a:t>
            </a:r>
            <a:r>
              <a:rPr lang="en-IN" sz="1200" b="1" dirty="0">
                <a:solidFill>
                  <a:schemeClr val="bg1"/>
                </a:solidFill>
              </a:rPr>
              <a:t>(</a:t>
            </a:r>
            <a:r>
              <a:rPr lang="en-IN" sz="1200" b="1" dirty="0" err="1">
                <a:solidFill>
                  <a:schemeClr val="bg1"/>
                </a:solidFill>
              </a:rPr>
              <a:t>f"Book</a:t>
            </a:r>
            <a:r>
              <a:rPr lang="en-IN" sz="1200" b="1" dirty="0">
                <a:solidFill>
                  <a:schemeClr val="bg1"/>
                </a:solidFill>
              </a:rPr>
              <a:t> '{</a:t>
            </a:r>
            <a:r>
              <a:rPr lang="en-IN" sz="1200" b="1" dirty="0" err="1">
                <a:solidFill>
                  <a:schemeClr val="bg1"/>
                </a:solidFill>
              </a:rPr>
              <a:t>book_input</a:t>
            </a:r>
            <a:r>
              <a:rPr lang="en-IN" sz="1200" b="1" dirty="0">
                <a:solidFill>
                  <a:schemeClr val="bg1"/>
                </a:solidFill>
              </a:rPr>
              <a:t>}' not found in the dataset.")</a:t>
            </a:r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if __name__ == "__main__":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    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A3A08-4876-F9DB-662F-DD2FC5511184}"/>
              </a:ext>
            </a:extLst>
          </p:cNvPr>
          <p:cNvSpPr txBox="1"/>
          <p:nvPr/>
        </p:nvSpPr>
        <p:spPr>
          <a:xfrm>
            <a:off x="648929" y="105012"/>
            <a:ext cx="366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CODE FOR STREAMLIT</a:t>
            </a:r>
          </a:p>
        </p:txBody>
      </p:sp>
    </p:spTree>
    <p:extLst>
      <p:ext uri="{BB962C8B-B14F-4D97-AF65-F5344CB8AC3E}">
        <p14:creationId xmlns:p14="http://schemas.microsoft.com/office/powerpoint/2010/main" val="28413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3E894-19CF-EC84-7E59-E43F4F76D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1" t="3679" r="585" b="24675"/>
          <a:stretch/>
        </p:blipFill>
        <p:spPr>
          <a:xfrm>
            <a:off x="1582994" y="1435509"/>
            <a:ext cx="7521678" cy="4680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DBAC72-37C4-6F09-A61F-D69E37891590}"/>
              </a:ext>
            </a:extLst>
          </p:cNvPr>
          <p:cNvSpPr txBox="1"/>
          <p:nvPr/>
        </p:nvSpPr>
        <p:spPr>
          <a:xfrm>
            <a:off x="1140542" y="717755"/>
            <a:ext cx="4426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DEPLOYMENT  VIEW</a:t>
            </a:r>
          </a:p>
        </p:txBody>
      </p:sp>
    </p:spTree>
    <p:extLst>
      <p:ext uri="{BB962C8B-B14F-4D97-AF65-F5344CB8AC3E}">
        <p14:creationId xmlns:p14="http://schemas.microsoft.com/office/powerpoint/2010/main" val="37218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FBB01-14EF-1978-CFB5-1EBF7CC6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73" y="2011583"/>
            <a:ext cx="7282904" cy="3356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033D8-BC4C-DADA-45FB-29C77EE06868}"/>
              </a:ext>
            </a:extLst>
          </p:cNvPr>
          <p:cNvSpPr txBox="1"/>
          <p:nvPr/>
        </p:nvSpPr>
        <p:spPr>
          <a:xfrm>
            <a:off x="639097" y="570271"/>
            <a:ext cx="343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ACCURACY LEVEL</a:t>
            </a:r>
          </a:p>
        </p:txBody>
      </p:sp>
    </p:spTree>
    <p:extLst>
      <p:ext uri="{BB962C8B-B14F-4D97-AF65-F5344CB8AC3E}">
        <p14:creationId xmlns:p14="http://schemas.microsoft.com/office/powerpoint/2010/main" val="385690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FF5ADD-94B7-06AE-7D3C-7E81549A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26" y="117987"/>
            <a:ext cx="12260826" cy="66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D1A0A2-4D64-B956-B4C8-58AA2874E979}"/>
              </a:ext>
            </a:extLst>
          </p:cNvPr>
          <p:cNvSpPr txBox="1"/>
          <p:nvPr/>
        </p:nvSpPr>
        <p:spPr>
          <a:xfrm>
            <a:off x="2632255" y="922121"/>
            <a:ext cx="169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  <a:reflection endPos="65000" dist="50800" dir="5400000" sy="-100000" algn="bl" rotWithShape="0"/>
                </a:effectLst>
                <a:highlight>
                  <a:srgbClr val="FFFF00"/>
                </a:highlight>
              </a:rPr>
              <a:t>Step:1</a:t>
            </a:r>
            <a:endParaRPr lang="en-IN" sz="28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  <a:reflection endPos="65000" dist="50800" dir="5400000" sy="-100000" algn="bl" rotWithShape="0"/>
              </a:effectLst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95ED1-55DC-50A1-D311-D803672564D8}"/>
              </a:ext>
            </a:extLst>
          </p:cNvPr>
          <p:cNvSpPr/>
          <p:nvPr/>
        </p:nvSpPr>
        <p:spPr>
          <a:xfrm>
            <a:off x="1445070" y="546920"/>
            <a:ext cx="3864077" cy="2706328"/>
          </a:xfrm>
          <a:prstGeom prst="roundRect">
            <a:avLst/>
          </a:prstGeom>
          <a:noFill/>
          <a:effectLst>
            <a:glow rad="228600">
              <a:schemeClr val="bg1">
                <a:alpha val="82000"/>
              </a:schemeClr>
            </a:glow>
            <a:outerShdw blurRad="50800" dist="50800" dir="5400000" sx="110000" sy="110000" algn="ctr" rotWithShape="0">
              <a:schemeClr val="bg1">
                <a:lumMod val="95000"/>
                <a:alpha val="7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6AD2-EF01-1F20-6230-15E7D5D9C7F7}"/>
              </a:ext>
            </a:extLst>
          </p:cNvPr>
          <p:cNvSpPr txBox="1"/>
          <p:nvPr/>
        </p:nvSpPr>
        <p:spPr>
          <a:xfrm>
            <a:off x="1922806" y="1558016"/>
            <a:ext cx="2063385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  <a:softEdge rad="431800"/>
          </a:effectLst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COLLECTION</a:t>
            </a:r>
            <a:endParaRPr lang="en-IN" sz="2400" dirty="0"/>
          </a:p>
          <a:p>
            <a:endParaRPr lang="en-IN" sz="2400" dirty="0">
              <a:solidFill>
                <a:schemeClr val="bg2">
                  <a:lumMod val="90000"/>
                </a:schemeClr>
              </a:solidFill>
              <a:effectLst>
                <a:glow rad="1282700">
                  <a:schemeClr val="bg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9CBCF2-26A8-7309-A965-A609C48EE35D}"/>
              </a:ext>
            </a:extLst>
          </p:cNvPr>
          <p:cNvSpPr/>
          <p:nvPr/>
        </p:nvSpPr>
        <p:spPr>
          <a:xfrm>
            <a:off x="6892413" y="546920"/>
            <a:ext cx="3991896" cy="2706328"/>
          </a:xfrm>
          <a:prstGeom prst="roundRect">
            <a:avLst/>
          </a:prstGeom>
          <a:noFill/>
          <a:effectLst>
            <a:glow rad="508000">
              <a:schemeClr val="bg1">
                <a:alpha val="9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F8C93-2FDD-B54B-64CF-8430551F2D67}"/>
              </a:ext>
            </a:extLst>
          </p:cNvPr>
          <p:cNvSpPr txBox="1"/>
          <p:nvPr/>
        </p:nvSpPr>
        <p:spPr>
          <a:xfrm>
            <a:off x="8342671" y="922121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STEP</a:t>
            </a:r>
            <a:r>
              <a:rPr lang="en-US" dirty="0">
                <a:highlight>
                  <a:srgbClr val="FFFF00"/>
                </a:highlight>
              </a:rPr>
              <a:t> 2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5E40F-2445-A931-9612-FAC7724CBFD8}"/>
              </a:ext>
            </a:extLst>
          </p:cNvPr>
          <p:cNvSpPr txBox="1"/>
          <p:nvPr/>
        </p:nvSpPr>
        <p:spPr>
          <a:xfrm>
            <a:off x="7777315" y="1681316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PROCESSING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42854F-8EDD-47EE-7196-A4E0BE72DF71}"/>
              </a:ext>
            </a:extLst>
          </p:cNvPr>
          <p:cNvSpPr/>
          <p:nvPr/>
        </p:nvSpPr>
        <p:spPr>
          <a:xfrm>
            <a:off x="1445071" y="3805084"/>
            <a:ext cx="3962672" cy="2505996"/>
          </a:xfrm>
          <a:prstGeom prst="roundRect">
            <a:avLst/>
          </a:prstGeom>
          <a:noFill/>
          <a:effectLst>
            <a:glow rad="4826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EE0BB-6D05-4DE5-76DA-A2277E888519}"/>
              </a:ext>
            </a:extLst>
          </p:cNvPr>
          <p:cNvSpPr txBox="1"/>
          <p:nvPr/>
        </p:nvSpPr>
        <p:spPr>
          <a:xfrm>
            <a:off x="2123767" y="4670323"/>
            <a:ext cx="20352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FILTERING</a:t>
            </a:r>
            <a:endParaRPr lang="en-IN" sz="2400" dirty="0"/>
          </a:p>
          <a:p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1231A5-94A6-A3BC-9DEA-4DF244328FF7}"/>
              </a:ext>
            </a:extLst>
          </p:cNvPr>
          <p:cNvSpPr/>
          <p:nvPr/>
        </p:nvSpPr>
        <p:spPr>
          <a:xfrm>
            <a:off x="6971071" y="3805084"/>
            <a:ext cx="4129548" cy="2505996"/>
          </a:xfrm>
          <a:prstGeom prst="roundRect">
            <a:avLst/>
          </a:prstGeom>
          <a:noFill/>
          <a:effectLst>
            <a:glow rad="5080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5FDE4-FBAE-CD52-98D3-42DC5B860C46}"/>
              </a:ext>
            </a:extLst>
          </p:cNvPr>
          <p:cNvSpPr txBox="1"/>
          <p:nvPr/>
        </p:nvSpPr>
        <p:spPr>
          <a:xfrm>
            <a:off x="7777315" y="4611329"/>
            <a:ext cx="2824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GENETATING</a:t>
            </a:r>
          </a:p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F9275-B591-5133-6214-A82B3A8BC39E}"/>
              </a:ext>
            </a:extLst>
          </p:cNvPr>
          <p:cNvSpPr txBox="1"/>
          <p:nvPr/>
        </p:nvSpPr>
        <p:spPr>
          <a:xfrm>
            <a:off x="2740493" y="4118487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STEP</a:t>
            </a:r>
            <a:r>
              <a:rPr lang="en-US" dirty="0">
                <a:highlight>
                  <a:srgbClr val="FFFF00"/>
                </a:highlight>
              </a:rPr>
              <a:t> 3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6CDBE-A6F3-A7EA-6BA2-D7C57A538DE2}"/>
              </a:ext>
            </a:extLst>
          </p:cNvPr>
          <p:cNvSpPr txBox="1"/>
          <p:nvPr/>
        </p:nvSpPr>
        <p:spPr>
          <a:xfrm>
            <a:off x="8499944" y="4261899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STEP</a:t>
            </a:r>
            <a:r>
              <a:rPr lang="en-US" dirty="0">
                <a:highlight>
                  <a:srgbClr val="FFFF00"/>
                </a:highlight>
              </a:rPr>
              <a:t> 4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1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2000"/>
                    </a14:imgEffect>
                  </a14:imgLayer>
                </a14:imgProps>
              </a:ext>
            </a:extLst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4953A-94F1-B779-B453-1D6B3D0E09FB}"/>
              </a:ext>
            </a:extLst>
          </p:cNvPr>
          <p:cNvSpPr txBox="1"/>
          <p:nvPr/>
        </p:nvSpPr>
        <p:spPr>
          <a:xfrm>
            <a:off x="973394" y="1750142"/>
            <a:ext cx="8840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THE DATA IS AQUARIED FROM THE GIVEN SOURCE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 THE DATA IS SHOWN BELOW: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endParaRPr lang="en-IN" sz="24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3256392C-08E3-9119-DAA2-7C0EA37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8429" y="2959510"/>
            <a:ext cx="1673942" cy="16739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9E954-EED6-BC5E-8AFD-88C74460B504}"/>
              </a:ext>
            </a:extLst>
          </p:cNvPr>
          <p:cNvSpPr txBox="1"/>
          <p:nvPr/>
        </p:nvSpPr>
        <p:spPr>
          <a:xfrm>
            <a:off x="4052371" y="2959510"/>
            <a:ext cx="1670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BOOKS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USERS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RATINGS</a:t>
            </a:r>
            <a:endParaRPr lang="en-I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577FA-B743-E4A5-6F40-6C4B162D05C9}"/>
              </a:ext>
            </a:extLst>
          </p:cNvPr>
          <p:cNvSpPr txBox="1"/>
          <p:nvPr/>
        </p:nvSpPr>
        <p:spPr>
          <a:xfrm>
            <a:off x="668594" y="5014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86800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5F9063-08EA-516F-6AD0-68F9695438A5}"/>
              </a:ext>
            </a:extLst>
          </p:cNvPr>
          <p:cNvSpPr/>
          <p:nvPr/>
        </p:nvSpPr>
        <p:spPr>
          <a:xfrm>
            <a:off x="914400" y="707923"/>
            <a:ext cx="10068232" cy="5447071"/>
          </a:xfrm>
          <a:prstGeom prst="roundRect">
            <a:avLst/>
          </a:prstGeom>
          <a:noFill/>
          <a:effectLst>
            <a:glow rad="495300">
              <a:schemeClr val="bg1">
                <a:lumMod val="95000"/>
                <a:alpha val="96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066E-137A-C4DA-9389-2DEA09BDDC1A}"/>
              </a:ext>
            </a:extLst>
          </p:cNvPr>
          <p:cNvSpPr txBox="1"/>
          <p:nvPr/>
        </p:nvSpPr>
        <p:spPr>
          <a:xfrm>
            <a:off x="1897626" y="1887794"/>
            <a:ext cx="87883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Firstly import the libraries  that  are used: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as np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</a:rPr>
              <a:t>matplotlib.pyplot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</a:rPr>
              <a:t>plt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import seaborn as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</a:rPr>
              <a:t>sns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import pandas as pd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05118-2B83-2945-35D4-97907331B796}"/>
              </a:ext>
            </a:extLst>
          </p:cNvPr>
          <p:cNvSpPr txBox="1"/>
          <p:nvPr/>
        </p:nvSpPr>
        <p:spPr>
          <a:xfrm>
            <a:off x="176981" y="422787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STEP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6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BA6EEC-D0A8-88CA-AF15-4F19075BE80B}"/>
              </a:ext>
            </a:extLst>
          </p:cNvPr>
          <p:cNvSpPr/>
          <p:nvPr/>
        </p:nvSpPr>
        <p:spPr>
          <a:xfrm>
            <a:off x="1514168" y="707923"/>
            <a:ext cx="8770374" cy="4965290"/>
          </a:xfrm>
          <a:prstGeom prst="roundRect">
            <a:avLst/>
          </a:prstGeom>
          <a:noFill/>
          <a:effectLst>
            <a:glow rad="406400">
              <a:schemeClr val="bg1">
                <a:alpha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09AE3-85F8-E422-29C4-CD92DC048012}"/>
              </a:ext>
            </a:extLst>
          </p:cNvPr>
          <p:cNvSpPr txBox="1"/>
          <p:nvPr/>
        </p:nvSpPr>
        <p:spPr>
          <a:xfrm>
            <a:off x="1828599" y="1302774"/>
            <a:ext cx="83263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READ THE GIVEN DATA AS SHOWN: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user=</a:t>
            </a:r>
            <a:r>
              <a:rPr lang="en-I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pd.read_csv</a:t>
            </a:r>
            <a:endParaRPr lang="en-IN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r"C</a:t>
            </a:r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:\Users\SYED RABBANI\OneDrive\Desktop\xl sheets\Users.csv")</a:t>
            </a:r>
          </a:p>
          <a:p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rating=</a:t>
            </a:r>
            <a:r>
              <a:rPr lang="en-I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pd.read_csv</a:t>
            </a:r>
            <a:endParaRPr lang="en-IN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r"C</a:t>
            </a:r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:\Users\SYED RABBANI\OneDrive\Desktop\xl sheets\Ratings.csv")</a:t>
            </a:r>
          </a:p>
          <a:p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user=</a:t>
            </a:r>
            <a:r>
              <a:rPr lang="en-I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pd.read_csv</a:t>
            </a:r>
            <a:endParaRPr lang="en-IN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r"C</a:t>
            </a:r>
            <a:r>
              <a: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:\Users\SYED RABBANI\OneDrive\Desktop\xl sheets\Users.csv")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080B2-98E7-7547-3FE3-722A1FD79EAF}"/>
              </a:ext>
            </a:extLst>
          </p:cNvPr>
          <p:cNvSpPr txBox="1"/>
          <p:nvPr/>
        </p:nvSpPr>
        <p:spPr>
          <a:xfrm>
            <a:off x="176981" y="275303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STEP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9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ECB34F-7B45-1161-B22D-EACC3CAF46B3}"/>
              </a:ext>
            </a:extLst>
          </p:cNvPr>
          <p:cNvSpPr/>
          <p:nvPr/>
        </p:nvSpPr>
        <p:spPr>
          <a:xfrm>
            <a:off x="993058" y="481781"/>
            <a:ext cx="9507794" cy="5712542"/>
          </a:xfrm>
          <a:prstGeom prst="rect">
            <a:avLst/>
          </a:prstGeom>
          <a:noFill/>
          <a:effectLst>
            <a:glow rad="2286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DA31D-FC6A-594F-CF90-5532DA85C49A}"/>
              </a:ext>
            </a:extLst>
          </p:cNvPr>
          <p:cNvSpPr txBox="1"/>
          <p:nvPr/>
        </p:nvSpPr>
        <p:spPr>
          <a:xfrm>
            <a:off x="2733367" y="1337186"/>
            <a:ext cx="7143135" cy="5109091"/>
          </a:xfrm>
          <a:prstGeom prst="rect">
            <a:avLst/>
          </a:prstGeom>
          <a:noFill/>
          <a:ln>
            <a:noFill/>
          </a:ln>
          <a:effectLst>
            <a:outerShdw blurRad="50800" dist="520700" dir="840000" sx="117000" sy="117000" algn="ctr" rotWithShape="0">
              <a:schemeClr val="accent1">
                <a:lumMod val="75000"/>
                <a:alpha val="1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FOR PROCESSING THE DATA  WE WILL STEP WITH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EDA PART THESE STEPS ATE INVOLVED IN EDA PART</a:t>
            </a: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Google Sans"/>
              </a:rPr>
              <a:t>Following things are part of EDA :</a:t>
            </a:r>
            <a:endParaRPr lang="en-US" sz="28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Get maximum insights from a data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Uncover underlying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Extract important variables from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Detect outliers and anomalies(if any)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Test underlying assumptions.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Determine the optimal factor settings.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796429-43E8-E62C-9825-94D41060BC7B}"/>
              </a:ext>
            </a:extLst>
          </p:cNvPr>
          <p:cNvSpPr/>
          <p:nvPr/>
        </p:nvSpPr>
        <p:spPr>
          <a:xfrm>
            <a:off x="973394" y="442452"/>
            <a:ext cx="108154" cy="176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B66-957C-7E81-1647-186F10F5BF24}"/>
              </a:ext>
            </a:extLst>
          </p:cNvPr>
          <p:cNvSpPr txBox="1"/>
          <p:nvPr/>
        </p:nvSpPr>
        <p:spPr>
          <a:xfrm>
            <a:off x="1258529" y="914400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STEP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9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A8A38-1D58-BE8D-5492-0ACA47E7BE05}"/>
              </a:ext>
            </a:extLst>
          </p:cNvPr>
          <p:cNvSpPr txBox="1"/>
          <p:nvPr/>
        </p:nvSpPr>
        <p:spPr>
          <a:xfrm>
            <a:off x="393290" y="422787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STEP 2</a:t>
            </a:r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7C8F86-A75C-8F07-FF7A-925EBFD91286}"/>
              </a:ext>
            </a:extLst>
          </p:cNvPr>
          <p:cNvSpPr/>
          <p:nvPr/>
        </p:nvSpPr>
        <p:spPr>
          <a:xfrm>
            <a:off x="766916" y="1069118"/>
            <a:ext cx="5240594" cy="5366095"/>
          </a:xfrm>
          <a:prstGeom prst="roundRect">
            <a:avLst/>
          </a:prstGeom>
          <a:noFill/>
          <a:effectLst>
            <a:glow rad="596900">
              <a:schemeClr val="bg1">
                <a:alpha val="8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F743C1-E16E-6D8A-3E3C-4335E1300031}"/>
              </a:ext>
            </a:extLst>
          </p:cNvPr>
          <p:cNvSpPr/>
          <p:nvPr/>
        </p:nvSpPr>
        <p:spPr>
          <a:xfrm>
            <a:off x="6577781" y="1069117"/>
            <a:ext cx="5358580" cy="5366095"/>
          </a:xfrm>
          <a:prstGeom prst="roundRect">
            <a:avLst/>
          </a:prstGeom>
          <a:noFill/>
          <a:effectLst>
            <a:glow rad="571500">
              <a:schemeClr val="bg1">
                <a:alpha val="9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7D724-C50E-0036-F814-ABEAD980FBB7}"/>
              </a:ext>
            </a:extLst>
          </p:cNvPr>
          <p:cNvSpPr txBox="1"/>
          <p:nvPr/>
        </p:nvSpPr>
        <p:spPr>
          <a:xfrm>
            <a:off x="1195113" y="1278194"/>
            <a:ext cx="454370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 as np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matplotlib.pyplot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plt</a:t>
            </a:r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import seaborn as 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sns</a:t>
            </a:r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import pandas as pd</a:t>
            </a:r>
          </a:p>
          <a:p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books=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pd.read_csv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r"C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:\Users\SYED RABBANI\OneDrive\Desktop\xl sheets\Books.csv")</a:t>
            </a:r>
          </a:p>
          <a:p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books.head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rating=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pd.read_csv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r"C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:\Users\SYED RABBANI\OneDrive\Desktop\xl sheets\Ratings.csv")</a:t>
            </a:r>
          </a:p>
          <a:p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rating.head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user=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pd.read_csv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r"C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:\Users\SYED RABBANI\OneDrive\Desktop\xl sheets\Users.csv")</a:t>
            </a:r>
          </a:p>
          <a:p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user.head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books.shape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user.shape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rating.shape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books.shape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user.shape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rating.shape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books.shape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user.shape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100" dirty="0" err="1">
                <a:solidFill>
                  <a:schemeClr val="bg1">
                    <a:lumMod val="95000"/>
                  </a:schemeClr>
                </a:solidFill>
              </a:rPr>
              <a:t>rating.shape</a:t>
            </a:r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IN" sz="9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3A8D4-2C13-5625-2992-8A6CBD0014EB}"/>
              </a:ext>
            </a:extLst>
          </p:cNvPr>
          <p:cNvSpPr txBox="1"/>
          <p:nvPr/>
        </p:nvSpPr>
        <p:spPr>
          <a:xfrm>
            <a:off x="6921911" y="1838632"/>
            <a:ext cx="4581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800" dirty="0" err="1">
                <a:solidFill>
                  <a:schemeClr val="bg1">
                    <a:lumMod val="95000"/>
                  </a:schemeClr>
                </a:solidFill>
              </a:rPr>
              <a:t>books.dtypes</a:t>
            </a:r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800" dirty="0" err="1">
                <a:solidFill>
                  <a:schemeClr val="bg1">
                    <a:lumMod val="95000"/>
                  </a:schemeClr>
                </a:solidFill>
              </a:rPr>
              <a:t>user.dtypes</a:t>
            </a:r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print(</a:t>
            </a:r>
            <a:r>
              <a:rPr lang="en-IN" sz="1800" dirty="0" err="1">
                <a:solidFill>
                  <a:schemeClr val="bg1">
                    <a:lumMod val="95000"/>
                  </a:schemeClr>
                </a:solidFill>
              </a:rPr>
              <a:t>rating.dtypes</a:t>
            </a:r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IN" sz="1800" dirty="0" err="1">
                <a:solidFill>
                  <a:schemeClr val="bg1">
                    <a:lumMod val="95000"/>
                  </a:schemeClr>
                </a:solidFill>
              </a:rPr>
              <a:t>rint</a:t>
            </a:r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(books.info())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print("Number of unique values in each columns:",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rating.nunique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print("Number of missing values in each column:",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books.isnull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().sum())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books['Book-Author'].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fillna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('Book-Author',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inplace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=True)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books['Book-Author'].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fillna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('Publisher',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inplace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=True)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books.isnull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().sum()print("Number of missing values in each column:",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user.isnull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().sum())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4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BF4B03-7FED-19DC-83D9-571FC2D0F0AB}"/>
              </a:ext>
            </a:extLst>
          </p:cNvPr>
          <p:cNvSpPr txBox="1"/>
          <p:nvPr/>
        </p:nvSpPr>
        <p:spPr>
          <a:xfrm>
            <a:off x="2754893" y="816077"/>
            <a:ext cx="6682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GRAPHICAL REPRESENTATIONS 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54806-653A-9EE4-ACB2-2DA74137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6" y="4139380"/>
            <a:ext cx="5218624" cy="2543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7976D8-2838-9DD4-8B88-D3362FC14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25" y="1596206"/>
            <a:ext cx="6457489" cy="2468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7DDE0-279B-AF37-88B1-697A85B9B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25" y="4139380"/>
            <a:ext cx="6457489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B87FF-DB24-9775-B2AA-D6D9216B9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87" y="1596205"/>
            <a:ext cx="5218624" cy="2468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A527E-C203-7A1C-2F7A-DA585457F442}"/>
              </a:ext>
            </a:extLst>
          </p:cNvPr>
          <p:cNvSpPr txBox="1"/>
          <p:nvPr/>
        </p:nvSpPr>
        <p:spPr>
          <a:xfrm>
            <a:off x="179286" y="27530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STEP 3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927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5B0C3-C794-4380-FA07-D461086C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62116"/>
            <a:ext cx="9782175" cy="2841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1A18D-FC17-2A7E-31B0-93AB721A1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3429000"/>
            <a:ext cx="9772650" cy="2966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AC98D-EF73-8F46-3803-4C9B8EF2373B}"/>
              </a:ext>
            </a:extLst>
          </p:cNvPr>
          <p:cNvSpPr txBox="1"/>
          <p:nvPr/>
        </p:nvSpPr>
        <p:spPr>
          <a:xfrm>
            <a:off x="324465" y="32446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STEP   3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682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2279</Words>
  <Application>Microsoft Office PowerPoint</Application>
  <PresentationFormat>Widescreen</PresentationFormat>
  <Paragraphs>299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Arial Black</vt:lpstr>
      <vt:lpstr>Baskerville Old Face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RABBANI</dc:creator>
  <cp:lastModifiedBy>SYED RABBANI</cp:lastModifiedBy>
  <cp:revision>3</cp:revision>
  <dcterms:created xsi:type="dcterms:W3CDTF">2024-01-03T14:24:50Z</dcterms:created>
  <dcterms:modified xsi:type="dcterms:W3CDTF">2024-01-05T05:55:01Z</dcterms:modified>
</cp:coreProperties>
</file>