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26" r:id="rId2"/>
    <p:sldMasterId id="2147483844" r:id="rId3"/>
  </p:sldMasterIdLst>
  <p:notesMasterIdLst>
    <p:notesMasterId r:id="rId19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1F78C-A9A4-4C08-973E-2CEF3673548B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5C2AA-841B-447D-91D0-3AF0EFE51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6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6FAF3-ACC2-4DD5-BE62-A7B67F4C8D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2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59BE-2E0E-4FA5-AAB5-7851ED76C3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59BE-2E0E-4FA5-AAB5-7851ED76C3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8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1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22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1223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0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62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52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4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79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52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6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4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1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4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78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73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56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2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61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10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27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01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284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419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78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300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42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679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454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956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7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167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1786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39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8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017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94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3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1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4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3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8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8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9C3B-E048-466D-A041-D4B37B2D213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BC9D0-43C2-41C9-8910-61386C8D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2518" y="568345"/>
            <a:ext cx="9041753" cy="156071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Unit – 4 (Part II) Type Checking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7742" y="2581834"/>
            <a:ext cx="9606530" cy="36979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/>
              <a:t>BSc CSIT 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Semester</a:t>
            </a:r>
          </a:p>
          <a:p>
            <a:pPr marL="0" indent="0" algn="ctr">
              <a:buNone/>
            </a:pPr>
            <a:r>
              <a:rPr lang="en-US" sz="2800" dirty="0" smtClean="0"/>
              <a:t>2020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Mid-Western University, Surkhet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Prepared </a:t>
            </a:r>
            <a:r>
              <a:rPr lang="en-US" sz="2800" dirty="0" smtClean="0">
                <a:solidFill>
                  <a:srgbClr val="FFFF00"/>
                </a:solidFill>
              </a:rPr>
              <a:t>By</a:t>
            </a:r>
            <a:endParaRPr lang="en-US" sz="28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2800" dirty="0" smtClean="0"/>
              <a:t>Dabbal Singh Mahara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812-AC9D-45CF-A2E0-AB450E8B5CC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7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Type checking for statements</a:t>
            </a:r>
            <a:r>
              <a:rPr lang="en-US" sz="3600">
                <a:solidFill>
                  <a:srgbClr val="FF0000"/>
                </a:solidFill>
              </a:rPr>
              <a:t/>
            </a:r>
            <a:br>
              <a:rPr lang="en-US" sz="3600">
                <a:solidFill>
                  <a:srgbClr val="FF0000"/>
                </a:solidFill>
              </a:rPr>
            </a:b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547285" cy="275315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languages statements have a type associated with them, while some other languages don’t assign types to statements. </a:t>
            </a: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latter case, statements are given a type void to distinguish a type safe statement with one which has a type error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an error occurs within a statement, then the type assigned to this statement is </a:t>
            </a:r>
            <a:r>
              <a:rPr lang="en-US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type_error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Dabbal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38F-077E-4F22-9EFF-343499C387EA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9267" y="3252540"/>
            <a:ext cx="7864564" cy="310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818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0000"/>
                </a:solidFill>
              </a:rPr>
              <a:t>Type checking for functions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060728" cy="213458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function to an argument can be captured by production:</a:t>
            </a:r>
            <a:b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T→T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-&gt;T                              		   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E→E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(E)</a:t>
            </a:r>
            <a:b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 type declaration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en-US" sz="20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 call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Dabbal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38F-077E-4F22-9EFF-343499C387EA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1508" y="2998694"/>
            <a:ext cx="7159209" cy="208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628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Type Conversion and </a:t>
            </a:r>
            <a:r>
              <a:rPr lang="en-US" sz="2800" b="1" smtClean="0">
                <a:solidFill>
                  <a:srgbClr val="FF0000"/>
                </a:solidFill>
              </a:rPr>
              <a:t>Coercion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1008" y="1123837"/>
            <a:ext cx="7748991" cy="50391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representation of integer and real is different within a computer, the different machine instructions are used for operations on integers and reals. Often if different parts of an expression are of different types then type conversion is required.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example, in the expression: z = x + y what is the type of z if x is integer and y is real ?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Compilers have to convert one of the them to ensure that both operand of same type!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many language Type conversion is explicit, for example using type casts i.e. must be specify as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inttoreal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(x)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 conversions which happen implicitly is called coercion. Implicit type conversions are carried out by the compiler recognizing a type incompatibility and running a type conversion routine (for example, something like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inttoreal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)) that takes a value of the original type and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returns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value of the required type. </a:t>
            </a: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coercion of expressions is given in following figure.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Dabbal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38F-077E-4F22-9EFF-343499C387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2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Type Conversion and Coercion (Contd.)</a:t>
            </a:r>
            <a:endParaRPr lang="en-US" sz="320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123671" y="1463767"/>
            <a:ext cx="7252541" cy="415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Dabbal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38F-077E-4F22-9EFF-343499C387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1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Structural Equivalence of Type Expressions</a:t>
            </a:r>
            <a:r>
              <a:rPr lang="en-US" sz="2800">
                <a:solidFill>
                  <a:srgbClr val="FF0000"/>
                </a:solidFill>
              </a:rPr>
              <a:t/>
            </a:r>
            <a:br>
              <a:rPr lang="en-US" sz="2800">
                <a:solidFill>
                  <a:srgbClr val="FF0000"/>
                </a:solidFill>
              </a:rPr>
            </a:b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670081"/>
            <a:ext cx="7856567" cy="2709434"/>
          </a:xfrm>
        </p:spPr>
        <p:txBody>
          <a:bodyPr>
            <a:noAutofit/>
          </a:bodyPr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basic question is "when are two type expressions equivalent?"  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expressions are structurally equivalent if they are two expressions of same basic types or are formed by applying same constructor. 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Example:   </a:t>
            </a:r>
            <a:r>
              <a:rPr lang="en-US" b="1" dirty="0" err="1"/>
              <a:t>int</a:t>
            </a:r>
            <a:r>
              <a:rPr lang="en-US" b="1" dirty="0"/>
              <a:t> a, b;</a:t>
            </a:r>
          </a:p>
          <a:p>
            <a:r>
              <a:rPr lang="en-US" b="1" dirty="0">
                <a:solidFill>
                  <a:srgbClr val="0070C0"/>
                </a:solidFill>
              </a:rPr>
              <a:t>Here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0070C0"/>
                </a:solidFill>
              </a:rPr>
              <a:t> and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dirty="0">
                <a:solidFill>
                  <a:srgbClr val="0070C0"/>
                </a:solidFill>
              </a:rPr>
              <a:t> are structurally equivalent.</a:t>
            </a: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Dabbal Mahara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38F-077E-4F22-9EFF-343499C387EA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4494" y="3379515"/>
            <a:ext cx="8041341" cy="256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861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95870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smtClean="0">
                <a:latin typeface="Bell MT" panose="02020503060305020303" pitchFamily="18" charset="0"/>
              </a:rPr>
              <a:t>Thank You !</a:t>
            </a:r>
            <a:endParaRPr lang="en-US" sz="9600">
              <a:latin typeface="Bell MT" panose="020205030603050203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38F-077E-4F22-9EFF-343499C387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Type Checking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Dabbal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38F-077E-4F22-9EFF-343499C387EA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67830" y="539906"/>
            <a:ext cx="7950429" cy="5816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sz="2000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set of values together with a set of operations that can be performed on them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 checking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checking that each operation in a program receives appropriate number of arguments of appropriate types in appropriate order.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purpose of type checking is to verify that operations performed on a value are in fact permissible.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Certain operations are legal for values of each type</a:t>
            </a:r>
          </a:p>
          <a:p>
            <a:pPr lvl="1" algn="l">
              <a:lnSpc>
                <a:spcPct val="100000"/>
              </a:lnSpc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It doesn’t make sense to add a function pointer and an integer in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C.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l">
              <a:lnSpc>
                <a:spcPct val="100000"/>
              </a:lnSpc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It does make sense to add two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integers.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type of an identifier is typically available from declarations, but we may have to keep track of the type of intermediate expressions.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 errors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arise when operations are performed on values that do not support that operation.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13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Type Systems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06" y="191480"/>
            <a:ext cx="8120433" cy="5702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language’s type system specifies which operations are valid for which types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systems provide a concise formalization of the semantic checking rules. 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 system defines a set of types and rules to assign types to programming language constructs like informal type system rules,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“if both operands of addition are of type integer, then the result is of type integer”. 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18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 Checking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the process of checking that the program obeys the type system.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type checker implements type system. 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sound type system eliminates run-time type checking for type errors.</a:t>
            </a:r>
          </a:p>
          <a:p>
            <a:pPr marL="457200" lvl="1" indent="0">
              <a:buNone/>
            </a:pP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Memory errors:  Reading from an invalid pointer, etc.</a:t>
            </a:r>
          </a:p>
          <a:p>
            <a:pPr marL="457200" lvl="1" indent="0">
              <a:buNone/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Violation of abstraction boundaries.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Dabbal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38F-077E-4F22-9EFF-343499C387EA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rcRect t="8197" r="5345" b="22951"/>
          <a:stretch>
            <a:fillRect/>
          </a:stretch>
        </p:blipFill>
        <p:spPr bwMode="auto">
          <a:xfrm>
            <a:off x="3749987" y="5221238"/>
            <a:ext cx="7801038" cy="100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5695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69268" y="658906"/>
            <a:ext cx="7681756" cy="532584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Three kinds of languages: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Statically typed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All or almost all checking of types is done as part of compilation (C, ML, Java)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Dynamically typed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Almost all checking of types is done as part of program execution (Scheme, Prolog)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Untyped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No type checking (machine code</a:t>
            </a:r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Static </a:t>
            </a:r>
            <a:r>
              <a:rPr lang="en-US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typing proponents say:</a:t>
            </a:r>
          </a:p>
          <a:p>
            <a:pPr lvl="1"/>
            <a:r>
              <a:rPr lang="en-US" sz="2000" dirty="0">
                <a:solidFill>
                  <a:srgbClr val="01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Static checking catches many programming errors at compile time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rgbClr val="01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Avoids overhead of runtime type checks</a:t>
            </a:r>
          </a:p>
          <a:p>
            <a:r>
              <a:rPr lang="en-US" dirty="0">
                <a:solidFill>
                  <a:srgbClr val="01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• </a:t>
            </a:r>
            <a:r>
              <a:rPr lang="en-US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Dynamic typing proponents say:</a:t>
            </a:r>
          </a:p>
          <a:p>
            <a:pPr lvl="1"/>
            <a:r>
              <a:rPr lang="en-US" sz="2000" dirty="0">
                <a:solidFill>
                  <a:srgbClr val="01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Static type systems are restrictive</a:t>
            </a:r>
          </a:p>
          <a:p>
            <a:pPr lvl="1"/>
            <a:r>
              <a:rPr lang="en-US" sz="2000" dirty="0">
                <a:solidFill>
                  <a:srgbClr val="01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Rapid prototyping easier in a dynamic type system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Dabbal Mahara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38F-077E-4F22-9EFF-343499C387EA}" type="slidenum">
              <a:rPr lang="en-US" smtClean="0"/>
              <a:t>4</a:t>
            </a:fld>
            <a:endParaRPr lang="en-US"/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252919" y="2879664"/>
            <a:ext cx="2954783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Type </a:t>
            </a:r>
            <a:r>
              <a:rPr lang="en-US" b="1" dirty="0" smtClean="0">
                <a:solidFill>
                  <a:srgbClr val="C00000"/>
                </a:solidFill>
              </a:rPr>
              <a:t>Checking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Overview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1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3541059" y="4449652"/>
            <a:ext cx="9735356" cy="2408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Static Checking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41059" y="403412"/>
            <a:ext cx="8050306" cy="55670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SansMS"/>
              </a:rPr>
              <a:t>Refers to the compile-time checking of programs in order to ensure that the semantic conditions of the language are being followed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Examples of static checks include:</a:t>
            </a:r>
          </a:p>
          <a:p>
            <a:pPr lvl="1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Type checks</a:t>
            </a:r>
          </a:p>
          <a:p>
            <a:pPr lvl="1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Flow-of-control checks</a:t>
            </a:r>
          </a:p>
          <a:p>
            <a:pPr lvl="1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Uniqueness checks</a:t>
            </a:r>
          </a:p>
          <a:p>
            <a:pPr lvl="1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Name-related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Flow-of-control checks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statements that cause flow of control to leave a construct must have some place where control can be transferred; e.g., </a:t>
            </a:r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break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statements in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Uniqueness checks: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language may dictate that in some contexts, an entity can be defined exactly once; e.g., identifier declarations, labels, values in case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Name-related checks: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Sometimes the same name must appear two or more times; e.g., in Ada a loop or block can have a name that must then appear both at the beginning and at the end</a:t>
            </a:r>
          </a:p>
          <a:p>
            <a:pPr lvl="1"/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Dabbal Mahara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38F-077E-4F22-9EFF-343499C387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Type Expression</a:t>
            </a:r>
            <a:r>
              <a:rPr lang="en-US" sz="2800"/>
              <a:t/>
            </a:r>
            <a:br>
              <a:rPr lang="en-US" sz="2800"/>
            </a:br>
            <a:endParaRPr 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23130" y="847165"/>
            <a:ext cx="8068236" cy="5137582"/>
          </a:xfrm>
        </p:spPr>
        <p:txBody>
          <a:bodyPr>
            <a:noAutofit/>
          </a:bodyPr>
          <a:lstStyle/>
          <a:p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language usually provides a set of base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types that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 supports together with ways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construct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types using type constructors</a:t>
            </a:r>
          </a:p>
          <a:p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Through type expressions we are able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represent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types that are defined in a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</a:t>
            </a:r>
          </a:p>
          <a:p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base type is a type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 smtClean="0"/>
              <a:t>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primitive data type such as integer, real, char,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boolean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type-error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signal an error during type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no type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 name (e.g., a record name) is a type expression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 constructor applied to type expressions is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type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expression. E.g.,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arrays: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 is a type expression and I is a range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integers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then array(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I,T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is a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b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type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expression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records: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T1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…,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Tn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are type expressions and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f1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…, </a:t>
            </a:r>
            <a:r>
              <a:rPr lang="en-US" sz="1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are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field names, then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record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((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f1,T1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),…,(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fn,Tn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)) is a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   expression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pointers: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 is a type expression, then pointer(T) is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type expression Ex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pointer(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functions: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T1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…,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Tn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T are type expressions,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so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(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T1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,…,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Tn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→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400" dirty="0"/>
              <a:t>.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Ex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int→int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represents the type of a function which takes an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value as parameter,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and return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 is also 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Dabbal Mahara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38F-077E-4F22-9EFF-343499C387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A Simple Type Checking System</a:t>
            </a:r>
            <a:r>
              <a:rPr lang="en-US" sz="3200">
                <a:solidFill>
                  <a:srgbClr val="C00000"/>
                </a:solidFill>
              </a:rPr>
              <a:t/>
            </a:r>
            <a:br>
              <a:rPr lang="en-US" sz="3200">
                <a:solidFill>
                  <a:srgbClr val="C00000"/>
                </a:solidFill>
              </a:rPr>
            </a:br>
            <a:endParaRPr lang="en-US" sz="3200">
              <a:solidFill>
                <a:srgbClr val="C00000"/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t="-1" b="1074"/>
          <a:stretch/>
        </p:blipFill>
        <p:spPr bwMode="auto">
          <a:xfrm>
            <a:off x="3738281" y="1123838"/>
            <a:ext cx="7436224" cy="442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Dabbal Mahara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38F-077E-4F22-9EFF-343499C387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8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Specification of Simple Type checker </a:t>
            </a: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487590"/>
            <a:ext cx="7601073" cy="321571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type checking translation scheme for declaration is given in the following figure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basic types are : character and integer. </a:t>
            </a: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constructed types are : array and pointer. </a:t>
            </a: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 attribute is added to each symbol. </a:t>
            </a: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declaration should come before the usage of the variable.</a:t>
            </a: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Dabbal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38F-077E-4F22-9EFF-343499C387EA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9164" t="9756" r="6913" b="6505"/>
          <a:stretch/>
        </p:blipFill>
        <p:spPr bwMode="auto">
          <a:xfrm>
            <a:off x="4010249" y="3885863"/>
            <a:ext cx="6722772" cy="265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767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Type checking for expression</a:t>
            </a:r>
            <a:endParaRPr lang="en-US" sz="320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497542"/>
            <a:ext cx="7722097" cy="34827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synthesized attribute </a:t>
            </a:r>
            <a:r>
              <a:rPr lang="en-US" sz="20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for E gives the type of the expression assigned by the type system for the expression generated by E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function lookup returns the type of id. </a:t>
            </a: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following figure shows the type checking for the expressions.</a:t>
            </a: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Dabbal Mahara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38F-077E-4F22-9EFF-343499C387EA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7259" y="3180733"/>
            <a:ext cx="7540849" cy="307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611086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ra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">
    <a:dk1>
      <a:sysClr val="windowText" lastClr="000000"/>
    </a:dk1>
    <a:lt1>
      <a:sysClr val="window" lastClr="FFFFFF"/>
    </a:lt1>
    <a:dk2>
      <a:srgbClr val="1E5155"/>
    </a:dk2>
    <a:lt2>
      <a:srgbClr val="000000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1129</Words>
  <Application>Microsoft Office PowerPoint</Application>
  <PresentationFormat>Widescreen</PresentationFormat>
  <Paragraphs>122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 Unicode MS</vt:lpstr>
      <vt:lpstr>Arial</vt:lpstr>
      <vt:lpstr>Bell MT</vt:lpstr>
      <vt:lpstr>Calibri</vt:lpstr>
      <vt:lpstr>ComicSansMS</vt:lpstr>
      <vt:lpstr>Corbel</vt:lpstr>
      <vt:lpstr>Impact</vt:lpstr>
      <vt:lpstr>Trebuchet MS</vt:lpstr>
      <vt:lpstr>Wingdings</vt:lpstr>
      <vt:lpstr>Wingdings 2</vt:lpstr>
      <vt:lpstr>Frame</vt:lpstr>
      <vt:lpstr>Main Event</vt:lpstr>
      <vt:lpstr>Berlin</vt:lpstr>
      <vt:lpstr>Unit – 4 (Part II) Type Checking </vt:lpstr>
      <vt:lpstr>Type Checking</vt:lpstr>
      <vt:lpstr>Type Systems</vt:lpstr>
      <vt:lpstr>Type Checking  Overview</vt:lpstr>
      <vt:lpstr>Static Checking </vt:lpstr>
      <vt:lpstr>Type Expression </vt:lpstr>
      <vt:lpstr>A Simple Type Checking System </vt:lpstr>
      <vt:lpstr>Specification of Simple Type checker  </vt:lpstr>
      <vt:lpstr>Type checking for expression</vt:lpstr>
      <vt:lpstr>Type checking for statements </vt:lpstr>
      <vt:lpstr>Type checking for functions </vt:lpstr>
      <vt:lpstr>Type Conversion and Coercion</vt:lpstr>
      <vt:lpstr>Type Conversion and Coercion (Contd.)</vt:lpstr>
      <vt:lpstr>Structural Equivalence of Type Expressions 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4 (Part II) Type Checking  </dc:title>
  <dc:creator>Dabbal Mahara</dc:creator>
  <cp:lastModifiedBy>Dabbal Mahara</cp:lastModifiedBy>
  <cp:revision>9</cp:revision>
  <dcterms:created xsi:type="dcterms:W3CDTF">2020-06-23T03:37:03Z</dcterms:created>
  <dcterms:modified xsi:type="dcterms:W3CDTF">2020-06-23T04:18:20Z</dcterms:modified>
</cp:coreProperties>
</file>