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23"/>
  </p:notesMasterIdLst>
  <p:sldIdLst>
    <p:sldId id="273" r:id="rId4"/>
    <p:sldId id="257" r:id="rId5"/>
    <p:sldId id="258" r:id="rId6"/>
    <p:sldId id="259" r:id="rId7"/>
    <p:sldId id="260" r:id="rId8"/>
    <p:sldId id="261" r:id="rId9"/>
    <p:sldId id="262" r:id="rId10"/>
    <p:sldId id="263" r:id="rId11"/>
    <p:sldId id="264" r:id="rId12"/>
    <p:sldId id="265" r:id="rId13"/>
    <p:sldId id="266" r:id="rId14"/>
    <p:sldId id="276" r:id="rId15"/>
    <p:sldId id="267" r:id="rId16"/>
    <p:sldId id="268" r:id="rId17"/>
    <p:sldId id="269" r:id="rId18"/>
    <p:sldId id="270" r:id="rId19"/>
    <p:sldId id="271" r:id="rId20"/>
    <p:sldId id="272"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461C1-B0AE-40B8-9D10-C00A6DFBBDFC}"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9C6E-F874-4A6F-8F14-922BABE3D013}" type="slidenum">
              <a:rPr lang="en-US" smtClean="0"/>
              <a:t>‹#›</a:t>
            </a:fld>
            <a:endParaRPr lang="en-US"/>
          </a:p>
        </p:txBody>
      </p:sp>
    </p:spTree>
    <p:extLst>
      <p:ext uri="{BB962C8B-B14F-4D97-AF65-F5344CB8AC3E}">
        <p14:creationId xmlns:p14="http://schemas.microsoft.com/office/powerpoint/2010/main" val="2595578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36FAF3-ACC2-4DD5-BE62-A7B67F4C8D52}"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73668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51277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54149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871600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19459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67446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07020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49124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75725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00329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94703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6707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1331050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47203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135782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07741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7200" dirty="0">
                <a:solidFill>
                  <a:prstClr val="white"/>
                </a:solidFill>
                <a:effectLst/>
              </a:rPr>
              <a:t>”</a:t>
            </a:r>
          </a:p>
        </p:txBody>
      </p:sp>
    </p:spTree>
    <p:extLst>
      <p:ext uri="{BB962C8B-B14F-4D97-AF65-F5344CB8AC3E}">
        <p14:creationId xmlns:p14="http://schemas.microsoft.com/office/powerpoint/2010/main" val="20744047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121096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605109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56785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25685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31469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3915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4764976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8906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2940094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914347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DE76-CC0B-4F07-80E0-10CD90281A75}"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4174820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55DE76-CC0B-4F07-80E0-10CD90281A75}"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12608107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F55DE76-CC0B-4F07-80E0-10CD90281A75}"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6670998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3931832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623156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7083622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68347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2836570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88879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40517849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F55DE76-CC0B-4F07-80E0-10CD90281A75}"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7227892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F55DE76-CC0B-4F07-80E0-10CD90281A75}"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11473373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11312252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55DE76-CC0B-4F07-80E0-10CD90281A75}"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69949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55DE76-CC0B-4F07-80E0-10CD90281A75}"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242690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55DE76-CC0B-4F07-80E0-10CD90281A75}"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146228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5DE76-CC0B-4F07-80E0-10CD90281A75}"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7094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09637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5DE76-CC0B-4F07-80E0-10CD90281A75}"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2A7D9-9C21-4B5F-AA64-8FE15B1EEF2D}" type="slidenum">
              <a:rPr lang="en-US" smtClean="0"/>
              <a:t>‹#›</a:t>
            </a:fld>
            <a:endParaRPr lang="en-US"/>
          </a:p>
        </p:txBody>
      </p:sp>
    </p:spTree>
    <p:extLst>
      <p:ext uri="{BB962C8B-B14F-4D97-AF65-F5344CB8AC3E}">
        <p14:creationId xmlns:p14="http://schemas.microsoft.com/office/powerpoint/2010/main" val="385738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4.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5DE76-CC0B-4F07-80E0-10CD90281A75}" type="datetimeFigureOut">
              <a:rPr lang="en-US" smtClean="0"/>
              <a:t>6/23/2020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2A7D9-9C21-4B5F-AA64-8FE15B1EEF2D}" type="slidenum">
              <a:rPr lang="en-US" smtClean="0"/>
              <a:t>‹#›</a:t>
            </a:fld>
            <a:endParaRPr lang="en-US"/>
          </a:p>
        </p:txBody>
      </p:sp>
    </p:spTree>
    <p:extLst>
      <p:ext uri="{BB962C8B-B14F-4D97-AF65-F5344CB8AC3E}">
        <p14:creationId xmlns:p14="http://schemas.microsoft.com/office/powerpoint/2010/main" val="218422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79C3B-E048-466D-A041-D4B37B2D213A}" type="datetimeFigureOut">
              <a:rPr lang="en-US" smtClean="0">
                <a:solidFill>
                  <a:prstClr val="white">
                    <a:tint val="75000"/>
                  </a:prstClr>
                </a:solidFill>
              </a:rPr>
              <a:pPr/>
              <a:t>6/23/2020</a:t>
            </a:fld>
            <a:endParaRPr lang="en-US">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73BC9D0-43C2-41C9-8910-61386C8DDBF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449763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F55DE76-CC0B-4F07-80E0-10CD90281A75}" type="datetimeFigureOut">
              <a:rPr lang="en-US" smtClean="0"/>
              <a:t>6/23/2020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422A7D9-9C21-4B5F-AA64-8FE15B1EEF2D}" type="slidenum">
              <a:rPr lang="en-US" smtClean="0"/>
              <a:t>‹#›</a:t>
            </a:fld>
            <a:endParaRPr lang="en-US"/>
          </a:p>
        </p:txBody>
      </p:sp>
    </p:spTree>
    <p:extLst>
      <p:ext uri="{BB962C8B-B14F-4D97-AF65-F5344CB8AC3E}">
        <p14:creationId xmlns:p14="http://schemas.microsoft.com/office/powerpoint/2010/main" val="18425038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2518" y="568345"/>
            <a:ext cx="9041753" cy="1560716"/>
          </a:xfrm>
        </p:spPr>
        <p:txBody>
          <a:bodyPr>
            <a:normAutofit/>
          </a:bodyPr>
          <a:lstStyle/>
          <a:p>
            <a:pPr algn="ctr"/>
            <a:r>
              <a:rPr lang="en-US" dirty="0" smtClean="0"/>
              <a:t>Unit – 4 (Part III) </a:t>
            </a:r>
            <a:br>
              <a:rPr lang="en-US" dirty="0" smtClean="0"/>
            </a:br>
            <a:r>
              <a:rPr lang="en-US" dirty="0" smtClean="0"/>
              <a:t>Run Time Environment</a:t>
            </a:r>
            <a:endParaRPr lang="en-US" dirty="0"/>
          </a:p>
        </p:txBody>
      </p:sp>
      <p:sp>
        <p:nvSpPr>
          <p:cNvPr id="5" name="Content Placeholder 4"/>
          <p:cNvSpPr>
            <a:spLocks noGrp="1"/>
          </p:cNvSpPr>
          <p:nvPr>
            <p:ph idx="1"/>
          </p:nvPr>
        </p:nvSpPr>
        <p:spPr>
          <a:xfrm>
            <a:off x="2097742" y="2581834"/>
            <a:ext cx="9606530" cy="3697942"/>
          </a:xfrm>
        </p:spPr>
        <p:txBody>
          <a:bodyPr>
            <a:noAutofit/>
          </a:bodyPr>
          <a:lstStyle/>
          <a:p>
            <a:pPr marL="0" indent="0" algn="ctr">
              <a:buNone/>
            </a:pPr>
            <a:r>
              <a:rPr lang="en-US" sz="2800" dirty="0" smtClean="0"/>
              <a:t>BSc CSIT 5</a:t>
            </a:r>
            <a:r>
              <a:rPr lang="en-US" sz="2800" baseline="30000" dirty="0" smtClean="0"/>
              <a:t>th</a:t>
            </a:r>
            <a:r>
              <a:rPr lang="en-US" sz="2800" dirty="0" smtClean="0"/>
              <a:t> Semester</a:t>
            </a:r>
          </a:p>
          <a:p>
            <a:pPr marL="0" indent="0" algn="ctr">
              <a:buNone/>
            </a:pPr>
            <a:r>
              <a:rPr lang="en-US" sz="2800" dirty="0" smtClean="0"/>
              <a:t>2020</a:t>
            </a:r>
          </a:p>
          <a:p>
            <a:pPr marL="0" indent="0" algn="ctr">
              <a:buNone/>
            </a:pPr>
            <a:endParaRPr lang="en-US" sz="2800" dirty="0"/>
          </a:p>
          <a:p>
            <a:pPr marL="0" indent="0" algn="ctr">
              <a:buNone/>
            </a:pPr>
            <a:r>
              <a:rPr lang="en-US" sz="2800" dirty="0" smtClean="0"/>
              <a:t>Mid-Western University, Surkhet</a:t>
            </a:r>
          </a:p>
          <a:p>
            <a:pPr marL="0" indent="0" algn="ctr">
              <a:buNone/>
            </a:pPr>
            <a:endParaRPr lang="en-US" sz="2800" dirty="0"/>
          </a:p>
          <a:p>
            <a:pPr marL="0" indent="0" algn="ctr">
              <a:buNone/>
            </a:pPr>
            <a:r>
              <a:rPr lang="en-US" sz="2800" dirty="0" smtClean="0">
                <a:solidFill>
                  <a:srgbClr val="FFFF00"/>
                </a:solidFill>
              </a:rPr>
              <a:t>Prepared </a:t>
            </a:r>
            <a:r>
              <a:rPr lang="en-US" sz="2800" dirty="0" smtClean="0">
                <a:solidFill>
                  <a:srgbClr val="FFFF00"/>
                </a:solidFill>
              </a:rPr>
              <a:t>By</a:t>
            </a:r>
            <a:endParaRPr lang="en-US" sz="2800" dirty="0" smtClean="0">
              <a:solidFill>
                <a:srgbClr val="FFFF00"/>
              </a:solidFill>
            </a:endParaRPr>
          </a:p>
          <a:p>
            <a:pPr marL="0" indent="0" algn="ctr">
              <a:buNone/>
            </a:pPr>
            <a:r>
              <a:rPr lang="en-US" sz="2800" dirty="0" smtClean="0"/>
              <a:t>Dabbal Singh Mahara</a:t>
            </a:r>
          </a:p>
        </p:txBody>
      </p:sp>
      <p:sp>
        <p:nvSpPr>
          <p:cNvPr id="7" name="Slide Number Placeholder 6"/>
          <p:cNvSpPr>
            <a:spLocks noGrp="1"/>
          </p:cNvSpPr>
          <p:nvPr>
            <p:ph type="sldNum" sz="quarter" idx="12"/>
          </p:nvPr>
        </p:nvSpPr>
        <p:spPr/>
        <p:txBody>
          <a:bodyPr/>
          <a:lstStyle/>
          <a:p>
            <a:fld id="{25ABC812-AC9D-45CF-A2E0-AB450E8B5CC7}" type="slidenum">
              <a:rPr lang="en-US" smtClean="0">
                <a:solidFill>
                  <a:prstClr val="white">
                    <a:tint val="75000"/>
                  </a:prstClr>
                </a:solidFill>
              </a:rPr>
              <a:pPr/>
              <a:t>1</a:t>
            </a:fld>
            <a:endParaRPr lang="en-US" dirty="0">
              <a:solidFill>
                <a:prstClr val="white">
                  <a:tint val="75000"/>
                </a:prstClr>
              </a:solidFill>
            </a:endParaRPr>
          </a:p>
        </p:txBody>
      </p:sp>
    </p:spTree>
    <p:extLst>
      <p:ext uri="{BB962C8B-B14F-4D97-AF65-F5344CB8AC3E}">
        <p14:creationId xmlns:p14="http://schemas.microsoft.com/office/powerpoint/2010/main" val="367709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sz="4000" smtClean="0">
                <a:solidFill>
                  <a:srgbClr val="C00000"/>
                </a:solidFill>
              </a:rPr>
              <a:t>Activation Tree: During an Execution of quicksort</a:t>
            </a:r>
            <a:endParaRPr lang="en-US" sz="4000">
              <a:solidFill>
                <a:srgbClr val="C00000"/>
              </a:solidFill>
            </a:endParaRPr>
          </a:p>
        </p:txBody>
      </p:sp>
      <p:pic>
        <p:nvPicPr>
          <p:cNvPr id="4" name="Content Placeholder 3"/>
          <p:cNvPicPr>
            <a:picLocks noGrp="1"/>
          </p:cNvPicPr>
          <p:nvPr>
            <p:ph idx="1"/>
          </p:nvPr>
        </p:nvPicPr>
        <p:blipFill>
          <a:blip r:embed="rId2"/>
          <a:srcRect/>
          <a:stretch>
            <a:fillRect/>
          </a:stretch>
        </p:blipFill>
        <p:spPr bwMode="auto">
          <a:xfrm>
            <a:off x="1107582" y="927280"/>
            <a:ext cx="9221273" cy="336138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0CE138F-077E-4F22-9EFF-343499C387EA}" type="slidenum">
              <a:rPr lang="en-US" smtClean="0"/>
              <a:t>10</a:t>
            </a:fld>
            <a:endParaRPr lang="en-US"/>
          </a:p>
        </p:txBody>
      </p:sp>
      <p:sp>
        <p:nvSpPr>
          <p:cNvPr id="3" name="TextBox 2"/>
          <p:cNvSpPr txBox="1"/>
          <p:nvPr/>
        </p:nvSpPr>
        <p:spPr>
          <a:xfrm>
            <a:off x="1107582" y="4602024"/>
            <a:ext cx="8937939" cy="1938992"/>
          </a:xfrm>
          <a:prstGeom prst="rect">
            <a:avLst/>
          </a:prstGeom>
          <a:noFill/>
        </p:spPr>
        <p:txBody>
          <a:bodyPr wrap="square" rtlCol="0">
            <a:spAutoFit/>
          </a:bodyPr>
          <a:lstStyle/>
          <a:p>
            <a:pPr marL="285750" indent="-285750">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This activation tree shows one possible activation tree that completes the sequence of calls and returns in above program.</a:t>
            </a:r>
          </a:p>
          <a:p>
            <a:pPr marL="285750" indent="-285750">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functions are represented by the first letters of their names.</a:t>
            </a:r>
          </a:p>
          <a:p>
            <a:pPr marL="285750" indent="-285750">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Remember that this tree is only one possibility, since  the arguments of  subsequent calls, and also the number of calls along any branch is influenced by the values returned by the partition. </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288601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l="4968" t="5204" r="3686" b="4461"/>
          <a:stretch>
            <a:fillRect/>
          </a:stretch>
        </p:blipFill>
        <p:spPr bwMode="auto">
          <a:xfrm>
            <a:off x="953037" y="875763"/>
            <a:ext cx="9659155" cy="354832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0CE138F-077E-4F22-9EFF-343499C387EA}" type="slidenum">
              <a:rPr lang="en-US" smtClean="0"/>
              <a:t>11</a:t>
            </a:fld>
            <a:endParaRPr lang="en-US"/>
          </a:p>
        </p:txBody>
      </p:sp>
      <p:sp>
        <p:nvSpPr>
          <p:cNvPr id="2" name="TextBox 1"/>
          <p:cNvSpPr txBox="1"/>
          <p:nvPr/>
        </p:nvSpPr>
        <p:spPr>
          <a:xfrm>
            <a:off x="5782614" y="3103808"/>
            <a:ext cx="940157" cy="369332"/>
          </a:xfrm>
          <a:prstGeom prst="rect">
            <a:avLst/>
          </a:prstGeom>
          <a:noFill/>
        </p:spPr>
        <p:txBody>
          <a:bodyPr wrap="square" rtlCol="0">
            <a:spAutoFit/>
          </a:bodyPr>
          <a:lstStyle/>
          <a:p>
            <a:r>
              <a:rPr lang="en-US" b="1" smtClean="0"/>
              <a:t>Top</a:t>
            </a:r>
            <a:endParaRPr lang="en-US" b="1"/>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47879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sz="3600" smtClean="0">
                <a:solidFill>
                  <a:srgbClr val="C00000"/>
                </a:solidFill>
              </a:rPr>
              <a:t>Control Stack</a:t>
            </a:r>
            <a:endParaRPr lang="en-US">
              <a:solidFill>
                <a:srgbClr val="C00000"/>
              </a:solidFill>
            </a:endParaRPr>
          </a:p>
        </p:txBody>
      </p:sp>
      <p:sp>
        <p:nvSpPr>
          <p:cNvPr id="3" name="Content Placeholder 2"/>
          <p:cNvSpPr>
            <a:spLocks noGrp="1"/>
          </p:cNvSpPr>
          <p:nvPr>
            <p:ph idx="1"/>
          </p:nvPr>
        </p:nvSpPr>
        <p:spPr>
          <a:xfrm>
            <a:off x="953037" y="1284712"/>
            <a:ext cx="9388698" cy="4351338"/>
          </a:xfrm>
        </p:spPr>
        <p:txBody>
          <a:bodyPr>
            <a:noAutofit/>
          </a:bodyPr>
          <a:lstStyle/>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Procedure calls and returns are managed by a run time stack called the control stack.</a:t>
            </a: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Each live activation has a frame known as activation record, on the control stack, with root of the activation tree at the bottom and the entire sequence of activations corresponding to the path in the activation tree to the activation where control resides currently. The latter activations has a record at the top of the stack.</a:t>
            </a: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The stack keeps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track of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currently-active procedure activations</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br>
              <a:rPr lang="en-GB" sz="1800">
                <a:latin typeface="Arial Unicode MS" panose="020B0604020202020204" pitchFamily="34" charset="-128"/>
                <a:ea typeface="Arial Unicode MS" panose="020B0604020202020204" pitchFamily="34" charset="-128"/>
                <a:cs typeface="Arial Unicode MS" panose="020B0604020202020204" pitchFamily="34" charset="-128"/>
              </a:rPr>
            </a:b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An activation record is pushed onto the control stack as the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activation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starts.</a:t>
            </a:r>
            <a:br>
              <a:rPr lang="en-GB" sz="1800">
                <a:latin typeface="Arial Unicode MS" panose="020B0604020202020204" pitchFamily="34" charset="-128"/>
                <a:ea typeface="Arial Unicode MS" panose="020B0604020202020204" pitchFamily="34" charset="-128"/>
                <a:cs typeface="Arial Unicode MS" panose="020B0604020202020204" pitchFamily="34" charset="-128"/>
              </a:rPr>
            </a:b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That activation record is popped when that activation ends.</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At any point in time, the control stack represents a path from the root of the activation tree to one of the nodes.</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GB"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800">
                <a:latin typeface="Arial Unicode MS" panose="020B0604020202020204" pitchFamily="34" charset="-128"/>
                <a:ea typeface="Arial Unicode MS" panose="020B0604020202020204" pitchFamily="34" charset="-128"/>
                <a:cs typeface="Arial Unicode MS" panose="020B0604020202020204" pitchFamily="34" charset="-128"/>
              </a:rPr>
              <a:t>The flow of the control in a program corresponds to a depth first traversal of the activation tree that: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starts at the root,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visits a node before its children, and</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recursively visits children at each node an a left‐to‐right order.</a:t>
            </a: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10CE138F-077E-4F22-9EFF-343499C387EA}" type="slidenum">
              <a:rPr lang="en-US" smtClean="0"/>
              <a:t>12</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409808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smtClean="0">
                <a:solidFill>
                  <a:srgbClr val="C00000"/>
                </a:solidFill>
              </a:rPr>
              <a:t>Activation Records</a:t>
            </a:r>
            <a:r>
              <a:rPr lang="en-US" sz="3200" smtClean="0">
                <a:solidFill>
                  <a:srgbClr val="C00000"/>
                </a:solidFill>
              </a:rPr>
              <a:t/>
            </a:r>
            <a:br>
              <a:rPr lang="en-US" sz="3200" smtClean="0">
                <a:solidFill>
                  <a:srgbClr val="C00000"/>
                </a:solidFill>
              </a:rPr>
            </a:br>
            <a:endParaRPr lang="en-US" sz="3200">
              <a:solidFill>
                <a:srgbClr val="C00000"/>
              </a:solidFill>
            </a:endParaRPr>
          </a:p>
        </p:txBody>
      </p:sp>
      <p:sp>
        <p:nvSpPr>
          <p:cNvPr id="3" name="Content Placeholder 2"/>
          <p:cNvSpPr>
            <a:spLocks noGrp="1"/>
          </p:cNvSpPr>
          <p:nvPr>
            <p:ph idx="1"/>
          </p:nvPr>
        </p:nvSpPr>
        <p:spPr>
          <a:xfrm>
            <a:off x="966989" y="1486948"/>
            <a:ext cx="8614893" cy="2550018"/>
          </a:xfrm>
        </p:spPr>
        <p:txBody>
          <a:bodyPr>
            <a:normAutofit/>
          </a:bodyPr>
          <a:lstStyle/>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Information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needed by a single execution of a procedure is managed using a contiguous block of storage called activation record. </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An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activation record is allocated when a procedure is entered, and it is de‐allocated when that procedure exited.</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Size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of each field can be determined at compile time (Although actual location of the activation record is determined at run‐time).  </a:t>
            </a:r>
            <a:endParaRPr lang="en-GB"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Except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that if the procedure has a local variable and its size depends on a parameter, its size is determined at the run time.</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10CE138F-077E-4F22-9EFF-343499C387EA}" type="slidenum">
              <a:rPr lang="en-US" smtClean="0"/>
              <a:t>13</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48882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437314"/>
            <a:ext cx="10515600" cy="768216"/>
          </a:xfrm>
        </p:spPr>
        <p:txBody>
          <a:bodyPr>
            <a:normAutofit/>
          </a:bodyPr>
          <a:lstStyle/>
          <a:p>
            <a:r>
              <a:rPr lang="en-US" sz="3200" smtClean="0">
                <a:solidFill>
                  <a:srgbClr val="C00000"/>
                </a:solidFill>
              </a:rPr>
              <a:t>A General Activation Record</a:t>
            </a:r>
            <a:endParaRPr lang="en-US" sz="3200">
              <a:solidFill>
                <a:srgbClr val="C00000"/>
              </a:solidFill>
            </a:endParaRPr>
          </a:p>
        </p:txBody>
      </p:sp>
      <p:graphicFrame>
        <p:nvGraphicFramePr>
          <p:cNvPr id="5" name="Content Placeholder 4"/>
          <p:cNvGraphicFramePr>
            <a:graphicFrameLocks noGrp="1"/>
          </p:cNvGraphicFramePr>
          <p:nvPr>
            <p:ph idx="1"/>
            <p:extLst/>
          </p:nvPr>
        </p:nvGraphicFramePr>
        <p:xfrm>
          <a:off x="9112876" y="1751527"/>
          <a:ext cx="2240924" cy="3558762"/>
        </p:xfrm>
        <a:graphic>
          <a:graphicData uri="http://schemas.openxmlformats.org/drawingml/2006/table">
            <a:tbl>
              <a:tblPr firstRow="1" bandRow="1">
                <a:tableStyleId>{5940675A-B579-460E-94D1-54222C63F5DA}</a:tableStyleId>
              </a:tblPr>
              <a:tblGrid>
                <a:gridCol w="2240924"/>
              </a:tblGrid>
              <a:tr h="365760">
                <a:tc>
                  <a:txBody>
                    <a:bodyPr/>
                    <a:lstStyle/>
                    <a:p>
                      <a:pPr algn="ctr"/>
                      <a:r>
                        <a:rPr lang="en-US" cap="none" spc="0" smtClean="0">
                          <a:ln w="0"/>
                          <a:effectLst>
                            <a:outerShdw blurRad="38100" dist="19050" dir="2700000" algn="tl" rotWithShape="0">
                              <a:schemeClr val="dk1">
                                <a:alpha val="40000"/>
                              </a:schemeClr>
                            </a:outerShdw>
                          </a:effectLst>
                        </a:rPr>
                        <a:t>Actual parameters</a:t>
                      </a:r>
                      <a:endParaRPr lang="en-US" b="0" cap="none" spc="0">
                        <a:ln w="0"/>
                        <a:solidFill>
                          <a:schemeClr val="tx1"/>
                        </a:solidFill>
                        <a:effectLst>
                          <a:outerShdw blurRad="38100" dist="19050" dir="2700000" algn="tl" rotWithShape="0">
                            <a:schemeClr val="dk1">
                              <a:alpha val="40000"/>
                            </a:schemeClr>
                          </a:outerShdw>
                        </a:effectLst>
                      </a:endParaRPr>
                    </a:p>
                  </a:txBody>
                  <a:tcPr/>
                </a:tc>
              </a:tr>
              <a:tr h="532167">
                <a:tc>
                  <a:txBody>
                    <a:bodyPr/>
                    <a:lstStyle/>
                    <a:p>
                      <a:pPr algn="ctr"/>
                      <a:r>
                        <a:rPr lang="en-US" cap="none" spc="0" smtClean="0">
                          <a:ln w="0"/>
                          <a:effectLst>
                            <a:outerShdw blurRad="38100" dist="19050" dir="2700000" algn="tl" rotWithShape="0">
                              <a:schemeClr val="dk1">
                                <a:alpha val="40000"/>
                              </a:schemeClr>
                            </a:outerShdw>
                          </a:effectLst>
                        </a:rPr>
                        <a:t>Returned values</a:t>
                      </a:r>
                      <a:endParaRPr lang="en-US" b="0" cap="none" spc="0">
                        <a:ln w="0"/>
                        <a:solidFill>
                          <a:schemeClr val="tx1"/>
                        </a:solidFill>
                        <a:effectLst>
                          <a:outerShdw blurRad="38100" dist="19050" dir="2700000" algn="tl" rotWithShape="0">
                            <a:schemeClr val="dk1">
                              <a:alpha val="40000"/>
                            </a:schemeClr>
                          </a:outerShdw>
                        </a:effectLst>
                      </a:endParaRPr>
                    </a:p>
                  </a:txBody>
                  <a:tcPr/>
                </a:tc>
              </a:tr>
              <a:tr h="532167">
                <a:tc>
                  <a:txBody>
                    <a:bodyPr/>
                    <a:lstStyle/>
                    <a:p>
                      <a:pPr algn="ctr"/>
                      <a:r>
                        <a:rPr lang="en-US" cap="none" spc="0" smtClean="0">
                          <a:ln w="0"/>
                          <a:effectLst>
                            <a:outerShdw blurRad="38100" dist="19050" dir="2700000" algn="tl" rotWithShape="0">
                              <a:schemeClr val="dk1">
                                <a:alpha val="40000"/>
                              </a:schemeClr>
                            </a:outerShdw>
                          </a:effectLst>
                        </a:rPr>
                        <a:t>Control link</a:t>
                      </a:r>
                      <a:endParaRPr lang="en-US" b="0" cap="none" spc="0">
                        <a:ln w="0"/>
                        <a:solidFill>
                          <a:schemeClr val="tx1"/>
                        </a:solidFill>
                        <a:effectLst>
                          <a:outerShdw blurRad="38100" dist="19050" dir="2700000" algn="tl" rotWithShape="0">
                            <a:schemeClr val="dk1">
                              <a:alpha val="40000"/>
                            </a:schemeClr>
                          </a:outerShdw>
                        </a:effectLst>
                      </a:endParaRPr>
                    </a:p>
                  </a:txBody>
                  <a:tcPr/>
                </a:tc>
              </a:tr>
              <a:tr h="532167">
                <a:tc>
                  <a:txBody>
                    <a:bodyPr/>
                    <a:lstStyle/>
                    <a:p>
                      <a:pPr algn="ctr"/>
                      <a:r>
                        <a:rPr lang="en-US" cap="none" spc="0" smtClean="0">
                          <a:ln w="0"/>
                          <a:effectLst>
                            <a:outerShdw blurRad="38100" dist="19050" dir="2700000" algn="tl" rotWithShape="0">
                              <a:schemeClr val="dk1">
                                <a:alpha val="40000"/>
                              </a:schemeClr>
                            </a:outerShdw>
                          </a:effectLst>
                        </a:rPr>
                        <a:t>Access link</a:t>
                      </a:r>
                      <a:endParaRPr lang="en-US" b="0" cap="none" spc="0">
                        <a:ln w="0"/>
                        <a:solidFill>
                          <a:schemeClr val="tx1"/>
                        </a:solidFill>
                        <a:effectLst>
                          <a:outerShdw blurRad="38100" dist="19050" dir="2700000" algn="tl" rotWithShape="0">
                            <a:schemeClr val="dk1">
                              <a:alpha val="40000"/>
                            </a:schemeClr>
                          </a:outerShdw>
                        </a:effectLst>
                      </a:endParaRPr>
                    </a:p>
                  </a:txBody>
                  <a:tcPr/>
                </a:tc>
              </a:tr>
              <a:tr h="532167">
                <a:tc>
                  <a:txBody>
                    <a:bodyPr/>
                    <a:lstStyle/>
                    <a:p>
                      <a:pPr algn="ctr"/>
                      <a:r>
                        <a:rPr lang="en-US" cap="none" spc="0" smtClean="0">
                          <a:ln w="0"/>
                          <a:effectLst>
                            <a:outerShdw blurRad="38100" dist="19050" dir="2700000" algn="tl" rotWithShape="0">
                              <a:schemeClr val="dk1">
                                <a:alpha val="40000"/>
                              </a:schemeClr>
                            </a:outerShdw>
                          </a:effectLst>
                        </a:rPr>
                        <a:t>Saved machine status</a:t>
                      </a:r>
                      <a:endParaRPr lang="en-US" b="0" cap="none" spc="0">
                        <a:ln w="0"/>
                        <a:solidFill>
                          <a:schemeClr val="tx1"/>
                        </a:solidFill>
                        <a:effectLst>
                          <a:outerShdw blurRad="38100" dist="19050" dir="2700000" algn="tl" rotWithShape="0">
                            <a:schemeClr val="dk1">
                              <a:alpha val="40000"/>
                            </a:schemeClr>
                          </a:outerShdw>
                        </a:effectLst>
                      </a:endParaRPr>
                    </a:p>
                  </a:txBody>
                  <a:tcPr/>
                </a:tc>
              </a:tr>
              <a:tr h="532167">
                <a:tc>
                  <a:txBody>
                    <a:bodyPr/>
                    <a:lstStyle/>
                    <a:p>
                      <a:pPr algn="ctr"/>
                      <a:r>
                        <a:rPr lang="en-US" cap="none" spc="0" smtClean="0">
                          <a:ln w="0"/>
                          <a:effectLst>
                            <a:outerShdw blurRad="38100" dist="19050" dir="2700000" algn="tl" rotWithShape="0">
                              <a:schemeClr val="dk1">
                                <a:alpha val="40000"/>
                              </a:schemeClr>
                            </a:outerShdw>
                          </a:effectLst>
                        </a:rPr>
                        <a:t>Local</a:t>
                      </a:r>
                      <a:r>
                        <a:rPr lang="en-US" cap="none" spc="0" baseline="0" smtClean="0">
                          <a:ln w="0"/>
                          <a:effectLst>
                            <a:outerShdw blurRad="38100" dist="19050" dir="2700000" algn="tl" rotWithShape="0">
                              <a:schemeClr val="dk1">
                                <a:alpha val="40000"/>
                              </a:schemeClr>
                            </a:outerShdw>
                          </a:effectLst>
                        </a:rPr>
                        <a:t> data</a:t>
                      </a:r>
                      <a:endParaRPr lang="en-US" b="0" cap="none" spc="0">
                        <a:ln w="0"/>
                        <a:solidFill>
                          <a:schemeClr val="tx1"/>
                        </a:solidFill>
                        <a:effectLst>
                          <a:outerShdw blurRad="38100" dist="19050" dir="2700000" algn="tl" rotWithShape="0">
                            <a:schemeClr val="dk1">
                              <a:alpha val="40000"/>
                            </a:schemeClr>
                          </a:outerShdw>
                        </a:effectLst>
                      </a:endParaRPr>
                    </a:p>
                  </a:txBody>
                  <a:tcPr/>
                </a:tc>
              </a:tr>
              <a:tr h="532167">
                <a:tc>
                  <a:txBody>
                    <a:bodyPr/>
                    <a:lstStyle/>
                    <a:p>
                      <a:pPr algn="ctr"/>
                      <a:r>
                        <a:rPr lang="en-US" cap="none" spc="0" smtClean="0">
                          <a:ln w="0"/>
                          <a:effectLst>
                            <a:outerShdw blurRad="38100" dist="19050" dir="2700000" algn="tl" rotWithShape="0">
                              <a:schemeClr val="dk1">
                                <a:alpha val="40000"/>
                              </a:schemeClr>
                            </a:outerShdw>
                          </a:effectLst>
                        </a:rPr>
                        <a:t>Temporaries</a:t>
                      </a:r>
                      <a:endParaRPr lang="en-US" b="0" cap="none" spc="0">
                        <a:ln w="0"/>
                        <a:solidFill>
                          <a:schemeClr val="tx1"/>
                        </a:solidFill>
                        <a:effectLst>
                          <a:outerShdw blurRad="38100" dist="19050" dir="2700000" algn="tl" rotWithShape="0">
                            <a:schemeClr val="dk1">
                              <a:alpha val="40000"/>
                            </a:schemeClr>
                          </a:outerShdw>
                        </a:effectLst>
                      </a:endParaRPr>
                    </a:p>
                  </a:txBody>
                  <a:tcPr/>
                </a:tc>
              </a:tr>
            </a:tbl>
          </a:graphicData>
        </a:graphic>
      </p:graphicFrame>
      <p:sp>
        <p:nvSpPr>
          <p:cNvPr id="4" name="Slide Number Placeholder 3"/>
          <p:cNvSpPr>
            <a:spLocks noGrp="1"/>
          </p:cNvSpPr>
          <p:nvPr>
            <p:ph type="sldNum" sz="quarter" idx="12"/>
          </p:nvPr>
        </p:nvSpPr>
        <p:spPr/>
        <p:txBody>
          <a:bodyPr/>
          <a:lstStyle/>
          <a:p>
            <a:fld id="{10CE138F-077E-4F22-9EFF-343499C387EA}" type="slidenum">
              <a:rPr lang="en-US" smtClean="0"/>
              <a:t>14</a:t>
            </a:fld>
            <a:endParaRPr lang="en-US"/>
          </a:p>
        </p:txBody>
      </p:sp>
      <p:sp>
        <p:nvSpPr>
          <p:cNvPr id="6" name="TextBox 5"/>
          <p:cNvSpPr txBox="1"/>
          <p:nvPr/>
        </p:nvSpPr>
        <p:spPr>
          <a:xfrm>
            <a:off x="438955" y="1445142"/>
            <a:ext cx="7830355" cy="4431983"/>
          </a:xfrm>
          <a:prstGeom prst="rect">
            <a:avLst/>
          </a:prstGeom>
          <a:noFill/>
        </p:spPr>
        <p:txBody>
          <a:bodyPr wrap="square" rtlCol="0">
            <a:spAutoFit/>
          </a:bodyPr>
          <a:lstStyle/>
          <a:p>
            <a:pPr marL="285750" indent="-285750" algn="just">
              <a:spcAft>
                <a:spcPts val="600"/>
              </a:spcAft>
              <a:buFont typeface="Arial" panose="020B0604020202020204" pitchFamily="34" charset="0"/>
              <a:buChar char="•"/>
              <a:tabLst>
                <a:tab pos="2635250" algn="l"/>
              </a:tabLst>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Temporary values, such as those arising from the evaluation of expressions, in cases where those temporaries cannot be held in registers.</a:t>
            </a:r>
          </a:p>
          <a:p>
            <a:pPr marL="285750" indent="-285750" algn="just">
              <a:spcAft>
                <a:spcPts val="6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Local data belonging to the procedures whose activation record this is.</a:t>
            </a:r>
          </a:p>
          <a:p>
            <a:pPr marL="285750" indent="-285750" algn="just">
              <a:spcAft>
                <a:spcPts val="6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Saved machine status, withe information about the state of the machine just before the call to the procedure. This information typically includes the return address ( value of the program counter, to which the called procedure must return) and the content of registers that were used by the calling procedure and that must be restored when the return occurs.</a:t>
            </a:r>
          </a:p>
          <a:p>
            <a:pPr marL="285750" indent="-285750" algn="just">
              <a:spcAft>
                <a:spcPts val="6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An access link, may be added to locate  data needed by the called procedure but found elsewhere, e.g. in another activation record.</a:t>
            </a:r>
          </a:p>
          <a:p>
            <a:pPr marL="285750" indent="-285750" algn="just">
              <a:spcAft>
                <a:spcPts val="6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 control link, pointing to the activation record of caller.</a:t>
            </a:r>
          </a:p>
          <a:p>
            <a:pPr marL="285750" indent="-285750" algn="just">
              <a:spcAft>
                <a:spcPts val="6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Space for return value of the called function, if any.</a:t>
            </a:r>
          </a:p>
          <a:p>
            <a:pPr marL="285750" indent="-285750" algn="just">
              <a:spcAft>
                <a:spcPts val="6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The actual parameters used by the calling procedure.</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419516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7780" y="289025"/>
            <a:ext cx="9144000" cy="616286"/>
          </a:xfrm>
        </p:spPr>
        <p:txBody>
          <a:bodyPr>
            <a:normAutofit fontScale="90000"/>
          </a:bodyPr>
          <a:lstStyle/>
          <a:p>
            <a:pPr algn="l"/>
            <a:r>
              <a:rPr lang="en-GB" sz="3200" b="1" smtClean="0">
                <a:solidFill>
                  <a:srgbClr val="C00000"/>
                </a:solidFill>
              </a:rPr>
              <a:t>Creation of An Activation Record</a:t>
            </a:r>
            <a:r>
              <a:rPr lang="en-US" sz="3200" smtClean="0">
                <a:solidFill>
                  <a:srgbClr val="C00000"/>
                </a:solidFill>
              </a:rPr>
              <a:t/>
            </a:r>
            <a:br>
              <a:rPr lang="en-US" sz="3200" smtClean="0">
                <a:solidFill>
                  <a:srgbClr val="C00000"/>
                </a:solidFill>
              </a:rPr>
            </a:br>
            <a:endParaRPr lang="en-US" sz="3200">
              <a:solidFill>
                <a:srgbClr val="C00000"/>
              </a:solidFill>
            </a:endParaRPr>
          </a:p>
        </p:txBody>
      </p:sp>
      <p:sp>
        <p:nvSpPr>
          <p:cNvPr id="3" name="Subtitle 2"/>
          <p:cNvSpPr>
            <a:spLocks noGrp="1"/>
          </p:cNvSpPr>
          <p:nvPr>
            <p:ph type="subTitle" idx="1"/>
          </p:nvPr>
        </p:nvSpPr>
        <p:spPr>
          <a:xfrm>
            <a:off x="212668" y="888388"/>
            <a:ext cx="9498001" cy="5074530"/>
          </a:xfrm>
        </p:spPr>
        <p:txBody>
          <a:bodyPr>
            <a:noAutofit/>
          </a:bodyPr>
          <a:lstStyle/>
          <a:p>
            <a:pPr marL="342900" lvl="0" indent="-342900" algn="l">
              <a:buFont typeface="Arial" panose="020B0604020202020204" pitchFamily="34" charset="0"/>
              <a:buChar char="•"/>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Who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allocates an activation record of a procedure?</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pPr>
            <a:r>
              <a:rPr lang="en-GB" sz="2000">
                <a:latin typeface="Arial Unicode MS" panose="020B0604020202020204" pitchFamily="34" charset="-128"/>
                <a:ea typeface="Arial Unicode MS" panose="020B0604020202020204" pitchFamily="34" charset="-128"/>
                <a:cs typeface="Arial Unicode MS" panose="020B0604020202020204" pitchFamily="34" charset="-128"/>
              </a:rPr>
              <a:t>Some part of the activation record of a procedure is created by that procedure immediately after that procedure is entered.</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pPr>
            <a:r>
              <a:rPr lang="en-GB" sz="2000">
                <a:latin typeface="Arial Unicode MS" panose="020B0604020202020204" pitchFamily="34" charset="-128"/>
                <a:ea typeface="Arial Unicode MS" panose="020B0604020202020204" pitchFamily="34" charset="-128"/>
                <a:cs typeface="Arial Unicode MS" panose="020B0604020202020204" pitchFamily="34" charset="-128"/>
              </a:rPr>
              <a:t>Some part is created by the caller of that procedure before that procedure is entered</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Calling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sequences are code statements to create activations records on the stack and enter data in them. </a:t>
            </a:r>
            <a:endParaRPr lang="en-GB"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CALLING SEQUENCE for a procedure allocates an activation record and fills its fields in with appropriate values.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RETURN SEQUENCE restores the machine state to allow execution of the calling procedure to continue.</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15</a:t>
            </a:fld>
            <a:endParaRPr lang="en-US"/>
          </a:p>
        </p:txBody>
      </p:sp>
    </p:spTree>
    <p:extLst>
      <p:ext uri="{BB962C8B-B14F-4D97-AF65-F5344CB8AC3E}">
        <p14:creationId xmlns:p14="http://schemas.microsoft.com/office/powerpoint/2010/main" val="209000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CE138F-077E-4F22-9EFF-343499C387EA}" type="slidenum">
              <a:rPr lang="en-US" smtClean="0"/>
              <a:t>16</a:t>
            </a:fld>
            <a:endParaRPr lang="en-US"/>
          </a:p>
        </p:txBody>
      </p:sp>
      <p:graphicFrame>
        <p:nvGraphicFramePr>
          <p:cNvPr id="6" name="Table 5"/>
          <p:cNvGraphicFramePr>
            <a:graphicFrameLocks noGrp="1"/>
          </p:cNvGraphicFramePr>
          <p:nvPr>
            <p:extLst/>
          </p:nvPr>
        </p:nvGraphicFramePr>
        <p:xfrm>
          <a:off x="2032000" y="719666"/>
          <a:ext cx="2746062" cy="4763040"/>
        </p:xfrm>
        <a:graphic>
          <a:graphicData uri="http://schemas.openxmlformats.org/drawingml/2006/table">
            <a:tbl>
              <a:tblPr firstRow="1" bandRow="1">
                <a:tableStyleId>{5940675A-B579-460E-94D1-54222C63F5DA}</a:tableStyleId>
              </a:tblPr>
              <a:tblGrid>
                <a:gridCol w="2746062"/>
              </a:tblGrid>
              <a:tr h="788016">
                <a:tc>
                  <a:txBody>
                    <a:bodyPr/>
                    <a:lstStyle/>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parameters</a:t>
                      </a:r>
                      <a:r>
                        <a:rPr lang="en-US" sz="1600" baseline="0" smtClean="0">
                          <a:latin typeface="Arial Unicode MS" panose="020B0604020202020204" pitchFamily="34" charset="-128"/>
                          <a:ea typeface="Arial Unicode MS" panose="020B0604020202020204" pitchFamily="34" charset="-128"/>
                          <a:cs typeface="Arial Unicode MS" panose="020B0604020202020204" pitchFamily="34" charset="-128"/>
                        </a:rPr>
                        <a:t> and return value</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a:lnB w="38100" cap="flat" cmpd="sng" algn="ctr">
                      <a:solidFill>
                        <a:schemeClr val="tx1"/>
                      </a:solidFill>
                      <a:prstDash val="sysDashDotDot"/>
                      <a:round/>
                      <a:headEnd type="none" w="med" len="med"/>
                      <a:tailEnd type="none" w="med" len="med"/>
                    </a:lnB>
                  </a:tcPr>
                </a:tc>
              </a:tr>
              <a:tr h="788016">
                <a:tc>
                  <a:txBody>
                    <a:bodyPr/>
                    <a:lstStyle/>
                    <a:p>
                      <a:pPr algn="l"/>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control link</a:t>
                      </a:r>
                    </a:p>
                    <a:p>
                      <a:pPr algn="l"/>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links and saved status</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T w="38100" cap="flat" cmpd="sng" algn="ctr">
                      <a:solidFill>
                        <a:schemeClr val="tx1"/>
                      </a:solidFill>
                      <a:prstDash val="sysDashDotDot"/>
                      <a:round/>
                      <a:headEnd type="none" w="med" len="med"/>
                      <a:tailEnd type="none" w="med" len="med"/>
                    </a:lnT>
                    <a:lnB w="38100" cap="flat" cmpd="sng" algn="ctr">
                      <a:solidFill>
                        <a:schemeClr val="tx1"/>
                      </a:solidFill>
                      <a:prstDash val="sysDashDotDot"/>
                      <a:round/>
                      <a:headEnd type="none" w="med" len="med"/>
                      <a:tailEnd type="none" w="med" len="med"/>
                    </a:lnB>
                  </a:tcPr>
                </a:tc>
              </a:tr>
              <a:tr h="788016">
                <a:tc>
                  <a:txBody>
                    <a:bodyPr/>
                    <a:lstStyle/>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temporaries</a:t>
                      </a:r>
                      <a:r>
                        <a:rPr lang="en-US" sz="1600" baseline="0" smtClean="0">
                          <a:latin typeface="Arial Unicode MS" panose="020B0604020202020204" pitchFamily="34" charset="-128"/>
                          <a:ea typeface="Arial Unicode MS" panose="020B0604020202020204" pitchFamily="34" charset="-128"/>
                          <a:cs typeface="Arial Unicode MS" panose="020B0604020202020204" pitchFamily="34" charset="-128"/>
                        </a:rPr>
                        <a:t> and local data</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a:lnT w="38100" cap="flat" cmpd="sng" algn="ctr">
                      <a:solidFill>
                        <a:schemeClr val="tx1"/>
                      </a:solidFill>
                      <a:prstDash val="sysDashDotDot"/>
                      <a:round/>
                      <a:headEnd type="none" w="med" len="med"/>
                      <a:tailEnd type="none" w="med" len="med"/>
                    </a:lnT>
                    <a:lnB w="38100" cap="flat" cmpd="sng" algn="ctr">
                      <a:solidFill>
                        <a:schemeClr val="tx1"/>
                      </a:solidFill>
                      <a:prstDash val="solid"/>
                      <a:round/>
                      <a:headEnd type="none" w="med" len="med"/>
                      <a:tailEnd type="none" w="med" len="med"/>
                    </a:lnB>
                  </a:tcPr>
                </a:tc>
              </a:tr>
              <a:tr h="788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parameters</a:t>
                      </a:r>
                      <a:r>
                        <a:rPr lang="en-US" sz="1600" baseline="0" smtClean="0">
                          <a:latin typeface="Arial Unicode MS" panose="020B0604020202020204" pitchFamily="34" charset="-128"/>
                          <a:ea typeface="Arial Unicode MS" panose="020B0604020202020204" pitchFamily="34" charset="-128"/>
                          <a:cs typeface="Arial Unicode MS" panose="020B0604020202020204" pitchFamily="34" charset="-128"/>
                        </a:rPr>
                        <a:t> and return value</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a:lnT w="38100" cap="flat" cmpd="sng" algn="ctr">
                      <a:solidFill>
                        <a:schemeClr val="tx1"/>
                      </a:solidFill>
                      <a:prstDash val="solid"/>
                      <a:round/>
                      <a:headEnd type="none" w="med" len="med"/>
                      <a:tailEnd type="none" w="med" len="med"/>
                    </a:lnT>
                    <a:lnB w="38100" cap="flat" cmpd="sng" algn="ctr">
                      <a:solidFill>
                        <a:schemeClr val="tx1"/>
                      </a:solidFill>
                      <a:prstDash val="sysDashDotDot"/>
                      <a:round/>
                      <a:headEnd type="none" w="med" len="med"/>
                      <a:tailEnd type="none" w="med" len="med"/>
                    </a:lnB>
                  </a:tcPr>
                </a:tc>
              </a:tr>
              <a:tr h="788016">
                <a:tc>
                  <a:txBody>
                    <a:bodyPr/>
                    <a:lstStyle/>
                    <a:p>
                      <a:pPr algn="l"/>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control link</a:t>
                      </a:r>
                    </a:p>
                    <a:p>
                      <a:pPr algn="l"/>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links and saved status</a:t>
                      </a:r>
                    </a:p>
                    <a:p>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a:lnT w="38100" cap="flat" cmpd="sng" algn="ctr">
                      <a:solidFill>
                        <a:schemeClr val="tx1"/>
                      </a:solidFill>
                      <a:prstDash val="sysDashDotDot"/>
                      <a:round/>
                      <a:headEnd type="none" w="med" len="med"/>
                      <a:tailEnd type="none" w="med" len="med"/>
                    </a:lnT>
                    <a:lnB w="38100" cap="flat" cmpd="sng" algn="ctr">
                      <a:solidFill>
                        <a:schemeClr val="tx1"/>
                      </a:solidFill>
                      <a:prstDash val="sysDashDotDot"/>
                      <a:round/>
                      <a:headEnd type="none" w="med" len="med"/>
                      <a:tailEnd type="none" w="med" len="med"/>
                    </a:lnB>
                  </a:tcPr>
                </a:tc>
              </a:tr>
              <a:tr h="788016">
                <a:tc>
                  <a:txBody>
                    <a:bodyPr/>
                    <a:lstStyle/>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temporaries</a:t>
                      </a:r>
                      <a:r>
                        <a:rPr lang="en-US" sz="1600" baseline="0" smtClean="0">
                          <a:latin typeface="Arial Unicode MS" panose="020B0604020202020204" pitchFamily="34" charset="-128"/>
                          <a:ea typeface="Arial Unicode MS" panose="020B0604020202020204" pitchFamily="34" charset="-128"/>
                          <a:cs typeface="Arial Unicode MS" panose="020B0604020202020204" pitchFamily="34" charset="-128"/>
                        </a:rPr>
                        <a:t> and local data</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a:lnT w="38100" cap="flat" cmpd="sng" algn="ctr">
                      <a:solidFill>
                        <a:schemeClr val="tx1"/>
                      </a:solidFill>
                      <a:prstDash val="sysDashDotDot"/>
                      <a:round/>
                      <a:headEnd type="none" w="med" len="med"/>
                      <a:tailEnd type="none" w="med" len="med"/>
                    </a:lnT>
                  </a:tcPr>
                </a:tc>
              </a:tr>
            </a:tbl>
          </a:graphicData>
        </a:graphic>
      </p:graphicFrame>
      <p:cxnSp>
        <p:nvCxnSpPr>
          <p:cNvPr id="46" name="Straight Connector 45"/>
          <p:cNvCxnSpPr/>
          <p:nvPr/>
        </p:nvCxnSpPr>
        <p:spPr>
          <a:xfrm>
            <a:off x="1880315" y="4033783"/>
            <a:ext cx="141668" cy="0"/>
          </a:xfrm>
          <a:prstGeom prst="line">
            <a:avLst/>
          </a:prstGeom>
        </p:spPr>
        <p:style>
          <a:lnRef idx="3">
            <a:schemeClr val="dk1"/>
          </a:lnRef>
          <a:fillRef idx="0">
            <a:schemeClr val="dk1"/>
          </a:fillRef>
          <a:effectRef idx="2">
            <a:schemeClr val="dk1"/>
          </a:effectRef>
          <a:fontRef idx="minor">
            <a:schemeClr val="tx1"/>
          </a:fontRef>
        </p:style>
      </p:cxnSp>
      <p:grpSp>
        <p:nvGrpSpPr>
          <p:cNvPr id="105" name="Group 104"/>
          <p:cNvGrpSpPr/>
          <p:nvPr/>
        </p:nvGrpSpPr>
        <p:grpSpPr>
          <a:xfrm>
            <a:off x="1812702" y="540913"/>
            <a:ext cx="209281" cy="5011721"/>
            <a:chOff x="1812702" y="540913"/>
            <a:chExt cx="209281" cy="5011721"/>
          </a:xfrm>
        </p:grpSpPr>
        <p:cxnSp>
          <p:nvCxnSpPr>
            <p:cNvPr id="58" name="Elbow Connector 57"/>
            <p:cNvCxnSpPr/>
            <p:nvPr/>
          </p:nvCxnSpPr>
          <p:spPr>
            <a:xfrm rot="5400000" flipH="1" flipV="1">
              <a:off x="1494641" y="5031729"/>
              <a:ext cx="838966" cy="202844"/>
            </a:xfrm>
            <a:prstGeom prst="bentConnector3">
              <a:avLst>
                <a:gd name="adj1" fmla="val 105263"/>
              </a:avLst>
            </a:prstGeom>
            <a:ln w="19050">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rot="5400000" flipH="1" flipV="1">
              <a:off x="1060730" y="3072530"/>
              <a:ext cx="1780838" cy="141668"/>
            </a:xfrm>
            <a:prstGeom prst="bentConnector3">
              <a:avLst>
                <a:gd name="adj1" fmla="val 999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6200000" flipV="1">
              <a:off x="1408322" y="1046715"/>
              <a:ext cx="1113026" cy="101422"/>
            </a:xfrm>
            <a:prstGeom prst="bentConnector3">
              <a:avLst>
                <a:gd name="adj1" fmla="val -322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1812702" y="5629955"/>
            <a:ext cx="1803043" cy="369332"/>
          </a:xfrm>
          <a:prstGeom prst="rect">
            <a:avLst/>
          </a:prstGeom>
          <a:noFill/>
        </p:spPr>
        <p:txBody>
          <a:bodyPr wrap="square" rtlCol="0">
            <a:spAutoFit/>
          </a:bodyPr>
          <a:lstStyle/>
          <a:p>
            <a:r>
              <a:rPr lang="en-US" smtClean="0"/>
              <a:t>Stack_top</a:t>
            </a:r>
            <a:endParaRPr lang="en-US"/>
          </a:p>
        </p:txBody>
      </p:sp>
      <p:grpSp>
        <p:nvGrpSpPr>
          <p:cNvPr id="140" name="Group 139"/>
          <p:cNvGrpSpPr/>
          <p:nvPr/>
        </p:nvGrpSpPr>
        <p:grpSpPr>
          <a:xfrm>
            <a:off x="4786481" y="721217"/>
            <a:ext cx="3715556" cy="4831417"/>
            <a:chOff x="4786481" y="721217"/>
            <a:chExt cx="3715556" cy="4831417"/>
          </a:xfrm>
        </p:grpSpPr>
        <p:cxnSp>
          <p:nvCxnSpPr>
            <p:cNvPr id="108" name="Straight Connector 107"/>
            <p:cNvCxnSpPr/>
            <p:nvPr/>
          </p:nvCxnSpPr>
          <p:spPr>
            <a:xfrm flipV="1">
              <a:off x="4997003" y="1867437"/>
              <a:ext cx="360608" cy="12882"/>
            </a:xfrm>
            <a:prstGeom prst="line">
              <a:avLst/>
            </a:prstGeom>
            <a:ln w="38100"/>
          </p:spPr>
          <p:style>
            <a:lnRef idx="3">
              <a:schemeClr val="dk1"/>
            </a:lnRef>
            <a:fillRef idx="0">
              <a:schemeClr val="dk1"/>
            </a:fillRef>
            <a:effectRef idx="2">
              <a:schemeClr val="dk1"/>
            </a:effectRef>
            <a:fontRef idx="minor">
              <a:schemeClr val="tx1"/>
            </a:fontRef>
          </p:style>
        </p:cxnSp>
        <p:cxnSp>
          <p:nvCxnSpPr>
            <p:cNvPr id="115" name="Straight Connector 114"/>
            <p:cNvCxnSpPr/>
            <p:nvPr/>
          </p:nvCxnSpPr>
          <p:spPr>
            <a:xfrm flipV="1">
              <a:off x="4997003" y="4260761"/>
              <a:ext cx="360608" cy="12882"/>
            </a:xfrm>
            <a:prstGeom prst="line">
              <a:avLst/>
            </a:prstGeom>
            <a:ln w="38100"/>
          </p:spPr>
          <p:style>
            <a:lnRef idx="3">
              <a:schemeClr val="dk1"/>
            </a:lnRef>
            <a:fillRef idx="0">
              <a:schemeClr val="dk1"/>
            </a:fillRef>
            <a:effectRef idx="2">
              <a:schemeClr val="dk1"/>
            </a:effectRef>
            <a:fontRef idx="minor">
              <a:schemeClr val="tx1"/>
            </a:fontRef>
          </p:style>
        </p:cxnSp>
        <p:cxnSp>
          <p:nvCxnSpPr>
            <p:cNvPr id="117" name="Straight Arrow Connector 116"/>
            <p:cNvCxnSpPr/>
            <p:nvPr/>
          </p:nvCxnSpPr>
          <p:spPr>
            <a:xfrm>
              <a:off x="5138670" y="3320607"/>
              <a:ext cx="0" cy="9401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5138670" y="1880319"/>
              <a:ext cx="1" cy="816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786481" y="2704562"/>
              <a:ext cx="2228045" cy="338554"/>
            </a:xfrm>
            <a:prstGeom prst="rect">
              <a:avLst/>
            </a:prstGeom>
            <a:noFill/>
          </p:spPr>
          <p:txBody>
            <a:bodyPr wrap="square" rtlCol="0">
              <a:spAutoFit/>
            </a:bodyPr>
            <a:lstStyle/>
            <a:p>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caller’s responsibility</a:t>
              </a:r>
              <a:endParaRPr lang="en-US" sz="1600" b="1">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24" name="Straight Arrow Connector 123"/>
            <p:cNvCxnSpPr/>
            <p:nvPr/>
          </p:nvCxnSpPr>
          <p:spPr>
            <a:xfrm>
              <a:off x="5138670" y="5022457"/>
              <a:ext cx="0" cy="5301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5138670" y="4288664"/>
              <a:ext cx="0" cy="244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863754" y="4582121"/>
              <a:ext cx="2228045" cy="338554"/>
            </a:xfrm>
            <a:prstGeom prst="rect">
              <a:avLst/>
            </a:prstGeom>
            <a:noFill/>
          </p:spPr>
          <p:txBody>
            <a:bodyPr wrap="square" rtlCol="0">
              <a:spAutoFit/>
            </a:bodyPr>
            <a:lstStyle/>
            <a:p>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callee’s responsibility</a:t>
              </a:r>
              <a:endParaRPr lang="en-US" sz="1600" b="1">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28" name="Straight Connector 127"/>
            <p:cNvCxnSpPr/>
            <p:nvPr/>
          </p:nvCxnSpPr>
          <p:spPr>
            <a:xfrm flipV="1">
              <a:off x="6653918" y="721217"/>
              <a:ext cx="360608" cy="12882"/>
            </a:xfrm>
            <a:prstGeom prst="line">
              <a:avLst/>
            </a:prstGeom>
            <a:ln w="38100"/>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flipV="1">
              <a:off x="6653918" y="3034568"/>
              <a:ext cx="360608" cy="12882"/>
            </a:xfrm>
            <a:prstGeom prst="line">
              <a:avLst/>
            </a:prstGeom>
            <a:ln w="38100"/>
          </p:spPr>
          <p:style>
            <a:lnRef idx="3">
              <a:schemeClr val="dk1"/>
            </a:lnRef>
            <a:fillRef idx="0">
              <a:schemeClr val="dk1"/>
            </a:fillRef>
            <a:effectRef idx="2">
              <a:schemeClr val="dk1"/>
            </a:effectRef>
            <a:fontRef idx="minor">
              <a:schemeClr val="tx1"/>
            </a:fontRef>
          </p:style>
        </p:cxnSp>
        <p:cxnSp>
          <p:nvCxnSpPr>
            <p:cNvPr id="130" name="Straight Connector 129"/>
            <p:cNvCxnSpPr/>
            <p:nvPr/>
          </p:nvCxnSpPr>
          <p:spPr>
            <a:xfrm flipV="1">
              <a:off x="6653918" y="5515834"/>
              <a:ext cx="360608" cy="12882"/>
            </a:xfrm>
            <a:prstGeom prst="line">
              <a:avLst/>
            </a:prstGeom>
            <a:ln w="38100"/>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flipV="1">
              <a:off x="6821341" y="721217"/>
              <a:ext cx="1" cy="816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6821342" y="3047450"/>
              <a:ext cx="1" cy="816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821342" y="4582121"/>
              <a:ext cx="0" cy="9401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6821342" y="2107296"/>
              <a:ext cx="0" cy="9401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950039" y="1661373"/>
              <a:ext cx="2524260" cy="338554"/>
            </a:xfrm>
            <a:prstGeom prst="rect">
              <a:avLst/>
            </a:prstGeom>
            <a:noFill/>
          </p:spPr>
          <p:txBody>
            <a:bodyPr wrap="square" rtlCol="0">
              <a:spAutoFit/>
            </a:bodyPr>
            <a:lstStyle/>
            <a:p>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Caller’s activation record</a:t>
              </a:r>
              <a:endParaRPr lang="en-US" sz="1600" b="1">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8" name="TextBox 137"/>
            <p:cNvSpPr txBox="1"/>
            <p:nvPr/>
          </p:nvSpPr>
          <p:spPr>
            <a:xfrm>
              <a:off x="5977777" y="3928648"/>
              <a:ext cx="2524260" cy="338554"/>
            </a:xfrm>
            <a:prstGeom prst="rect">
              <a:avLst/>
            </a:prstGeom>
            <a:noFill/>
          </p:spPr>
          <p:txBody>
            <a:bodyPr wrap="square" rtlCol="0">
              <a:spAutoFit/>
            </a:bodyPr>
            <a:lstStyle/>
            <a:p>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Callee’s activation record</a:t>
              </a:r>
              <a:endParaRPr lang="en-US" sz="1600" b="1">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41" name="Title 1"/>
          <p:cNvSpPr txBox="1">
            <a:spLocks/>
          </p:cNvSpPr>
          <p:nvPr/>
        </p:nvSpPr>
        <p:spPr>
          <a:xfrm>
            <a:off x="377780" y="289025"/>
            <a:ext cx="9144000" cy="61628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smtClean="0">
                <a:solidFill>
                  <a:srgbClr val="C00000"/>
                </a:solidFill>
              </a:rPr>
              <a:t>Creation of An Activation Record</a:t>
            </a:r>
            <a:r>
              <a:rPr lang="en-US" sz="3200" smtClean="0">
                <a:solidFill>
                  <a:srgbClr val="C00000"/>
                </a:solidFill>
              </a:rPr>
              <a:t/>
            </a:r>
            <a:br>
              <a:rPr lang="en-US" sz="3200" smtClean="0">
                <a:solidFill>
                  <a:srgbClr val="C00000"/>
                </a:solidFill>
              </a:rPr>
            </a:br>
            <a:endParaRPr lang="en-US" sz="3200">
              <a:solidFill>
                <a:srgbClr val="C00000"/>
              </a:solidFill>
            </a:endParaRPr>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55417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007" y="676136"/>
            <a:ext cx="9865216" cy="5312540"/>
          </a:xfrm>
        </p:spPr>
        <p:txBody>
          <a:bodyPr>
            <a:noAutofit/>
          </a:bodyPr>
          <a:lstStyle/>
          <a:p>
            <a:pPr marL="0" indent="0">
              <a:buNone/>
            </a:pPr>
            <a:r>
              <a:rPr lang="en-US" sz="2400" b="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 Sample calling sequence</a:t>
            </a:r>
            <a:endParaRPr lang="en-US" sz="240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Caller evaluates the actual parameters and places them into the activation record of the callee.</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Caller stores a return address and old value for stack_top in the callee’s activation record.</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Caller increments stack_top to the beginning of the temporaries and locals for the callee.</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Caller branches to the code for the callee.</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Callee saves all needed register values and status.</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Callee initializes its locals and begins execution.</a:t>
            </a:r>
          </a:p>
          <a:p>
            <a:pPr marL="0" indent="0">
              <a:buNone/>
            </a:pPr>
            <a:r>
              <a:rPr lang="en-US" sz="2400" b="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Sample return sequence</a:t>
            </a:r>
            <a:endParaRPr lang="en-US" sz="240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Callee places the return value at the correct location in the activation record (next to caller’s activation record)</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Callee uses status information previously saved to restore stack_top and the other registers.</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Callee branches to the return address previously requested by the caller.</a:t>
            </a:r>
          </a:p>
          <a:p>
            <a:pPr lvl="0"/>
            <a:r>
              <a:rPr lang="en-US" sz="1800">
                <a:latin typeface="Arial Unicode MS" panose="020B0604020202020204" pitchFamily="34" charset="-128"/>
                <a:ea typeface="Arial Unicode MS" panose="020B0604020202020204" pitchFamily="34" charset="-128"/>
                <a:cs typeface="Arial Unicode MS" panose="020B0604020202020204" pitchFamily="34" charset="-128"/>
              </a:rPr>
              <a:t>[Optional] Caller copies the return value into its own activation record and uses it to evaluate an expression. </a:t>
            </a:r>
          </a:p>
        </p:txBody>
      </p:sp>
      <p:sp>
        <p:nvSpPr>
          <p:cNvPr id="4" name="Slide Number Placeholder 3"/>
          <p:cNvSpPr>
            <a:spLocks noGrp="1"/>
          </p:cNvSpPr>
          <p:nvPr>
            <p:ph type="sldNum" sz="quarter" idx="12"/>
          </p:nvPr>
        </p:nvSpPr>
        <p:spPr/>
        <p:txBody>
          <a:bodyPr/>
          <a:lstStyle/>
          <a:p>
            <a:fld id="{10CE138F-077E-4F22-9EFF-343499C387EA}" type="slidenum">
              <a:rPr lang="en-US" smtClean="0"/>
              <a:t>17</a:t>
            </a:fld>
            <a:endParaRPr lang="en-US"/>
          </a:p>
        </p:txBody>
      </p:sp>
      <p:sp>
        <p:nvSpPr>
          <p:cNvPr id="5" name="Title 1"/>
          <p:cNvSpPr txBox="1">
            <a:spLocks/>
          </p:cNvSpPr>
          <p:nvPr/>
        </p:nvSpPr>
        <p:spPr>
          <a:xfrm>
            <a:off x="377780" y="192868"/>
            <a:ext cx="9144000" cy="67613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smtClean="0">
                <a:solidFill>
                  <a:srgbClr val="C00000"/>
                </a:solidFill>
              </a:rPr>
              <a:t>Creation of An Activation Record</a:t>
            </a:r>
            <a:r>
              <a:rPr lang="en-US" sz="3200" smtClean="0">
                <a:solidFill>
                  <a:srgbClr val="C00000"/>
                </a:solidFill>
              </a:rPr>
              <a:t/>
            </a:r>
            <a:br>
              <a:rPr lang="en-US" sz="3200" smtClean="0">
                <a:solidFill>
                  <a:srgbClr val="C00000"/>
                </a:solidFill>
              </a:rPr>
            </a:br>
            <a:endParaRPr lang="en-US" sz="3200">
              <a:solidFill>
                <a:srgbClr val="C00000"/>
              </a:solidFill>
            </a:endParaRPr>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07524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540913"/>
            <a:ext cx="5833056" cy="4842456"/>
          </a:xfrm>
        </p:spPr>
        <p:txBody>
          <a:bodyPr>
            <a:noAutofit/>
          </a:bodyPr>
          <a:lstStyle/>
          <a:p>
            <a:pPr marL="0" indent="0" algn="just">
              <a:buNone/>
            </a:pPr>
            <a:r>
              <a:rPr lang="en-GB" b="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Who deallocates?</a:t>
            </a:r>
            <a:endParaRPr lang="en-US">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just"/>
            <a:r>
              <a:rPr lang="en-GB" sz="1800">
                <a:latin typeface="Arial Unicode MS" panose="020B0604020202020204" pitchFamily="34" charset="-128"/>
                <a:ea typeface="Arial Unicode MS" panose="020B0604020202020204" pitchFamily="34" charset="-128"/>
                <a:cs typeface="Arial Unicode MS" panose="020B0604020202020204" pitchFamily="34" charset="-128"/>
              </a:rPr>
              <a:t>Callee de‐allocates the part allocated by Callee.</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lvl="0" algn="just"/>
            <a:r>
              <a:rPr lang="en-GB" sz="1800">
                <a:latin typeface="Arial Unicode MS" panose="020B0604020202020204" pitchFamily="34" charset="-128"/>
                <a:ea typeface="Arial Unicode MS" panose="020B0604020202020204" pitchFamily="34" charset="-128"/>
                <a:cs typeface="Arial Unicode MS" panose="020B0604020202020204" pitchFamily="34" charset="-128"/>
              </a:rPr>
              <a:t>Caller de‐allocates the part allocated by Caller.</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en-US" b="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Variable-length data</a:t>
            </a:r>
            <a:endParaRPr lang="en-US">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 some languages, array size can depend on a value passed to the procedure as a parameter</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This and any other variable-sized data can still be allocated on the stack, but BELOW the callee’s activation record</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 the activation record itself, we simply store POINTERS to the to-be-allocated data.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All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variable-length data is pointed to from the local data area.</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Picture 6"/>
          <p:cNvPicPr/>
          <p:nvPr/>
        </p:nvPicPr>
        <p:blipFill>
          <a:blip r:embed="rId2"/>
          <a:srcRect/>
          <a:stretch>
            <a:fillRect/>
          </a:stretch>
        </p:blipFill>
        <p:spPr bwMode="auto">
          <a:xfrm>
            <a:off x="6980349" y="280888"/>
            <a:ext cx="4494726" cy="526990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10CE138F-077E-4F22-9EFF-343499C387EA}" type="slidenum">
              <a:rPr lang="en-US" smtClean="0"/>
              <a:t>18</a:t>
            </a:fld>
            <a:endParaRPr lang="en-US"/>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51514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958704"/>
            <a:ext cx="10515600" cy="1325563"/>
          </a:xfrm>
        </p:spPr>
        <p:txBody>
          <a:bodyPr>
            <a:noAutofit/>
          </a:bodyPr>
          <a:lstStyle/>
          <a:p>
            <a:pPr algn="ctr"/>
            <a:r>
              <a:rPr lang="en-US" sz="9600" smtClean="0">
                <a:latin typeface="Bell MT" panose="02020503060305020303" pitchFamily="18" charset="0"/>
              </a:rPr>
              <a:t>Thank You !</a:t>
            </a:r>
            <a:endParaRPr lang="en-US" sz="9600">
              <a:latin typeface="Bell MT" panose="02020503060305020303" pitchFamily="18" charset="0"/>
            </a:endParaRPr>
          </a:p>
        </p:txBody>
      </p:sp>
      <p:sp>
        <p:nvSpPr>
          <p:cNvPr id="3" name="Slide Number Placeholder 2"/>
          <p:cNvSpPr>
            <a:spLocks noGrp="1"/>
          </p:cNvSpPr>
          <p:nvPr>
            <p:ph type="sldNum" sz="quarter" idx="12"/>
          </p:nvPr>
        </p:nvSpPr>
        <p:spPr/>
        <p:txBody>
          <a:bodyPr/>
          <a:lstStyle/>
          <a:p>
            <a:fld id="{10CE138F-077E-4F22-9EFF-343499C387EA}" type="slidenum">
              <a:rPr lang="en-US" smtClean="0"/>
              <a:t>19</a:t>
            </a:fld>
            <a:endParaRPr lang="en-US"/>
          </a:p>
        </p:txBody>
      </p:sp>
    </p:spTree>
    <p:extLst>
      <p:ext uri="{BB962C8B-B14F-4D97-AF65-F5344CB8AC3E}">
        <p14:creationId xmlns:p14="http://schemas.microsoft.com/office/powerpoint/2010/main" val="298428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1" y="268909"/>
            <a:ext cx="10515600" cy="1154585"/>
          </a:xfrm>
        </p:spPr>
        <p:style>
          <a:lnRef idx="3">
            <a:schemeClr val="lt1"/>
          </a:lnRef>
          <a:fillRef idx="1">
            <a:schemeClr val="accent1"/>
          </a:fillRef>
          <a:effectRef idx="1">
            <a:schemeClr val="accent1"/>
          </a:effectRef>
          <a:fontRef idx="minor">
            <a:schemeClr val="lt1"/>
          </a:fontRef>
        </p:style>
        <p:txBody>
          <a:bodyPr/>
          <a:lstStyle/>
          <a:p>
            <a:pPr algn="ctr"/>
            <a:r>
              <a:rPr lang="en-US" b="1" dirty="0" smtClean="0">
                <a:solidFill>
                  <a:srgbClr val="FFFF00"/>
                </a:solidFill>
              </a:rPr>
              <a:t> </a:t>
            </a:r>
            <a:r>
              <a:rPr lang="en-US" b="1" dirty="0">
                <a:solidFill>
                  <a:srgbClr val="FFFF00"/>
                </a:solidFill>
              </a:rPr>
              <a:t>Run-time Environments</a:t>
            </a:r>
          </a:p>
        </p:txBody>
      </p:sp>
      <p:sp>
        <p:nvSpPr>
          <p:cNvPr id="3" name="Content Placeholder 2"/>
          <p:cNvSpPr>
            <a:spLocks noGrp="1"/>
          </p:cNvSpPr>
          <p:nvPr>
            <p:ph idx="1"/>
          </p:nvPr>
        </p:nvSpPr>
        <p:spPr>
          <a:xfrm>
            <a:off x="885701" y="1698173"/>
            <a:ext cx="9350829" cy="4512622"/>
          </a:xfrm>
        </p:spPr>
        <p:txBody>
          <a:bodyPr>
            <a:noAutofit/>
          </a:bodyPr>
          <a:lstStyle/>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 compiler must accurately implement the abstractions embodied in the source language definition. These abstractions typically include the concepts such names, scope, bindings, data types, operators, procedures, parameters and flow-of-control constructs.</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compiler must co-operate with operating system and other system software to support these abstractions on the target machine.</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To do so, the compiler creates and manages a run-time environment in which target code are being executed. </a:t>
            </a:r>
          </a:p>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By runtime, we mean a program in execution.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Runtime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environment is a state of the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target machine</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which may include software libraries,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environment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variables, etc., to provide services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to the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processes running in the system</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10CE138F-077E-4F22-9EFF-343499C387EA}" type="slidenum">
              <a:rPr lang="en-US" smtClean="0"/>
              <a:t>2</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62432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FF0000"/>
                </a:solidFill>
              </a:rPr>
              <a:t>Run-time Environment...</a:t>
            </a:r>
            <a:endParaRPr lang="en-US" sz="3200">
              <a:solidFill>
                <a:srgbClr val="FF0000"/>
              </a:solidFill>
            </a:endParaRPr>
          </a:p>
        </p:txBody>
      </p:sp>
      <p:sp>
        <p:nvSpPr>
          <p:cNvPr id="3" name="Content Placeholder 2"/>
          <p:cNvSpPr>
            <a:spLocks noGrp="1"/>
          </p:cNvSpPr>
          <p:nvPr>
            <p:ph idx="1"/>
          </p:nvPr>
        </p:nvSpPr>
        <p:spPr>
          <a:xfrm>
            <a:off x="838200" y="1576248"/>
            <a:ext cx="9505208" cy="4351338"/>
          </a:xfrm>
        </p:spPr>
        <p:txBody>
          <a:bodyPr>
            <a:normAutofit/>
          </a:bodyPr>
          <a:lstStyle/>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Runtime support system is a package, mostly generated with the executable program itself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and facilitates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the process communication between the process and the runtime environment. It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takes care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of memory allocation and de-allocation while the program is being executed</a:t>
            </a:r>
          </a:p>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This environment deals with a number of issues such as layout and allocation of storage locations for the objects named in the source program, the mechanisms used by the target program to access variables, the linkages between procedures, the mechanisms for passing parameters, and interfaces to the oerating system, input/output devices and other programs.</a:t>
            </a:r>
          </a:p>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That is,</a:t>
            </a:r>
          </a:p>
          <a:p>
            <a:pPr lvl="1">
              <a:buFont typeface="Arial Unicode MS" panose="020B0604020202020204" pitchFamily="34" charset="-128"/>
              <a:buChar char="‣"/>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Management of run-time resources</a:t>
            </a:r>
          </a:p>
          <a:p>
            <a:pPr lvl="1">
              <a:buFont typeface="Arial Unicode MS" panose="020B0604020202020204" pitchFamily="34" charset="-128"/>
              <a:buChar char="‣"/>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Correspondence between static (compile-time) and dynamic (run-time) structures</a:t>
            </a:r>
          </a:p>
          <a:p>
            <a:pPr lvl="1">
              <a:buFont typeface="Arial Unicode MS" panose="020B0604020202020204" pitchFamily="34" charset="-128"/>
              <a:buChar char="‣"/>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Storage organization</a:t>
            </a:r>
          </a:p>
          <a:p>
            <a:endParaRPr lang="en-US" sz="2400"/>
          </a:p>
        </p:txBody>
      </p:sp>
      <p:sp>
        <p:nvSpPr>
          <p:cNvPr id="4" name="Slide Number Placeholder 3"/>
          <p:cNvSpPr>
            <a:spLocks noGrp="1"/>
          </p:cNvSpPr>
          <p:nvPr>
            <p:ph type="sldNum" sz="quarter" idx="12"/>
          </p:nvPr>
        </p:nvSpPr>
        <p:spPr/>
        <p:txBody>
          <a:bodyPr/>
          <a:lstStyle/>
          <a:p>
            <a:fld id="{10CE138F-077E-4F22-9EFF-343499C387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61274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0515600" cy="1325563"/>
          </a:xfrm>
        </p:spPr>
        <p:txBody>
          <a:bodyPr>
            <a:normAutofit/>
          </a:bodyPr>
          <a:lstStyle/>
          <a:p>
            <a:r>
              <a:rPr lang="en-US" sz="3600" smtClean="0">
                <a:solidFill>
                  <a:srgbClr val="C00000"/>
                </a:solidFill>
              </a:rPr>
              <a:t>Run-time Resources</a:t>
            </a:r>
            <a:endParaRPr lang="en-US" sz="3600">
              <a:solidFill>
                <a:srgbClr val="C00000"/>
              </a:solidFill>
            </a:endParaRPr>
          </a:p>
        </p:txBody>
      </p:sp>
      <p:sp>
        <p:nvSpPr>
          <p:cNvPr id="3" name="Content Placeholder 2"/>
          <p:cNvSpPr>
            <a:spLocks noGrp="1"/>
          </p:cNvSpPr>
          <p:nvPr>
            <p:ph idx="1"/>
          </p:nvPr>
        </p:nvSpPr>
        <p:spPr>
          <a:xfrm>
            <a:off x="838200" y="1143042"/>
            <a:ext cx="10211873" cy="4351338"/>
          </a:xfrm>
        </p:spPr>
        <p:txBody>
          <a:bodyPr>
            <a:normAutofit/>
          </a:bodyPr>
          <a:lstStyle/>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Execution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of a program is initially under the control of the operating system (OS)</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When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a program is invoked</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1">
              <a:buFont typeface="Arial Unicode MS" panose="020B0604020202020204" pitchFamily="34" charset="-128"/>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a:latin typeface="Arial Unicode MS" panose="020B0604020202020204" pitchFamily="34" charset="-128"/>
                <a:ea typeface="Arial Unicode MS" panose="020B0604020202020204" pitchFamily="34" charset="-128"/>
                <a:cs typeface="Arial Unicode MS" panose="020B0604020202020204" pitchFamily="34" charset="-128"/>
              </a:rPr>
              <a:t>OS allocates space for the program</a:t>
            </a:r>
          </a:p>
          <a:p>
            <a:pPr lvl="1">
              <a:buFont typeface="Arial Unicode MS" panose="020B0604020202020204" pitchFamily="34" charset="-128"/>
              <a:buChar char="‣"/>
            </a:pPr>
            <a:r>
              <a:rPr lang="en-US">
                <a:latin typeface="Arial Unicode MS" panose="020B0604020202020204" pitchFamily="34" charset="-128"/>
                <a:ea typeface="Arial Unicode MS" panose="020B0604020202020204" pitchFamily="34" charset="-128"/>
                <a:cs typeface="Arial Unicode MS" panose="020B0604020202020204" pitchFamily="34" charset="-128"/>
              </a:rPr>
              <a:t>The code is loaded into part of this space</a:t>
            </a:r>
          </a:p>
          <a:p>
            <a:pPr lvl="1">
              <a:buFont typeface="Arial Unicode MS" panose="020B0604020202020204" pitchFamily="34" charset="-128"/>
              <a:buChar char="‣"/>
            </a:pPr>
            <a:r>
              <a:rPr lang="en-US">
                <a:latin typeface="Arial Unicode MS" panose="020B0604020202020204" pitchFamily="34" charset="-128"/>
                <a:ea typeface="Arial Unicode MS" panose="020B0604020202020204" pitchFamily="34" charset="-128"/>
                <a:cs typeface="Arial Unicode MS" panose="020B0604020202020204" pitchFamily="34" charset="-128"/>
              </a:rPr>
              <a:t>The OS jumps to the entry point of the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program</a:t>
            </a:r>
          </a:p>
          <a:p>
            <a:pPr marL="457200" lvl="1" indent="0">
              <a:buNone/>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(i.e., to the beginning of the “main” function)</a:t>
            </a:r>
          </a:p>
          <a:p>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10CE138F-077E-4F22-9EFF-343499C387EA}" type="slidenum">
              <a:rPr lang="en-US" smtClean="0"/>
              <a:t>4</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72173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solidFill>
                  <a:srgbClr val="C00000"/>
                </a:solidFill>
              </a:rPr>
              <a:t>Memory Layout: Storage Organization</a:t>
            </a:r>
            <a:endParaRPr lang="en-US" sz="3200" b="1">
              <a:solidFill>
                <a:srgbClr val="C00000"/>
              </a:solidFill>
            </a:endParaRPr>
          </a:p>
        </p:txBody>
      </p:sp>
      <p:pic>
        <p:nvPicPr>
          <p:cNvPr id="4" name="Content Placeholder 3"/>
          <p:cNvPicPr>
            <a:picLocks noGrp="1"/>
          </p:cNvPicPr>
          <p:nvPr>
            <p:ph idx="1"/>
          </p:nvPr>
        </p:nvPicPr>
        <p:blipFill>
          <a:blip r:embed="rId2"/>
          <a:srcRect/>
          <a:stretch>
            <a:fillRect/>
          </a:stretch>
        </p:blipFill>
        <p:spPr bwMode="auto">
          <a:xfrm>
            <a:off x="1907147" y="1647123"/>
            <a:ext cx="7321926" cy="4401019"/>
          </a:xfrm>
          <a:prstGeom prst="rect">
            <a:avLst/>
          </a:prstGeom>
          <a:noFill/>
          <a:ln w="9525">
            <a:noFill/>
            <a:miter lim="800000"/>
            <a:headEnd/>
            <a:tailEnd/>
          </a:ln>
        </p:spPr>
      </p:pic>
      <p:sp>
        <p:nvSpPr>
          <p:cNvPr id="5" name="TextBox 4"/>
          <p:cNvSpPr txBox="1"/>
          <p:nvPr/>
        </p:nvSpPr>
        <p:spPr>
          <a:xfrm>
            <a:off x="991672" y="1832355"/>
            <a:ext cx="1468192" cy="369332"/>
          </a:xfrm>
          <a:prstGeom prst="rect">
            <a:avLst/>
          </a:prstGeom>
          <a:noFill/>
        </p:spPr>
        <p:txBody>
          <a:bodyPr wrap="square" rtlCol="0">
            <a:spAutoFit/>
          </a:bodyPr>
          <a:lstStyle/>
          <a:p>
            <a:r>
              <a:rPr lang="en-US" b="1" smtClean="0">
                <a:solidFill>
                  <a:srgbClr val="002060"/>
                </a:solidFill>
                <a:latin typeface="+mj-lt"/>
              </a:rPr>
              <a:t>Low Address</a:t>
            </a:r>
            <a:endParaRPr lang="en-US" b="1">
              <a:solidFill>
                <a:srgbClr val="002060"/>
              </a:solidFill>
              <a:latin typeface="+mj-lt"/>
            </a:endParaRPr>
          </a:p>
        </p:txBody>
      </p:sp>
      <p:sp>
        <p:nvSpPr>
          <p:cNvPr id="6" name="TextBox 5"/>
          <p:cNvSpPr txBox="1"/>
          <p:nvPr/>
        </p:nvSpPr>
        <p:spPr>
          <a:xfrm>
            <a:off x="1005624" y="5702560"/>
            <a:ext cx="1468192" cy="369332"/>
          </a:xfrm>
          <a:prstGeom prst="rect">
            <a:avLst/>
          </a:prstGeom>
          <a:noFill/>
        </p:spPr>
        <p:txBody>
          <a:bodyPr wrap="square" rtlCol="0">
            <a:spAutoFit/>
          </a:bodyPr>
          <a:lstStyle/>
          <a:p>
            <a:r>
              <a:rPr lang="en-US" b="1" smtClean="0">
                <a:solidFill>
                  <a:srgbClr val="002060"/>
                </a:solidFill>
                <a:latin typeface="+mj-lt"/>
              </a:rPr>
              <a:t>High Address</a:t>
            </a:r>
            <a:endParaRPr lang="en-US" b="1">
              <a:solidFill>
                <a:srgbClr val="002060"/>
              </a:solidFill>
              <a:latin typeface="+mj-lt"/>
            </a:endParaRPr>
          </a:p>
        </p:txBody>
      </p:sp>
      <p:sp>
        <p:nvSpPr>
          <p:cNvPr id="7" name="Slide Number Placeholder 6"/>
          <p:cNvSpPr>
            <a:spLocks noGrp="1"/>
          </p:cNvSpPr>
          <p:nvPr>
            <p:ph type="sldNum" sz="quarter" idx="12"/>
          </p:nvPr>
        </p:nvSpPr>
        <p:spPr/>
        <p:txBody>
          <a:bodyPr/>
          <a:lstStyle/>
          <a:p>
            <a:fld id="{10CE138F-077E-4F22-9EFF-343499C387EA}" type="slidenum">
              <a:rPr lang="en-US" smtClean="0"/>
              <a:t>5</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88669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C00000"/>
                </a:solidFill>
              </a:rPr>
              <a:t>Correspondance between static and Dynamic structures</a:t>
            </a:r>
            <a:endParaRPr lang="en-US" sz="3200">
              <a:solidFill>
                <a:srgbClr val="C00000"/>
              </a:solidFill>
            </a:endParaRPr>
          </a:p>
        </p:txBody>
      </p:sp>
      <p:sp>
        <p:nvSpPr>
          <p:cNvPr id="3" name="Content Placeholder 2"/>
          <p:cNvSpPr>
            <a:spLocks noGrp="1"/>
          </p:cNvSpPr>
          <p:nvPr>
            <p:ph idx="1"/>
          </p:nvPr>
        </p:nvSpPr>
        <p:spPr>
          <a:xfrm>
            <a:off x="838200" y="1847850"/>
            <a:ext cx="10198994" cy="4351338"/>
          </a:xfrm>
        </p:spPr>
        <p:txBody>
          <a:bodyPr>
            <a:normAutofit/>
          </a:bodyPr>
          <a:lstStyle/>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Compiler must do the storage allocation and provide access to variables and data.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run time, we need a system to map NAMES (in the source program) to STORAGE on the machine</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Allocation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and de-allocation of memory is handled by a RUN-TIME SUPPORT SYSTEM typically linked and loaded along with the compiled target code. </a:t>
            </a:r>
            <a:endParaRPr lang="en-GB"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One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of the primary responsibilities of the run-time system is to manage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ACTIVATIONS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of procedures.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Procedure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execution begins at the first statement of the procedure body</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When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 procedure returns, execution returns to the instruction immediately following the procedure call.</a:t>
            </a:r>
          </a:p>
          <a:p>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10CE138F-077E-4F22-9EFF-343499C387EA}" type="slidenum">
              <a:rPr lang="en-US" smtClean="0"/>
              <a:t>6</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98313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33" y="169326"/>
            <a:ext cx="9144000" cy="770831"/>
          </a:xfrm>
        </p:spPr>
        <p:txBody>
          <a:bodyPr>
            <a:normAutofit/>
          </a:bodyPr>
          <a:lstStyle/>
          <a:p>
            <a:pPr algn="l"/>
            <a:r>
              <a:rPr lang="en-US" sz="3200" smtClean="0">
                <a:solidFill>
                  <a:srgbClr val="C00000"/>
                </a:solidFill>
              </a:rPr>
              <a:t>Activation and Activation Tree</a:t>
            </a:r>
            <a:endParaRPr lang="en-US" sz="3200">
              <a:solidFill>
                <a:srgbClr val="C00000"/>
              </a:solidFill>
            </a:endParaRPr>
          </a:p>
        </p:txBody>
      </p:sp>
      <p:sp>
        <p:nvSpPr>
          <p:cNvPr id="3" name="Subtitle 2"/>
          <p:cNvSpPr>
            <a:spLocks noGrp="1"/>
          </p:cNvSpPr>
          <p:nvPr>
            <p:ph type="subTitle" idx="1"/>
          </p:nvPr>
        </p:nvSpPr>
        <p:spPr>
          <a:xfrm>
            <a:off x="1382333" y="1094704"/>
            <a:ext cx="9577588" cy="5602310"/>
          </a:xfrm>
        </p:spPr>
        <p:txBody>
          <a:bodyPr>
            <a:noAutofit/>
          </a:bodyPr>
          <a:lstStyle/>
          <a:p>
            <a:pPr marL="342900" indent="-342900" algn="l">
              <a:buFont typeface="Arial" panose="020B0604020202020204" pitchFamily="34" charset="0"/>
              <a:buChar char="•"/>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Every execution of a procedure is called an ACTIVATION.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lgn="l">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LIFETIME of an activation of procedure P is the  sequence of steps between the first and last steps of P’s body, including any procedures called while P is running</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l">
              <a:buFont typeface="Arial" panose="020B0604020202020204" pitchFamily="34" charset="0"/>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Normally, when control flows from one activation to another, it must (eventually) return to the same activation.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lgn="l">
              <a:buFont typeface="Arial" panose="020B0604020202020204" pitchFamily="34" charset="0"/>
              <a:buChar char="•"/>
            </a:pPr>
            <a:r>
              <a:rPr lang="en-GB" sz="2000">
                <a:latin typeface="Arial Unicode MS" panose="020B0604020202020204" pitchFamily="34" charset="-128"/>
                <a:ea typeface="Arial Unicode MS" panose="020B0604020202020204" pitchFamily="34" charset="-128"/>
                <a:cs typeface="Arial Unicode MS" panose="020B0604020202020204" pitchFamily="34" charset="-128"/>
              </a:rPr>
              <a:t>If a procedure is recursive, a new activation can begin before an earlier activation of the same procedure has </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ended.</a:t>
            </a:r>
          </a:p>
          <a:p>
            <a:pPr marL="342900" indent="-342900" algn="l">
              <a:buFont typeface="Arial" panose="020B0604020202020204" pitchFamily="34" charset="0"/>
              <a:buChar char="•"/>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We can represent the activations of procedures during the running of an entire program by a tree, called an </a:t>
            </a:r>
            <a:r>
              <a:rPr lang="en-GB" b="1"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activation tree. </a:t>
            </a:r>
            <a:endParaRPr lang="en-GB" sz="2000" b="1"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lgn="l">
              <a:buFont typeface="Arial" panose="020B0604020202020204" pitchFamily="34" charset="0"/>
              <a:buChar char="•"/>
            </a:pPr>
            <a:r>
              <a:rPr lang="en-GB" sz="2000" b="1" smtClean="0">
                <a:latin typeface="Arial Unicode MS" panose="020B0604020202020204" pitchFamily="34" charset="-128"/>
                <a:ea typeface="Arial Unicode MS" panose="020B0604020202020204" pitchFamily="34" charset="-128"/>
                <a:cs typeface="Arial Unicode MS" panose="020B0604020202020204" pitchFamily="34" charset="-128"/>
              </a:rPr>
              <a:t>Activation tree</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shows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the way control enters and leaves </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activations.  In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an activation tree:</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1" algn="l"/>
            <a:r>
              <a:rPr lang="en-GB">
                <a:latin typeface="Arial Unicode MS" panose="020B0604020202020204" pitchFamily="34" charset="-128"/>
                <a:ea typeface="Arial Unicode MS" panose="020B0604020202020204" pitchFamily="34" charset="-128"/>
                <a:cs typeface="Arial Unicode MS" panose="020B0604020202020204" pitchFamily="34" charset="-128"/>
              </a:rPr>
              <a:t>– Each node represents an activation of a procedure.</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pPr lvl="1" algn="l"/>
            <a:r>
              <a:rPr lang="en-GB">
                <a:latin typeface="Arial Unicode MS" panose="020B0604020202020204" pitchFamily="34" charset="-128"/>
                <a:ea typeface="Arial Unicode MS" panose="020B0604020202020204" pitchFamily="34" charset="-128"/>
                <a:cs typeface="Arial Unicode MS" panose="020B0604020202020204" pitchFamily="34" charset="-128"/>
              </a:rPr>
              <a:t>– The root represents the activation of the main program.</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pPr lvl="1" algn="l"/>
            <a:r>
              <a:rPr lang="en-GB">
                <a:latin typeface="Arial Unicode MS" panose="020B0604020202020204" pitchFamily="34" charset="-128"/>
                <a:ea typeface="Arial Unicode MS" panose="020B0604020202020204" pitchFamily="34" charset="-128"/>
                <a:cs typeface="Arial Unicode MS" panose="020B0604020202020204" pitchFamily="34" charset="-128"/>
              </a:rPr>
              <a:t>– The node a is a parent of the node b if the control flows from a to b.</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pPr lvl="1" algn="l"/>
            <a:r>
              <a:rPr lang="en-GB">
                <a:latin typeface="Arial Unicode MS" panose="020B0604020202020204" pitchFamily="34" charset="-128"/>
                <a:ea typeface="Arial Unicode MS" panose="020B0604020202020204" pitchFamily="34" charset="-128"/>
                <a:cs typeface="Arial Unicode MS" panose="020B0604020202020204" pitchFamily="34" charset="-128"/>
              </a:rPr>
              <a:t>– The node a is left to to the node b if the lifetime of a occurs before the lifetime of b.</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000" b="1">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lgn="l">
              <a:buFont typeface="Arial" panose="020B0604020202020204" pitchFamily="34" charset="0"/>
              <a:buChar char="•"/>
            </a:pP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7</a:t>
            </a:fld>
            <a:endParaRPr lang="en-US"/>
          </a:p>
        </p:txBody>
      </p:sp>
    </p:spTree>
    <p:extLst>
      <p:ext uri="{BB962C8B-B14F-4D97-AF65-F5344CB8AC3E}">
        <p14:creationId xmlns:p14="http://schemas.microsoft.com/office/powerpoint/2010/main" val="2793624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0" y="-510637"/>
            <a:ext cx="10336369" cy="1734130"/>
          </a:xfrm>
        </p:spPr>
        <p:txBody>
          <a:bodyPr>
            <a:normAutofit/>
          </a:bodyPr>
          <a:lstStyle/>
          <a:p>
            <a:r>
              <a:rPr lang="en-US" sz="3600" smtClean="0">
                <a:solidFill>
                  <a:srgbClr val="C00000"/>
                </a:solidFill>
              </a:rPr>
              <a:t>Procedure Activations:  Example</a:t>
            </a:r>
            <a:endParaRPr lang="en-US" sz="3600">
              <a:solidFill>
                <a:srgbClr val="C00000"/>
              </a:solidFill>
            </a:endParaRPr>
          </a:p>
        </p:txBody>
      </p:sp>
      <p:pic>
        <p:nvPicPr>
          <p:cNvPr id="4" name="Content Placeholder 3"/>
          <p:cNvPicPr>
            <a:picLocks noGrp="1"/>
          </p:cNvPicPr>
          <p:nvPr>
            <p:ph idx="1"/>
          </p:nvPr>
        </p:nvPicPr>
        <p:blipFill>
          <a:blip r:embed="rId2"/>
          <a:srcRect/>
          <a:stretch>
            <a:fillRect/>
          </a:stretch>
        </p:blipFill>
        <p:spPr bwMode="auto">
          <a:xfrm>
            <a:off x="1184856" y="602905"/>
            <a:ext cx="9697792" cy="589511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0CE138F-077E-4F22-9EFF-343499C387EA}" type="slidenum">
              <a:rPr lang="en-US" smtClean="0"/>
              <a:t>8</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541778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565"/>
            <a:ext cx="10515600" cy="659078"/>
          </a:xfrm>
        </p:spPr>
        <p:txBody>
          <a:bodyPr>
            <a:normAutofit/>
          </a:bodyPr>
          <a:lstStyle/>
          <a:p>
            <a:r>
              <a:rPr lang="en-US" sz="3600" smtClean="0">
                <a:solidFill>
                  <a:srgbClr val="FF0000"/>
                </a:solidFill>
              </a:rPr>
              <a:t>Procedure Activation : Example (contd...)</a:t>
            </a:r>
            <a:endParaRPr lang="en-US" sz="3600">
              <a:solidFill>
                <a:srgbClr val="FF0000"/>
              </a:solidFill>
            </a:endParaRPr>
          </a:p>
        </p:txBody>
      </p:sp>
      <p:sp>
        <p:nvSpPr>
          <p:cNvPr id="3" name="Content Placeholder 2"/>
          <p:cNvSpPr>
            <a:spLocks noGrp="1"/>
          </p:cNvSpPr>
          <p:nvPr>
            <p:ph idx="1"/>
          </p:nvPr>
        </p:nvSpPr>
        <p:spPr>
          <a:xfrm>
            <a:off x="838200" y="1117288"/>
            <a:ext cx="9516414" cy="4351338"/>
          </a:xfrm>
        </p:spPr>
        <p:txBody>
          <a:bodyPr>
            <a:normAutofit/>
          </a:bodyPr>
          <a:lstStyle/>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example is a sketch of a program that reads nine integers into an array a and sorts them using the reciursie quicksort algorithm.</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main function has three tasks. it calls readarray, sets sentinels and then calls quicksort on the entire data array.</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figure in the right side shows the sequence of calls that might result from an execution of the program. In this execution, the call to partition(1,9) returns 4, so a[1] to a[3] hold elements less than its chosen separator value v, while the larger elements are in a[5] through a[9].</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In this example, procedure activations are nested in time.</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9</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35836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ysClr val="windowText" lastClr="000000"/>
    </a:dk1>
    <a:lt1>
      <a:sysClr val="window" lastClr="FFFFFF"/>
    </a:lt1>
    <a:dk2>
      <a:srgbClr val="1E5155"/>
    </a:dk2>
    <a:lt2>
      <a:srgbClr val="000000"/>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4</TotalTime>
  <Words>1658</Words>
  <Application>Microsoft Office PowerPoint</Application>
  <PresentationFormat>Widescreen</PresentationFormat>
  <Paragraphs>171</Paragraphs>
  <Slides>19</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 Unicode MS</vt:lpstr>
      <vt:lpstr>Arial</vt:lpstr>
      <vt:lpstr>Bell MT</vt:lpstr>
      <vt:lpstr>Calibri</vt:lpstr>
      <vt:lpstr>Calibri Light</vt:lpstr>
      <vt:lpstr>Trebuchet MS</vt:lpstr>
      <vt:lpstr>Tw Cen MT</vt:lpstr>
      <vt:lpstr>Office Theme</vt:lpstr>
      <vt:lpstr>Berlin</vt:lpstr>
      <vt:lpstr>Droplet</vt:lpstr>
      <vt:lpstr>Unit – 4 (Part III)  Run Time Environment</vt:lpstr>
      <vt:lpstr> Run-time Environments</vt:lpstr>
      <vt:lpstr>Run-time Environment...</vt:lpstr>
      <vt:lpstr>Run-time Resources</vt:lpstr>
      <vt:lpstr>Memory Layout: Storage Organization</vt:lpstr>
      <vt:lpstr>Correspondance between static and Dynamic structures</vt:lpstr>
      <vt:lpstr>Activation and Activation Tree</vt:lpstr>
      <vt:lpstr>Procedure Activations:  Example</vt:lpstr>
      <vt:lpstr>Procedure Activation : Example (contd...)</vt:lpstr>
      <vt:lpstr>Activation Tree: During an Execution of quicksort</vt:lpstr>
      <vt:lpstr>PowerPoint Presentation</vt:lpstr>
      <vt:lpstr>Control Stack</vt:lpstr>
      <vt:lpstr>Activation Records </vt:lpstr>
      <vt:lpstr>A General Activation Record</vt:lpstr>
      <vt:lpstr>Creation of An Activation Record </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 (Part III)  Run Time Environment</dc:title>
  <dc:creator>Dabbal Mahara</dc:creator>
  <cp:lastModifiedBy>Dabbal Mahara</cp:lastModifiedBy>
  <cp:revision>4</cp:revision>
  <dcterms:created xsi:type="dcterms:W3CDTF">2020-06-23T04:10:44Z</dcterms:created>
  <dcterms:modified xsi:type="dcterms:W3CDTF">2020-06-23T04:14:57Z</dcterms:modified>
</cp:coreProperties>
</file>