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701" r:id="rId3"/>
  </p:sldMasterIdLst>
  <p:notesMasterIdLst>
    <p:notesMasterId r:id="rId45"/>
  </p:notesMasterIdLst>
  <p:handoutMasterIdLst>
    <p:handoutMasterId r:id="rId46"/>
  </p:handoutMasterIdLst>
  <p:sldIdLst>
    <p:sldId id="336" r:id="rId4"/>
    <p:sldId id="288" r:id="rId5"/>
    <p:sldId id="289" r:id="rId6"/>
    <p:sldId id="290" r:id="rId7"/>
    <p:sldId id="292" r:id="rId8"/>
    <p:sldId id="303" r:id="rId9"/>
    <p:sldId id="305" r:id="rId10"/>
    <p:sldId id="304" r:id="rId11"/>
    <p:sldId id="291" r:id="rId12"/>
    <p:sldId id="293" r:id="rId13"/>
    <p:sldId id="294" r:id="rId14"/>
    <p:sldId id="295" r:id="rId15"/>
    <p:sldId id="296" r:id="rId16"/>
    <p:sldId id="297" r:id="rId17"/>
    <p:sldId id="298" r:id="rId18"/>
    <p:sldId id="299" r:id="rId19"/>
    <p:sldId id="316" r:id="rId20"/>
    <p:sldId id="317" r:id="rId21"/>
    <p:sldId id="318" r:id="rId22"/>
    <p:sldId id="319" r:id="rId23"/>
    <p:sldId id="320" r:id="rId24"/>
    <p:sldId id="321" r:id="rId25"/>
    <p:sldId id="322" r:id="rId26"/>
    <p:sldId id="323" r:id="rId27"/>
    <p:sldId id="309" r:id="rId28"/>
    <p:sldId id="310" r:id="rId29"/>
    <p:sldId id="313" r:id="rId30"/>
    <p:sldId id="312" r:id="rId31"/>
    <p:sldId id="314" r:id="rId32"/>
    <p:sldId id="315" r:id="rId33"/>
    <p:sldId id="330" r:id="rId34"/>
    <p:sldId id="329" r:id="rId35"/>
    <p:sldId id="331" r:id="rId36"/>
    <p:sldId id="311" r:id="rId37"/>
    <p:sldId id="326" r:id="rId38"/>
    <p:sldId id="327" r:id="rId39"/>
    <p:sldId id="308" r:id="rId40"/>
    <p:sldId id="332" r:id="rId41"/>
    <p:sldId id="334" r:id="rId42"/>
    <p:sldId id="333"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1" d="100"/>
          <a:sy n="71" d="100"/>
        </p:scale>
        <p:origin x="61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2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36363E-39B9-4E9D-8F0D-9688C827E136}" type="datetimeFigureOut">
              <a:rPr lang="en-US" smtClean="0"/>
              <a:t>6/23/2020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B9FEE4-86A3-451E-AF88-767A4060A695}" type="slidenum">
              <a:rPr lang="en-US" smtClean="0"/>
              <a:t>‹#›</a:t>
            </a:fld>
            <a:endParaRPr lang="en-US"/>
          </a:p>
        </p:txBody>
      </p:sp>
    </p:spTree>
    <p:extLst>
      <p:ext uri="{BB962C8B-B14F-4D97-AF65-F5344CB8AC3E}">
        <p14:creationId xmlns:p14="http://schemas.microsoft.com/office/powerpoint/2010/main" val="12938249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5E17A-8861-46F7-A524-FE8EA8D3758B}"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659BE-2E0E-4FA5-AAB5-7851ED76C3F6}" type="slidenum">
              <a:rPr lang="en-US" smtClean="0"/>
              <a:t>‹#›</a:t>
            </a:fld>
            <a:endParaRPr lang="en-US"/>
          </a:p>
        </p:txBody>
      </p:sp>
    </p:spTree>
    <p:extLst>
      <p:ext uri="{BB962C8B-B14F-4D97-AF65-F5344CB8AC3E}">
        <p14:creationId xmlns:p14="http://schemas.microsoft.com/office/powerpoint/2010/main" val="42409292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36FAF3-ACC2-4DD5-BE62-A7B67F4C8D52}" type="slidenum">
              <a:rPr lang="en-US">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98605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0659BE-2E0E-4FA5-AAB5-7851ED76C3F6}" type="slidenum">
              <a:rPr lang="en-US" smtClean="0"/>
              <a:t>22</a:t>
            </a:fld>
            <a:endParaRPr lang="en-US"/>
          </a:p>
        </p:txBody>
      </p:sp>
    </p:spTree>
    <p:extLst>
      <p:ext uri="{BB962C8B-B14F-4D97-AF65-F5344CB8AC3E}">
        <p14:creationId xmlns:p14="http://schemas.microsoft.com/office/powerpoint/2010/main" val="208485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64388-D46D-4A5F-9CDA-308D12F60745}"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0951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6DD31D-4C2A-403F-9504-152FE25EE6C4}"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34448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A5016-88EC-4999-A5D0-9973E3DC8B5F}"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9247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864388-D46D-4A5F-9CDA-308D12F60745}"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994451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D4A4D-6EBA-4011-8B6E-7E84215DDED5}"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64090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354991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042977-89AA-42A9-8FD3-50FE6A3D1660}"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108010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24341D-DC9E-454E-94D4-758E186BF64E}" type="datetime1">
              <a:rPr lang="en-US" smtClean="0"/>
              <a:t>6/23/2020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033977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5EA63A-0E4A-40A3-A5AA-F23A7DF539A8}" type="datetime1">
              <a:rPr lang="en-US" smtClean="0"/>
              <a:t>6/23/2020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067801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DE43-E068-4BCA-98C8-0FDDBF78FA55}" type="datetime1">
              <a:rPr lang="en-US" smtClean="0"/>
              <a:t>6/23/2020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861283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29624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4A4D-6EBA-4011-8B6E-7E84215DDED5}"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80326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544309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23010392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21FF1-477B-4AFF-8384-BC9C5A6856F1}"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CE138F-077E-4F22-9EFF-343499C387E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3440848"/>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944744331"/>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CE138F-077E-4F22-9EFF-343499C387E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6730198"/>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077417170"/>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DD31D-4C2A-403F-9504-152FE25EE6C4}"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9007382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FA5016-88EC-4999-A5D0-9973E3DC8B5F}"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4817347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864388-D46D-4A5F-9CDA-308D12F60745}"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35497364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ED4A4D-6EBA-4011-8B6E-7E84215DDED5}"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6626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477200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A47935-6B51-49B2-8FA5-345C33602E6A}"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8211342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042977-89AA-42A9-8FD3-50FE6A3D1660}"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537261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24341D-DC9E-454E-94D4-758E186BF64E}" type="datetime1">
              <a:rPr lang="en-US" smtClean="0"/>
              <a:t>6/23/2020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252760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5EA63A-0E4A-40A3-A5AA-F23A7DF539A8}" type="datetime1">
              <a:rPr lang="en-US" smtClean="0"/>
              <a:t>6/23/2020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955821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3EEDE43-E068-4BCA-98C8-0FDDBF78FA55}" type="datetime1">
              <a:rPr lang="en-US" smtClean="0"/>
              <a:t>6/23/2020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06840111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9919356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627045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000233623"/>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235513333"/>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0CE138F-077E-4F22-9EFF-343499C387E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8933766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042977-89AA-42A9-8FD3-50FE6A3D1660}"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31119860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21FF1-477B-4AFF-8384-BC9C5A6856F1}"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361178325"/>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3721FF1-477B-4AFF-8384-BC9C5A6856F1}" type="datetime1">
              <a:rPr lang="en-US" smtClean="0"/>
              <a:t>6/23/2020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208909050"/>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3721FF1-477B-4AFF-8384-BC9C5A6856F1}" type="datetime1">
              <a:rPr lang="en-US" smtClean="0"/>
              <a:t>6/23/2020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364455988"/>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6DD31D-4C2A-403F-9504-152FE25EE6C4}" type="datetime1">
              <a:rPr lang="en-US" smtClean="0"/>
              <a:t>6/23/2020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
        <p:nvSpPr>
          <p:cNvPr id="6" name="Slide Number Placeholder 5"/>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2822067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BFA5016-88EC-4999-A5D0-9973E3DC8B5F}" type="datetime1">
              <a:rPr lang="en-US" smtClean="0"/>
              <a:t>6/23/2020</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Dabbal Mahara</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285417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24341D-DC9E-454E-94D4-758E186BF64E}" type="datetime1">
              <a:rPr lang="en-US" smtClean="0"/>
              <a:t>6/23/2020</a:t>
            </a:fld>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
        <p:nvSpPr>
          <p:cNvPr id="9" name="Slide Number Placeholder 8"/>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5163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5EA63A-0E4A-40A3-A5AA-F23A7DF539A8}" type="datetime1">
              <a:rPr lang="en-US" smtClean="0"/>
              <a:t>6/23/2020</a:t>
            </a:fld>
            <a:endParaRPr lang="en-US"/>
          </a:p>
        </p:txBody>
      </p:sp>
      <p:sp>
        <p:nvSpPr>
          <p:cNvPr id="4" name="Footer Placeholder 3"/>
          <p:cNvSpPr>
            <a:spLocks noGrp="1"/>
          </p:cNvSpPr>
          <p:nvPr>
            <p:ph type="ftr" sz="quarter" idx="11"/>
          </p:nvPr>
        </p:nvSpPr>
        <p:spPr/>
        <p:txBody>
          <a:bodyPr/>
          <a:lstStyle/>
          <a:p>
            <a:r>
              <a:rPr lang="en-US" smtClean="0"/>
              <a:t>Dabbal Mahara</a:t>
            </a:r>
            <a:endParaRPr lang="en-US"/>
          </a:p>
        </p:txBody>
      </p:sp>
      <p:sp>
        <p:nvSpPr>
          <p:cNvPr id="5" name="Slide Number Placeholder 4"/>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294354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EDE43-E068-4BCA-98C8-0FDDBF78FA55}" type="datetime1">
              <a:rPr lang="en-US" smtClean="0"/>
              <a:t>6/23/2020</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4557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ED31F-5703-40DD-9759-30DA95A406A2}"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96557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BE0A3C-CE8F-40FF-83A0-D508DD253D59}" type="datetime1">
              <a:rPr lang="en-US" smtClean="0"/>
              <a:t>6/23/2020</a:t>
            </a:fld>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
        <p:nvSpPr>
          <p:cNvPr id="7" name="Slide Number Placeholder 6"/>
          <p:cNvSpPr>
            <a:spLocks noGrp="1"/>
          </p:cNvSpPr>
          <p:nvPr>
            <p:ph type="sldNum" sz="quarter" idx="12"/>
          </p:nvPr>
        </p:nvSpPr>
        <p:spPr/>
        <p:txBody>
          <a:bodyPr/>
          <a:lstStyle/>
          <a:p>
            <a:fld id="{10CE138F-077E-4F22-9EFF-343499C387EA}" type="slidenum">
              <a:rPr lang="en-US" smtClean="0"/>
              <a:t>‹#›</a:t>
            </a:fld>
            <a:endParaRPr lang="en-US"/>
          </a:p>
        </p:txBody>
      </p:sp>
    </p:spTree>
    <p:extLst>
      <p:ext uri="{BB962C8B-B14F-4D97-AF65-F5344CB8AC3E}">
        <p14:creationId xmlns:p14="http://schemas.microsoft.com/office/powerpoint/2010/main" val="173819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19" Type="http://schemas.openxmlformats.org/officeDocument/2006/relationships/image" Target="../media/image1.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21FF1-477B-4AFF-8384-BC9C5A6856F1}" type="datetime1">
              <a:rPr lang="en-US" smtClean="0"/>
              <a:t>6/23/2020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415167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721FF1-477B-4AFF-8384-BC9C5A6856F1}" type="datetime1">
              <a:rPr lang="en-US" smtClean="0"/>
              <a:t>6/23/2020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24773242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3721FF1-477B-4AFF-8384-BC9C5A6856F1}" type="datetime1">
              <a:rPr lang="en-US" smtClean="0"/>
              <a:t>6/23/2020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smtClean="0"/>
              <a:t>Dabbal Mahara</a:t>
            </a:r>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0CE138F-077E-4F22-9EFF-343499C387EA}" type="slidenum">
              <a:rPr lang="en-US" smtClean="0"/>
              <a:t>‹#›</a:t>
            </a:fld>
            <a:endParaRPr lang="en-US"/>
          </a:p>
        </p:txBody>
      </p:sp>
    </p:spTree>
    <p:extLst>
      <p:ext uri="{BB962C8B-B14F-4D97-AF65-F5344CB8AC3E}">
        <p14:creationId xmlns:p14="http://schemas.microsoft.com/office/powerpoint/2010/main" val="81851340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2518" y="568345"/>
            <a:ext cx="9041753" cy="1560716"/>
          </a:xfrm>
        </p:spPr>
        <p:txBody>
          <a:bodyPr>
            <a:normAutofit/>
          </a:bodyPr>
          <a:lstStyle/>
          <a:p>
            <a:pPr algn="ctr"/>
            <a:r>
              <a:rPr lang="en-US" dirty="0" smtClean="0"/>
              <a:t>Unit – 4 (Part IV) </a:t>
            </a:r>
            <a:br>
              <a:rPr lang="en-US" dirty="0" smtClean="0"/>
            </a:br>
            <a:r>
              <a:rPr lang="en-US" dirty="0" smtClean="0"/>
              <a:t>Intermediate Code Generation</a:t>
            </a:r>
            <a:endParaRPr lang="en-US" dirty="0"/>
          </a:p>
        </p:txBody>
      </p:sp>
      <p:sp>
        <p:nvSpPr>
          <p:cNvPr id="5" name="Content Placeholder 4"/>
          <p:cNvSpPr>
            <a:spLocks noGrp="1"/>
          </p:cNvSpPr>
          <p:nvPr>
            <p:ph idx="1"/>
          </p:nvPr>
        </p:nvSpPr>
        <p:spPr>
          <a:xfrm>
            <a:off x="2097742" y="2581834"/>
            <a:ext cx="9606530" cy="3697942"/>
          </a:xfrm>
        </p:spPr>
        <p:txBody>
          <a:bodyPr>
            <a:noAutofit/>
          </a:bodyPr>
          <a:lstStyle/>
          <a:p>
            <a:pPr marL="0" indent="0" algn="ctr">
              <a:buNone/>
            </a:pPr>
            <a:r>
              <a:rPr lang="en-US" sz="2800" dirty="0" smtClean="0"/>
              <a:t>BSc CSIT 5</a:t>
            </a:r>
            <a:r>
              <a:rPr lang="en-US" sz="2800" baseline="30000" dirty="0" smtClean="0"/>
              <a:t>th</a:t>
            </a:r>
            <a:r>
              <a:rPr lang="en-US" sz="2800" dirty="0" smtClean="0"/>
              <a:t> Semester</a:t>
            </a:r>
          </a:p>
          <a:p>
            <a:pPr marL="0" indent="0" algn="ctr">
              <a:buNone/>
            </a:pPr>
            <a:r>
              <a:rPr lang="en-US" sz="2800" dirty="0" smtClean="0"/>
              <a:t>2020</a:t>
            </a:r>
          </a:p>
          <a:p>
            <a:pPr marL="0" indent="0" algn="ctr">
              <a:buNone/>
            </a:pPr>
            <a:endParaRPr lang="en-US" sz="2800" dirty="0"/>
          </a:p>
          <a:p>
            <a:pPr marL="0" indent="0" algn="ctr">
              <a:buNone/>
            </a:pPr>
            <a:r>
              <a:rPr lang="en-US" sz="2800" dirty="0" smtClean="0"/>
              <a:t>Mid-Western University, Surkhet</a:t>
            </a:r>
          </a:p>
          <a:p>
            <a:pPr marL="0" indent="0" algn="ctr">
              <a:buNone/>
            </a:pPr>
            <a:endParaRPr lang="en-US" sz="2800" dirty="0"/>
          </a:p>
          <a:p>
            <a:pPr marL="0" indent="0" algn="ctr">
              <a:buNone/>
            </a:pPr>
            <a:r>
              <a:rPr lang="en-US" sz="2800" dirty="0" smtClean="0">
                <a:solidFill>
                  <a:srgbClr val="FFFF00"/>
                </a:solidFill>
              </a:rPr>
              <a:t>Prepared </a:t>
            </a:r>
            <a:r>
              <a:rPr lang="en-US" sz="2800" dirty="0" smtClean="0">
                <a:solidFill>
                  <a:srgbClr val="FFFF00"/>
                </a:solidFill>
              </a:rPr>
              <a:t>By</a:t>
            </a:r>
            <a:endParaRPr lang="en-US" sz="2800" dirty="0" smtClean="0">
              <a:solidFill>
                <a:srgbClr val="FFFF00"/>
              </a:solidFill>
            </a:endParaRPr>
          </a:p>
          <a:p>
            <a:pPr marL="0" indent="0" algn="ctr">
              <a:buNone/>
            </a:pPr>
            <a:r>
              <a:rPr lang="en-US" sz="2800" dirty="0" smtClean="0"/>
              <a:t>Dabbal Singh Mahara</a:t>
            </a:r>
          </a:p>
        </p:txBody>
      </p:sp>
      <p:sp>
        <p:nvSpPr>
          <p:cNvPr id="7" name="Slide Number Placeholder 6"/>
          <p:cNvSpPr>
            <a:spLocks noGrp="1"/>
          </p:cNvSpPr>
          <p:nvPr>
            <p:ph type="sldNum" sz="quarter" idx="12"/>
          </p:nvPr>
        </p:nvSpPr>
        <p:spPr/>
        <p:txBody>
          <a:bodyPr/>
          <a:lstStyle/>
          <a:p>
            <a:fld id="{25ABC812-AC9D-45CF-A2E0-AB450E8B5CC7}" type="slidenum">
              <a:rPr lang="en-US" smtClean="0">
                <a:solidFill>
                  <a:prstClr val="white">
                    <a:tint val="75000"/>
                  </a:prstClr>
                </a:solidFill>
              </a:rPr>
              <a:pPr/>
              <a:t>1</a:t>
            </a:fld>
            <a:endParaRPr lang="en-US" dirty="0">
              <a:solidFill>
                <a:prstClr val="white">
                  <a:tint val="75000"/>
                </a:prstClr>
              </a:solidFill>
            </a:endParaRPr>
          </a:p>
        </p:txBody>
      </p:sp>
    </p:spTree>
    <p:extLst>
      <p:ext uri="{BB962C8B-B14F-4D97-AF65-F5344CB8AC3E}">
        <p14:creationId xmlns:p14="http://schemas.microsoft.com/office/powerpoint/2010/main" val="184397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536396"/>
          </a:xfrm>
        </p:spPr>
        <p:txBody>
          <a:bodyPr>
            <a:normAutofit fontScale="90000"/>
          </a:bodyPr>
          <a:lstStyle/>
          <a:p>
            <a:r>
              <a:rPr lang="en-US" sz="24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Forms </a:t>
            </a:r>
            <a:r>
              <a:rPr lang="en-US" sz="24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of 3AC</a:t>
            </a:r>
            <a:r>
              <a:rPr lang="en-US" sz="24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400">
              <a:solidFill>
                <a:srgbClr val="C00000"/>
              </a:solidFill>
            </a:endParaRPr>
          </a:p>
        </p:txBody>
      </p:sp>
      <p:sp>
        <p:nvSpPr>
          <p:cNvPr id="3" name="Content Placeholder 2"/>
          <p:cNvSpPr>
            <a:spLocks noGrp="1"/>
          </p:cNvSpPr>
          <p:nvPr>
            <p:ph idx="1"/>
          </p:nvPr>
        </p:nvSpPr>
        <p:spPr>
          <a:xfrm>
            <a:off x="1134414" y="650721"/>
            <a:ext cx="9670961" cy="5518259"/>
          </a:xfrm>
        </p:spPr>
        <p:txBody>
          <a:bodyPr>
            <a:noAutofit/>
          </a:bodyPr>
          <a:lstStyle/>
          <a:p>
            <a:pPr lvl="0"/>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Assignment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statements of the form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x := y op z,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where op is a binary arithmetic or logical operation.</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Assignment statements of the form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x := op y,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where op is a unary operator, such as unary minus, logical negation</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Copy statements of the form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x := y,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which assigns the value of y to x.</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Unconditional statements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goto L</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which means the statement with label L is the next to be executed.</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Conditional jumps, such as </a:t>
            </a:r>
            <a:r>
              <a:rPr lang="en-US" sz="1800" b="1">
                <a:latin typeface="Arial Unicode MS" panose="020B0604020202020204" pitchFamily="34" charset="-128"/>
                <a:ea typeface="Arial Unicode MS" panose="020B0604020202020204" pitchFamily="34" charset="-128"/>
                <a:cs typeface="Arial Unicode MS" panose="020B0604020202020204" pitchFamily="34" charset="-128"/>
              </a:rPr>
              <a:t>if x relop y goto L</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where relop is a relational operator (&lt;, =, &gt;=, etc) and L is a label. (If the condition x relop y is true, the statement with label L will be executed next.) </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Statements </a:t>
            </a:r>
            <a:r>
              <a:rPr lang="en-US" sz="16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param x</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and </a:t>
            </a:r>
            <a:r>
              <a:rPr lang="en-US" sz="16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call p, n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for procedure calls, and </a:t>
            </a:r>
            <a:r>
              <a:rPr lang="en-US" sz="16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return y</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where y represents the (optional) returned value. The typical usage: p(x1, …, xn) </a:t>
            </a:r>
          </a:p>
          <a:p>
            <a:pPr marL="0" indent="0">
              <a:lnSpc>
                <a:spcPct val="100000"/>
              </a:lnSpc>
              <a:spcBef>
                <a:spcPts val="0"/>
              </a:spcBef>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param x1</a:t>
            </a:r>
          </a:p>
          <a:p>
            <a:pPr marL="0" indent="0">
              <a:lnSpc>
                <a:spcPct val="100000"/>
              </a:lnSpc>
              <a:spcBef>
                <a:spcPts val="0"/>
              </a:spcBef>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param x2</a:t>
            </a:r>
          </a:p>
          <a:p>
            <a:pPr marL="0" indent="0">
              <a:lnSpc>
                <a:spcPct val="100000"/>
              </a:lnSpc>
              <a:spcBef>
                <a:spcPts val="0"/>
              </a:spcBef>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 </a:t>
            </a:r>
          </a:p>
          <a:p>
            <a:pPr marL="0" indent="0">
              <a:lnSpc>
                <a:spcPct val="100000"/>
              </a:lnSpc>
              <a:spcBef>
                <a:spcPts val="0"/>
              </a:spcBef>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param xn </a:t>
            </a:r>
          </a:p>
          <a:p>
            <a:pPr marL="0" indent="0">
              <a:lnSpc>
                <a:spcPct val="100000"/>
              </a:lnSpc>
              <a:spcBef>
                <a:spcPts val="0"/>
              </a:spcBef>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call p, n</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Index assignments of the form </a:t>
            </a:r>
            <a:r>
              <a:rPr lang="en-US" sz="16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x := y[i]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sz="16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x[i] := y</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The first sets x to the value in the location i memory units beyond location y. The second sets the content of the location i unit beyond x to the value of y.</a:t>
            </a:r>
          </a:p>
          <a:p>
            <a:pPr lvl="0"/>
            <a:r>
              <a:rPr lang="en-US" sz="1600">
                <a:latin typeface="Arial Unicode MS" panose="020B0604020202020204" pitchFamily="34" charset="-128"/>
                <a:ea typeface="Arial Unicode MS" panose="020B0604020202020204" pitchFamily="34" charset="-128"/>
                <a:cs typeface="Arial Unicode MS" panose="020B0604020202020204" pitchFamily="34" charset="-128"/>
              </a:rPr>
              <a:t>Address and pointer assignments:</a:t>
            </a:r>
          </a:p>
          <a:p>
            <a:pPr marL="0" indent="0">
              <a:spcBef>
                <a:spcPts val="600"/>
              </a:spcBef>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x := &amp;y</a:t>
            </a:r>
          </a:p>
          <a:p>
            <a:pPr marL="0" indent="0">
              <a:spcBef>
                <a:spcPts val="600"/>
              </a:spcBef>
              <a:buNone/>
            </a:pP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	x := *y</a:t>
            </a:r>
          </a:p>
          <a:p>
            <a:pPr marL="0" indent="0">
              <a:spcBef>
                <a:spcPts val="600"/>
              </a:spcBef>
              <a:buNone/>
            </a:pPr>
            <a:r>
              <a:rPr lang="en-US" sz="1600" b="1">
                <a:latin typeface="Arial Unicode MS" panose="020B0604020202020204" pitchFamily="34" charset="-128"/>
                <a:ea typeface="Arial Unicode MS" panose="020B0604020202020204" pitchFamily="34" charset="-128"/>
                <a:cs typeface="Arial Unicode MS" panose="020B0604020202020204" pitchFamily="34" charset="-128"/>
              </a:rPr>
              <a:t>	*x := y </a:t>
            </a:r>
          </a:p>
          <a:p>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02285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1560"/>
            <a:ext cx="10515600" cy="1325563"/>
          </a:xfrm>
        </p:spPr>
        <p:txBody>
          <a:bodyPr>
            <a:normAutofit/>
          </a:bodyPr>
          <a:lstStyle/>
          <a:p>
            <a:r>
              <a:rPr lang="en-US" sz="3600" smtClean="0">
                <a:solidFill>
                  <a:srgbClr val="C00000"/>
                </a:solidFill>
              </a:rPr>
              <a:t>Representation of 3AC in data structure</a:t>
            </a:r>
            <a:endParaRPr lang="en-US" sz="3600">
              <a:solidFill>
                <a:srgbClr val="C00000"/>
              </a:solidFill>
            </a:endParaRPr>
          </a:p>
        </p:txBody>
      </p:sp>
      <p:sp>
        <p:nvSpPr>
          <p:cNvPr id="3" name="Content Placeholder 2"/>
          <p:cNvSpPr>
            <a:spLocks noGrp="1"/>
          </p:cNvSpPr>
          <p:nvPr>
            <p:ph idx="1"/>
          </p:nvPr>
        </p:nvSpPr>
        <p:spPr>
          <a:xfrm>
            <a:off x="838200" y="1555169"/>
            <a:ext cx="10515600" cy="4351338"/>
          </a:xfrm>
        </p:spPr>
        <p:txBody>
          <a:bodyPr>
            <a:noAutofit/>
          </a:bodyPr>
          <a:lstStyle/>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How to present these instructions in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 data structure?</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In compiler the instructions in 3AC can be implemented as objects or records  with fields for  </a:t>
            </a:r>
            <a:b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operator and operands. Three such representations are:</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Quadruples</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Triples</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Indirect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triples</a:t>
            </a:r>
          </a:p>
          <a:p>
            <a:pPr marL="0" indent="0">
              <a:lnSpc>
                <a:spcPct val="150000"/>
              </a:lnSpc>
              <a:buNone/>
            </a:pPr>
            <a:r>
              <a:rPr lang="en-US" sz="24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1. Quadruples</a:t>
            </a:r>
            <a:r>
              <a:rPr lang="en-US" sz="1800" b="1">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b="1">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Has four fields: op, arg1, arg2, result</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Exceptions:</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Unary operators: no arg2</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Operators like param: no arg2, no result</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(Un)conditional jumps: target label is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result</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8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11</a:t>
            </a:fld>
            <a:endParaRPr lang="en-US"/>
          </a:p>
        </p:txBody>
      </p:sp>
      <p:pic>
        <p:nvPicPr>
          <p:cNvPr id="6" name="Picture 5"/>
          <p:cNvPicPr>
            <a:picLocks noChangeAspect="1"/>
          </p:cNvPicPr>
          <p:nvPr/>
        </p:nvPicPr>
        <p:blipFill>
          <a:blip r:embed="rId2"/>
          <a:stretch>
            <a:fillRect/>
          </a:stretch>
        </p:blipFill>
        <p:spPr>
          <a:xfrm>
            <a:off x="6096001" y="2684640"/>
            <a:ext cx="2133600" cy="2389031"/>
          </a:xfrm>
          <a:prstGeom prst="rect">
            <a:avLst/>
          </a:prstGeom>
        </p:spPr>
      </p:pic>
      <p:pic>
        <p:nvPicPr>
          <p:cNvPr id="7" name="Picture 6"/>
          <p:cNvPicPr>
            <a:picLocks noChangeAspect="1"/>
          </p:cNvPicPr>
          <p:nvPr/>
        </p:nvPicPr>
        <p:blipFill>
          <a:blip r:embed="rId3"/>
          <a:stretch>
            <a:fillRect/>
          </a:stretch>
        </p:blipFill>
        <p:spPr>
          <a:xfrm>
            <a:off x="9083509" y="2478578"/>
            <a:ext cx="2759860" cy="2595093"/>
          </a:xfrm>
          <a:prstGeom prst="rect">
            <a:avLst/>
          </a:prstGeom>
        </p:spPr>
      </p:pic>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71442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0803"/>
          </a:xfrm>
        </p:spPr>
        <p:txBody>
          <a:bodyPr>
            <a:noAutofit/>
          </a:bodyPr>
          <a:lstStyle/>
          <a:p>
            <a:r>
              <a:rPr lang="en-US" sz="24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2. Triples</a:t>
            </a:r>
            <a:endParaRPr lang="en-US" sz="18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632139" y="1089701"/>
            <a:ext cx="10515600" cy="659998"/>
          </a:xfrm>
        </p:spPr>
        <p:txBody>
          <a:bodyPr>
            <a:noAutofit/>
          </a:bodyPr>
          <a:lstStyle/>
          <a:p>
            <a:pPr marL="0" indent="0">
              <a:buNone/>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Only three fields: no result field</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Results referred to by its position</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12</a:t>
            </a:fld>
            <a:endParaRPr lang="en-US"/>
          </a:p>
        </p:txBody>
      </p:sp>
      <p:pic>
        <p:nvPicPr>
          <p:cNvPr id="5" name="Picture 4"/>
          <p:cNvPicPr>
            <a:picLocks noChangeAspect="1"/>
          </p:cNvPicPr>
          <p:nvPr/>
        </p:nvPicPr>
        <p:blipFill rotWithShape="1">
          <a:blip r:embed="rId2"/>
          <a:srcRect b="17171"/>
          <a:stretch/>
        </p:blipFill>
        <p:spPr>
          <a:xfrm>
            <a:off x="838200" y="2103616"/>
            <a:ext cx="9580808" cy="3140737"/>
          </a:xfrm>
          <a:prstGeom prst="rect">
            <a:avLst/>
          </a:prstGeom>
        </p:spPr>
      </p:pic>
      <p:sp>
        <p:nvSpPr>
          <p:cNvPr id="6" name="TextBox 5"/>
          <p:cNvSpPr txBox="1"/>
          <p:nvPr/>
        </p:nvSpPr>
        <p:spPr>
          <a:xfrm>
            <a:off x="2622176" y="5446059"/>
            <a:ext cx="7100048" cy="400110"/>
          </a:xfrm>
          <a:prstGeom prst="rect">
            <a:avLst/>
          </a:prstGeom>
          <a:noFill/>
        </p:spPr>
        <p:txBody>
          <a:bodyPr wrap="square" rtlCol="0">
            <a:spAutoFit/>
          </a:bodyPr>
          <a:lstStyle/>
          <a:p>
            <a:pPr algn="ctr"/>
            <a:r>
              <a:rPr lang="en-US" sz="2000" smtClean="0">
                <a:latin typeface="Bell MT" panose="02020503060305020303" pitchFamily="18" charset="0"/>
                <a:ea typeface="Arial Unicode MS" panose="020B0604020202020204" pitchFamily="34" charset="-128"/>
                <a:cs typeface="Arial Unicode MS" panose="020B0604020202020204" pitchFamily="34" charset="-128"/>
              </a:rPr>
              <a:t>Fig. Representation of a = b * - c + b * - c</a:t>
            </a:r>
            <a:endParaRPr lang="en-US" sz="2000">
              <a:latin typeface="Bell MT" panose="02020503060305020303" pitchFamily="18" charset="0"/>
              <a:ea typeface="Arial Unicode MS" panose="020B0604020202020204" pitchFamily="34" charset="-128"/>
              <a:cs typeface="Arial Unicode MS" panose="020B0604020202020204" pitchFamily="34" charset="-128"/>
            </a:endParaRPr>
          </a:p>
        </p:txBody>
      </p:sp>
      <p:sp>
        <p:nvSpPr>
          <p:cNvPr id="7" name="TextBox 6"/>
          <p:cNvSpPr txBox="1"/>
          <p:nvPr/>
        </p:nvSpPr>
        <p:spPr>
          <a:xfrm>
            <a:off x="8243047" y="4665054"/>
            <a:ext cx="2675965" cy="369332"/>
          </a:xfrm>
          <a:prstGeom prst="rect">
            <a:avLst/>
          </a:prstGeom>
          <a:noFill/>
        </p:spPr>
        <p:txBody>
          <a:bodyPr wrap="square" rtlCol="0">
            <a:spAutoFit/>
          </a:bodyPr>
          <a:lstStyle/>
          <a:p>
            <a:r>
              <a:rPr lang="en-US" b="1">
                <a:latin typeface="Bell MT" panose="02020503060305020303" pitchFamily="18" charset="0"/>
              </a:rPr>
              <a:t> </a:t>
            </a:r>
            <a:r>
              <a:rPr lang="en-US" b="1" smtClean="0">
                <a:latin typeface="Bell MT" panose="02020503060305020303" pitchFamily="18" charset="0"/>
              </a:rPr>
              <a:t>(c ) Three address code</a:t>
            </a:r>
            <a:endParaRPr lang="en-US" b="1">
              <a:latin typeface="Bell MT" panose="02020503060305020303" pitchFamily="18" charset="0"/>
            </a:endParaRPr>
          </a:p>
        </p:txBody>
      </p:sp>
      <p:sp>
        <p:nvSpPr>
          <p:cNvPr id="8" name="Footer Placeholder 7"/>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70776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781095"/>
          </a:xfrm>
        </p:spPr>
        <p:txBody>
          <a:bodyPr>
            <a:normAutofit/>
          </a:bodyPr>
          <a:lstStyle/>
          <a:p>
            <a:r>
              <a:rPr lang="en-US" sz="24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3. Indirect Triples</a:t>
            </a:r>
            <a:endParaRPr lang="en-US" sz="2400" b="1" u="sng">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193575" y="965916"/>
            <a:ext cx="8975501" cy="4351338"/>
          </a:xfrm>
        </p:spPr>
        <p:txBody>
          <a:bodyPr>
            <a:normAutofit/>
          </a:bodyPr>
          <a:lstStyle/>
          <a:p>
            <a:pPr>
              <a:spcBef>
                <a:spcPts val="600"/>
              </a:spcBef>
              <a:spcAft>
                <a:spcPts val="600"/>
              </a:spcAft>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When instructions are moving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around during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optimizations</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quadruples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are better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than triples</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spcBef>
                <a:spcPts val="600"/>
              </a:spcBef>
              <a:spcAft>
                <a:spcPts val="600"/>
              </a:spcAft>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Indirect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triples solve this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problem.</a:t>
            </a:r>
          </a:p>
          <a:p>
            <a:pPr>
              <a:spcBef>
                <a:spcPts val="600"/>
              </a:spcBef>
              <a:spcAft>
                <a:spcPts val="600"/>
              </a:spcAft>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Indirect triples consists of list of pointers to triples rather than a listing of triples themselves. With this optimizing compilers  can move an instruction by reordering the instruction list without affecting  the triples themselves.</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13</a:t>
            </a:fld>
            <a:endParaRPr lang="en-US"/>
          </a:p>
        </p:txBody>
      </p:sp>
      <p:pic>
        <p:nvPicPr>
          <p:cNvPr id="5" name="Picture 4"/>
          <p:cNvPicPr>
            <a:picLocks noChangeAspect="1"/>
          </p:cNvPicPr>
          <p:nvPr/>
        </p:nvPicPr>
        <p:blipFill>
          <a:blip r:embed="rId2"/>
          <a:stretch>
            <a:fillRect/>
          </a:stretch>
        </p:blipFill>
        <p:spPr>
          <a:xfrm>
            <a:off x="1827054" y="3202104"/>
            <a:ext cx="8342022" cy="3010438"/>
          </a:xfrm>
          <a:prstGeom prst="rect">
            <a:avLst/>
          </a:prstGeom>
        </p:spPr>
      </p:pic>
      <p:sp>
        <p:nvSpPr>
          <p:cNvPr id="6" name="Footer Placeholder 5"/>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425667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725"/>
            <a:ext cx="10515600" cy="850923"/>
          </a:xfrm>
        </p:spPr>
        <p:txBody>
          <a:bodyPr>
            <a:normAutofit/>
          </a:bodyPr>
          <a:lstStyle/>
          <a:p>
            <a:pPr algn="ctr"/>
            <a:r>
              <a:rPr lang="en-GB" sz="2400" b="1" u="sng" smtClean="0">
                <a:solidFill>
                  <a:srgbClr val="C00000"/>
                </a:solidFill>
              </a:rPr>
              <a:t>3AC for program constructs</a:t>
            </a:r>
            <a:endParaRPr lang="en-US" sz="2400" u="sng">
              <a:solidFill>
                <a:srgbClr val="C00000"/>
              </a:solidFill>
            </a:endParaRPr>
          </a:p>
        </p:txBody>
      </p:sp>
      <p:sp>
        <p:nvSpPr>
          <p:cNvPr id="3" name="Content Placeholder 2"/>
          <p:cNvSpPr>
            <a:spLocks noGrp="1"/>
          </p:cNvSpPr>
          <p:nvPr>
            <p:ph idx="1"/>
          </p:nvPr>
        </p:nvSpPr>
        <p:spPr>
          <a:xfrm>
            <a:off x="838199" y="629762"/>
            <a:ext cx="9348989" cy="5912706"/>
          </a:xfrm>
        </p:spPr>
        <p:txBody>
          <a:bodyPr>
            <a:noAutofit/>
          </a:bodyPr>
          <a:lstStyle/>
          <a:p>
            <a:pPr>
              <a:lnSpc>
                <a:spcPct val="100000"/>
              </a:lnSpc>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Program consists of assignment statements like a=b op c or control statements like if-then-else, while loop or for statements</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nSpc>
                <a:spcPct val="100000"/>
              </a:lnSpc>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This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section deals with generation of three address code for assignment statement and control statements</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b="1" smtClean="0">
              <a:solidFill>
                <a:srgbClr val="C00000"/>
              </a:solidFill>
            </a:endParaRPr>
          </a:p>
          <a:p>
            <a:pPr marL="0" indent="0">
              <a:lnSpc>
                <a:spcPct val="100000"/>
              </a:lnSpc>
              <a:buNone/>
            </a:pPr>
            <a:r>
              <a:rPr lang="en-US" sz="20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1. Three-address code for assignment statement</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three-address code for an assignment statement S is given in following SDD. The attributes S.code and E.code denote the three-address code for S and E respectively. </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Attribute E.addr denotes the address that will hold the value of E. This address can be a name, a constant, or a compiler-generated temporary.</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production E -&gt; id, in SDD, when an expression is a single identifier, say x, then x itself holds the value of the expression. The semantic rules for this production define E.addr to point to the symbol table entry for this instance of id. Let top denote the current symbol table. Function </a:t>
            </a:r>
            <a:r>
              <a:rPr lang="en-US" sz="16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top.get</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retrieves the entry when it is applied to id.lexeme of id. E.code is set to empty string.</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For E -&gt;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the translation of E is the same as that of the subexpression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Hence, E.addr eauals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.addr  and E.code =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.code.</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For E-&gt;E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generate code to compute value of E from the values of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and E</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Values are computed into newly generated temporary names. </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 sequence of temporary names is created by </a:t>
            </a:r>
            <a:r>
              <a:rPr lang="en-US" sz="16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new Temp();</a:t>
            </a:r>
          </a:p>
          <a:p>
            <a:pPr lvl="1">
              <a:lnSpc>
                <a:spcPct val="100000"/>
              </a:lnSpc>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6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gen( )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function is to build an instruction and return it.</a:t>
            </a:r>
          </a:p>
          <a:p>
            <a:pPr>
              <a:lnSpc>
                <a:spcPct val="100000"/>
              </a:lnSpc>
            </a:pPr>
            <a:endParaRPr lang="en-US" sz="1600" b="1"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buNone/>
            </a:pPr>
            <a:endParaRPr lang="en-US"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buNone/>
            </a:pPr>
            <a:endParaRPr lang="en-US" sz="1800"/>
          </a:p>
          <a:p>
            <a:pPr>
              <a:lnSpc>
                <a:spcPct val="100000"/>
              </a:lnSpc>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676671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124"/>
            <a:ext cx="10515600" cy="1325563"/>
          </a:xfrm>
        </p:spPr>
        <p:txBody>
          <a:bodyPr>
            <a:normAutofit/>
          </a:bodyPr>
          <a:lstStyle/>
          <a:p>
            <a:r>
              <a:rPr lang="en-US" sz="2800" b="1" smtClean="0">
                <a:solidFill>
                  <a:srgbClr val="C00000"/>
                </a:solidFill>
              </a:rPr>
              <a:t>3AC for  Assignment statement with expressions</a:t>
            </a:r>
            <a:endParaRPr lang="en-US" sz="2800" b="1">
              <a:solidFill>
                <a:srgbClr val="C00000"/>
              </a:solidFill>
            </a:endParaRPr>
          </a:p>
        </p:txBody>
      </p:sp>
      <p:pic>
        <p:nvPicPr>
          <p:cNvPr id="5" name="Content Placeholder 4"/>
          <p:cNvPicPr>
            <a:picLocks noGrp="1" noChangeAspect="1"/>
          </p:cNvPicPr>
          <p:nvPr>
            <p:ph idx="1"/>
          </p:nvPr>
        </p:nvPicPr>
        <p:blipFill>
          <a:blip r:embed="rId2"/>
          <a:stretch>
            <a:fillRect/>
          </a:stretch>
        </p:blipFill>
        <p:spPr>
          <a:xfrm>
            <a:off x="1390917" y="1300764"/>
            <a:ext cx="7379596" cy="4672724"/>
          </a:xfrm>
          <a:prstGeom prst="rect">
            <a:avLst/>
          </a:prstGeom>
        </p:spPr>
      </p:pic>
      <p:sp>
        <p:nvSpPr>
          <p:cNvPr id="4" name="Slide Number Placeholder 3"/>
          <p:cNvSpPr>
            <a:spLocks noGrp="1"/>
          </p:cNvSpPr>
          <p:nvPr>
            <p:ph type="sldNum" sz="quarter" idx="12"/>
          </p:nvPr>
        </p:nvSpPr>
        <p:spPr/>
        <p:txBody>
          <a:bodyPr/>
          <a:lstStyle/>
          <a:p>
            <a:fld id="{10CE138F-077E-4F22-9EFF-343499C387EA}" type="slidenum">
              <a:rPr lang="en-US" smtClean="0"/>
              <a:t>15</a:t>
            </a:fld>
            <a:endParaRPr lang="en-US"/>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810621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829"/>
            <a:ext cx="10515600" cy="734096"/>
          </a:xfrm>
        </p:spPr>
        <p:txBody>
          <a:bodyPr>
            <a:noAutofit/>
          </a:bodyPr>
          <a:lstStyle/>
          <a:p>
            <a:r>
              <a:rPr lang="en-US" sz="20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Example: </a:t>
            </a:r>
            <a:r>
              <a:rPr lang="en-GB" sz="20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Generate three address code or the following arithmetic expression:    a = </a:t>
            </a:r>
            <a:r>
              <a:rPr lang="en-GB" sz="20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b </a:t>
            </a:r>
            <a:r>
              <a:rPr lang="en-GB" sz="20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c</a:t>
            </a:r>
            <a:endParaRPr lang="en-US" sz="20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16</a:t>
            </a:fld>
            <a:endParaRPr lang="en-US"/>
          </a:p>
        </p:txBody>
      </p:sp>
      <p:sp>
        <p:nvSpPr>
          <p:cNvPr id="6" name="Rectangle 5"/>
          <p:cNvSpPr/>
          <p:nvPr/>
        </p:nvSpPr>
        <p:spPr>
          <a:xfrm>
            <a:off x="1130795" y="4648683"/>
            <a:ext cx="4035380" cy="1569660"/>
          </a:xfrm>
          <a:prstGeom prst="rect">
            <a:avLst/>
          </a:prstGeom>
        </p:spPr>
        <p:txBody>
          <a:bodyPr wrap="square">
            <a:spAutoFit/>
          </a:bodyPr>
          <a:lstStyle/>
          <a:p>
            <a:r>
              <a:rPr lang="en-US" sz="2400" b="1">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rPr>
              <a:t>Three Address code:</a:t>
            </a:r>
            <a:endParaRPr lang="en-US" sz="2000">
              <a:solidFill>
                <a:srgbClr val="7030A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28600" marR="0">
              <a:spcBef>
                <a:spcPts val="0"/>
              </a:spcBef>
              <a:spcAft>
                <a:spcPts val="0"/>
              </a:spcAft>
            </a:pPr>
            <a:r>
              <a:rPr lang="en-US" sz="24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2400" baseline="-25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1 </a:t>
            </a:r>
            <a:r>
              <a:rPr lang="en-US" sz="24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b</a:t>
            </a:r>
            <a:endParaRPr lang="en-US" sz="2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28600" marR="0">
              <a:spcBef>
                <a:spcPts val="0"/>
              </a:spcBef>
              <a:spcAft>
                <a:spcPts val="0"/>
              </a:spcAft>
            </a:pPr>
            <a:r>
              <a:rPr lang="en-US" sz="24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2400" baseline="-25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4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 t</a:t>
            </a:r>
            <a:r>
              <a:rPr lang="en-US" sz="2400" baseline="-25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4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c</a:t>
            </a:r>
            <a:endParaRPr lang="en-US" sz="2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28600" marR="0">
              <a:spcBef>
                <a:spcPts val="0"/>
              </a:spcBef>
              <a:spcAft>
                <a:spcPts val="0"/>
              </a:spcAft>
            </a:pPr>
            <a:r>
              <a:rPr lang="en-US" sz="24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 = t</a:t>
            </a:r>
            <a:r>
              <a:rPr lang="en-US" sz="2400" baseline="-25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2</a:t>
            </a:r>
            <a:endParaRPr lang="en-US" sz="2000" baseline="-25000">
              <a:solidFill>
                <a:srgbClr val="00206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5833307" y="4762276"/>
            <a:ext cx="4187365" cy="369332"/>
          </a:xfrm>
          <a:prstGeom prst="rect">
            <a:avLst/>
          </a:prstGeom>
        </p:spPr>
        <p:txBody>
          <a:bodyPr wrap="none">
            <a:spAutoFit/>
          </a:bodyPr>
          <a:lstStyle/>
          <a:p>
            <a:r>
              <a:rPr lang="en-US">
                <a:solidFill>
                  <a:srgbClr val="000000"/>
                </a:solidFill>
                <a:latin typeface="Times New Roman" panose="02020603050405020304" pitchFamily="18" charset="0"/>
                <a:ea typeface="Calibri" panose="020F0502020204030204" pitchFamily="34" charset="0"/>
                <a:cs typeface="Mangal" panose="02040503050203030202" pitchFamily="18" charset="0"/>
              </a:rPr>
              <a:t> fig. </a:t>
            </a:r>
            <a:r>
              <a:rPr lang="en-US" smtClean="0">
                <a:solidFill>
                  <a:srgbClr val="000000"/>
                </a:solidFill>
                <a:latin typeface="Times New Roman" panose="02020603050405020304" pitchFamily="18" charset="0"/>
                <a:ea typeface="Calibri" panose="020F0502020204030204" pitchFamily="34" charset="0"/>
                <a:cs typeface="Mangal" panose="02040503050203030202" pitchFamily="18" charset="0"/>
              </a:rPr>
              <a:t>Parse tree </a:t>
            </a:r>
            <a:r>
              <a:rPr lang="en-US">
                <a:solidFill>
                  <a:srgbClr val="000000"/>
                </a:solidFill>
                <a:latin typeface="Times New Roman" panose="02020603050405020304" pitchFamily="18" charset="0"/>
                <a:ea typeface="Calibri" panose="020F0502020204030204" pitchFamily="34" charset="0"/>
                <a:cs typeface="Mangal" panose="02040503050203030202" pitchFamily="18" charset="0"/>
              </a:rPr>
              <a:t>for the expression a= -b *c</a:t>
            </a:r>
            <a:endParaRPr lang="en-US"/>
          </a:p>
        </p:txBody>
      </p:sp>
      <p:grpSp>
        <p:nvGrpSpPr>
          <p:cNvPr id="19" name="Group 18"/>
          <p:cNvGrpSpPr/>
          <p:nvPr/>
        </p:nvGrpSpPr>
        <p:grpSpPr>
          <a:xfrm>
            <a:off x="2318197" y="1004550"/>
            <a:ext cx="8023538" cy="3644133"/>
            <a:chOff x="2428955" y="644302"/>
            <a:chExt cx="6813842" cy="4004382"/>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955" y="836539"/>
              <a:ext cx="6560500" cy="3812145"/>
            </a:xfrm>
            <a:prstGeom prst="rect">
              <a:avLst/>
            </a:prstGeom>
          </p:spPr>
        </p:pic>
        <p:sp>
          <p:nvSpPr>
            <p:cNvPr id="10" name="TextBox 9"/>
            <p:cNvSpPr txBox="1"/>
            <p:nvPr/>
          </p:nvSpPr>
          <p:spPr>
            <a:xfrm>
              <a:off x="5510196" y="3376387"/>
              <a:ext cx="849882" cy="574944"/>
            </a:xfrm>
            <a:prstGeom prst="rect">
              <a:avLst/>
            </a:prstGeom>
            <a:noFill/>
          </p:spPr>
          <p:txBody>
            <a:bodyPr wrap="square" rtlCol="0">
              <a:spAutoFit/>
            </a:bodyPr>
            <a:lstStyle/>
            <a:p>
              <a:r>
                <a:rPr lang="en-US" sz="1400" i="1" smtClean="0">
                  <a:solidFill>
                    <a:srgbClr val="0070C0"/>
                  </a:solidFill>
                </a:rPr>
                <a:t>E.addr = b</a:t>
              </a:r>
            </a:p>
            <a:p>
              <a:r>
                <a:rPr lang="en-US" sz="1400" i="1" smtClean="0">
                  <a:solidFill>
                    <a:srgbClr val="0070C0"/>
                  </a:solidFill>
                </a:rPr>
                <a:t>E.code = ‘ ’</a:t>
              </a:r>
              <a:endParaRPr lang="en-US" sz="1400" i="1">
                <a:solidFill>
                  <a:srgbClr val="0070C0"/>
                </a:solidFill>
              </a:endParaRPr>
            </a:p>
          </p:txBody>
        </p:sp>
        <p:sp>
          <p:nvSpPr>
            <p:cNvPr id="13" name="TextBox 12"/>
            <p:cNvSpPr txBox="1"/>
            <p:nvPr/>
          </p:nvSpPr>
          <p:spPr>
            <a:xfrm>
              <a:off x="5497259" y="2394879"/>
              <a:ext cx="1055943" cy="574944"/>
            </a:xfrm>
            <a:prstGeom prst="rect">
              <a:avLst/>
            </a:prstGeom>
            <a:noFill/>
          </p:spPr>
          <p:txBody>
            <a:bodyPr wrap="square" rtlCol="0">
              <a:spAutoFit/>
            </a:bodyPr>
            <a:lstStyle/>
            <a:p>
              <a:r>
                <a:rPr lang="en-US" sz="1400" i="1" smtClean="0">
                  <a:solidFill>
                    <a:srgbClr val="0070C0"/>
                  </a:solidFill>
                </a:rPr>
                <a:t>E.addr = t</a:t>
              </a:r>
              <a:r>
                <a:rPr lang="en-US" sz="1400" i="1" baseline="-25000" smtClean="0">
                  <a:solidFill>
                    <a:srgbClr val="0070C0"/>
                  </a:solidFill>
                </a:rPr>
                <a:t>1</a:t>
              </a:r>
              <a:endParaRPr lang="en-US" sz="1400" i="1" smtClean="0">
                <a:solidFill>
                  <a:srgbClr val="0070C0"/>
                </a:solidFill>
              </a:endParaRPr>
            </a:p>
            <a:p>
              <a:r>
                <a:rPr lang="en-US" sz="1400" i="1" smtClean="0">
                  <a:solidFill>
                    <a:srgbClr val="0070C0"/>
                  </a:solidFill>
                </a:rPr>
                <a:t>E.code= t</a:t>
              </a:r>
              <a:r>
                <a:rPr lang="en-US" sz="1400" i="1" baseline="-25000" smtClean="0">
                  <a:solidFill>
                    <a:srgbClr val="0070C0"/>
                  </a:solidFill>
                </a:rPr>
                <a:t>1</a:t>
              </a:r>
              <a:r>
                <a:rPr lang="en-US" sz="1400" i="1" smtClean="0">
                  <a:solidFill>
                    <a:srgbClr val="0070C0"/>
                  </a:solidFill>
                </a:rPr>
                <a:t> = -b</a:t>
              </a:r>
              <a:endParaRPr lang="en-US" sz="1400" i="1">
                <a:solidFill>
                  <a:srgbClr val="0070C0"/>
                </a:solidFill>
              </a:endParaRPr>
            </a:p>
          </p:txBody>
        </p:sp>
        <p:sp>
          <p:nvSpPr>
            <p:cNvPr id="15" name="TextBox 14"/>
            <p:cNvSpPr txBox="1"/>
            <p:nvPr/>
          </p:nvSpPr>
          <p:spPr>
            <a:xfrm>
              <a:off x="6705729" y="1267178"/>
              <a:ext cx="1832263" cy="574944"/>
            </a:xfrm>
            <a:prstGeom prst="rect">
              <a:avLst/>
            </a:prstGeom>
            <a:noFill/>
          </p:spPr>
          <p:txBody>
            <a:bodyPr wrap="square" rtlCol="0">
              <a:spAutoFit/>
            </a:bodyPr>
            <a:lstStyle/>
            <a:p>
              <a:r>
                <a:rPr lang="en-US" sz="1400" i="1" smtClean="0">
                  <a:solidFill>
                    <a:srgbClr val="0070C0"/>
                  </a:solidFill>
                </a:rPr>
                <a:t>E.addr = t</a:t>
              </a:r>
              <a:r>
                <a:rPr lang="en-US" sz="1400" i="1" baseline="-25000">
                  <a:solidFill>
                    <a:srgbClr val="0070C0"/>
                  </a:solidFill>
                </a:rPr>
                <a:t>2</a:t>
              </a:r>
              <a:endParaRPr lang="en-US" sz="1400" i="1" smtClean="0">
                <a:solidFill>
                  <a:srgbClr val="0070C0"/>
                </a:solidFill>
              </a:endParaRPr>
            </a:p>
            <a:p>
              <a:r>
                <a:rPr lang="en-US" sz="1400" i="1" smtClean="0">
                  <a:solidFill>
                    <a:srgbClr val="0070C0"/>
                  </a:solidFill>
                </a:rPr>
                <a:t>E.code=  t</a:t>
              </a:r>
              <a:r>
                <a:rPr lang="en-US" sz="1400" i="1" baseline="-25000" smtClean="0">
                  <a:solidFill>
                    <a:srgbClr val="0070C0"/>
                  </a:solidFill>
                </a:rPr>
                <a:t>1</a:t>
              </a:r>
              <a:r>
                <a:rPr lang="en-US" sz="1400" i="1" smtClean="0">
                  <a:solidFill>
                    <a:srgbClr val="0070C0"/>
                  </a:solidFill>
                </a:rPr>
                <a:t> = -b     t</a:t>
              </a:r>
              <a:r>
                <a:rPr lang="en-US" sz="1400" i="1" baseline="-25000" smtClean="0">
                  <a:solidFill>
                    <a:srgbClr val="0070C0"/>
                  </a:solidFill>
                </a:rPr>
                <a:t>2</a:t>
              </a:r>
              <a:r>
                <a:rPr lang="en-US" sz="1400" i="1" smtClean="0">
                  <a:solidFill>
                    <a:srgbClr val="0070C0"/>
                  </a:solidFill>
                </a:rPr>
                <a:t> = t</a:t>
              </a:r>
              <a:r>
                <a:rPr lang="en-US" sz="1400" i="1" baseline="-25000" smtClean="0">
                  <a:solidFill>
                    <a:srgbClr val="0070C0"/>
                  </a:solidFill>
                </a:rPr>
                <a:t>1</a:t>
              </a:r>
              <a:r>
                <a:rPr lang="en-US" sz="1400" i="1" smtClean="0">
                  <a:solidFill>
                    <a:srgbClr val="0070C0"/>
                  </a:solidFill>
                </a:rPr>
                <a:t> </a:t>
              </a:r>
              <a:r>
                <a:rPr lang="en-US" sz="1400" i="1" baseline="-25000" smtClean="0">
                  <a:solidFill>
                    <a:srgbClr val="0070C0"/>
                  </a:solidFill>
                </a:rPr>
                <a:t>*</a:t>
              </a:r>
              <a:r>
                <a:rPr lang="en-US" sz="1400" i="1" smtClean="0">
                  <a:solidFill>
                    <a:srgbClr val="0070C0"/>
                  </a:solidFill>
                </a:rPr>
                <a:t> c</a:t>
              </a:r>
              <a:endParaRPr lang="en-US" sz="1400" i="1">
                <a:solidFill>
                  <a:srgbClr val="0070C0"/>
                </a:solidFill>
              </a:endParaRPr>
            </a:p>
          </p:txBody>
        </p:sp>
        <p:sp>
          <p:nvSpPr>
            <p:cNvPr id="16" name="TextBox 15"/>
            <p:cNvSpPr txBox="1"/>
            <p:nvPr/>
          </p:nvSpPr>
          <p:spPr>
            <a:xfrm>
              <a:off x="8392915" y="2280799"/>
              <a:ext cx="849882" cy="574944"/>
            </a:xfrm>
            <a:prstGeom prst="rect">
              <a:avLst/>
            </a:prstGeom>
            <a:noFill/>
          </p:spPr>
          <p:txBody>
            <a:bodyPr wrap="square" rtlCol="0">
              <a:spAutoFit/>
            </a:bodyPr>
            <a:lstStyle/>
            <a:p>
              <a:r>
                <a:rPr lang="en-US" sz="1400" i="1" smtClean="0">
                  <a:solidFill>
                    <a:srgbClr val="0070C0"/>
                  </a:solidFill>
                </a:rPr>
                <a:t>E.addr = c</a:t>
              </a:r>
            </a:p>
            <a:p>
              <a:r>
                <a:rPr lang="en-US" sz="1400" i="1" smtClean="0">
                  <a:solidFill>
                    <a:srgbClr val="0070C0"/>
                  </a:solidFill>
                </a:rPr>
                <a:t>E.code = ‘ ’</a:t>
              </a:r>
              <a:endParaRPr lang="en-US" sz="1400" i="1">
                <a:solidFill>
                  <a:srgbClr val="0070C0"/>
                </a:solidFill>
              </a:endParaRPr>
            </a:p>
          </p:txBody>
        </p:sp>
        <p:sp>
          <p:nvSpPr>
            <p:cNvPr id="17" name="TextBox 16"/>
            <p:cNvSpPr txBox="1"/>
            <p:nvPr/>
          </p:nvSpPr>
          <p:spPr>
            <a:xfrm>
              <a:off x="4781925" y="644302"/>
              <a:ext cx="1869587" cy="574944"/>
            </a:xfrm>
            <a:prstGeom prst="rect">
              <a:avLst/>
            </a:prstGeom>
            <a:noFill/>
          </p:spPr>
          <p:txBody>
            <a:bodyPr wrap="square" rtlCol="0">
              <a:spAutoFit/>
            </a:bodyPr>
            <a:lstStyle/>
            <a:p>
              <a:r>
                <a:rPr lang="en-US" sz="1400" i="1" smtClean="0">
                  <a:solidFill>
                    <a:srgbClr val="0070C0"/>
                  </a:solidFill>
                </a:rPr>
                <a:t>S.code =  t</a:t>
              </a:r>
              <a:r>
                <a:rPr lang="en-US" sz="1400" i="1" baseline="-25000" smtClean="0">
                  <a:solidFill>
                    <a:srgbClr val="0070C0"/>
                  </a:solidFill>
                </a:rPr>
                <a:t>1</a:t>
              </a:r>
              <a:r>
                <a:rPr lang="en-US" sz="1400" i="1" smtClean="0">
                  <a:solidFill>
                    <a:srgbClr val="0070C0"/>
                  </a:solidFill>
                </a:rPr>
                <a:t> = -b       t</a:t>
              </a:r>
              <a:r>
                <a:rPr lang="en-US" sz="1400" i="1" baseline="-25000" smtClean="0">
                  <a:solidFill>
                    <a:srgbClr val="0070C0"/>
                  </a:solidFill>
                </a:rPr>
                <a:t>2</a:t>
              </a:r>
              <a:r>
                <a:rPr lang="en-US" sz="1400" i="1" smtClean="0">
                  <a:solidFill>
                    <a:srgbClr val="0070C0"/>
                  </a:solidFill>
                </a:rPr>
                <a:t> = t</a:t>
              </a:r>
              <a:r>
                <a:rPr lang="en-US" sz="1400" i="1" baseline="-25000" smtClean="0">
                  <a:solidFill>
                    <a:srgbClr val="0070C0"/>
                  </a:solidFill>
                </a:rPr>
                <a:t>1</a:t>
              </a:r>
              <a:r>
                <a:rPr lang="en-US" sz="1400" i="1" smtClean="0">
                  <a:solidFill>
                    <a:srgbClr val="0070C0"/>
                  </a:solidFill>
                </a:rPr>
                <a:t> </a:t>
              </a:r>
              <a:r>
                <a:rPr lang="en-US" sz="1400" i="1" baseline="-25000" smtClean="0">
                  <a:solidFill>
                    <a:srgbClr val="0070C0"/>
                  </a:solidFill>
                </a:rPr>
                <a:t>*</a:t>
              </a:r>
              <a:r>
                <a:rPr lang="en-US" sz="1400" i="1" smtClean="0">
                  <a:solidFill>
                    <a:srgbClr val="0070C0"/>
                  </a:solidFill>
                </a:rPr>
                <a:t> c</a:t>
              </a:r>
            </a:p>
            <a:p>
              <a:r>
                <a:rPr lang="en-US" sz="1400" i="1">
                  <a:solidFill>
                    <a:srgbClr val="0070C0"/>
                  </a:solidFill>
                </a:rPr>
                <a:t> </a:t>
              </a:r>
              <a:r>
                <a:rPr lang="en-US" sz="1400" i="1" smtClean="0">
                  <a:solidFill>
                    <a:srgbClr val="0070C0"/>
                  </a:solidFill>
                </a:rPr>
                <a:t>                a = t</a:t>
              </a:r>
              <a:r>
                <a:rPr lang="en-US" sz="1400" i="1" baseline="-25000" smtClean="0">
                  <a:solidFill>
                    <a:srgbClr val="0070C0"/>
                  </a:solidFill>
                </a:rPr>
                <a:t>2</a:t>
              </a:r>
              <a:endParaRPr lang="en-US" sz="1400" i="1">
                <a:solidFill>
                  <a:srgbClr val="0070C0"/>
                </a:solidFill>
              </a:endParaRPr>
            </a:p>
          </p:txBody>
        </p:sp>
      </p:gr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76524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66" y="270456"/>
            <a:ext cx="10515600" cy="425004"/>
          </a:xfrm>
        </p:spPr>
        <p:txBody>
          <a:bodyPr>
            <a:noAutofit/>
          </a:bodyPr>
          <a:lstStyle/>
          <a:p>
            <a:r>
              <a:rPr lang="en-GB" sz="2800" b="1" u="sng" smtClean="0">
                <a:solidFill>
                  <a:srgbClr val="FF0000"/>
                </a:solidFill>
              </a:rPr>
              <a:t>3AC  </a:t>
            </a:r>
            <a:r>
              <a:rPr lang="en-GB" sz="2800" b="1" u="sng">
                <a:solidFill>
                  <a:srgbClr val="FF0000"/>
                </a:solidFill>
              </a:rPr>
              <a:t>generation for Array </a:t>
            </a:r>
            <a:r>
              <a:rPr lang="en-GB" sz="2800" b="1" u="sng" smtClean="0">
                <a:solidFill>
                  <a:srgbClr val="FF0000"/>
                </a:solidFill>
              </a:rPr>
              <a:t>references</a:t>
            </a:r>
            <a:endParaRPr lang="en-US" sz="2800" u="sng">
              <a:solidFill>
                <a:srgbClr val="FF0000"/>
              </a:solidFill>
            </a:endParaRPr>
          </a:p>
        </p:txBody>
      </p:sp>
      <p:sp>
        <p:nvSpPr>
          <p:cNvPr id="3" name="Content Placeholder 2"/>
          <p:cNvSpPr>
            <a:spLocks noGrp="1"/>
          </p:cNvSpPr>
          <p:nvPr>
            <p:ph idx="1"/>
          </p:nvPr>
        </p:nvSpPr>
        <p:spPr>
          <a:xfrm>
            <a:off x="1344231" y="1038083"/>
            <a:ext cx="8662654" cy="4023313"/>
          </a:xfrm>
        </p:spPr>
        <p:txBody>
          <a:bodyPr>
            <a:noAutofit/>
          </a:bodyPr>
          <a:lstStyle/>
          <a:p>
            <a:r>
              <a:rPr lang="en-GB" sz="1800">
                <a:latin typeface="Arial Unicode MS" panose="020B0604020202020204" pitchFamily="34" charset="-128"/>
                <a:ea typeface="Arial Unicode MS" panose="020B0604020202020204" pitchFamily="34" charset="-128"/>
                <a:cs typeface="Arial Unicode MS" panose="020B0604020202020204" pitchFamily="34" charset="-128"/>
              </a:rPr>
              <a:t>Elements of array are stored in consecutive memory location. </a:t>
            </a:r>
            <a:endParaRPr lang="en-GB"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In C and Java, the array elements are numbered 0,1,.........., n-1, for array with n elements.</a:t>
            </a: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If width of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each element is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w then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the ith element of the array can be accessed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base + i</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w</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where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base is the base address of array or the address of the 1st element of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array.</a:t>
            </a:r>
          </a:p>
          <a:p>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Example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Let A[10] be an array of 10 elements. Let size of each element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be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2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i.e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w =2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and the array is stored from memory location 1000 i.e. base address=1000</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3rd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element of array is at address = 1000 + 3  * 2 = 1000 + 3 * 2 = 1000 + 6=1006</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GB"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17</a:t>
            </a:fld>
            <a:endParaRPr lang="en-US"/>
          </a:p>
        </p:txBody>
      </p:sp>
      <p:graphicFrame>
        <p:nvGraphicFramePr>
          <p:cNvPr id="7" name="Table 6"/>
          <p:cNvGraphicFramePr>
            <a:graphicFrameLocks noGrp="1"/>
          </p:cNvGraphicFramePr>
          <p:nvPr>
            <p:extLst/>
          </p:nvPr>
        </p:nvGraphicFramePr>
        <p:xfrm>
          <a:off x="2879388" y="5404019"/>
          <a:ext cx="6104700" cy="700134"/>
        </p:xfrm>
        <a:graphic>
          <a:graphicData uri="http://schemas.openxmlformats.org/drawingml/2006/table">
            <a:tbl>
              <a:tblPr firstRow="1" firstCol="1" bandRow="1">
                <a:tableStyleId>{5940675A-B579-460E-94D1-54222C63F5DA}</a:tableStyleId>
              </a:tblPr>
              <a:tblGrid>
                <a:gridCol w="610017"/>
                <a:gridCol w="610017"/>
                <a:gridCol w="610017"/>
                <a:gridCol w="610017"/>
                <a:gridCol w="610772"/>
                <a:gridCol w="610772"/>
                <a:gridCol w="610772"/>
                <a:gridCol w="610772"/>
                <a:gridCol w="610772"/>
                <a:gridCol w="610772"/>
              </a:tblGrid>
              <a:tr h="700134">
                <a:tc>
                  <a:txBody>
                    <a:bodyPr/>
                    <a:lstStyle/>
                    <a:p>
                      <a:pPr marL="0" marR="0" lvl="0" algn="ctr">
                        <a:lnSpc>
                          <a:spcPct val="115000"/>
                        </a:lnSpc>
                        <a:spcBef>
                          <a:spcPts val="0"/>
                        </a:spcBef>
                        <a:spcAft>
                          <a:spcPts val="0"/>
                        </a:spcAft>
                      </a:pPr>
                      <a:r>
                        <a:rPr lang="en-GB" sz="1100">
                          <a:effectLst/>
                        </a:rPr>
                        <a:t>A[0]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A[3]</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A[4]</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A[5]</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A[6]</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A[7]</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A[8]</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lvl="0" algn="ctr">
                        <a:lnSpc>
                          <a:spcPct val="115000"/>
                        </a:lnSpc>
                        <a:spcBef>
                          <a:spcPts val="0"/>
                        </a:spcBef>
                        <a:spcAft>
                          <a:spcPts val="0"/>
                        </a:spcAft>
                      </a:pPr>
                      <a:r>
                        <a:rPr lang="en-GB" sz="1100">
                          <a:effectLst/>
                        </a:rPr>
                        <a:t>A[9]</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r>
            </a:tbl>
          </a:graphicData>
        </a:graphic>
      </p:graphicFrame>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4104572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CE138F-077E-4F22-9EFF-343499C387EA}" type="slidenum">
              <a:rPr lang="en-US" smtClean="0"/>
              <a:t>18</a:t>
            </a:fld>
            <a:endParaRPr lang="en-US"/>
          </a:p>
        </p:txBody>
      </p:sp>
      <p:sp>
        <p:nvSpPr>
          <p:cNvPr id="5" name="Content Placeholder 4"/>
          <p:cNvSpPr>
            <a:spLocks noGrp="1"/>
          </p:cNvSpPr>
          <p:nvPr>
            <p:ph idx="1"/>
          </p:nvPr>
        </p:nvSpPr>
        <p:spPr>
          <a:xfrm>
            <a:off x="838200" y="1529411"/>
            <a:ext cx="9477777" cy="4303742"/>
          </a:xfrm>
          <a:prstGeom prst="rect">
            <a:avLst/>
          </a:prstGeom>
        </p:spPr>
        <p:txBody>
          <a:bodyPr wrap="square">
            <a:spAutoFit/>
          </a:bodyPr>
          <a:lstStyle/>
          <a:p>
            <a:pPr marL="285750" indent="-285750">
              <a:lnSpc>
                <a:spcPct val="115000"/>
              </a:lnSpc>
              <a:spcAft>
                <a:spcPts val="1000"/>
              </a:spcAft>
              <a:buFont typeface="Arial" panose="020B0604020202020204" pitchFamily="34" charset="0"/>
              <a:buChar char="•"/>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More generally, the array elements need not be started at 0. In one dimensional array, the array elements are numbered low, low+1, low+2,............, high and base is the relative address of A[low]. </a:t>
            </a:r>
          </a:p>
          <a:p>
            <a:pPr marL="285750" indent="-285750">
              <a:lnSpc>
                <a:spcPct val="115000"/>
              </a:lnSpc>
              <a:spcAft>
                <a:spcPts val="1000"/>
              </a:spcAft>
              <a:buFont typeface="Arial" panose="020B0604020202020204" pitchFamily="34" charset="0"/>
              <a:buChar char="•"/>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The address of  A[i] can be rewritten as: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base + (i-low) * w         ..............(2)</a:t>
            </a:r>
          </a:p>
          <a:p>
            <a:pPr marL="285750" indent="-285750">
              <a:lnSpc>
                <a:spcPct val="115000"/>
              </a:lnSpc>
              <a:spcAft>
                <a:spcPts val="1000"/>
              </a:spcAft>
              <a:buFont typeface="Arial" panose="020B0604020202020204" pitchFamily="34" charset="0"/>
              <a:buChar char="•"/>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Formula (2) can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be written as: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i *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w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 base – low *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w</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i * w + c , </a:t>
            </a:r>
            <a:b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where c = base – low * w. </a:t>
            </a:r>
          </a:p>
          <a:p>
            <a:pPr marL="285750" indent="-285750">
              <a:lnSpc>
                <a:spcPct val="115000"/>
              </a:lnSpc>
              <a:spcAft>
                <a:spcPts val="1000"/>
              </a:spcAft>
              <a:buFont typeface="Arial" panose="020B0604020202020204" pitchFamily="34" charset="0"/>
              <a:buChar char="•"/>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All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the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components in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c</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are known before compilation hence they can be pre-computed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and stored</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This reduces the time taken to generate address of ith element</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indent="-285750">
              <a:lnSpc>
                <a:spcPct val="115000"/>
              </a:lnSpc>
              <a:spcAft>
                <a:spcPts val="1000"/>
              </a:spcAft>
              <a:buFont typeface="Arial" panose="020B0604020202020204" pitchFamily="34" charset="0"/>
              <a:buChar char="•"/>
            </a:pPr>
            <a:r>
              <a:rPr lang="en-GB" sz="1800" smtClean="0">
                <a:effectLst/>
                <a:latin typeface="Arial Unicode MS" panose="020B0604020202020204" pitchFamily="34" charset="-128"/>
                <a:ea typeface="Arial Unicode MS" panose="020B0604020202020204" pitchFamily="34" charset="-128"/>
                <a:cs typeface="Arial Unicode MS" panose="020B0604020202020204" pitchFamily="34" charset="-128"/>
              </a:rPr>
              <a:t>We assume that c is saved in the symbol table entry for A, so the  relative address of </a:t>
            </a:r>
            <a:br>
              <a:rPr lang="en-GB" sz="1800" smtClean="0">
                <a:effectLst/>
                <a:latin typeface="Arial Unicode MS" panose="020B0604020202020204" pitchFamily="34" charset="-128"/>
                <a:ea typeface="Arial Unicode MS" panose="020B0604020202020204" pitchFamily="34" charset="-128"/>
                <a:cs typeface="Arial Unicode MS" panose="020B0604020202020204" pitchFamily="34" charset="-128"/>
              </a:rPr>
            </a:br>
            <a:r>
              <a:rPr lang="en-GB" sz="1800" smtClean="0">
                <a:effectLst/>
                <a:latin typeface="Arial Unicode MS" panose="020B0604020202020204" pitchFamily="34" charset="-128"/>
                <a:ea typeface="Arial Unicode MS" panose="020B0604020202020204" pitchFamily="34" charset="-128"/>
                <a:cs typeface="Arial Unicode MS" panose="020B0604020202020204" pitchFamily="34" charset="-128"/>
              </a:rPr>
              <a:t>A [ i ] is obtained by simply adding </a:t>
            </a:r>
            <a:r>
              <a:rPr lang="en-GB" sz="1800" b="1" smtClean="0">
                <a:effectLst/>
                <a:latin typeface="Arial Unicode MS" panose="020B0604020202020204" pitchFamily="34" charset="-128"/>
                <a:ea typeface="Arial Unicode MS" panose="020B0604020202020204" pitchFamily="34" charset="-128"/>
                <a:cs typeface="Arial Unicode MS" panose="020B0604020202020204" pitchFamily="34" charset="-128"/>
              </a:rPr>
              <a:t>i * w </a:t>
            </a:r>
            <a:r>
              <a:rPr lang="en-GB" sz="1800" smtClean="0">
                <a:effectLst/>
                <a:latin typeface="Arial Unicode MS" panose="020B0604020202020204" pitchFamily="34" charset="-128"/>
                <a:ea typeface="Arial Unicode MS" panose="020B0604020202020204" pitchFamily="34" charset="-128"/>
                <a:cs typeface="Arial Unicode MS" panose="020B0604020202020204" pitchFamily="34" charset="-128"/>
              </a:rPr>
              <a:t>to </a:t>
            </a:r>
            <a:r>
              <a:rPr lang="en-GB" sz="1800" b="1" smtClean="0">
                <a:effectLst/>
                <a:latin typeface="Arial Unicode MS" panose="020B0604020202020204" pitchFamily="34" charset="-128"/>
                <a:ea typeface="Arial Unicode MS" panose="020B0604020202020204" pitchFamily="34" charset="-128"/>
                <a:cs typeface="Arial Unicode MS" panose="020B0604020202020204" pitchFamily="34" charset="-128"/>
              </a:rPr>
              <a:t>c</a:t>
            </a:r>
            <a:r>
              <a:rPr lang="en-GB" sz="1800" smtClean="0">
                <a:effectLst/>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itle 1"/>
          <p:cNvSpPr>
            <a:spLocks noGrp="1"/>
          </p:cNvSpPr>
          <p:nvPr>
            <p:ph type="title"/>
          </p:nvPr>
        </p:nvSpPr>
        <p:spPr>
          <a:xfrm>
            <a:off x="838200" y="365125"/>
            <a:ext cx="10515600" cy="871247"/>
          </a:xfrm>
        </p:spPr>
        <p:txBody>
          <a:bodyPr>
            <a:noAutofit/>
          </a:bodyPr>
          <a:lstStyle/>
          <a:p>
            <a:r>
              <a:rPr lang="en-GB" sz="2800" b="1" u="sng" smtClean="0">
                <a:solidFill>
                  <a:srgbClr val="FF0000"/>
                </a:solidFill>
              </a:rPr>
              <a:t>3AC  </a:t>
            </a:r>
            <a:r>
              <a:rPr lang="en-GB" sz="2800" b="1" u="sng">
                <a:solidFill>
                  <a:srgbClr val="FF0000"/>
                </a:solidFill>
              </a:rPr>
              <a:t>generation for Array </a:t>
            </a:r>
            <a:r>
              <a:rPr lang="en-GB" sz="2800" b="1" u="sng" smtClean="0">
                <a:solidFill>
                  <a:srgbClr val="FF0000"/>
                </a:solidFill>
              </a:rPr>
              <a:t>references</a:t>
            </a:r>
            <a:endParaRPr lang="en-US" sz="2800" u="sng">
              <a:solidFill>
                <a:srgbClr val="FF0000"/>
              </a:solidFill>
            </a:endParaRPr>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228613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solidFill>
                  <a:srgbClr val="C00000"/>
                </a:solidFill>
              </a:rPr>
              <a:t>One Dimensional Array Reference: Example</a:t>
            </a:r>
            <a:endParaRPr lang="en-US" sz="2800">
              <a:solidFill>
                <a:srgbClr val="C00000"/>
              </a:solidFill>
            </a:endParaRPr>
          </a:p>
        </p:txBody>
      </p:sp>
      <p:sp>
        <p:nvSpPr>
          <p:cNvPr id="3" name="Content Placeholder 2"/>
          <p:cNvSpPr>
            <a:spLocks noGrp="1"/>
          </p:cNvSpPr>
          <p:nvPr>
            <p:ph idx="1"/>
          </p:nvPr>
        </p:nvSpPr>
        <p:spPr/>
        <p:txBody>
          <a:bodyPr/>
          <a:lstStyle/>
          <a:p>
            <a:pPr marL="0" indent="0">
              <a:buNone/>
            </a:pPr>
            <a:r>
              <a:rPr lang="en-US" smtClean="0"/>
              <a:t>A: array [10 ... 20] of integers;</a:t>
            </a:r>
          </a:p>
          <a:p>
            <a:pPr marL="0" indent="0">
              <a:buNone/>
            </a:pPr>
            <a:endParaRPr lang="en-US"/>
          </a:p>
        </p:txBody>
      </p:sp>
      <p:sp>
        <p:nvSpPr>
          <p:cNvPr id="4" name="Slide Number Placeholder 3"/>
          <p:cNvSpPr>
            <a:spLocks noGrp="1"/>
          </p:cNvSpPr>
          <p:nvPr>
            <p:ph type="sldNum" sz="quarter" idx="12"/>
          </p:nvPr>
        </p:nvSpPr>
        <p:spPr/>
        <p:txBody>
          <a:bodyPr/>
          <a:lstStyle/>
          <a:p>
            <a:fld id="{10CE138F-077E-4F22-9EFF-343499C387EA}" type="slidenum">
              <a:rPr lang="en-US" smtClean="0"/>
              <a:t>19</a:t>
            </a:fld>
            <a:endParaRPr lang="en-US"/>
          </a:p>
        </p:txBody>
      </p:sp>
      <p:graphicFrame>
        <p:nvGraphicFramePr>
          <p:cNvPr id="6" name="Table 5"/>
          <p:cNvGraphicFramePr>
            <a:graphicFrameLocks noGrp="1"/>
          </p:cNvGraphicFramePr>
          <p:nvPr/>
        </p:nvGraphicFramePr>
        <p:xfrm>
          <a:off x="1650107" y="2570192"/>
          <a:ext cx="6712755" cy="365760"/>
        </p:xfrm>
        <a:graphic>
          <a:graphicData uri="http://schemas.openxmlformats.org/drawingml/2006/table">
            <a:tbl>
              <a:tblPr firstRow="1" bandRow="1"/>
              <a:tblGrid>
                <a:gridCol w="447517"/>
                <a:gridCol w="447517"/>
                <a:gridCol w="447517"/>
                <a:gridCol w="1342551"/>
                <a:gridCol w="447517"/>
                <a:gridCol w="1790068"/>
                <a:gridCol w="447517"/>
                <a:gridCol w="447517"/>
                <a:gridCol w="447517"/>
                <a:gridCol w="447517"/>
              </a:tblGrid>
              <a:tr h="276986">
                <a:tc>
                  <a:txBody>
                    <a:bodyPr/>
                    <a:lstStyle/>
                    <a:p>
                      <a:pPr lvl="2" algn="ctr"/>
                      <a:endParaRPr lang="en-US"/>
                    </a:p>
                  </a:txBody>
                  <a:tcPr/>
                </a:tc>
                <a:tc>
                  <a:txBody>
                    <a:bodyPr/>
                    <a:lstStyle/>
                    <a:p>
                      <a:pPr lvl="2" algn="ctr"/>
                      <a:endParaRPr lang="en-US"/>
                    </a:p>
                  </a:txBody>
                  <a:tcPr/>
                </a:tc>
                <a:tc>
                  <a:txBody>
                    <a:bodyPr/>
                    <a:lstStyle/>
                    <a:p>
                      <a:pPr lvl="2" algn="ctr"/>
                      <a:endParaRPr lang="en-US"/>
                    </a:p>
                  </a:txBody>
                  <a:tcPr/>
                </a:tc>
                <a:tc>
                  <a:txBody>
                    <a:bodyPr/>
                    <a:lstStyle/>
                    <a:p>
                      <a:pPr lvl="1" algn="l"/>
                      <a:r>
                        <a:rPr lang="en-US" smtClean="0"/>
                        <a:t>...</a:t>
                      </a:r>
                      <a:endParaRPr lang="en-US"/>
                    </a:p>
                  </a:txBody>
                  <a:tcPr anchor="ctr"/>
                </a:tc>
                <a:tc>
                  <a:txBody>
                    <a:bodyPr/>
                    <a:lstStyle/>
                    <a:p>
                      <a:pPr lvl="2" algn="ctr"/>
                      <a:endParaRPr lang="en-US"/>
                    </a:p>
                  </a:txBody>
                  <a:tcPr/>
                </a:tc>
                <a:tc>
                  <a:txBody>
                    <a:bodyPr/>
                    <a:lstStyle/>
                    <a:p>
                      <a:pPr lvl="0" algn="ctr"/>
                      <a:r>
                        <a:rPr lang="en-US" smtClean="0"/>
                        <a:t>...</a:t>
                      </a:r>
                      <a:endParaRPr lang="en-US"/>
                    </a:p>
                  </a:txBody>
                  <a:tcPr/>
                </a:tc>
                <a:tc>
                  <a:txBody>
                    <a:bodyPr/>
                    <a:lstStyle/>
                    <a:p>
                      <a:pPr lvl="2" algn="ctr"/>
                      <a:endParaRPr lang="en-US"/>
                    </a:p>
                  </a:txBody>
                  <a:tcPr/>
                </a:tc>
                <a:tc>
                  <a:txBody>
                    <a:bodyPr/>
                    <a:lstStyle/>
                    <a:p>
                      <a:pPr lvl="2" algn="ctr"/>
                      <a:endParaRPr lang="en-US"/>
                    </a:p>
                  </a:txBody>
                  <a:tcPr/>
                </a:tc>
                <a:tc>
                  <a:txBody>
                    <a:bodyPr/>
                    <a:lstStyle/>
                    <a:p>
                      <a:pPr lvl="2" algn="ctr"/>
                      <a:endParaRPr lang="en-US"/>
                    </a:p>
                  </a:txBody>
                  <a:tcPr/>
                </a:tc>
                <a:tc>
                  <a:txBody>
                    <a:bodyPr/>
                    <a:lstStyle/>
                    <a:p>
                      <a:pPr lvl="2" algn="ctr"/>
                      <a:endParaRPr lang="en-US"/>
                    </a:p>
                  </a:txBody>
                  <a:tcPr/>
                </a:tc>
              </a:tr>
            </a:tbl>
          </a:graphicData>
        </a:graphic>
      </p:graphicFrame>
      <p:sp>
        <p:nvSpPr>
          <p:cNvPr id="19" name="Left Brace 18"/>
          <p:cNvSpPr/>
          <p:nvPr/>
        </p:nvSpPr>
        <p:spPr>
          <a:xfrm rot="16200000">
            <a:off x="8054068" y="2802827"/>
            <a:ext cx="165396" cy="458270"/>
          </a:xfrm>
          <a:prstGeom prst="leftBrace">
            <a:avLst>
              <a:gd name="adj1" fmla="val 8333"/>
              <a:gd name="adj2" fmla="val 551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1" name="Group 20"/>
          <p:cNvGrpSpPr/>
          <p:nvPr/>
        </p:nvGrpSpPr>
        <p:grpSpPr>
          <a:xfrm>
            <a:off x="643944" y="2753071"/>
            <a:ext cx="9015204" cy="797596"/>
            <a:chOff x="643944" y="2753071"/>
            <a:chExt cx="9015204" cy="797596"/>
          </a:xfrm>
        </p:grpSpPr>
        <p:sp>
          <p:nvSpPr>
            <p:cNvPr id="7" name="TextBox 6"/>
            <p:cNvSpPr txBox="1"/>
            <p:nvPr/>
          </p:nvSpPr>
          <p:spPr>
            <a:xfrm>
              <a:off x="1663389" y="3181335"/>
              <a:ext cx="850006" cy="369332"/>
            </a:xfrm>
            <a:prstGeom prst="rect">
              <a:avLst/>
            </a:prstGeom>
            <a:noFill/>
          </p:spPr>
          <p:txBody>
            <a:bodyPr wrap="square" rtlCol="0">
              <a:spAutoFit/>
            </a:bodyPr>
            <a:lstStyle/>
            <a:p>
              <a:r>
                <a:rPr lang="en-US" b="1" smtClean="0"/>
                <a:t>low</a:t>
              </a:r>
              <a:endParaRPr lang="en-US" b="1"/>
            </a:p>
          </p:txBody>
        </p:sp>
        <p:sp>
          <p:nvSpPr>
            <p:cNvPr id="8" name="TextBox 7"/>
            <p:cNvSpPr txBox="1"/>
            <p:nvPr/>
          </p:nvSpPr>
          <p:spPr>
            <a:xfrm>
              <a:off x="643944" y="3114660"/>
              <a:ext cx="850006" cy="369332"/>
            </a:xfrm>
            <a:prstGeom prst="rect">
              <a:avLst/>
            </a:prstGeom>
            <a:noFill/>
          </p:spPr>
          <p:txBody>
            <a:bodyPr wrap="square" rtlCol="0">
              <a:spAutoFit/>
            </a:bodyPr>
            <a:lstStyle/>
            <a:p>
              <a:r>
                <a:rPr lang="en-US" b="1" smtClean="0"/>
                <a:t>base</a:t>
              </a:r>
              <a:endParaRPr lang="en-US" b="1"/>
            </a:p>
          </p:txBody>
        </p:sp>
        <p:cxnSp>
          <p:nvCxnSpPr>
            <p:cNvPr id="10" name="Straight Arrow Connector 9"/>
            <p:cNvCxnSpPr/>
            <p:nvPr/>
          </p:nvCxnSpPr>
          <p:spPr>
            <a:xfrm flipV="1">
              <a:off x="1068947" y="2753071"/>
              <a:ext cx="555806" cy="37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1946727" y="2923465"/>
              <a:ext cx="0" cy="2992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4095347" y="3159921"/>
              <a:ext cx="850006" cy="369332"/>
            </a:xfrm>
            <a:prstGeom prst="rect">
              <a:avLst/>
            </a:prstGeom>
            <a:noFill/>
          </p:spPr>
          <p:txBody>
            <a:bodyPr wrap="square" rtlCol="0">
              <a:spAutoFit/>
            </a:bodyPr>
            <a:lstStyle/>
            <a:p>
              <a:pPr algn="ctr"/>
              <a:r>
                <a:rPr lang="en-US" b="1" smtClean="0"/>
                <a:t>i</a:t>
              </a:r>
              <a:endParaRPr lang="en-US" b="1"/>
            </a:p>
          </p:txBody>
        </p:sp>
        <p:cxnSp>
          <p:nvCxnSpPr>
            <p:cNvPr id="17" name="Straight Arrow Connector 16"/>
            <p:cNvCxnSpPr/>
            <p:nvPr/>
          </p:nvCxnSpPr>
          <p:spPr>
            <a:xfrm flipV="1">
              <a:off x="4520350" y="2955018"/>
              <a:ext cx="0" cy="2992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6720480" y="3031454"/>
              <a:ext cx="2938668" cy="400110"/>
            </a:xfrm>
            <a:prstGeom prst="rect">
              <a:avLst/>
            </a:prstGeom>
            <a:noFill/>
          </p:spPr>
          <p:txBody>
            <a:bodyPr wrap="square" rtlCol="0">
              <a:spAutoFit/>
            </a:bodyPr>
            <a:lstStyle/>
            <a:p>
              <a:pPr algn="ctr"/>
              <a:r>
                <a:rPr lang="en-US" sz="2000" b="1" smtClean="0">
                  <a:latin typeface="Aparajita" panose="02020603050405020304" pitchFamily="18" charset="0"/>
                  <a:ea typeface="Arial Unicode MS" panose="020B0604020202020204" pitchFamily="34" charset="-128"/>
                  <a:cs typeface="Aparajita" panose="02020603050405020304" pitchFamily="18" charset="0"/>
                </a:rPr>
                <a:t>width of the array element w</a:t>
              </a:r>
              <a:endParaRPr lang="en-US" sz="2000" b="1">
                <a:latin typeface="Aparajita" panose="02020603050405020304" pitchFamily="18" charset="0"/>
                <a:ea typeface="Arial Unicode MS" panose="020B0604020202020204" pitchFamily="34" charset="-128"/>
                <a:cs typeface="Aparajita" panose="02020603050405020304" pitchFamily="18" charset="0"/>
              </a:endParaRPr>
            </a:p>
          </p:txBody>
        </p:sp>
      </p:grpSp>
      <p:sp>
        <p:nvSpPr>
          <p:cNvPr id="22" name="TextBox 21"/>
          <p:cNvSpPr txBox="1"/>
          <p:nvPr/>
        </p:nvSpPr>
        <p:spPr>
          <a:xfrm>
            <a:off x="1380055" y="3862005"/>
            <a:ext cx="7230545" cy="923330"/>
          </a:xfrm>
          <a:prstGeom prst="rect">
            <a:avLst/>
          </a:prstGeom>
          <a:noFill/>
        </p:spPr>
        <p:txBody>
          <a:bodyPr wrap="square" rtlCol="0">
            <a:sp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x : = A[ i ] </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 base + (i – low) * w   =  i *w + c</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where, c = base – low * w      with low = 10; w =4</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23" name="Picture 22"/>
          <p:cNvPicPr/>
          <p:nvPr/>
        </p:nvPicPr>
        <p:blipFill>
          <a:blip r:embed="rId2"/>
          <a:srcRect/>
          <a:stretch>
            <a:fillRect/>
          </a:stretch>
        </p:blipFill>
        <p:spPr bwMode="auto">
          <a:xfrm>
            <a:off x="1493950" y="5096673"/>
            <a:ext cx="2276340" cy="1413042"/>
          </a:xfrm>
          <a:prstGeom prst="rect">
            <a:avLst/>
          </a:prstGeom>
          <a:noFill/>
          <a:ln w="9525">
            <a:noFill/>
            <a:miter lim="800000"/>
            <a:headEnd/>
            <a:tailEnd/>
          </a:ln>
        </p:spPr>
      </p:pic>
      <p:pic>
        <p:nvPicPr>
          <p:cNvPr id="24" name="Picture 23"/>
          <p:cNvPicPr/>
          <p:nvPr/>
        </p:nvPicPr>
        <p:blipFill>
          <a:blip r:embed="rId3"/>
          <a:srcRect/>
          <a:stretch>
            <a:fillRect/>
          </a:stretch>
        </p:blipFill>
        <p:spPr bwMode="auto">
          <a:xfrm>
            <a:off x="3757276" y="5117982"/>
            <a:ext cx="3493529" cy="409014"/>
          </a:xfrm>
          <a:prstGeom prst="rect">
            <a:avLst/>
          </a:prstGeom>
          <a:noFill/>
          <a:ln w="9525">
            <a:noFill/>
            <a:miter lim="800000"/>
            <a:headEnd/>
            <a:tailEnd/>
          </a:ln>
        </p:spPr>
      </p:pic>
      <p:sp>
        <p:nvSpPr>
          <p:cNvPr id="25" name="TextBox 24"/>
          <p:cNvSpPr txBox="1"/>
          <p:nvPr/>
        </p:nvSpPr>
        <p:spPr>
          <a:xfrm>
            <a:off x="1573236" y="6081991"/>
            <a:ext cx="410110" cy="523220"/>
          </a:xfrm>
          <a:prstGeom prst="rect">
            <a:avLst/>
          </a:prstGeom>
          <a:noFill/>
        </p:spPr>
        <p:txBody>
          <a:bodyPr wrap="square" rtlCol="0">
            <a:spAutoFit/>
          </a:bodyPr>
          <a:lstStyle/>
          <a:p>
            <a:r>
              <a:rPr lang="en-US" sz="2800" b="1" smtClean="0"/>
              <a:t>x</a:t>
            </a:r>
            <a:endParaRPr lang="en-US" sz="2800" b="1"/>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99457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150"/>
            <a:ext cx="10515600" cy="897005"/>
          </a:xfrm>
          <a:solidFill>
            <a:srgbClr val="002060"/>
          </a:solidFill>
        </p:spPr>
        <p:style>
          <a:lnRef idx="1">
            <a:schemeClr val="accent2"/>
          </a:lnRef>
          <a:fillRef idx="2">
            <a:schemeClr val="accent2"/>
          </a:fillRef>
          <a:effectRef idx="1">
            <a:schemeClr val="accent2"/>
          </a:effectRef>
          <a:fontRef idx="minor">
            <a:schemeClr val="dk1"/>
          </a:fontRef>
        </p:style>
        <p:txBody>
          <a:bodyPr/>
          <a:lstStyle/>
          <a:p>
            <a:pPr algn="ctr"/>
            <a:r>
              <a:rPr lang="en-US"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skerville Old Face" panose="02020602080505020303" pitchFamily="18" charset="0"/>
              </a:rPr>
              <a:t>Intermediate Code Generation</a:t>
            </a:r>
            <a:endParaRPr lang="en-US"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skerville Old Face" panose="02020602080505020303" pitchFamily="18" charset="0"/>
            </a:endParaRPr>
          </a:p>
        </p:txBody>
      </p:sp>
      <p:sp>
        <p:nvSpPr>
          <p:cNvPr id="3" name="Content Placeholder 2"/>
          <p:cNvSpPr>
            <a:spLocks noGrp="1"/>
          </p:cNvSpPr>
          <p:nvPr>
            <p:ph idx="1"/>
          </p:nvPr>
        </p:nvSpPr>
        <p:spPr>
          <a:xfrm>
            <a:off x="838200" y="1355594"/>
            <a:ext cx="9792236" cy="1901982"/>
          </a:xfrm>
        </p:spPr>
        <p:txBody>
          <a:bodyPr>
            <a:noAutofit/>
          </a:bodyPr>
          <a:lstStyle/>
          <a:p>
            <a:pPr algn="just"/>
            <a:r>
              <a:rPr lang="en-US" sz="1800">
                <a:latin typeface="Arial Unicode MS" panose="020B0604020202020204" pitchFamily="34" charset="-128"/>
                <a:ea typeface="Arial Unicode MS" panose="020B0604020202020204" pitchFamily="34" charset="-128"/>
                <a:cs typeface="Arial Unicode MS" panose="020B0604020202020204" pitchFamily="34" charset="-128"/>
              </a:rPr>
              <a:t>In the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analysis-synthesis model of compiler, the front end analyzes a source program and creates an intermediate representation, from which the back end generates target code.</a:t>
            </a:r>
          </a:p>
          <a:p>
            <a:pPr algn="just"/>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details of source language are confined to front end and details of the target machine to the back end. </a:t>
            </a:r>
          </a:p>
          <a:p>
            <a:pPr algn="just"/>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With a suitably defined intermediate representation,  a compiler for language i and machine j can then be built by combining the front end for language i with the back end for machine j.</a:t>
            </a:r>
          </a:p>
          <a:p>
            <a:pPr algn="just"/>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Intermediate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code is often the link between the compiler’s front end and back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end.</a:t>
            </a:r>
          </a:p>
          <a:p>
            <a:pPr algn="just"/>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Intermediate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codes are machine independent codes, but they are close to machine instructions.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a:t>
            </a:fld>
            <a:endParaRPr lang="en-US"/>
          </a:p>
        </p:txBody>
      </p:sp>
      <p:pic>
        <p:nvPicPr>
          <p:cNvPr id="5" name="Picture 4"/>
          <p:cNvPicPr/>
          <p:nvPr/>
        </p:nvPicPr>
        <p:blipFill>
          <a:blip r:embed="rId2"/>
          <a:srcRect/>
          <a:stretch>
            <a:fillRect/>
          </a:stretch>
        </p:blipFill>
        <p:spPr bwMode="auto">
          <a:xfrm>
            <a:off x="1854559" y="4176457"/>
            <a:ext cx="7289442" cy="2117754"/>
          </a:xfrm>
          <a:prstGeom prst="rect">
            <a:avLst/>
          </a:prstGeom>
          <a:noFill/>
          <a:ln w="9525">
            <a:noFill/>
            <a:miter lim="800000"/>
            <a:headEnd/>
            <a:tailEnd/>
          </a:ln>
        </p:spPr>
      </p:pic>
      <p:sp>
        <p:nvSpPr>
          <p:cNvPr id="6" name="Rectangle 5"/>
          <p:cNvSpPr/>
          <p:nvPr/>
        </p:nvSpPr>
        <p:spPr>
          <a:xfrm>
            <a:off x="2255641" y="6374836"/>
            <a:ext cx="4950394" cy="338554"/>
          </a:xfrm>
          <a:prstGeom prst="rect">
            <a:avLst/>
          </a:prstGeom>
        </p:spPr>
        <p:txBody>
          <a:bodyPr wrap="none">
            <a:spAutoFit/>
          </a:bodyPr>
          <a:lstStyle/>
          <a:p>
            <a:pPr algn="ctr">
              <a:spcAft>
                <a:spcPts val="1200"/>
              </a:spcAft>
            </a:pPr>
            <a:r>
              <a:rPr lang="en-US" sz="1600">
                <a:solidFill>
                  <a:srgbClr val="000000"/>
                </a:solidFill>
                <a:latin typeface="Times New Roman" panose="02020603050405020304" pitchFamily="18" charset="0"/>
                <a:ea typeface="Calibri" panose="020F0502020204030204" pitchFamily="34" charset="0"/>
                <a:cs typeface="Mangal" panose="02040503050203030202" pitchFamily="18" charset="0"/>
              </a:rPr>
              <a:t>Fig. Position of Intermediate Code Generator in Compiler</a:t>
            </a:r>
            <a:endParaRPr lang="en-US" sz="1400">
              <a:effectLst/>
              <a:latin typeface="Calibri" panose="020F0502020204030204" pitchFamily="34" charset="0"/>
              <a:ea typeface="Calibri" panose="020F0502020204030204" pitchFamily="34" charset="0"/>
              <a:cs typeface="Mangal" panose="02040503050203030202" pitchFamily="18" charset="0"/>
            </a:endParaRPr>
          </a:p>
        </p:txBody>
      </p:sp>
      <p:sp>
        <p:nvSpPr>
          <p:cNvPr id="7" name="Footer Placeholder 6"/>
          <p:cNvSpPr>
            <a:spLocks noGrp="1"/>
          </p:cNvSpPr>
          <p:nvPr>
            <p:ph type="ftr" sz="quarter" idx="11"/>
          </p:nvPr>
        </p:nvSpPr>
        <p:spPr>
          <a:xfrm>
            <a:off x="6674224" y="6411125"/>
            <a:ext cx="4114800" cy="365125"/>
          </a:xfrm>
        </p:spPr>
        <p:txBody>
          <a:bodyPr/>
          <a:lstStyle/>
          <a:p>
            <a:r>
              <a:rPr lang="en-US" dirty="0" smtClean="0"/>
              <a:t>Dabbal Mahara</a:t>
            </a:r>
            <a:endParaRPr lang="en-US" dirty="0"/>
          </a:p>
        </p:txBody>
      </p:sp>
    </p:spTree>
    <p:extLst>
      <p:ext uri="{BB962C8B-B14F-4D97-AF65-F5344CB8AC3E}">
        <p14:creationId xmlns:p14="http://schemas.microsoft.com/office/powerpoint/2010/main" val="287009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49" y="421824"/>
            <a:ext cx="10515600" cy="2231223"/>
          </a:xfrm>
        </p:spPr>
        <p:txBody>
          <a:bodyPr>
            <a:normAutofit/>
          </a:bodyPr>
          <a:lstStyle/>
          <a:p>
            <a:r>
              <a:rPr lang="en-GB" sz="1800">
                <a:latin typeface="Arial Unicode MS" panose="020B0604020202020204" pitchFamily="34" charset="-128"/>
                <a:ea typeface="Arial Unicode MS" panose="020B0604020202020204" pitchFamily="34" charset="-128"/>
                <a:cs typeface="Arial Unicode MS" panose="020B0604020202020204" pitchFamily="34" charset="-128"/>
              </a:rPr>
              <a:t>In case of multi-dimension array like matrix, elements are either stored as Row Major or Column Major. C language and Pascal uses row major storage where as Fortran language uses column major storage.</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1800">
                <a:latin typeface="Arial Unicode MS" panose="020B0604020202020204" pitchFamily="34" charset="-128"/>
                <a:ea typeface="Arial Unicode MS" panose="020B0604020202020204" pitchFamily="34" charset="-128"/>
                <a:cs typeface="Arial Unicode MS" panose="020B0604020202020204" pitchFamily="34" charset="-128"/>
              </a:rPr>
              <a:t>Example: Consider Array A[3,3] with elements:</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1666470"/>
              </p:ext>
            </p:extLst>
          </p:nvPr>
        </p:nvGraphicFramePr>
        <p:xfrm>
          <a:off x="6930443" y="1115545"/>
          <a:ext cx="2007495" cy="1002084"/>
        </p:xfrm>
        <a:graphic>
          <a:graphicData uri="http://schemas.openxmlformats.org/drawingml/2006/table">
            <a:tbl>
              <a:tblPr firstRow="1" firstCol="1" bandRow="1"/>
              <a:tblGrid>
                <a:gridCol w="669165"/>
                <a:gridCol w="669165"/>
                <a:gridCol w="669165"/>
              </a:tblGrid>
              <a:tr h="334028">
                <a:tc>
                  <a:txBody>
                    <a:bodyPr/>
                    <a:lstStyle/>
                    <a:p>
                      <a:pPr marL="0" marR="0" algn="l">
                        <a:lnSpc>
                          <a:spcPct val="115000"/>
                        </a:lnSpc>
                        <a:spcBef>
                          <a:spcPts val="0"/>
                        </a:spcBef>
                        <a:spcAft>
                          <a:spcPts val="0"/>
                        </a:spcAft>
                      </a:pPr>
                      <a:r>
                        <a:rPr lang="en-GB" sz="1200">
                          <a:effectLst/>
                        </a:rPr>
                        <a:t>(0,0)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200">
                          <a:effectLst/>
                        </a:rPr>
                        <a:t>(0,1)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200">
                          <a:effectLst/>
                        </a:rPr>
                        <a:t>(0,2)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34028">
                <a:tc>
                  <a:txBody>
                    <a:bodyPr/>
                    <a:lstStyle/>
                    <a:p>
                      <a:pPr marL="0" marR="0" algn="l">
                        <a:lnSpc>
                          <a:spcPct val="115000"/>
                        </a:lnSpc>
                        <a:spcBef>
                          <a:spcPts val="0"/>
                        </a:spcBef>
                        <a:spcAft>
                          <a:spcPts val="0"/>
                        </a:spcAft>
                      </a:pPr>
                      <a:r>
                        <a:rPr lang="en-GB" sz="1200">
                          <a:effectLst/>
                        </a:rPr>
                        <a:t>(1,0)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200">
                          <a:effectLst/>
                        </a:rPr>
                        <a:t>(1,1)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200">
                          <a:effectLst/>
                        </a:rPr>
                        <a:t>(1,2)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34028">
                <a:tc>
                  <a:txBody>
                    <a:bodyPr/>
                    <a:lstStyle/>
                    <a:p>
                      <a:pPr marL="0" marR="0" algn="l">
                        <a:lnSpc>
                          <a:spcPct val="115000"/>
                        </a:lnSpc>
                        <a:spcBef>
                          <a:spcPts val="0"/>
                        </a:spcBef>
                        <a:spcAft>
                          <a:spcPts val="0"/>
                        </a:spcAft>
                      </a:pPr>
                      <a:r>
                        <a:rPr lang="en-GB" sz="1200">
                          <a:effectLst/>
                        </a:rPr>
                        <a:t>(2,0)</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200">
                          <a:effectLst/>
                        </a:rPr>
                        <a:t>(2,1)</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200">
                          <a:effectLst/>
                        </a:rPr>
                        <a:t>(2,2)</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7148775"/>
              </p:ext>
            </p:extLst>
          </p:nvPr>
        </p:nvGraphicFramePr>
        <p:xfrm>
          <a:off x="1151960" y="2370522"/>
          <a:ext cx="9743568" cy="672942"/>
        </p:xfrm>
        <a:graphic>
          <a:graphicData uri="http://schemas.openxmlformats.org/drawingml/2006/table">
            <a:tbl>
              <a:tblPr firstRow="1" firstCol="1" bandRow="1"/>
              <a:tblGrid>
                <a:gridCol w="973683"/>
                <a:gridCol w="973683"/>
                <a:gridCol w="973683"/>
                <a:gridCol w="973683"/>
                <a:gridCol w="974806"/>
                <a:gridCol w="974806"/>
                <a:gridCol w="974806"/>
                <a:gridCol w="974806"/>
                <a:gridCol w="974806"/>
                <a:gridCol w="974806"/>
              </a:tblGrid>
              <a:tr h="336471">
                <a:tc>
                  <a:txBody>
                    <a:bodyPr/>
                    <a:lstStyle/>
                    <a:p>
                      <a:pPr marL="0" marR="0" algn="ctr">
                        <a:lnSpc>
                          <a:spcPct val="115000"/>
                        </a:lnSpc>
                        <a:spcBef>
                          <a:spcPts val="0"/>
                        </a:spcBef>
                        <a:spcAft>
                          <a:spcPts val="0"/>
                        </a:spcAft>
                      </a:pPr>
                      <a:r>
                        <a:rPr lang="en-GB" sz="1200">
                          <a:effectLst/>
                        </a:rPr>
                        <a:t>Row Major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(0,0)</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(0,1)</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(0,2)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(1,0)</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(1,1)</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(1,2)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(2,0)</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(2,1)</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(2,2)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r h="336471">
                <a:tc>
                  <a:txBody>
                    <a:bodyPr/>
                    <a:lstStyle/>
                    <a:p>
                      <a:pPr marL="0" marR="0" algn="l">
                        <a:lnSpc>
                          <a:spcPct val="115000"/>
                        </a:lnSpc>
                        <a:spcBef>
                          <a:spcPts val="0"/>
                        </a:spcBef>
                        <a:spcAft>
                          <a:spcPts val="0"/>
                        </a:spcAft>
                      </a:pPr>
                      <a:r>
                        <a:rPr lang="en-GB" sz="1200">
                          <a:effectLst/>
                        </a:rPr>
                        <a:t>Colum Major</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(0,0)</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(1,0)</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(2,0)</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(0,1)</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(1,1)</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(2,1)</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(0,2)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(1,2)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l">
                        <a:lnSpc>
                          <a:spcPct val="115000"/>
                        </a:lnSpc>
                        <a:spcBef>
                          <a:spcPts val="0"/>
                        </a:spcBef>
                        <a:spcAft>
                          <a:spcPts val="0"/>
                        </a:spcAft>
                      </a:pPr>
                      <a:r>
                        <a:rPr lang="en-GB" sz="1400">
                          <a:effectLst/>
                        </a:rPr>
                        <a:t>(2,2)</a:t>
                      </a:r>
                      <a:endParaRPr lang="en-US" sz="12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r>
            </a:tbl>
          </a:graphicData>
        </a:graphic>
      </p:graphicFrame>
      <p:sp>
        <p:nvSpPr>
          <p:cNvPr id="7" name="Rectangle 6"/>
          <p:cNvSpPr/>
          <p:nvPr/>
        </p:nvSpPr>
        <p:spPr>
          <a:xfrm>
            <a:off x="503349" y="3067358"/>
            <a:ext cx="10547797" cy="3600473"/>
          </a:xfrm>
          <a:prstGeom prst="rect">
            <a:avLst/>
          </a:prstGeom>
        </p:spPr>
        <p:txBody>
          <a:bodyPr wrap="square">
            <a:spAutoFit/>
          </a:bodyPr>
          <a:lstStyle/>
          <a:p>
            <a:pPr marL="457200" marR="0" algn="just">
              <a:lnSpc>
                <a:spcPct val="115000"/>
              </a:lnSpc>
              <a:spcBef>
                <a:spcPts val="0"/>
              </a:spcBef>
              <a:spcAft>
                <a:spcPts val="1000"/>
              </a:spcAft>
            </a:pPr>
            <a:r>
              <a:rPr lang="en-GB">
                <a:latin typeface="Times New Roman" panose="02020603050405020304" pitchFamily="18" charset="0"/>
                <a:ea typeface="TT15Ct00"/>
                <a:cs typeface="Mangal" panose="02040503050203030202" pitchFamily="18" charset="0"/>
              </a:rPr>
              <a:t>Address of element A [i, j] in row major storage is given by the expression as follows.</a:t>
            </a:r>
            <a:endParaRPr lang="en-US" sz="1600">
              <a:latin typeface="Calibri" panose="020F0502020204030204" pitchFamily="34" charset="0"/>
              <a:ea typeface="Calibri" panose="020F0502020204030204" pitchFamily="34" charset="0"/>
              <a:cs typeface="Mangal" panose="02040503050203030202" pitchFamily="18" charset="0"/>
            </a:endParaRPr>
          </a:p>
          <a:p>
            <a:pPr marL="914400" marR="0">
              <a:lnSpc>
                <a:spcPct val="115000"/>
              </a:lnSpc>
              <a:spcBef>
                <a:spcPts val="0"/>
              </a:spcBef>
              <a:spcAft>
                <a:spcPts val="1000"/>
              </a:spcAft>
            </a:pPr>
            <a:r>
              <a:rPr lang="en-GB" b="1">
                <a:solidFill>
                  <a:srgbClr val="FF0000"/>
                </a:solidFill>
                <a:latin typeface="Times New Roman" panose="02020603050405020304" pitchFamily="18" charset="0"/>
                <a:ea typeface="TT15Ct00"/>
                <a:cs typeface="Mangal" panose="02040503050203030202" pitchFamily="18" charset="0"/>
              </a:rPr>
              <a:t>A[i,j] = base + ((i - low1) * n2 + j - low2) * </a:t>
            </a:r>
            <a:r>
              <a:rPr lang="en-GB" b="1" smtClean="0">
                <a:solidFill>
                  <a:srgbClr val="FF0000"/>
                </a:solidFill>
                <a:latin typeface="Times New Roman" panose="02020603050405020304" pitchFamily="18" charset="0"/>
                <a:ea typeface="TT15Ct00"/>
                <a:cs typeface="Mangal" panose="02040503050203030202" pitchFamily="18" charset="0"/>
              </a:rPr>
              <a:t>w,</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 </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3</a:t>
            </a:r>
            <a:r>
              <a:rPr lang="en-GB" smtClean="0">
                <a:latin typeface="Times New Roman" panose="02020603050405020304" pitchFamily="18" charset="0"/>
                <a:ea typeface="TT15Ct00"/>
                <a:cs typeface="Mangal" panose="02040503050203030202" pitchFamily="18" charset="0"/>
              </a:rPr>
              <a:t>)</a:t>
            </a:r>
            <a:endParaRPr lang="en-US" sz="1600">
              <a:latin typeface="Calibri" panose="020F0502020204030204" pitchFamily="34" charset="0"/>
              <a:ea typeface="Calibri" panose="020F0502020204030204" pitchFamily="34" charset="0"/>
              <a:cs typeface="Mangal" panose="02040503050203030202" pitchFamily="18" charset="0"/>
            </a:endParaRPr>
          </a:p>
          <a:p>
            <a:pPr marL="457200" marR="0">
              <a:lnSpc>
                <a:spcPct val="115000"/>
              </a:lnSpc>
              <a:spcBef>
                <a:spcPts val="0"/>
              </a:spcBef>
              <a:spcAft>
                <a:spcPts val="1000"/>
              </a:spcAft>
            </a:pPr>
            <a:r>
              <a:rPr lang="en-GB">
                <a:solidFill>
                  <a:srgbClr val="002060"/>
                </a:solidFill>
                <a:latin typeface="Times New Roman" panose="02020603050405020304" pitchFamily="18" charset="0"/>
                <a:ea typeface="TT15Ct00"/>
                <a:cs typeface="Mangal" panose="02040503050203030202" pitchFamily="18" charset="0"/>
              </a:rPr>
              <a:t>where </a:t>
            </a:r>
            <a:r>
              <a:rPr lang="en-GB" i="1">
                <a:solidFill>
                  <a:srgbClr val="002060"/>
                </a:solidFill>
                <a:latin typeface="Times New Roman" panose="02020603050405020304" pitchFamily="18" charset="0"/>
                <a:ea typeface="TT15Ct00"/>
                <a:cs typeface="Mangal" panose="02040503050203030202" pitchFamily="18" charset="0"/>
              </a:rPr>
              <a:t>low1</a:t>
            </a:r>
            <a:r>
              <a:rPr lang="en-GB">
                <a:solidFill>
                  <a:srgbClr val="002060"/>
                </a:solidFill>
                <a:latin typeface="Times New Roman" panose="02020603050405020304" pitchFamily="18" charset="0"/>
                <a:ea typeface="TT15Ct00"/>
                <a:cs typeface="Mangal" panose="02040503050203030202" pitchFamily="18" charset="0"/>
              </a:rPr>
              <a:t> and </a:t>
            </a:r>
            <a:r>
              <a:rPr lang="en-GB" i="1">
                <a:solidFill>
                  <a:srgbClr val="002060"/>
                </a:solidFill>
                <a:latin typeface="Times New Roman" panose="02020603050405020304" pitchFamily="18" charset="0"/>
                <a:ea typeface="TT15Ct00"/>
                <a:cs typeface="Mangal" panose="02040503050203030202" pitchFamily="18" charset="0"/>
              </a:rPr>
              <a:t>low2</a:t>
            </a:r>
            <a:r>
              <a:rPr lang="en-GB">
                <a:solidFill>
                  <a:srgbClr val="002060"/>
                </a:solidFill>
                <a:latin typeface="Times New Roman" panose="02020603050405020304" pitchFamily="18" charset="0"/>
                <a:ea typeface="TT15Ct00"/>
                <a:cs typeface="Mangal" panose="02040503050203030202" pitchFamily="18" charset="0"/>
              </a:rPr>
              <a:t> are lower bounds of i &amp; j and </a:t>
            </a:r>
            <a:r>
              <a:rPr lang="en-GB" i="1">
                <a:solidFill>
                  <a:srgbClr val="002060"/>
                </a:solidFill>
                <a:latin typeface="Times New Roman" panose="02020603050405020304" pitchFamily="18" charset="0"/>
                <a:ea typeface="TT15Ct00"/>
                <a:cs typeface="Mangal" panose="02040503050203030202" pitchFamily="18" charset="0"/>
              </a:rPr>
              <a:t>n2</a:t>
            </a:r>
            <a:r>
              <a:rPr lang="en-GB">
                <a:solidFill>
                  <a:srgbClr val="002060"/>
                </a:solidFill>
                <a:latin typeface="Times New Roman" panose="02020603050405020304" pitchFamily="18" charset="0"/>
                <a:ea typeface="TT15Ct00"/>
                <a:cs typeface="Mangal" panose="02040503050203030202" pitchFamily="18" charset="0"/>
              </a:rPr>
              <a:t> defines the number of columns. </a:t>
            </a:r>
            <a:r>
              <a:rPr lang="en-GB" smtClean="0">
                <a:solidFill>
                  <a:srgbClr val="002060"/>
                </a:solidFill>
                <a:latin typeface="Times New Roman" panose="02020603050405020304" pitchFamily="18" charset="0"/>
                <a:ea typeface="TT15Ct00"/>
                <a:cs typeface="Mangal" panose="02040503050203030202" pitchFamily="18" charset="0"/>
              </a:rPr>
              <a:t>w </a:t>
            </a:r>
            <a:r>
              <a:rPr lang="en-GB">
                <a:solidFill>
                  <a:srgbClr val="002060"/>
                </a:solidFill>
                <a:latin typeface="Times New Roman" panose="02020603050405020304" pitchFamily="18" charset="0"/>
                <a:ea typeface="TT15Ct00"/>
                <a:cs typeface="Mangal" panose="02040503050203030202" pitchFamily="18" charset="0"/>
              </a:rPr>
              <a:t>defines the size of each element. </a:t>
            </a:r>
            <a:endParaRPr lang="en-US" sz="1600">
              <a:latin typeface="Calibri" panose="020F0502020204030204" pitchFamily="34" charset="0"/>
              <a:ea typeface="Calibri" panose="020F0502020204030204" pitchFamily="34" charset="0"/>
              <a:cs typeface="Mangal" panose="02040503050203030202" pitchFamily="18" charset="0"/>
            </a:endParaRPr>
          </a:p>
          <a:p>
            <a:pPr marL="457200" marR="0">
              <a:lnSpc>
                <a:spcPct val="115000"/>
              </a:lnSpc>
              <a:spcBef>
                <a:spcPts val="0"/>
              </a:spcBef>
              <a:spcAft>
                <a:spcPts val="1000"/>
              </a:spcAft>
            </a:pPr>
            <a:r>
              <a:rPr lang="en-GB">
                <a:latin typeface="Times New Roman" panose="02020603050405020304" pitchFamily="18" charset="0"/>
                <a:ea typeface="TT15Ct00"/>
                <a:cs typeface="Mangal" panose="02040503050203030202" pitchFamily="18" charset="0"/>
              </a:rPr>
              <a:t>Expression  can be written as:</a:t>
            </a:r>
            <a:endParaRPr lang="en-US" sz="1600">
              <a:latin typeface="Calibri" panose="020F0502020204030204" pitchFamily="34" charset="0"/>
              <a:ea typeface="Calibri" panose="020F0502020204030204" pitchFamily="34" charset="0"/>
              <a:cs typeface="Mangal" panose="02040503050203030202" pitchFamily="18" charset="0"/>
            </a:endParaRPr>
          </a:p>
          <a:p>
            <a:pPr marL="457200" marR="0">
              <a:lnSpc>
                <a:spcPct val="115000"/>
              </a:lnSpc>
              <a:spcBef>
                <a:spcPts val="0"/>
              </a:spcBef>
              <a:spcAft>
                <a:spcPts val="1000"/>
              </a:spcAft>
            </a:pPr>
            <a:r>
              <a:rPr lang="en-GB" b="1">
                <a:solidFill>
                  <a:srgbClr val="FF0000"/>
                </a:solidFill>
                <a:latin typeface="Times New Roman" panose="02020603050405020304" pitchFamily="18" charset="0"/>
                <a:ea typeface="TT15Ct00"/>
                <a:cs typeface="Mangal" panose="02040503050203030202" pitchFamily="18" charset="0"/>
              </a:rPr>
              <a:t>       A[i,j] = (( i * n2) + j) * </a:t>
            </a:r>
            <a:r>
              <a:rPr lang="en-GB" b="1" smtClean="0">
                <a:solidFill>
                  <a:srgbClr val="FF0000"/>
                </a:solidFill>
                <a:latin typeface="Times New Roman" panose="02020603050405020304" pitchFamily="18" charset="0"/>
                <a:ea typeface="TT15Ct00"/>
                <a:cs typeface="Mangal" panose="02040503050203030202" pitchFamily="18" charset="0"/>
              </a:rPr>
              <a:t>w) </a:t>
            </a:r>
            <a:r>
              <a:rPr lang="en-GB" b="1">
                <a:solidFill>
                  <a:srgbClr val="FF0000"/>
                </a:solidFill>
                <a:latin typeface="Times New Roman" panose="02020603050405020304" pitchFamily="18" charset="0"/>
                <a:ea typeface="TT15Ct00"/>
                <a:cs typeface="Mangal" panose="02040503050203030202" pitchFamily="18" charset="0"/>
              </a:rPr>
              <a:t>+ ( base – (( low1 * n2) + low2) * </a:t>
            </a:r>
            <a:r>
              <a:rPr lang="en-GB" b="1" smtClean="0">
                <a:solidFill>
                  <a:srgbClr val="FF0000"/>
                </a:solidFill>
                <a:latin typeface="Times New Roman" panose="02020603050405020304" pitchFamily="18" charset="0"/>
                <a:ea typeface="TT15Ct00"/>
                <a:cs typeface="Mangal" panose="02040503050203030202" pitchFamily="18" charset="0"/>
              </a:rPr>
              <a:t>w</a:t>
            </a:r>
            <a:r>
              <a:rPr lang="en-GB" b="1" smtClean="0">
                <a:solidFill>
                  <a:srgbClr val="C00000"/>
                </a:solidFill>
                <a:latin typeface="Times New Roman" panose="02020603050405020304" pitchFamily="18" charset="0"/>
                <a:ea typeface="TT15Ct00"/>
                <a:cs typeface="Mangal" panose="02040503050203030202" pitchFamily="18" charset="0"/>
              </a:rPr>
              <a:t> </a:t>
            </a:r>
            <a:r>
              <a:rPr lang="en-GB" b="1">
                <a:solidFill>
                  <a:srgbClr val="C00000"/>
                </a:solidFill>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 ..........     </a:t>
            </a:r>
            <a:r>
              <a:rPr lang="en-GB" smtClean="0">
                <a:latin typeface="Times New Roman" panose="02020603050405020304" pitchFamily="18" charset="0"/>
                <a:ea typeface="TT15Ct00"/>
                <a:cs typeface="Mangal" panose="02040503050203030202" pitchFamily="18" charset="0"/>
              </a:rPr>
              <a:t>(4)</a:t>
            </a:r>
            <a:endParaRPr lang="en-US" sz="1600">
              <a:latin typeface="Calibri" panose="020F0502020204030204" pitchFamily="34" charset="0"/>
              <a:ea typeface="Calibri" panose="020F0502020204030204" pitchFamily="34" charset="0"/>
              <a:cs typeface="Mangal" panose="02040503050203030202" pitchFamily="18" charset="0"/>
            </a:endParaRPr>
          </a:p>
          <a:p>
            <a:pPr marL="457200" marR="0">
              <a:lnSpc>
                <a:spcPct val="115000"/>
              </a:lnSpc>
              <a:spcBef>
                <a:spcPts val="0"/>
              </a:spcBef>
              <a:spcAft>
                <a:spcPts val="0"/>
              </a:spcAft>
            </a:pPr>
            <a:r>
              <a:rPr lang="en-GB">
                <a:latin typeface="Times New Roman" panose="02020603050405020304" pitchFamily="18" charset="0"/>
                <a:ea typeface="TT15Ct00"/>
                <a:cs typeface="Mangal" panose="02040503050203030202" pitchFamily="18" charset="0"/>
              </a:rPr>
              <a:t>The second part of the Expression </a:t>
            </a:r>
            <a:r>
              <a:rPr lang="en-GB" smtClean="0">
                <a:latin typeface="Times New Roman" panose="02020603050405020304" pitchFamily="18" charset="0"/>
                <a:ea typeface="TT15Ct00"/>
                <a:cs typeface="Mangal" panose="02040503050203030202" pitchFamily="18" charset="0"/>
              </a:rPr>
              <a:t>(</a:t>
            </a:r>
            <a:r>
              <a:rPr lang="en-GB">
                <a:latin typeface="Times New Roman" panose="02020603050405020304" pitchFamily="18" charset="0"/>
                <a:ea typeface="TT15Ct00"/>
                <a:cs typeface="Mangal" panose="02040503050203030202" pitchFamily="18" charset="0"/>
              </a:rPr>
              <a:t>4</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can be pre-computed by knowing the value of base, low1, low2 and </a:t>
            </a:r>
            <a:r>
              <a:rPr lang="en-GB" smtClean="0">
                <a:latin typeface="Times New Roman" panose="02020603050405020304" pitchFamily="18" charset="0"/>
                <a:ea typeface="TT15Ct00"/>
                <a:cs typeface="Mangal" panose="02040503050203030202" pitchFamily="18" charset="0"/>
              </a:rPr>
              <a:t>w. </a:t>
            </a:r>
            <a:r>
              <a:rPr lang="en-GB">
                <a:latin typeface="Times New Roman" panose="02020603050405020304" pitchFamily="18" charset="0"/>
                <a:ea typeface="TT15Ct00"/>
                <a:cs typeface="Mangal" panose="02040503050203030202" pitchFamily="18" charset="0"/>
              </a:rPr>
              <a:t>This helps in faster generation of address for A[i,j].</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GB" b="1">
                <a:latin typeface="Times New Roman" panose="02020603050405020304" pitchFamily="18" charset="0"/>
                <a:ea typeface="TT15Ct00"/>
                <a:cs typeface="Mangal" panose="02040503050203030202" pitchFamily="18" charset="0"/>
              </a:rPr>
              <a:t> </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8483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normAutofit/>
          </a:bodyPr>
          <a:lstStyle/>
          <a:p>
            <a:r>
              <a:rPr lang="en-US" sz="2400" smtClean="0">
                <a:solidFill>
                  <a:srgbClr val="C00000"/>
                </a:solidFill>
              </a:rPr>
              <a:t>Example: 2D array referencing</a:t>
            </a:r>
            <a:endParaRPr lang="en-US" sz="2400">
              <a:solidFill>
                <a:srgbClr val="C00000"/>
              </a:solidFill>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21</a:t>
            </a:fld>
            <a:endParaRPr lang="en-US"/>
          </a:p>
        </p:txBody>
      </p:sp>
      <p:sp>
        <p:nvSpPr>
          <p:cNvPr id="6" name="TextBox 5"/>
          <p:cNvSpPr txBox="1"/>
          <p:nvPr/>
        </p:nvSpPr>
        <p:spPr>
          <a:xfrm>
            <a:off x="1043189" y="1197736"/>
            <a:ext cx="9569003" cy="2347502"/>
          </a:xfrm>
          <a:prstGeom prst="rect">
            <a:avLst/>
          </a:prstGeom>
          <a:noFill/>
        </p:spPr>
        <p:txBody>
          <a:bodyPr wrap="square" rtlCol="0">
            <a:spAutoFit/>
          </a:bodyPr>
          <a:lstStyle/>
          <a:p>
            <a:pPr>
              <a:lnSpc>
                <a:spcPct val="150000"/>
              </a:lnSpc>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 : array (1..2,1..3) of integer;    </a:t>
            </a:r>
          </a:p>
          <a:p>
            <a:pPr>
              <a:lnSpc>
                <a:spcPct val="150000"/>
              </a:lnSpc>
            </a:pP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A[i,j]  = base</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+(i-low</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n</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j-low</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*w</a:t>
            </a:r>
          </a:p>
          <a:p>
            <a:pPr>
              <a:lnSpc>
                <a:spcPct val="150000"/>
              </a:lnSpc>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((i*n</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+j) *w + c</a:t>
            </a:r>
          </a:p>
          <a:p>
            <a:pPr>
              <a:lnSpc>
                <a:spcPct val="150000"/>
              </a:lnSpc>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Where c = base</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–((low</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*n</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)+low</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w </a:t>
            </a:r>
          </a:p>
          <a:p>
            <a:pPr>
              <a:lnSpc>
                <a:spcPct val="150000"/>
              </a:lnSpc>
            </a:pPr>
            <a:r>
              <a:rPr lang="en-US"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with low</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1, low</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=1, n2 = 3 , w =4</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Box 2"/>
          <p:cNvSpPr txBox="1"/>
          <p:nvPr/>
        </p:nvSpPr>
        <p:spPr>
          <a:xfrm>
            <a:off x="941295" y="3796632"/>
            <a:ext cx="3281081" cy="2462213"/>
          </a:xfrm>
          <a:prstGeom prst="rect">
            <a:avLst/>
          </a:prstGeom>
          <a:noFill/>
        </p:spPr>
        <p:txBody>
          <a:bodyPr wrap="square" rtlCol="0">
            <a:spAutoFit/>
          </a:bodyPr>
          <a:lstStyle/>
          <a:p>
            <a:pPr>
              <a:spcAft>
                <a:spcPts val="1200"/>
              </a:spcAft>
            </a:pPr>
            <a:r>
              <a:rPr lang="en-US" sz="2400" u="sng">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2400" u="sng" smtClean="0">
                <a:latin typeface="Arial Unicode MS" panose="020B0604020202020204" pitchFamily="34" charset="-128"/>
                <a:ea typeface="Arial Unicode MS" panose="020B0604020202020204" pitchFamily="34" charset="-128"/>
                <a:cs typeface="Arial Unicode MS" panose="020B0604020202020204" pitchFamily="34" charset="-128"/>
              </a:rPr>
              <a:t>hree- address code</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t1 = i* 3</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t2 = t1 +j</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t3  =  t2 * 4</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t4 = c</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t5 = t4 [t3]</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 t5</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911411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698"/>
            <a:ext cx="10515600" cy="575033"/>
          </a:xfrm>
        </p:spPr>
        <p:txBody>
          <a:bodyPr>
            <a:normAutofit/>
          </a:bodyPr>
          <a:lstStyle/>
          <a:p>
            <a:r>
              <a:rPr lang="en-US" sz="28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Translation of Array references</a:t>
            </a:r>
            <a:endParaRPr lang="en-US" sz="28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795315"/>
            <a:ext cx="9761113" cy="5154724"/>
          </a:xfrm>
        </p:spPr>
        <p:txBody>
          <a:bodyPr>
            <a:normAutofit/>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main problem of generating code for array referencesis to relate address calculation formula in the grammar for array references.</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Let nonterminal L  generate an array name followed by a sequence of index expressions:</a:t>
            </a:r>
            <a:b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L -&gt; L [ E ] | id [ E ]</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 this translation scheme </a:t>
            </a:r>
            <a:r>
              <a:rPr lang="en-US" sz="18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gen( )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function builds an instruction and incrementally emits it into the stream of generated instructions.</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nonterminal L has three synthesized attributes:</a:t>
            </a:r>
          </a:p>
          <a:p>
            <a:pPr lvl="1"/>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L.addr: denotes a temporary that is used while computing the offset for the array reference generated by L.</a:t>
            </a:r>
          </a:p>
          <a:p>
            <a:pPr lvl="1"/>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L.array: is pointer to a symbol table entry for the array name. The base address of the array – the address of its 0</a:t>
            </a:r>
            <a:r>
              <a:rPr lang="en-US" sz="1800" baseline="30000" smtClean="0">
                <a:latin typeface="Arial Unicode MS" panose="020B0604020202020204" pitchFamily="34" charset="-128"/>
                <a:ea typeface="Arial Unicode MS" panose="020B0604020202020204" pitchFamily="34" charset="-128"/>
                <a:cs typeface="Arial Unicode MS" panose="020B0604020202020204" pitchFamily="34" charset="-128"/>
              </a:rPr>
              <a:t>th</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element, say, L.array.base is used to determine the actual l-value of an array refrence after all the index expressions are analyzed. The location for array reference is therefore L.array.base[L.addr].</a:t>
            </a:r>
          </a:p>
          <a:p>
            <a:pPr lvl="1"/>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L.type is the type of the subarray generated by L. For any type t, we assume that its width is given by t.width and t.elem gives the element type.</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translation scheme is shown below:</a:t>
            </a: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22</a:t>
            </a:fld>
            <a:endParaRPr lang="en-US"/>
          </a:p>
        </p:txBody>
      </p:sp>
      <p:sp>
        <p:nvSpPr>
          <p:cNvPr id="5" name="Footer Placeholder 4"/>
          <p:cNvSpPr>
            <a:spLocks noGrp="1"/>
          </p:cNvSpPr>
          <p:nvPr>
            <p:ph type="ftr" sz="quarter" idx="11"/>
          </p:nvPr>
        </p:nvSpPr>
        <p:spPr/>
        <p:txBody>
          <a:bodyPr/>
          <a:lstStyle/>
          <a:p>
            <a:r>
              <a:rPr lang="en-US" smtClean="0">
                <a:solidFill>
                  <a:schemeClr val="tx1"/>
                </a:solidFill>
              </a:rPr>
              <a:t>Dabbal Mahara</a:t>
            </a:r>
            <a:endParaRPr lang="en-US">
              <a:solidFill>
                <a:schemeClr val="tx1"/>
              </a:solidFill>
            </a:endParaRPr>
          </a:p>
        </p:txBody>
      </p:sp>
    </p:spTree>
    <p:extLst>
      <p:ext uri="{BB962C8B-B14F-4D97-AF65-F5344CB8AC3E}">
        <p14:creationId xmlns:p14="http://schemas.microsoft.com/office/powerpoint/2010/main" val="2697477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CE138F-077E-4F22-9EFF-343499C387EA}" type="slidenum">
              <a:rPr lang="en-US" smtClean="0"/>
              <a:t>23</a:t>
            </a:fld>
            <a:endParaRPr lang="en-US"/>
          </a:p>
        </p:txBody>
      </p:sp>
      <p:pic>
        <p:nvPicPr>
          <p:cNvPr id="7" name="Content Placeholder 6"/>
          <p:cNvPicPr>
            <a:picLocks noGrp="1" noChangeAspect="1"/>
          </p:cNvPicPr>
          <p:nvPr>
            <p:ph idx="1"/>
          </p:nvPr>
        </p:nvPicPr>
        <p:blipFill rotWithShape="1">
          <a:blip r:embed="rId2"/>
          <a:srcRect l="144" t="47291" r="-144" b="-875"/>
          <a:stretch/>
        </p:blipFill>
        <p:spPr>
          <a:xfrm>
            <a:off x="992746" y="3355017"/>
            <a:ext cx="8189891" cy="3490732"/>
          </a:xfrm>
          <a:prstGeom prst="rect">
            <a:avLst/>
          </a:prstGeom>
        </p:spPr>
      </p:pic>
      <p:sp>
        <p:nvSpPr>
          <p:cNvPr id="5" name="Title 1"/>
          <p:cNvSpPr>
            <a:spLocks noGrp="1"/>
          </p:cNvSpPr>
          <p:nvPr>
            <p:ph type="title"/>
          </p:nvPr>
        </p:nvSpPr>
        <p:spPr>
          <a:xfrm>
            <a:off x="838200" y="-111398"/>
            <a:ext cx="10515600" cy="575033"/>
          </a:xfrm>
        </p:spPr>
        <p:txBody>
          <a:bodyPr>
            <a:normAutofit/>
          </a:bodyPr>
          <a:lstStyle/>
          <a:p>
            <a:r>
              <a:rPr lang="en-US" sz="20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Translation of Array references</a:t>
            </a:r>
            <a:endParaRPr lang="en-US" sz="20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Content Placeholder 6"/>
          <p:cNvPicPr>
            <a:picLocks noChangeAspect="1"/>
          </p:cNvPicPr>
          <p:nvPr/>
        </p:nvPicPr>
        <p:blipFill rotWithShape="1">
          <a:blip r:embed="rId2"/>
          <a:srcRect b="49424"/>
          <a:stretch/>
        </p:blipFill>
        <p:spPr>
          <a:xfrm>
            <a:off x="994895" y="445755"/>
            <a:ext cx="9128974" cy="3030238"/>
          </a:xfrm>
          <a:prstGeom prst="rect">
            <a:avLst/>
          </a:prstGeom>
        </p:spPr>
      </p:pic>
      <p:sp>
        <p:nvSpPr>
          <p:cNvPr id="2" name="Footer Placeholder 1"/>
          <p:cNvSpPr>
            <a:spLocks noGrp="1"/>
          </p:cNvSpPr>
          <p:nvPr>
            <p:ph type="ftr" sz="quarter" idx="11"/>
          </p:nvPr>
        </p:nvSpPr>
        <p:spPr/>
        <p:txBody>
          <a:bodyPr/>
          <a:lstStyle/>
          <a:p>
            <a:r>
              <a:rPr lang="en-US" smtClean="0"/>
              <a:t>                                      Dabbal Mahara</a:t>
            </a:r>
            <a:endParaRPr lang="en-US"/>
          </a:p>
        </p:txBody>
      </p:sp>
    </p:spTree>
    <p:extLst>
      <p:ext uri="{BB962C8B-B14F-4D97-AF65-F5344CB8AC3E}">
        <p14:creationId xmlns:p14="http://schemas.microsoft.com/office/powerpoint/2010/main" val="3255150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70"/>
            <a:ext cx="10515600" cy="832610"/>
          </a:xfrm>
        </p:spPr>
        <p:txBody>
          <a:bodyPr>
            <a:noAutofit/>
          </a:bodyPr>
          <a:lstStyle/>
          <a:p>
            <a:r>
              <a:rPr lang="en-US" sz="180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Example: Compute 3AC for  expression c+a[i][j], where c, i and j are all integers and a is 2x3 integer array.</a:t>
            </a:r>
            <a:endParaRPr lang="en-US" sz="180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24</a:t>
            </a:fld>
            <a:endParaRPr lang="en-US"/>
          </a:p>
        </p:txBody>
      </p:sp>
      <p:sp>
        <p:nvSpPr>
          <p:cNvPr id="88" name="TextBox 87"/>
          <p:cNvSpPr txBox="1"/>
          <p:nvPr/>
        </p:nvSpPr>
        <p:spPr>
          <a:xfrm>
            <a:off x="6937363" y="4805174"/>
            <a:ext cx="2791919" cy="2062103"/>
          </a:xfrm>
          <a:prstGeom prst="rect">
            <a:avLst/>
          </a:prstGeom>
          <a:noFill/>
        </p:spPr>
        <p:txBody>
          <a:bodyPr wrap="square" rtlCol="0">
            <a:spAutoFit/>
          </a:bodyPr>
          <a:lstStyle/>
          <a:p>
            <a:pPr algn="ctr"/>
            <a:r>
              <a:rPr lang="en-US" sz="2000" b="1" smtClean="0">
                <a:solidFill>
                  <a:srgbClr val="C00000"/>
                </a:solidFill>
              </a:rPr>
              <a:t>Three Address Code</a:t>
            </a:r>
          </a:p>
          <a:p>
            <a:pPr algn="ctr"/>
            <a:r>
              <a:rPr lang="en-US" smtClean="0"/>
              <a:t>t</a:t>
            </a:r>
            <a:r>
              <a:rPr lang="en-US" baseline="-25000" smtClean="0"/>
              <a:t>1</a:t>
            </a:r>
            <a:r>
              <a:rPr lang="en-US" smtClean="0"/>
              <a:t> = i * 12</a:t>
            </a:r>
          </a:p>
          <a:p>
            <a:pPr algn="ctr"/>
            <a:r>
              <a:rPr lang="en-US" smtClean="0"/>
              <a:t>t</a:t>
            </a:r>
            <a:r>
              <a:rPr lang="en-US" baseline="-25000" smtClean="0"/>
              <a:t>2 </a:t>
            </a:r>
            <a:r>
              <a:rPr lang="en-US" smtClean="0"/>
              <a:t>  = j *4</a:t>
            </a:r>
          </a:p>
          <a:p>
            <a:pPr algn="ctr"/>
            <a:r>
              <a:rPr lang="en-US" smtClean="0"/>
              <a:t>   t</a:t>
            </a:r>
            <a:r>
              <a:rPr lang="en-US" baseline="-25000" smtClean="0"/>
              <a:t>3 </a:t>
            </a:r>
            <a:r>
              <a:rPr lang="en-US" smtClean="0"/>
              <a:t> = t</a:t>
            </a:r>
            <a:r>
              <a:rPr lang="en-US" baseline="-25000" smtClean="0"/>
              <a:t>1</a:t>
            </a:r>
            <a:r>
              <a:rPr lang="en-US" smtClean="0"/>
              <a:t> + t</a:t>
            </a:r>
            <a:r>
              <a:rPr lang="en-US" baseline="-25000" smtClean="0"/>
              <a:t>2</a:t>
            </a:r>
          </a:p>
          <a:p>
            <a:pPr algn="ctr"/>
            <a:r>
              <a:rPr lang="en-US" smtClean="0"/>
              <a:t>   t</a:t>
            </a:r>
            <a:r>
              <a:rPr lang="en-US" baseline="-25000" smtClean="0"/>
              <a:t>4</a:t>
            </a:r>
            <a:r>
              <a:rPr lang="en-US" smtClean="0"/>
              <a:t>  = a [ t</a:t>
            </a:r>
            <a:r>
              <a:rPr lang="en-US" baseline="-25000" smtClean="0"/>
              <a:t>3</a:t>
            </a:r>
            <a:r>
              <a:rPr lang="en-US" smtClean="0"/>
              <a:t>]</a:t>
            </a:r>
          </a:p>
          <a:p>
            <a:pPr algn="ctr"/>
            <a:r>
              <a:rPr lang="en-US" smtClean="0"/>
              <a:t> t</a:t>
            </a:r>
            <a:r>
              <a:rPr lang="en-US" baseline="-25000" smtClean="0"/>
              <a:t>5</a:t>
            </a:r>
            <a:r>
              <a:rPr lang="en-US" smtClean="0"/>
              <a:t> =  c + t</a:t>
            </a:r>
            <a:r>
              <a:rPr lang="en-US" baseline="-25000" smtClean="0"/>
              <a:t>4</a:t>
            </a:r>
            <a:endParaRPr lang="en-US" smtClean="0"/>
          </a:p>
          <a:p>
            <a:pPr algn="ctr"/>
            <a:endParaRPr lang="en-US"/>
          </a:p>
        </p:txBody>
      </p:sp>
      <p:sp>
        <p:nvSpPr>
          <p:cNvPr id="89" name="TextBox 88"/>
          <p:cNvSpPr txBox="1"/>
          <p:nvPr/>
        </p:nvSpPr>
        <p:spPr>
          <a:xfrm>
            <a:off x="3374647" y="2708491"/>
            <a:ext cx="2182970" cy="523220"/>
          </a:xfrm>
          <a:prstGeom prst="rect">
            <a:avLst/>
          </a:prstGeom>
          <a:noFill/>
        </p:spPr>
        <p:txBody>
          <a:bodyPr wrap="square" rtlCol="0">
            <a:spAutoFit/>
          </a:bodyPr>
          <a:lstStyle/>
          <a:p>
            <a:r>
              <a:rPr lang="en-US" sz="1400" b="1" smtClean="0"/>
              <a:t>L.array = a</a:t>
            </a:r>
          </a:p>
          <a:p>
            <a:r>
              <a:rPr lang="en-US" sz="1400" b="1" smtClean="0"/>
              <a:t>L.type = array (3, integer)</a:t>
            </a:r>
            <a:endParaRPr lang="en-US" sz="1400" b="1"/>
          </a:p>
        </p:txBody>
      </p:sp>
      <p:grpSp>
        <p:nvGrpSpPr>
          <p:cNvPr id="129" name="Group 128"/>
          <p:cNvGrpSpPr/>
          <p:nvPr/>
        </p:nvGrpSpPr>
        <p:grpSpPr>
          <a:xfrm>
            <a:off x="462564" y="914713"/>
            <a:ext cx="9582958" cy="4520172"/>
            <a:chOff x="462564" y="914713"/>
            <a:chExt cx="9582958" cy="4520172"/>
          </a:xfrm>
        </p:grpSpPr>
        <p:sp>
          <p:nvSpPr>
            <p:cNvPr id="60" name="TextBox 59"/>
            <p:cNvSpPr txBox="1"/>
            <p:nvPr/>
          </p:nvSpPr>
          <p:spPr>
            <a:xfrm>
              <a:off x="3664848" y="4287471"/>
              <a:ext cx="816346" cy="276999"/>
            </a:xfrm>
            <a:prstGeom prst="rect">
              <a:avLst/>
            </a:prstGeom>
            <a:noFill/>
          </p:spPr>
          <p:txBody>
            <a:bodyPr wrap="square" rtlCol="0">
              <a:spAutoFit/>
            </a:bodyPr>
            <a:lstStyle/>
            <a:p>
              <a:r>
                <a:rPr lang="en-US" sz="1200" b="1" smtClean="0"/>
                <a:t>. addr =i</a:t>
              </a:r>
              <a:endParaRPr lang="en-US" sz="1200" b="1"/>
            </a:p>
          </p:txBody>
        </p:sp>
        <p:grpSp>
          <p:nvGrpSpPr>
            <p:cNvPr id="126" name="Group 125"/>
            <p:cNvGrpSpPr/>
            <p:nvPr/>
          </p:nvGrpSpPr>
          <p:grpSpPr>
            <a:xfrm>
              <a:off x="462564" y="914713"/>
              <a:ext cx="9582958" cy="4520172"/>
              <a:chOff x="462564" y="914713"/>
              <a:chExt cx="9582958" cy="4520172"/>
            </a:xfrm>
          </p:grpSpPr>
          <p:sp>
            <p:nvSpPr>
              <p:cNvPr id="62" name="TextBox 61"/>
              <p:cNvSpPr txBox="1"/>
              <p:nvPr/>
            </p:nvSpPr>
            <p:spPr>
              <a:xfrm>
                <a:off x="7425450" y="3088022"/>
                <a:ext cx="816346" cy="276999"/>
              </a:xfrm>
              <a:prstGeom prst="rect">
                <a:avLst/>
              </a:prstGeom>
              <a:noFill/>
            </p:spPr>
            <p:txBody>
              <a:bodyPr wrap="square" rtlCol="0">
                <a:spAutoFit/>
              </a:bodyPr>
              <a:lstStyle/>
              <a:p>
                <a:r>
                  <a:rPr lang="en-US" sz="1200" b="1" smtClean="0"/>
                  <a:t>. addr =j</a:t>
                </a:r>
                <a:endParaRPr lang="en-US" sz="1200" b="1"/>
              </a:p>
            </p:txBody>
          </p:sp>
          <p:grpSp>
            <p:nvGrpSpPr>
              <p:cNvPr id="124" name="Group 123"/>
              <p:cNvGrpSpPr/>
              <p:nvPr/>
            </p:nvGrpSpPr>
            <p:grpSpPr>
              <a:xfrm>
                <a:off x="462564" y="914713"/>
                <a:ext cx="9582958" cy="4520172"/>
                <a:chOff x="333774" y="914713"/>
                <a:chExt cx="9016288" cy="4310623"/>
              </a:xfrm>
            </p:grpSpPr>
            <p:sp>
              <p:nvSpPr>
                <p:cNvPr id="67" name="TextBox 66"/>
                <p:cNvSpPr txBox="1"/>
                <p:nvPr/>
              </p:nvSpPr>
              <p:spPr>
                <a:xfrm>
                  <a:off x="6096000" y="2157340"/>
                  <a:ext cx="2182970" cy="523220"/>
                </a:xfrm>
                <a:prstGeom prst="rect">
                  <a:avLst/>
                </a:prstGeom>
                <a:noFill/>
              </p:spPr>
              <p:txBody>
                <a:bodyPr wrap="square" rtlCol="0">
                  <a:spAutoFit/>
                </a:bodyPr>
                <a:lstStyle/>
                <a:p>
                  <a:r>
                    <a:rPr lang="en-US" sz="1400" b="1" smtClean="0"/>
                    <a:t>L.array = a</a:t>
                  </a:r>
                </a:p>
                <a:p>
                  <a:r>
                    <a:rPr lang="en-US" sz="1400" b="1" smtClean="0"/>
                    <a:t>L.type = integer</a:t>
                  </a:r>
                  <a:endParaRPr lang="en-US" sz="1400" b="1"/>
                </a:p>
              </p:txBody>
            </p:sp>
            <p:grpSp>
              <p:nvGrpSpPr>
                <p:cNvPr id="87" name="Group 86"/>
                <p:cNvGrpSpPr/>
                <p:nvPr/>
              </p:nvGrpSpPr>
              <p:grpSpPr>
                <a:xfrm>
                  <a:off x="333774" y="914713"/>
                  <a:ext cx="9016288" cy="4310623"/>
                  <a:chOff x="333774" y="867823"/>
                  <a:chExt cx="9518564" cy="4357514"/>
                </a:xfrm>
              </p:grpSpPr>
              <p:grpSp>
                <p:nvGrpSpPr>
                  <p:cNvPr id="59" name="Group 58"/>
                  <p:cNvGrpSpPr/>
                  <p:nvPr/>
                </p:nvGrpSpPr>
                <p:grpSpPr>
                  <a:xfrm>
                    <a:off x="333774" y="867823"/>
                    <a:ext cx="9518564" cy="4357514"/>
                    <a:chOff x="333774" y="867823"/>
                    <a:chExt cx="9518564" cy="4357514"/>
                  </a:xfrm>
                </p:grpSpPr>
                <p:grpSp>
                  <p:nvGrpSpPr>
                    <p:cNvPr id="47" name="Group 46"/>
                    <p:cNvGrpSpPr/>
                    <p:nvPr/>
                  </p:nvGrpSpPr>
                  <p:grpSpPr>
                    <a:xfrm>
                      <a:off x="838200" y="867823"/>
                      <a:ext cx="9014138" cy="3626903"/>
                      <a:chOff x="1775138" y="875611"/>
                      <a:chExt cx="6098147" cy="3445731"/>
                    </a:xfrm>
                  </p:grpSpPr>
                  <p:sp>
                    <p:nvSpPr>
                      <p:cNvPr id="5" name="TextBox 4"/>
                      <p:cNvSpPr txBox="1"/>
                      <p:nvPr/>
                    </p:nvSpPr>
                    <p:spPr>
                      <a:xfrm>
                        <a:off x="3391437" y="875611"/>
                        <a:ext cx="873622" cy="295584"/>
                      </a:xfrm>
                      <a:prstGeom prst="rect">
                        <a:avLst/>
                      </a:prstGeom>
                      <a:noFill/>
                    </p:spPr>
                    <p:txBody>
                      <a:bodyPr wrap="square" rtlCol="0">
                        <a:spAutoFit/>
                      </a:bodyPr>
                      <a:lstStyle/>
                      <a:p>
                        <a:r>
                          <a:rPr lang="en-US" sz="1400" b="1" smtClean="0"/>
                          <a:t>E. addr= t</a:t>
                        </a:r>
                        <a:r>
                          <a:rPr lang="en-US" sz="1400" b="1" baseline="-25000" smtClean="0"/>
                          <a:t>5</a:t>
                        </a:r>
                        <a:endParaRPr lang="en-US" sz="1400" b="1"/>
                      </a:p>
                    </p:txBody>
                  </p:sp>
                  <p:sp>
                    <p:nvSpPr>
                      <p:cNvPr id="6" name="TextBox 5"/>
                      <p:cNvSpPr txBox="1"/>
                      <p:nvPr/>
                    </p:nvSpPr>
                    <p:spPr>
                      <a:xfrm>
                        <a:off x="3573885" y="1730061"/>
                        <a:ext cx="425003" cy="369332"/>
                      </a:xfrm>
                      <a:prstGeom prst="rect">
                        <a:avLst/>
                      </a:prstGeom>
                      <a:noFill/>
                    </p:spPr>
                    <p:txBody>
                      <a:bodyPr wrap="square" rtlCol="0">
                        <a:spAutoFit/>
                      </a:bodyPr>
                      <a:lstStyle/>
                      <a:p>
                        <a:pPr algn="ctr"/>
                        <a:r>
                          <a:rPr lang="en-US"/>
                          <a:t>+</a:t>
                        </a:r>
                      </a:p>
                    </p:txBody>
                  </p:sp>
                  <p:sp>
                    <p:nvSpPr>
                      <p:cNvPr id="7" name="TextBox 6"/>
                      <p:cNvSpPr txBox="1"/>
                      <p:nvPr/>
                    </p:nvSpPr>
                    <p:spPr>
                      <a:xfrm>
                        <a:off x="2013035" y="1807042"/>
                        <a:ext cx="689680" cy="295584"/>
                      </a:xfrm>
                      <a:prstGeom prst="rect">
                        <a:avLst/>
                      </a:prstGeom>
                      <a:noFill/>
                    </p:spPr>
                    <p:txBody>
                      <a:bodyPr wrap="square" rtlCol="0">
                        <a:spAutoFit/>
                      </a:bodyPr>
                      <a:lstStyle/>
                      <a:p>
                        <a:pPr algn="ctr"/>
                        <a:r>
                          <a:rPr lang="en-US" sz="1400" b="1" smtClean="0"/>
                          <a:t>E.addr = c</a:t>
                        </a:r>
                        <a:endParaRPr lang="en-US" sz="1400" b="1"/>
                      </a:p>
                    </p:txBody>
                  </p:sp>
                  <p:sp>
                    <p:nvSpPr>
                      <p:cNvPr id="8" name="TextBox 7"/>
                      <p:cNvSpPr txBox="1"/>
                      <p:nvPr/>
                    </p:nvSpPr>
                    <p:spPr>
                      <a:xfrm>
                        <a:off x="5181407" y="1658170"/>
                        <a:ext cx="1142739" cy="295584"/>
                      </a:xfrm>
                      <a:prstGeom prst="rect">
                        <a:avLst/>
                      </a:prstGeom>
                      <a:noFill/>
                    </p:spPr>
                    <p:txBody>
                      <a:bodyPr wrap="square" rtlCol="0">
                        <a:spAutoFit/>
                      </a:bodyPr>
                      <a:lstStyle/>
                      <a:p>
                        <a:r>
                          <a:rPr lang="en-US" sz="1400" b="1" smtClean="0"/>
                          <a:t> E . addr = t</a:t>
                        </a:r>
                        <a:r>
                          <a:rPr lang="en-US" sz="1400" b="1" baseline="-25000" smtClean="0"/>
                          <a:t>4</a:t>
                        </a:r>
                        <a:endParaRPr lang="en-US" sz="1400" b="1"/>
                      </a:p>
                    </p:txBody>
                  </p:sp>
                  <p:sp>
                    <p:nvSpPr>
                      <p:cNvPr id="9" name="TextBox 8"/>
                      <p:cNvSpPr txBox="1"/>
                      <p:nvPr/>
                    </p:nvSpPr>
                    <p:spPr>
                      <a:xfrm>
                        <a:off x="3391437" y="2897357"/>
                        <a:ext cx="691148" cy="292403"/>
                      </a:xfrm>
                      <a:prstGeom prst="rect">
                        <a:avLst/>
                      </a:prstGeom>
                      <a:noFill/>
                    </p:spPr>
                    <p:txBody>
                      <a:bodyPr wrap="square" rtlCol="0">
                        <a:spAutoFit/>
                      </a:bodyPr>
                      <a:lstStyle/>
                      <a:p>
                        <a:pPr algn="ctr"/>
                        <a:r>
                          <a:rPr lang="en-US" sz="1400" b="1" smtClean="0"/>
                          <a:t>L.addr =  t</a:t>
                        </a:r>
                        <a:r>
                          <a:rPr lang="en-US" sz="1400" b="1" baseline="-25000" smtClean="0"/>
                          <a:t>1</a:t>
                        </a:r>
                        <a:endParaRPr lang="en-US" sz="1400" b="1"/>
                      </a:p>
                    </p:txBody>
                  </p:sp>
                  <p:sp>
                    <p:nvSpPr>
                      <p:cNvPr id="10" name="TextBox 9"/>
                      <p:cNvSpPr txBox="1"/>
                      <p:nvPr/>
                    </p:nvSpPr>
                    <p:spPr>
                      <a:xfrm>
                        <a:off x="5520012" y="2434828"/>
                        <a:ext cx="887556" cy="295584"/>
                      </a:xfrm>
                      <a:prstGeom prst="rect">
                        <a:avLst/>
                      </a:prstGeom>
                      <a:noFill/>
                    </p:spPr>
                    <p:txBody>
                      <a:bodyPr wrap="square" rtlCol="0">
                        <a:spAutoFit/>
                      </a:bodyPr>
                      <a:lstStyle/>
                      <a:p>
                        <a:r>
                          <a:rPr lang="en-US" sz="1400" b="1" smtClean="0"/>
                          <a:t>L . addr = t</a:t>
                        </a:r>
                        <a:r>
                          <a:rPr lang="en-US" sz="1400" b="1" baseline="-25000"/>
                          <a:t>3</a:t>
                        </a:r>
                        <a:endParaRPr lang="en-US" sz="1400" b="1"/>
                      </a:p>
                    </p:txBody>
                  </p:sp>
                  <p:sp>
                    <p:nvSpPr>
                      <p:cNvPr id="11" name="TextBox 10"/>
                      <p:cNvSpPr txBox="1"/>
                      <p:nvPr/>
                    </p:nvSpPr>
                    <p:spPr>
                      <a:xfrm>
                        <a:off x="5999393" y="2821860"/>
                        <a:ext cx="425003" cy="369332"/>
                      </a:xfrm>
                      <a:prstGeom prst="rect">
                        <a:avLst/>
                      </a:prstGeom>
                      <a:noFill/>
                    </p:spPr>
                    <p:txBody>
                      <a:bodyPr wrap="square" rtlCol="0">
                        <a:spAutoFit/>
                      </a:bodyPr>
                      <a:lstStyle/>
                      <a:p>
                        <a:r>
                          <a:rPr lang="en-US" smtClean="0"/>
                          <a:t>E</a:t>
                        </a:r>
                        <a:endParaRPr lang="en-US"/>
                      </a:p>
                    </p:txBody>
                  </p:sp>
                  <p:sp>
                    <p:nvSpPr>
                      <p:cNvPr id="12" name="TextBox 11"/>
                      <p:cNvSpPr txBox="1"/>
                      <p:nvPr/>
                    </p:nvSpPr>
                    <p:spPr>
                      <a:xfrm>
                        <a:off x="7448282" y="2902106"/>
                        <a:ext cx="425003" cy="369332"/>
                      </a:xfrm>
                      <a:prstGeom prst="rect">
                        <a:avLst/>
                      </a:prstGeom>
                      <a:noFill/>
                    </p:spPr>
                    <p:txBody>
                      <a:bodyPr wrap="square" rtlCol="0">
                        <a:spAutoFit/>
                      </a:bodyPr>
                      <a:lstStyle/>
                      <a:p>
                        <a:r>
                          <a:rPr lang="en-US" smtClean="0"/>
                          <a:t>]</a:t>
                        </a:r>
                        <a:endParaRPr lang="en-US"/>
                      </a:p>
                    </p:txBody>
                  </p:sp>
                  <p:sp>
                    <p:nvSpPr>
                      <p:cNvPr id="13" name="TextBox 12"/>
                      <p:cNvSpPr txBox="1"/>
                      <p:nvPr/>
                    </p:nvSpPr>
                    <p:spPr>
                      <a:xfrm>
                        <a:off x="2665922" y="3952010"/>
                        <a:ext cx="425003" cy="369332"/>
                      </a:xfrm>
                      <a:prstGeom prst="rect">
                        <a:avLst/>
                      </a:prstGeom>
                      <a:noFill/>
                    </p:spPr>
                    <p:txBody>
                      <a:bodyPr wrap="square" rtlCol="0">
                        <a:spAutoFit/>
                      </a:bodyPr>
                      <a:lstStyle/>
                      <a:p>
                        <a:r>
                          <a:rPr lang="en-US"/>
                          <a:t>[</a:t>
                        </a:r>
                      </a:p>
                    </p:txBody>
                  </p:sp>
                  <p:sp>
                    <p:nvSpPr>
                      <p:cNvPr id="14" name="TextBox 13"/>
                      <p:cNvSpPr txBox="1"/>
                      <p:nvPr/>
                    </p:nvSpPr>
                    <p:spPr>
                      <a:xfrm>
                        <a:off x="1775138" y="3925910"/>
                        <a:ext cx="425003" cy="369332"/>
                      </a:xfrm>
                      <a:prstGeom prst="rect">
                        <a:avLst/>
                      </a:prstGeom>
                      <a:noFill/>
                    </p:spPr>
                    <p:txBody>
                      <a:bodyPr wrap="square" rtlCol="0">
                        <a:spAutoFit/>
                      </a:bodyPr>
                      <a:lstStyle/>
                      <a:p>
                        <a:r>
                          <a:rPr lang="en-US"/>
                          <a:t>a</a:t>
                        </a:r>
                      </a:p>
                    </p:txBody>
                  </p:sp>
                  <p:sp>
                    <p:nvSpPr>
                      <p:cNvPr id="15" name="TextBox 14"/>
                      <p:cNvSpPr txBox="1"/>
                      <p:nvPr/>
                    </p:nvSpPr>
                    <p:spPr>
                      <a:xfrm>
                        <a:off x="3456174" y="3925910"/>
                        <a:ext cx="482609" cy="338257"/>
                      </a:xfrm>
                      <a:prstGeom prst="rect">
                        <a:avLst/>
                      </a:prstGeom>
                      <a:noFill/>
                    </p:spPr>
                    <p:txBody>
                      <a:bodyPr wrap="square" rtlCol="0">
                        <a:spAutoFit/>
                      </a:bodyPr>
                      <a:lstStyle/>
                      <a:p>
                        <a:r>
                          <a:rPr lang="en-US" smtClean="0"/>
                          <a:t>E</a:t>
                        </a:r>
                        <a:endParaRPr lang="en-US"/>
                      </a:p>
                    </p:txBody>
                  </p:sp>
                  <p:sp>
                    <p:nvSpPr>
                      <p:cNvPr id="16" name="TextBox 15"/>
                      <p:cNvSpPr txBox="1"/>
                      <p:nvPr/>
                    </p:nvSpPr>
                    <p:spPr>
                      <a:xfrm>
                        <a:off x="4361636" y="3913373"/>
                        <a:ext cx="425003" cy="369332"/>
                      </a:xfrm>
                      <a:prstGeom prst="rect">
                        <a:avLst/>
                      </a:prstGeom>
                      <a:noFill/>
                    </p:spPr>
                    <p:txBody>
                      <a:bodyPr wrap="square" rtlCol="0">
                        <a:spAutoFit/>
                      </a:bodyPr>
                      <a:lstStyle/>
                      <a:p>
                        <a:r>
                          <a:rPr lang="en-US"/>
                          <a:t>]</a:t>
                        </a:r>
                      </a:p>
                    </p:txBody>
                  </p:sp>
                  <p:sp>
                    <p:nvSpPr>
                      <p:cNvPr id="17" name="TextBox 16"/>
                      <p:cNvSpPr txBox="1"/>
                      <p:nvPr/>
                    </p:nvSpPr>
                    <p:spPr>
                      <a:xfrm>
                        <a:off x="4902559" y="2915122"/>
                        <a:ext cx="425003" cy="369332"/>
                      </a:xfrm>
                      <a:prstGeom prst="rect">
                        <a:avLst/>
                      </a:prstGeom>
                      <a:noFill/>
                    </p:spPr>
                    <p:txBody>
                      <a:bodyPr wrap="square" rtlCol="0">
                        <a:spAutoFit/>
                      </a:bodyPr>
                      <a:lstStyle/>
                      <a:p>
                        <a:r>
                          <a:rPr lang="en-US"/>
                          <a:t>[</a:t>
                        </a:r>
                      </a:p>
                    </p:txBody>
                  </p:sp>
                  <p:cxnSp>
                    <p:nvCxnSpPr>
                      <p:cNvPr id="19" name="Straight Connector 18"/>
                      <p:cNvCxnSpPr>
                        <a:stCxn id="5" idx="1"/>
                        <a:endCxn id="7" idx="3"/>
                      </p:cNvCxnSpPr>
                      <p:nvPr/>
                    </p:nvCxnSpPr>
                    <p:spPr>
                      <a:xfrm flipH="1">
                        <a:off x="2702715" y="1023403"/>
                        <a:ext cx="688722" cy="931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3"/>
                      </p:cNvCxnSpPr>
                      <p:nvPr/>
                    </p:nvCxnSpPr>
                    <p:spPr>
                      <a:xfrm>
                        <a:off x="4265059" y="1023804"/>
                        <a:ext cx="1229934" cy="558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 idx="2"/>
                        <a:endCxn id="6" idx="0"/>
                      </p:cNvCxnSpPr>
                      <p:nvPr/>
                    </p:nvCxnSpPr>
                    <p:spPr>
                      <a:xfrm flipH="1">
                        <a:off x="3786387" y="1171195"/>
                        <a:ext cx="41861" cy="5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1"/>
                        <a:endCxn id="9" idx="3"/>
                      </p:cNvCxnSpPr>
                      <p:nvPr/>
                    </p:nvCxnSpPr>
                    <p:spPr>
                      <a:xfrm flipH="1">
                        <a:off x="4082585" y="2582621"/>
                        <a:ext cx="1437427" cy="460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3"/>
                        <a:endCxn id="12" idx="1"/>
                      </p:cNvCxnSpPr>
                      <p:nvPr/>
                    </p:nvCxnSpPr>
                    <p:spPr>
                      <a:xfrm>
                        <a:off x="6407568" y="2582621"/>
                        <a:ext cx="1040714" cy="504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0" idx="2"/>
                        <a:endCxn id="11" idx="1"/>
                      </p:cNvCxnSpPr>
                      <p:nvPr/>
                    </p:nvCxnSpPr>
                    <p:spPr>
                      <a:xfrm>
                        <a:off x="5963790" y="2730412"/>
                        <a:ext cx="35603" cy="276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7" idx="0"/>
                      </p:cNvCxnSpPr>
                      <p:nvPr/>
                    </p:nvCxnSpPr>
                    <p:spPr>
                      <a:xfrm flipH="1">
                        <a:off x="5115061" y="2691906"/>
                        <a:ext cx="285479" cy="223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1"/>
                        <a:endCxn id="14" idx="0"/>
                      </p:cNvCxnSpPr>
                      <p:nvPr/>
                    </p:nvCxnSpPr>
                    <p:spPr>
                      <a:xfrm flipH="1">
                        <a:off x="1987640" y="3043559"/>
                        <a:ext cx="1403797" cy="88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3" idx="0"/>
                      </p:cNvCxnSpPr>
                      <p:nvPr/>
                    </p:nvCxnSpPr>
                    <p:spPr>
                      <a:xfrm flipH="1">
                        <a:off x="2878424" y="3228754"/>
                        <a:ext cx="671845" cy="723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9" idx="2"/>
                        <a:endCxn id="15" idx="0"/>
                      </p:cNvCxnSpPr>
                      <p:nvPr/>
                    </p:nvCxnSpPr>
                    <p:spPr>
                      <a:xfrm flipH="1">
                        <a:off x="3697479" y="3189760"/>
                        <a:ext cx="39532" cy="736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2"/>
                        <a:endCxn id="16" idx="1"/>
                      </p:cNvCxnSpPr>
                      <p:nvPr/>
                    </p:nvCxnSpPr>
                    <p:spPr>
                      <a:xfrm>
                        <a:off x="3737011" y="3189760"/>
                        <a:ext cx="624625" cy="90828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333774" y="4282705"/>
                      <a:ext cx="2395471" cy="523220"/>
                    </a:xfrm>
                    <a:prstGeom prst="rect">
                      <a:avLst/>
                    </a:prstGeom>
                    <a:noFill/>
                  </p:spPr>
                  <p:txBody>
                    <a:bodyPr wrap="square" rtlCol="0">
                      <a:spAutoFit/>
                    </a:bodyPr>
                    <a:lstStyle/>
                    <a:p>
                      <a:r>
                        <a:rPr lang="en-US" sz="1400" b="1" smtClean="0"/>
                        <a:t>a.type </a:t>
                      </a:r>
                    </a:p>
                    <a:p>
                      <a:r>
                        <a:rPr lang="en-US" sz="1400" b="1" smtClean="0"/>
                        <a:t>= array(2, array(3, integer))</a:t>
                      </a:r>
                      <a:endParaRPr lang="en-US" sz="1400" b="1"/>
                    </a:p>
                  </p:txBody>
                </p:sp>
                <p:sp>
                  <p:nvSpPr>
                    <p:cNvPr id="50" name="TextBox 49"/>
                    <p:cNvSpPr txBox="1"/>
                    <p:nvPr/>
                  </p:nvSpPr>
                  <p:spPr>
                    <a:xfrm>
                      <a:off x="3227375" y="4856005"/>
                      <a:ext cx="539381" cy="369332"/>
                    </a:xfrm>
                    <a:prstGeom prst="rect">
                      <a:avLst/>
                    </a:prstGeom>
                    <a:noFill/>
                  </p:spPr>
                  <p:txBody>
                    <a:bodyPr wrap="square" rtlCol="0">
                      <a:spAutoFit/>
                    </a:bodyPr>
                    <a:lstStyle/>
                    <a:p>
                      <a:pPr algn="ctr"/>
                      <a:r>
                        <a:rPr lang="en-US" smtClean="0"/>
                        <a:t>i</a:t>
                      </a:r>
                      <a:endParaRPr lang="en-US"/>
                    </a:p>
                  </p:txBody>
                </p:sp>
                <p:sp>
                  <p:nvSpPr>
                    <p:cNvPr id="51" name="TextBox 50"/>
                    <p:cNvSpPr txBox="1"/>
                    <p:nvPr/>
                  </p:nvSpPr>
                  <p:spPr>
                    <a:xfrm>
                      <a:off x="7146368" y="3826796"/>
                      <a:ext cx="539381" cy="369332"/>
                    </a:xfrm>
                    <a:prstGeom prst="rect">
                      <a:avLst/>
                    </a:prstGeom>
                    <a:noFill/>
                  </p:spPr>
                  <p:txBody>
                    <a:bodyPr wrap="square" rtlCol="0">
                      <a:spAutoFit/>
                    </a:bodyPr>
                    <a:lstStyle/>
                    <a:p>
                      <a:pPr algn="ctr"/>
                      <a:r>
                        <a:rPr lang="en-US" smtClean="0"/>
                        <a:t>j</a:t>
                      </a:r>
                      <a:endParaRPr lang="en-US"/>
                    </a:p>
                  </p:txBody>
                </p:sp>
                <p:cxnSp>
                  <p:nvCxnSpPr>
                    <p:cNvPr id="53" name="Straight Connector 52"/>
                    <p:cNvCxnSpPr/>
                    <p:nvPr/>
                  </p:nvCxnSpPr>
                  <p:spPr>
                    <a:xfrm flipH="1">
                      <a:off x="3497066" y="4467254"/>
                      <a:ext cx="70719" cy="338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315200" y="3383827"/>
                      <a:ext cx="100859" cy="47274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a:endCxn id="67" idx="1"/>
                  </p:cNvCxnSpPr>
                  <p:nvPr/>
                </p:nvCxnSpPr>
                <p:spPr>
                  <a:xfrm>
                    <a:off x="6089309" y="2002653"/>
                    <a:ext cx="327691" cy="3857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7" name="TextBox 116"/>
                <p:cNvSpPr txBox="1"/>
                <p:nvPr/>
              </p:nvSpPr>
              <p:spPr>
                <a:xfrm>
                  <a:off x="965915" y="2538251"/>
                  <a:ext cx="708495" cy="369332"/>
                </a:xfrm>
                <a:prstGeom prst="rect">
                  <a:avLst/>
                </a:prstGeom>
                <a:noFill/>
              </p:spPr>
              <p:txBody>
                <a:bodyPr wrap="square" rtlCol="0">
                  <a:spAutoFit/>
                </a:bodyPr>
                <a:lstStyle/>
                <a:p>
                  <a:pPr algn="ctr"/>
                  <a:r>
                    <a:rPr lang="en-US"/>
                    <a:t>c</a:t>
                  </a:r>
                </a:p>
              </p:txBody>
            </p:sp>
            <p:cxnSp>
              <p:nvCxnSpPr>
                <p:cNvPr id="119" name="Straight Connector 118"/>
                <p:cNvCxnSpPr>
                  <a:stCxn id="7" idx="2"/>
                  <a:endCxn id="117" idx="0"/>
                </p:cNvCxnSpPr>
                <p:nvPr/>
              </p:nvCxnSpPr>
              <p:spPr>
                <a:xfrm flipH="1">
                  <a:off x="1320163" y="2192344"/>
                  <a:ext cx="307354" cy="345907"/>
                </a:xfrm>
                <a:prstGeom prst="line">
                  <a:avLst/>
                </a:prstGeom>
              </p:spPr>
              <p:style>
                <a:lnRef idx="1">
                  <a:schemeClr val="accent1"/>
                </a:lnRef>
                <a:fillRef idx="0">
                  <a:schemeClr val="accent1"/>
                </a:fillRef>
                <a:effectRef idx="0">
                  <a:schemeClr val="accent1"/>
                </a:effectRef>
                <a:fontRef idx="minor">
                  <a:schemeClr val="tx1"/>
                </a:fontRef>
              </p:style>
            </p:cxnSp>
          </p:grpSp>
        </p:grpSp>
      </p:grpSp>
      <p:sp>
        <p:nvSpPr>
          <p:cNvPr id="130" name="TextBox 129"/>
          <p:cNvSpPr txBox="1"/>
          <p:nvPr/>
        </p:nvSpPr>
        <p:spPr>
          <a:xfrm>
            <a:off x="1475647" y="5777845"/>
            <a:ext cx="4984062" cy="307777"/>
          </a:xfrm>
          <a:prstGeom prst="rect">
            <a:avLst/>
          </a:prstGeom>
          <a:noFill/>
        </p:spPr>
        <p:txBody>
          <a:bodyPr wrap="square" rtlCol="0">
            <a:spAutoFit/>
          </a:bodyPr>
          <a:lstStyle/>
          <a:p>
            <a:pPr algn="ctr"/>
            <a:r>
              <a:rPr lang="en-US" sz="1400" b="1" smtClean="0">
                <a:latin typeface="Arial Unicode MS" panose="020B0604020202020204" pitchFamily="34" charset="-128"/>
                <a:ea typeface="Arial Unicode MS" panose="020B0604020202020204" pitchFamily="34" charset="-128"/>
                <a:cs typeface="Arial Unicode MS" panose="020B0604020202020204" pitchFamily="34" charset="-128"/>
              </a:rPr>
              <a:t>Fig. Annotated Parse Tree for c + a[ i ][ j ]</a:t>
            </a:r>
            <a:endParaRPr lang="en-US" sz="1400" b="1">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622528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CE138F-077E-4F22-9EFF-343499C387EA}" type="slidenum">
              <a:rPr lang="en-US" smtClean="0"/>
              <a:t>25</a:t>
            </a:fld>
            <a:endParaRPr lang="en-US"/>
          </a:p>
        </p:txBody>
      </p:sp>
      <p:sp>
        <p:nvSpPr>
          <p:cNvPr id="5" name="Rectangle 4"/>
          <p:cNvSpPr/>
          <p:nvPr/>
        </p:nvSpPr>
        <p:spPr>
          <a:xfrm>
            <a:off x="622312" y="614930"/>
            <a:ext cx="10028515" cy="5069080"/>
          </a:xfrm>
          <a:prstGeom prst="rect">
            <a:avLst/>
          </a:prstGeom>
        </p:spPr>
        <p:txBody>
          <a:bodyPr wrap="square">
            <a:spAutoFit/>
          </a:bodyPr>
          <a:lstStyle/>
          <a:p>
            <a:pPr marL="342900" indent="-342900" algn="just">
              <a:lnSpc>
                <a:spcPct val="115000"/>
              </a:lnSpc>
              <a:spcAft>
                <a:spcPts val="1000"/>
              </a:spcAft>
              <a:buFont typeface="Arial" panose="020B0604020202020204" pitchFamily="34" charset="0"/>
              <a:buChar char="•"/>
            </a:pPr>
            <a:r>
              <a:rPr lang="en-GB">
                <a:latin typeface="Arial Unicode MS" panose="020B0604020202020204" pitchFamily="34" charset="-128"/>
                <a:ea typeface="Arial Unicode MS" panose="020B0604020202020204" pitchFamily="34" charset="-128"/>
                <a:cs typeface="Arial Unicode MS" panose="020B0604020202020204" pitchFamily="34" charset="-128"/>
              </a:rPr>
              <a:t>Control statements are used to alter the sequential flow of execution</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342900" indent="-342900" algn="just">
              <a:lnSpc>
                <a:spcPct val="115000"/>
              </a:lnSpc>
              <a:spcAft>
                <a:spcPts val="1000"/>
              </a:spcAft>
              <a:buFont typeface="Arial" panose="020B0604020202020204" pitchFamily="34" charset="0"/>
              <a:buChar char="•"/>
            </a:pP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a:latin typeface="Arial Unicode MS" panose="020B0604020202020204" pitchFamily="34" charset="-128"/>
                <a:ea typeface="Arial Unicode MS" panose="020B0604020202020204" pitchFamily="34" charset="-128"/>
                <a:cs typeface="Arial Unicode MS" panose="020B0604020202020204" pitchFamily="34" charset="-128"/>
              </a:rPr>
              <a:t>Some the control statements are if-then-else statement, while statement</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800100" lvl="1" indent="-342900" algn="just">
              <a:lnSpc>
                <a:spcPct val="115000"/>
              </a:lnSpc>
              <a:spcAft>
                <a:spcPts val="1000"/>
              </a:spcAft>
              <a:buFont typeface="Arial" panose="020B0604020202020204" pitchFamily="34" charset="0"/>
              <a:buChar char="•"/>
            </a:pP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S -&gt; if (E ) S</a:t>
            </a:r>
            <a:r>
              <a:rPr lang="en-GB"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p>
          <a:p>
            <a:pPr marL="800100" lvl="1" indent="-342900" algn="just">
              <a:lnSpc>
                <a:spcPct val="115000"/>
              </a:lnSpc>
              <a:spcAft>
                <a:spcPts val="1000"/>
              </a:spcAft>
              <a:buFont typeface="Arial" panose="020B0604020202020204" pitchFamily="34" charset="0"/>
              <a:buChar char="•"/>
            </a:pP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S -&gt; if ( E ) S</a:t>
            </a:r>
            <a:r>
              <a:rPr lang="en-GB"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 else S</a:t>
            </a:r>
            <a:r>
              <a:rPr lang="en-GB"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800100" lvl="1" indent="-342900" algn="just">
              <a:lnSpc>
                <a:spcPct val="115000"/>
              </a:lnSpc>
              <a:spcAft>
                <a:spcPts val="1000"/>
              </a:spcAft>
              <a:buFont typeface="Arial" panose="020B0604020202020204" pitchFamily="34" charset="0"/>
              <a:buChar char="•"/>
            </a:pP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S -&gt; while ( E ) S</a:t>
            </a:r>
            <a:r>
              <a:rPr lang="en-GB"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p>
          <a:p>
            <a:pPr marL="800100" lvl="1" indent="-342900" algn="just">
              <a:lnSpc>
                <a:spcPct val="115000"/>
              </a:lnSpc>
              <a:spcAft>
                <a:spcPts val="1000"/>
              </a:spcAft>
              <a:buFont typeface="Arial" panose="020B0604020202020204" pitchFamily="34" charset="0"/>
              <a:buChar char="•"/>
            </a:pP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S -&gt; do  S</a:t>
            </a:r>
            <a:r>
              <a:rPr lang="en-GB"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 while ( E )</a:t>
            </a:r>
          </a:p>
          <a:p>
            <a:pPr marL="342900" indent="-342900" algn="just">
              <a:lnSpc>
                <a:spcPct val="115000"/>
              </a:lnSpc>
              <a:spcAft>
                <a:spcPts val="1000"/>
              </a:spcAft>
              <a:buFont typeface="Arial" panose="020B0604020202020204" pitchFamily="34" charset="0"/>
              <a:buChar char="•"/>
            </a:pP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Three </a:t>
            </a:r>
            <a:r>
              <a:rPr lang="en-GB">
                <a:latin typeface="Arial Unicode MS" panose="020B0604020202020204" pitchFamily="34" charset="-128"/>
                <a:ea typeface="Arial Unicode MS" panose="020B0604020202020204" pitchFamily="34" charset="-128"/>
                <a:cs typeface="Arial Unicode MS" panose="020B0604020202020204" pitchFamily="34" charset="-128"/>
              </a:rPr>
              <a:t>Address Code for if-then, </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if-then-else,  </a:t>
            </a:r>
            <a:r>
              <a:rPr lang="en-GB">
                <a:latin typeface="Arial Unicode MS" panose="020B0604020202020204" pitchFamily="34" charset="-128"/>
                <a:ea typeface="Arial Unicode MS" panose="020B0604020202020204" pitchFamily="34" charset="-128"/>
                <a:cs typeface="Arial Unicode MS" panose="020B0604020202020204" pitchFamily="34" charset="-128"/>
              </a:rPr>
              <a:t>while   do statements can be generated using the </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a:latin typeface="Arial Unicode MS" panose="020B0604020202020204" pitchFamily="34" charset="-128"/>
                <a:ea typeface="Arial Unicode MS" panose="020B0604020202020204" pitchFamily="34" charset="-128"/>
                <a:cs typeface="Arial Unicode MS" panose="020B0604020202020204" pitchFamily="34" charset="-128"/>
              </a:rPr>
              <a:t>translation </a:t>
            </a:r>
            <a:r>
              <a:rPr lang="en-GB" smtClean="0">
                <a:latin typeface="Arial Unicode MS" panose="020B0604020202020204" pitchFamily="34" charset="-128"/>
                <a:ea typeface="Arial Unicode MS" panose="020B0604020202020204" pitchFamily="34" charset="-128"/>
                <a:cs typeface="Arial Unicode MS" panose="020B0604020202020204" pitchFamily="34" charset="-128"/>
              </a:rPr>
              <a:t>rules given in following slides.</a:t>
            </a:r>
          </a:p>
          <a:p>
            <a:pPr marL="342900" indent="-342900" algn="just">
              <a:lnSpc>
                <a:spcPct val="115000"/>
              </a:lnSpc>
              <a:spcAft>
                <a:spcPts val="1000"/>
              </a:spcAft>
              <a:buFont typeface="Arial" panose="020B0604020202020204" pitchFamily="34" charset="0"/>
              <a:buChar char="•"/>
            </a:pPr>
            <a:r>
              <a:rPr lang="en-US" smtClean="0">
                <a:effectLst/>
                <a:latin typeface="Arial Unicode MS" panose="020B0604020202020204" pitchFamily="34" charset="-128"/>
                <a:ea typeface="Arial Unicode MS" panose="020B0604020202020204" pitchFamily="34" charset="-128"/>
                <a:cs typeface="Arial Unicode MS" panose="020B0604020202020204" pitchFamily="34" charset="-128"/>
              </a:rPr>
              <a:t>In the translation rules, both S and E have a synthesized attribute code, which gives the trasnslation into three-address instructions.</a:t>
            </a:r>
          </a:p>
          <a:p>
            <a:pPr marL="342900" indent="-342900" algn="just">
              <a:lnSpc>
                <a:spcPct val="115000"/>
              </a:lnSpc>
              <a:spcAft>
                <a:spcPts val="10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For simpilicity, translations S.code and E.code  are built up as string using SDD.</a:t>
            </a:r>
          </a:p>
          <a:p>
            <a:pPr marL="342900" indent="-342900" algn="just">
              <a:lnSpc>
                <a:spcPct val="115000"/>
              </a:lnSpc>
              <a:spcAft>
                <a:spcPts val="1000"/>
              </a:spcAft>
              <a:buFont typeface="Arial" panose="020B0604020202020204" pitchFamily="34" charset="0"/>
              <a:buChar char="•"/>
            </a:pP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The translation of S -&gt; if (E) S</a:t>
            </a:r>
            <a:r>
              <a:rPr lang="en-US"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consists of  E.code followed by S</a:t>
            </a:r>
            <a:r>
              <a:rPr lang="en-US"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.code as shown in figure.</a:t>
            </a:r>
            <a:endParaRPr lang="en-US">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5"/>
          <p:cNvSpPr/>
          <p:nvPr/>
        </p:nvSpPr>
        <p:spPr>
          <a:xfrm>
            <a:off x="554864" y="66320"/>
            <a:ext cx="6096000" cy="954107"/>
          </a:xfrm>
          <a:prstGeom prst="rect">
            <a:avLst/>
          </a:prstGeom>
        </p:spPr>
        <p:txBody>
          <a:bodyPr>
            <a:spAutoFit/>
          </a:bodyPr>
          <a:lstStyle/>
          <a:p>
            <a:r>
              <a:rPr lang="en-GB" sz="2800" b="1" smtClean="0">
                <a:solidFill>
                  <a:srgbClr val="FF0000"/>
                </a:solidFill>
              </a:rPr>
              <a:t>Flow-of- </a:t>
            </a:r>
            <a:r>
              <a:rPr lang="en-GB" sz="2800" b="1">
                <a:solidFill>
                  <a:srgbClr val="FF0000"/>
                </a:solidFill>
              </a:rPr>
              <a:t>control statements</a:t>
            </a:r>
            <a:r>
              <a:rPr lang="en-US" sz="2800">
                <a:solidFill>
                  <a:srgbClr val="FF0000"/>
                </a:solidFill>
              </a:rPr>
              <a:t/>
            </a:r>
            <a:br>
              <a:rPr lang="en-US" sz="2800">
                <a:solidFill>
                  <a:srgbClr val="FF0000"/>
                </a:solidFill>
              </a:rPr>
            </a:br>
            <a:endParaRPr lang="en-US" sz="2800">
              <a:solidFill>
                <a:srgbClr val="FF0000"/>
              </a:solidFill>
            </a:endParaRPr>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66699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09" y="-76069"/>
            <a:ext cx="10515600" cy="1325563"/>
          </a:xfrm>
        </p:spPr>
        <p:txBody>
          <a:bodyPr>
            <a:noAutofit/>
          </a:bodyPr>
          <a:lstStyle/>
          <a:p>
            <a:pPr lvl="0"/>
            <a:r>
              <a:rPr lang="en-GB" sz="28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Three Address Code generation for if then statement</a:t>
            </a:r>
            <a:r>
              <a:rPr lang="en-US" sz="28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r>
            <a:br>
              <a:rPr lang="en-US" sz="28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28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70290"/>
            <a:ext cx="10515600" cy="2218341"/>
          </a:xfrm>
        </p:spPr>
        <p:txBody>
          <a:bodyPr>
            <a:normAutofit/>
          </a:bodyPr>
          <a:lstStyle/>
          <a:p>
            <a:pPr marL="0" indent="0">
              <a:buNone/>
            </a:pPr>
            <a:r>
              <a:rPr lang="en-GB" sz="1600" b="1">
                <a:latin typeface="Arial Unicode MS" panose="020B0604020202020204" pitchFamily="34" charset="-128"/>
                <a:ea typeface="Arial Unicode MS" panose="020B0604020202020204" pitchFamily="34" charset="-128"/>
                <a:cs typeface="Arial Unicode MS" panose="020B0604020202020204" pitchFamily="34" charset="-128"/>
              </a:rPr>
              <a:t>Statement		 Translation rules</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S-&gt;if E then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S1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E.true = newlabel();</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E.false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S.next;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S1.next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S.next;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S.code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E.code ||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label(E.True</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 S1.code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26</a:t>
            </a:fld>
            <a:endParaRPr lang="en-US"/>
          </a:p>
        </p:txBody>
      </p:sp>
      <p:sp>
        <p:nvSpPr>
          <p:cNvPr id="5" name="Rectangle 4"/>
          <p:cNvSpPr/>
          <p:nvPr/>
        </p:nvSpPr>
        <p:spPr>
          <a:xfrm>
            <a:off x="838200" y="3480385"/>
            <a:ext cx="7937680" cy="2640723"/>
          </a:xfrm>
          <a:prstGeom prst="rect">
            <a:avLst/>
          </a:prstGeom>
        </p:spPr>
        <p:txBody>
          <a:bodyPr wrap="square">
            <a:spAutoFit/>
          </a:bodyPr>
          <a:lstStyle/>
          <a:p>
            <a:pPr marL="914400" marR="0" indent="-824230">
              <a:lnSpc>
                <a:spcPct val="115000"/>
              </a:lnSpc>
              <a:spcBef>
                <a:spcPts val="0"/>
              </a:spcBef>
              <a:spcAft>
                <a:spcPts val="0"/>
              </a:spcAft>
            </a:pPr>
            <a:r>
              <a:rPr lang="en-GB">
                <a:latin typeface="Times New Roman" panose="02020603050405020304" pitchFamily="18" charset="0"/>
                <a:ea typeface="TT15Ct00"/>
                <a:cs typeface="Mangal" panose="02040503050203030202" pitchFamily="18" charset="0"/>
              </a:rPr>
              <a:t>Example:   Generate 3 address code for the statement</a:t>
            </a:r>
            <a:r>
              <a:rPr lang="en-GB" b="1">
                <a:latin typeface="Times New Roman" panose="02020603050405020304" pitchFamily="18" charset="0"/>
                <a:ea typeface="TT15Ct00"/>
                <a:cs typeface="Mangal" panose="02040503050203030202" pitchFamily="18" charset="0"/>
              </a:rPr>
              <a:t>: if a&gt;b then x =y +z</a:t>
            </a:r>
            <a:r>
              <a:rPr lang="en-GB" b="1" smtClean="0">
                <a:latin typeface="Times New Roman" panose="02020603050405020304" pitchFamily="18" charset="0"/>
                <a:ea typeface="TT15Ct00"/>
                <a:cs typeface="Mangal" panose="02040503050203030202" pitchFamily="18" charset="0"/>
              </a:rPr>
              <a:t>.</a:t>
            </a:r>
          </a:p>
          <a:p>
            <a:pPr>
              <a:lnSpc>
                <a:spcPct val="115000"/>
              </a:lnSpc>
            </a:pPr>
            <a:r>
              <a:rPr lang="en-GB" b="1" smtClean="0">
                <a:latin typeface="Times New Roman" panose="02020603050405020304" pitchFamily="18" charset="0"/>
                <a:ea typeface="TT15Ct00"/>
                <a:cs typeface="Mangal" panose="02040503050203030202" pitchFamily="18" charset="0"/>
              </a:rPr>
              <a:t> </a:t>
            </a:r>
            <a:r>
              <a:rPr lang="en-GB" b="1">
                <a:latin typeface="Times New Roman" panose="02020603050405020304" pitchFamily="18" charset="0"/>
                <a:ea typeface="TT15Ct00"/>
                <a:cs typeface="Mangal" panose="02040503050203030202" pitchFamily="18" charset="0"/>
              </a:rPr>
              <a:t>Ans</a:t>
            </a:r>
            <a:r>
              <a:rPr lang="en-GB" b="1" smtClean="0">
                <a:latin typeface="Times New Roman" panose="02020603050405020304" pitchFamily="18" charset="0"/>
                <a:ea typeface="TT15Ct00"/>
                <a:cs typeface="Mangal" panose="02040503050203030202" pitchFamily="18" charset="0"/>
              </a:rPr>
              <a:t>:  </a:t>
            </a:r>
          </a:p>
          <a:p>
            <a:pPr>
              <a:lnSpc>
                <a:spcPct val="115000"/>
              </a:lnSpc>
            </a:pPr>
            <a:r>
              <a:rPr lang="en-GB" b="1" smtClean="0">
                <a:latin typeface="Times New Roman" panose="02020603050405020304" pitchFamily="18" charset="0"/>
                <a:ea typeface="TT15Ct00"/>
                <a:cs typeface="Mangal" panose="02040503050203030202" pitchFamily="18" charset="0"/>
              </a:rPr>
              <a:t> 	</a:t>
            </a:r>
            <a:r>
              <a:rPr lang="en-GB" smtClean="0">
                <a:latin typeface="Times New Roman" panose="02020603050405020304" pitchFamily="18" charset="0"/>
                <a:ea typeface="TT15Ct00"/>
                <a:cs typeface="Mangal" panose="02040503050203030202" pitchFamily="18" charset="0"/>
              </a:rPr>
              <a:t>3AC </a:t>
            </a:r>
            <a:r>
              <a:rPr lang="en-GB">
                <a:latin typeface="Times New Roman" panose="02020603050405020304" pitchFamily="18" charset="0"/>
                <a:ea typeface="TT15Ct00"/>
                <a:cs typeface="Mangal" panose="02040503050203030202" pitchFamily="18" charset="0"/>
              </a:rPr>
              <a:t>for the given statement is:</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a:latin typeface="Times New Roman" panose="02020603050405020304" pitchFamily="18" charset="0"/>
                <a:ea typeface="TT15Ct00"/>
                <a:cs typeface="Mangal" panose="02040503050203030202" pitchFamily="18" charset="0"/>
              </a:rPr>
              <a:t>	          </a:t>
            </a:r>
            <a:r>
              <a:rPr lang="en-GB" b="1">
                <a:latin typeface="Times New Roman" panose="02020603050405020304" pitchFamily="18" charset="0"/>
                <a:ea typeface="TT15Ct00"/>
                <a:cs typeface="Mangal" panose="02040503050203030202" pitchFamily="18" charset="0"/>
              </a:rPr>
              <a:t>if a&gt;b then goto L1</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b="1">
                <a:latin typeface="Times New Roman" panose="02020603050405020304" pitchFamily="18" charset="0"/>
                <a:ea typeface="TT15Ct00"/>
                <a:cs typeface="Mangal" panose="02040503050203030202" pitchFamily="18" charset="0"/>
              </a:rPr>
              <a:t>	      </a:t>
            </a:r>
            <a:r>
              <a:rPr lang="en-GB" b="1" smtClean="0">
                <a:latin typeface="Times New Roman" panose="02020603050405020304" pitchFamily="18" charset="0"/>
                <a:ea typeface="TT15Ct00"/>
                <a:cs typeface="Mangal" panose="02040503050203030202" pitchFamily="18" charset="0"/>
              </a:rPr>
              <a:t>    goto </a:t>
            </a:r>
            <a:r>
              <a:rPr lang="en-GB" b="1">
                <a:latin typeface="Times New Roman" panose="02020603050405020304" pitchFamily="18" charset="0"/>
                <a:ea typeface="TT15Ct00"/>
                <a:cs typeface="Mangal" panose="02040503050203030202" pitchFamily="18" charset="0"/>
              </a:rPr>
              <a:t>L2</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b="1">
                <a:latin typeface="Times New Roman" panose="02020603050405020304" pitchFamily="18" charset="0"/>
                <a:ea typeface="TT15Ct00"/>
                <a:cs typeface="Mangal" panose="02040503050203030202" pitchFamily="18" charset="0"/>
              </a:rPr>
              <a:t>           </a:t>
            </a:r>
            <a:r>
              <a:rPr lang="en-GB" b="1" smtClean="0">
                <a:latin typeface="Times New Roman" panose="02020603050405020304" pitchFamily="18" charset="0"/>
                <a:ea typeface="TT15Ct00"/>
                <a:cs typeface="Mangal" panose="02040503050203030202" pitchFamily="18" charset="0"/>
              </a:rPr>
              <a:t>    </a:t>
            </a:r>
            <a:r>
              <a:rPr lang="en-GB" b="1">
                <a:latin typeface="Times New Roman" panose="02020603050405020304" pitchFamily="18" charset="0"/>
                <a:ea typeface="TT15Ct00"/>
                <a:cs typeface="Mangal" panose="02040503050203030202" pitchFamily="18" charset="0"/>
              </a:rPr>
              <a:t>L1:     t1 = y + z</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b="1">
                <a:latin typeface="Times New Roman" panose="02020603050405020304" pitchFamily="18" charset="0"/>
                <a:ea typeface="TT15Ct00"/>
                <a:cs typeface="Mangal" panose="02040503050203030202" pitchFamily="18" charset="0"/>
              </a:rPr>
              <a:t>	       </a:t>
            </a:r>
            <a:r>
              <a:rPr lang="en-GB" b="1" smtClean="0">
                <a:latin typeface="Times New Roman" panose="02020603050405020304" pitchFamily="18" charset="0"/>
                <a:ea typeface="TT15Ct00"/>
                <a:cs typeface="Mangal" panose="02040503050203030202" pitchFamily="18" charset="0"/>
              </a:rPr>
              <a:t>   </a:t>
            </a:r>
            <a:r>
              <a:rPr lang="en-GB" b="1">
                <a:latin typeface="Times New Roman" panose="02020603050405020304" pitchFamily="18" charset="0"/>
                <a:ea typeface="TT15Ct00"/>
                <a:cs typeface="Mangal" panose="02040503050203030202" pitchFamily="18" charset="0"/>
              </a:rPr>
              <a:t>x = t1</a:t>
            </a:r>
            <a:endParaRPr lang="en-US" sz="1600">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b="1">
                <a:latin typeface="Times New Roman" panose="02020603050405020304" pitchFamily="18" charset="0"/>
                <a:ea typeface="TT15Ct00"/>
                <a:cs typeface="Mangal" panose="02040503050203030202" pitchFamily="18" charset="0"/>
              </a:rPr>
              <a:t>          </a:t>
            </a:r>
            <a:r>
              <a:rPr lang="en-GB" b="1" smtClean="0">
                <a:latin typeface="Times New Roman" panose="02020603050405020304" pitchFamily="18" charset="0"/>
                <a:ea typeface="TT15Ct00"/>
                <a:cs typeface="Mangal" panose="02040503050203030202" pitchFamily="18" charset="0"/>
              </a:rPr>
              <a:t>     </a:t>
            </a:r>
            <a:r>
              <a:rPr lang="en-GB" b="1">
                <a:latin typeface="Times New Roman" panose="02020603050405020304" pitchFamily="18" charset="0"/>
                <a:ea typeface="TT15Ct00"/>
                <a:cs typeface="Mangal" panose="02040503050203030202" pitchFamily="18" charset="0"/>
              </a:rPr>
              <a:t>L2:	....</a:t>
            </a:r>
            <a:endParaRPr lang="en-US" sz="1600">
              <a:effectLst/>
              <a:latin typeface="Calibri" panose="020F0502020204030204" pitchFamily="34" charset="0"/>
              <a:ea typeface="Calibri" panose="020F0502020204030204" pitchFamily="34" charset="0"/>
              <a:cs typeface="Mangal" panose="02040503050203030202" pitchFamily="18" charset="0"/>
            </a:endParaRPr>
          </a:p>
        </p:txBody>
      </p:sp>
      <p:grpSp>
        <p:nvGrpSpPr>
          <p:cNvPr id="6" name="Group 5"/>
          <p:cNvGrpSpPr/>
          <p:nvPr/>
        </p:nvGrpSpPr>
        <p:grpSpPr>
          <a:xfrm>
            <a:off x="8411774" y="878527"/>
            <a:ext cx="3140852" cy="2535997"/>
            <a:chOff x="9020859" y="2615338"/>
            <a:chExt cx="3140852" cy="2535997"/>
          </a:xfrm>
        </p:grpSpPr>
        <p:grpSp>
          <p:nvGrpSpPr>
            <p:cNvPr id="7" name="Group 6"/>
            <p:cNvGrpSpPr/>
            <p:nvPr/>
          </p:nvGrpSpPr>
          <p:grpSpPr>
            <a:xfrm>
              <a:off x="9020859" y="2776548"/>
              <a:ext cx="2473617" cy="2374787"/>
              <a:chOff x="9020859" y="2776548"/>
              <a:chExt cx="2473617" cy="2374787"/>
            </a:xfrm>
          </p:grpSpPr>
          <p:grpSp>
            <p:nvGrpSpPr>
              <p:cNvPr id="10" name="Group 9"/>
              <p:cNvGrpSpPr/>
              <p:nvPr/>
            </p:nvGrpSpPr>
            <p:grpSpPr>
              <a:xfrm>
                <a:off x="9020859" y="2776548"/>
                <a:ext cx="2164128" cy="2374787"/>
                <a:chOff x="9189672" y="2821092"/>
                <a:chExt cx="2164128" cy="2374787"/>
              </a:xfrm>
            </p:grpSpPr>
            <p:grpSp>
              <p:nvGrpSpPr>
                <p:cNvPr id="13" name="Group 12"/>
                <p:cNvGrpSpPr/>
                <p:nvPr/>
              </p:nvGrpSpPr>
              <p:grpSpPr>
                <a:xfrm>
                  <a:off x="9189672" y="2821092"/>
                  <a:ext cx="2164128" cy="2373005"/>
                  <a:chOff x="9189672" y="2821092"/>
                  <a:chExt cx="2164128" cy="2373005"/>
                </a:xfrm>
              </p:grpSpPr>
              <p:grpSp>
                <p:nvGrpSpPr>
                  <p:cNvPr id="15" name="Group 14"/>
                  <p:cNvGrpSpPr/>
                  <p:nvPr/>
                </p:nvGrpSpPr>
                <p:grpSpPr>
                  <a:xfrm>
                    <a:off x="9189672" y="2821092"/>
                    <a:ext cx="2164128" cy="1993229"/>
                    <a:chOff x="8468752" y="1020427"/>
                    <a:chExt cx="2164128" cy="1993229"/>
                  </a:xfrm>
                </p:grpSpPr>
                <p:sp>
                  <p:nvSpPr>
                    <p:cNvPr id="19" name="Rectangle 18"/>
                    <p:cNvSpPr/>
                    <p:nvPr/>
                  </p:nvSpPr>
                  <p:spPr>
                    <a:xfrm>
                      <a:off x="9331519" y="1020427"/>
                      <a:ext cx="1301361" cy="1993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Straight Connector 19"/>
                    <p:cNvCxnSpPr>
                      <a:stCxn id="19" idx="1"/>
                      <a:endCxn id="19" idx="3"/>
                    </p:cNvCxnSpPr>
                    <p:nvPr/>
                  </p:nvCxnSpPr>
                  <p:spPr>
                    <a:xfrm>
                      <a:off x="9331519" y="2017042"/>
                      <a:ext cx="130136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551962" y="1406769"/>
                      <a:ext cx="858129" cy="369332"/>
                    </a:xfrm>
                    <a:prstGeom prst="rect">
                      <a:avLst/>
                    </a:prstGeom>
                    <a:noFill/>
                  </p:spPr>
                  <p:txBody>
                    <a:bodyPr wrap="square" rtlCol="0">
                      <a:spAutoFit/>
                    </a:bodyPr>
                    <a:lstStyle/>
                    <a:p>
                      <a:r>
                        <a:rPr lang="en-US" smtClean="0"/>
                        <a:t>E.code</a:t>
                      </a:r>
                      <a:endParaRPr lang="en-US"/>
                    </a:p>
                  </p:txBody>
                </p:sp>
                <p:sp>
                  <p:nvSpPr>
                    <p:cNvPr id="22" name="TextBox 21"/>
                    <p:cNvSpPr txBox="1"/>
                    <p:nvPr/>
                  </p:nvSpPr>
                  <p:spPr>
                    <a:xfrm>
                      <a:off x="9551962" y="2264898"/>
                      <a:ext cx="970672" cy="369332"/>
                    </a:xfrm>
                    <a:prstGeom prst="rect">
                      <a:avLst/>
                    </a:prstGeom>
                    <a:noFill/>
                  </p:spPr>
                  <p:txBody>
                    <a:bodyPr wrap="square" rtlCol="0">
                      <a:spAutoFit/>
                    </a:bodyPr>
                    <a:lstStyle/>
                    <a:p>
                      <a:r>
                        <a:rPr lang="en-US" smtClean="0"/>
                        <a:t>S</a:t>
                      </a:r>
                      <a:r>
                        <a:rPr lang="en-US" baseline="-25000" smtClean="0"/>
                        <a:t>1</a:t>
                      </a:r>
                      <a:r>
                        <a:rPr lang="en-US" smtClean="0"/>
                        <a:t>.code</a:t>
                      </a:r>
                      <a:endParaRPr lang="en-US"/>
                    </a:p>
                  </p:txBody>
                </p:sp>
                <p:sp>
                  <p:nvSpPr>
                    <p:cNvPr id="23" name="TextBox 22"/>
                    <p:cNvSpPr txBox="1"/>
                    <p:nvPr/>
                  </p:nvSpPr>
                  <p:spPr>
                    <a:xfrm>
                      <a:off x="8468752" y="2264898"/>
                      <a:ext cx="862768" cy="369332"/>
                    </a:xfrm>
                    <a:prstGeom prst="rect">
                      <a:avLst/>
                    </a:prstGeom>
                    <a:noFill/>
                  </p:spPr>
                  <p:txBody>
                    <a:bodyPr wrap="square" rtlCol="0">
                      <a:spAutoFit/>
                    </a:bodyPr>
                    <a:lstStyle/>
                    <a:p>
                      <a:r>
                        <a:rPr lang="en-US" smtClean="0"/>
                        <a:t>E.true :</a:t>
                      </a:r>
                      <a:endParaRPr lang="en-US"/>
                    </a:p>
                  </p:txBody>
                </p:sp>
              </p:grpSp>
              <p:sp>
                <p:nvSpPr>
                  <p:cNvPr id="16" name="TextBox 15"/>
                  <p:cNvSpPr txBox="1"/>
                  <p:nvPr/>
                </p:nvSpPr>
                <p:spPr>
                  <a:xfrm>
                    <a:off x="9189672" y="4824765"/>
                    <a:ext cx="1309541" cy="369332"/>
                  </a:xfrm>
                  <a:prstGeom prst="rect">
                    <a:avLst/>
                  </a:prstGeom>
                  <a:noFill/>
                </p:spPr>
                <p:txBody>
                  <a:bodyPr wrap="square" rtlCol="0">
                    <a:spAutoFit/>
                  </a:bodyPr>
                  <a:lstStyle/>
                  <a:p>
                    <a:r>
                      <a:rPr lang="en-US" smtClean="0"/>
                      <a:t>E.false :</a:t>
                    </a:r>
                    <a:endParaRPr lang="en-US"/>
                  </a:p>
                </p:txBody>
              </p:sp>
              <p:cxnSp>
                <p:nvCxnSpPr>
                  <p:cNvPr id="17" name="Straight Connector 16"/>
                  <p:cNvCxnSpPr/>
                  <p:nvPr/>
                </p:nvCxnSpPr>
                <p:spPr>
                  <a:xfrm>
                    <a:off x="10052439" y="4770852"/>
                    <a:ext cx="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353800" y="4770852"/>
                    <a:ext cx="0" cy="36933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0272882" y="4826547"/>
                  <a:ext cx="858129" cy="369332"/>
                </a:xfrm>
                <a:prstGeom prst="rect">
                  <a:avLst/>
                </a:prstGeom>
                <a:noFill/>
              </p:spPr>
              <p:txBody>
                <a:bodyPr wrap="square" rtlCol="0">
                  <a:spAutoFit/>
                </a:bodyPr>
                <a:lstStyle/>
                <a:p>
                  <a:pPr algn="ctr"/>
                  <a:r>
                    <a:rPr lang="en-US" smtClean="0"/>
                    <a:t>...</a:t>
                  </a:r>
                  <a:endParaRPr lang="en-US"/>
                </a:p>
              </p:txBody>
            </p:sp>
          </p:grpSp>
          <p:cxnSp>
            <p:nvCxnSpPr>
              <p:cNvPr id="11" name="Straight Arrow Connector 10"/>
              <p:cNvCxnSpPr/>
              <p:nvPr/>
            </p:nvCxnSpPr>
            <p:spPr>
              <a:xfrm flipV="1">
                <a:off x="10875497" y="2914404"/>
                <a:ext cx="618979" cy="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0873151" y="3160122"/>
                <a:ext cx="618979" cy="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11206327" y="3135561"/>
              <a:ext cx="955384" cy="307777"/>
            </a:xfrm>
            <a:prstGeom prst="rect">
              <a:avLst/>
            </a:prstGeom>
            <a:noFill/>
          </p:spPr>
          <p:txBody>
            <a:bodyPr wrap="square" rtlCol="0">
              <a:spAutoFit/>
            </a:bodyPr>
            <a:lstStyle/>
            <a:p>
              <a:r>
                <a:rPr lang="en-US" sz="1400" smtClean="0"/>
                <a:t>to E. false</a:t>
              </a:r>
              <a:endParaRPr lang="en-US" sz="1400"/>
            </a:p>
          </p:txBody>
        </p:sp>
        <p:sp>
          <p:nvSpPr>
            <p:cNvPr id="9" name="TextBox 8"/>
            <p:cNvSpPr txBox="1"/>
            <p:nvPr/>
          </p:nvSpPr>
          <p:spPr>
            <a:xfrm>
              <a:off x="11170074" y="2615338"/>
              <a:ext cx="955384" cy="307777"/>
            </a:xfrm>
            <a:prstGeom prst="rect">
              <a:avLst/>
            </a:prstGeom>
            <a:noFill/>
          </p:spPr>
          <p:txBody>
            <a:bodyPr wrap="square" rtlCol="0">
              <a:spAutoFit/>
            </a:bodyPr>
            <a:lstStyle/>
            <a:p>
              <a:r>
                <a:rPr lang="en-US" sz="1400" smtClean="0"/>
                <a:t>to E. true</a:t>
              </a:r>
              <a:endParaRPr lang="en-US" sz="1400"/>
            </a:p>
          </p:txBody>
        </p:sp>
      </p:grpSp>
      <p:sp>
        <p:nvSpPr>
          <p:cNvPr id="24" name="Footer Placeholder 23"/>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833953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398"/>
            <a:ext cx="10515600" cy="630127"/>
          </a:xfrm>
        </p:spPr>
        <p:txBody>
          <a:bodyPr>
            <a:noAutofit/>
          </a:bodyPr>
          <a:lstStyle/>
          <a:p>
            <a:pPr lvl="0"/>
            <a:r>
              <a:rPr lang="en-GB" sz="2800" b="1">
                <a:solidFill>
                  <a:srgbClr val="FF0000"/>
                </a:solidFill>
              </a:rPr>
              <a:t>Three Address Code generation for if then else statement</a:t>
            </a:r>
            <a:r>
              <a:rPr lang="en-US" sz="2800">
                <a:solidFill>
                  <a:srgbClr val="FF0000"/>
                </a:solidFill>
              </a:rPr>
              <a:t/>
            </a:r>
            <a:br>
              <a:rPr lang="en-US" sz="2800">
                <a:solidFill>
                  <a:srgbClr val="FF0000"/>
                </a:solidFill>
              </a:rPr>
            </a:br>
            <a:endParaRPr lang="en-US" sz="2800">
              <a:solidFill>
                <a:srgbClr val="FF0000"/>
              </a:solidFill>
            </a:endParaRPr>
          </a:p>
        </p:txBody>
      </p:sp>
      <p:sp>
        <p:nvSpPr>
          <p:cNvPr id="3" name="Content Placeholder 2"/>
          <p:cNvSpPr>
            <a:spLocks noGrp="1"/>
          </p:cNvSpPr>
          <p:nvPr>
            <p:ph idx="1"/>
          </p:nvPr>
        </p:nvSpPr>
        <p:spPr>
          <a:xfrm>
            <a:off x="1120462" y="642407"/>
            <a:ext cx="10233338" cy="2923530"/>
          </a:xfrm>
        </p:spPr>
        <p:txBody>
          <a:bodyPr>
            <a:normAutofit/>
          </a:bodyPr>
          <a:lstStyle/>
          <a:p>
            <a:pPr marL="0" indent="0">
              <a:buNone/>
            </a:pPr>
            <a:r>
              <a:rPr lang="en-GB" sz="1600" b="1">
                <a:latin typeface="Arial Unicode MS" panose="020B0604020202020204" pitchFamily="34" charset="-128"/>
                <a:ea typeface="Arial Unicode MS" panose="020B0604020202020204" pitchFamily="34" charset="-128"/>
                <a:cs typeface="Arial Unicode MS" panose="020B0604020202020204" pitchFamily="34" charset="-128"/>
              </a:rPr>
              <a:t>Production				Semantic Rules</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S-&gt;if E then S1 else S2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E.true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newlabel();</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E.false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newlabel();</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S1.next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S.next;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S2.next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S.next;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S.code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E.code ||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label(E.True</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S1.code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gen(‘GOTO’, S.next) ||</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label(E.false</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 ||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S2.code</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27</a:t>
            </a:fld>
            <a:endParaRPr lang="en-US"/>
          </a:p>
        </p:txBody>
      </p:sp>
      <p:sp>
        <p:nvSpPr>
          <p:cNvPr id="5" name="Rectangle 4"/>
          <p:cNvSpPr/>
          <p:nvPr/>
        </p:nvSpPr>
        <p:spPr>
          <a:xfrm>
            <a:off x="928352" y="3395251"/>
            <a:ext cx="8473225" cy="3370666"/>
          </a:xfrm>
          <a:prstGeom prst="rect">
            <a:avLst/>
          </a:prstGeom>
        </p:spPr>
        <p:txBody>
          <a:bodyPr wrap="square">
            <a:spAutoFit/>
          </a:bodyPr>
          <a:lstStyle/>
          <a:p>
            <a:pPr indent="90170">
              <a:lnSpc>
                <a:spcPct val="115000"/>
              </a:lnSpc>
            </a:pPr>
            <a:endParaRPr lang="en-GB" sz="14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indent="90170">
              <a:lnSpc>
                <a:spcPct val="115000"/>
              </a:lnSpc>
            </a:pPr>
            <a:r>
              <a:rPr lang="en-GB" sz="2400"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Example</a:t>
            </a:r>
            <a:r>
              <a:rPr lang="en-GB" sz="2400" b="1">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a:latin typeface="Arial Unicode MS" panose="020B0604020202020204" pitchFamily="34" charset="-128"/>
                <a:ea typeface="Arial Unicode MS" panose="020B0604020202020204" pitchFamily="34" charset="-128"/>
                <a:cs typeface="Arial Unicode MS" panose="020B0604020202020204" pitchFamily="34" charset="-128"/>
              </a:rPr>
              <a:t>Generate 3 address code for the statement</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if a&gt;b then x =y +z else x = y-z</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spcAft>
                <a:spcPts val="1000"/>
              </a:spcAft>
            </a:pP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a:latin typeface="Arial Unicode MS" panose="020B0604020202020204" pitchFamily="34" charset="-128"/>
                <a:ea typeface="Arial Unicode MS" panose="020B0604020202020204" pitchFamily="34" charset="-128"/>
                <a:cs typeface="Arial Unicode MS" panose="020B0604020202020204" pitchFamily="34" charset="-128"/>
              </a:rPr>
              <a:t> The three address code is given  below:</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GB" sz="14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if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a&gt;b then goto L1</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goto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L2</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L1:       t1=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y+z</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US" sz="14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        x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=t1</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goto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L3</a:t>
            </a:r>
            <a:br>
              <a:rPr lang="en-GB" sz="1400" b="1">
                <a:latin typeface="Arial Unicode MS" panose="020B0604020202020204" pitchFamily="34" charset="-128"/>
                <a:ea typeface="Arial Unicode MS" panose="020B0604020202020204" pitchFamily="34" charset="-128"/>
                <a:cs typeface="Arial Unicode MS" panose="020B0604020202020204" pitchFamily="34" charset="-128"/>
              </a:rPr>
            </a:b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L2: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t1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y-z </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x </a:t>
            </a: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t1</a:t>
            </a:r>
            <a:br>
              <a:rPr lang="en-GB" sz="1400" b="1">
                <a:latin typeface="Arial Unicode MS" panose="020B0604020202020204" pitchFamily="34" charset="-128"/>
                <a:ea typeface="Arial Unicode MS" panose="020B0604020202020204" pitchFamily="34" charset="-128"/>
                <a:cs typeface="Arial Unicode MS" panose="020B0604020202020204" pitchFamily="34" charset="-128"/>
              </a:rPr>
            </a:b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L3:     </a:t>
            </a:r>
            <a:r>
              <a:rPr lang="en-GB" sz="1400" b="1"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a:latin typeface="Arial Unicode MS" panose="020B0604020202020204" pitchFamily="34" charset="-128"/>
              <a:ea typeface="Arial Unicode MS" panose="020B0604020202020204" pitchFamily="34" charset="-128"/>
              <a:cs typeface="Arial Unicode MS" panose="020B0604020202020204" pitchFamily="34" charset="-128"/>
            </a:endParaRPr>
          </a:p>
          <a:p>
            <a:pPr indent="180340">
              <a:lnSpc>
                <a:spcPct val="115000"/>
              </a:lnSpc>
            </a:pPr>
            <a:r>
              <a:rPr lang="en-GB" sz="1400" b="1">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3848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lvl="0"/>
            <a:r>
              <a:rPr lang="en-GB" sz="2800" b="1">
                <a:solidFill>
                  <a:srgbClr val="FF0000"/>
                </a:solidFill>
              </a:rPr>
              <a:t>Three Address Code generation for while do statement</a:t>
            </a:r>
            <a:r>
              <a:rPr lang="en-US" sz="2800">
                <a:solidFill>
                  <a:srgbClr val="FF0000"/>
                </a:solidFill>
              </a:rPr>
              <a:t/>
            </a:r>
            <a:br>
              <a:rPr lang="en-US" sz="2800">
                <a:solidFill>
                  <a:srgbClr val="FF0000"/>
                </a:solidFill>
              </a:rPr>
            </a:br>
            <a:endParaRPr lang="en-US" sz="2800">
              <a:solidFill>
                <a:srgbClr val="FF0000"/>
              </a:solidFill>
            </a:endParaRPr>
          </a:p>
        </p:txBody>
      </p:sp>
      <p:sp>
        <p:nvSpPr>
          <p:cNvPr id="3" name="Content Placeholder 2"/>
          <p:cNvSpPr>
            <a:spLocks noGrp="1"/>
          </p:cNvSpPr>
          <p:nvPr>
            <p:ph idx="1"/>
          </p:nvPr>
        </p:nvSpPr>
        <p:spPr>
          <a:xfrm>
            <a:off x="1134414" y="991674"/>
            <a:ext cx="10515600" cy="4351338"/>
          </a:xfrm>
        </p:spPr>
        <p:txBody>
          <a:bodyPr>
            <a:normAutofit/>
          </a:bodyPr>
          <a:lstStyle/>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S.code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three-address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code for evaluating S</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S.begin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label to start of S </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S.next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label to end of S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production		</a:t>
            </a:r>
            <a:r>
              <a:rPr lang="en-GB" sz="18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Semantic </a:t>
            </a:r>
            <a:r>
              <a:rPr lang="en-GB" sz="18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rules</a:t>
            </a:r>
            <a:endParaRPr lang="en-US" sz="18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a:latin typeface="Arial Unicode MS" panose="020B0604020202020204" pitchFamily="34" charset="-128"/>
                <a:ea typeface="Arial Unicode MS" panose="020B0604020202020204" pitchFamily="34" charset="-128"/>
                <a:cs typeface="Arial Unicode MS" panose="020B0604020202020204" pitchFamily="34" charset="-128"/>
              </a:rPr>
              <a:t>S-&gt;while E do S1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S.begin =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newlabel();</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E.true = newlabel</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E.false = S.next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S1.next = S.begin</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S.code= label(S.begin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E.code || label(E.true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S1.code || 				               gen</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GOTO’ S.begin</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537028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0"/>
            <a:ext cx="10649755" cy="6521824"/>
          </a:xfrm>
        </p:spPr>
        <p:txBody>
          <a:bodyPr>
            <a:noAutofit/>
          </a:bodyPr>
          <a:lstStyle/>
          <a:p>
            <a:pPr marL="0" indent="0">
              <a:lnSpc>
                <a:spcPct val="100000"/>
              </a:lnSpc>
              <a:spcBef>
                <a:spcPts val="0"/>
              </a:spcBef>
              <a:buNone/>
            </a:pPr>
            <a:r>
              <a:rPr lang="en-GB" sz="20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Example 1:  Generate 3 address code for the statement</a:t>
            </a:r>
            <a:r>
              <a:rPr lang="en-GB" sz="20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while a&gt;b do x </a:t>
            </a:r>
            <a:r>
              <a:rPr lang="en-GB"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y </a:t>
            </a:r>
            <a:r>
              <a:rPr lang="en-GB"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+z</a:t>
            </a:r>
            <a:r>
              <a:rPr lang="en-GB"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lnSpc>
                <a:spcPct val="100000"/>
              </a:lnSpc>
              <a:spcBef>
                <a:spcPts val="0"/>
              </a:spcBef>
              <a:buNone/>
            </a:pPr>
            <a:endParaRPr lang="en-GB" sz="1600" b="1">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The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three address code is given below: </a:t>
            </a:r>
            <a:endParaRPr lang="en-GB"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endParaRPr lang="en-GB" sz="16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L1</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if a&gt; b then goto L2</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goto L3</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L2</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t1 = y+z</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x = t1</a:t>
            </a:r>
            <a:br>
              <a:rPr lang="en-GB" sz="1600">
                <a:latin typeface="Arial Unicode MS" panose="020B0604020202020204" pitchFamily="34" charset="-128"/>
                <a:ea typeface="Arial Unicode MS" panose="020B0604020202020204" pitchFamily="34" charset="-128"/>
                <a:cs typeface="Arial Unicode MS" panose="020B0604020202020204" pitchFamily="34" charset="-128"/>
              </a:rPr>
            </a:b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goto  L1</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L3</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b="1">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b="1">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20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Example 2:  Generate 3 address code for the statement:</a:t>
            </a:r>
            <a:endParaRPr lang="en-US" sz="1600" b="1">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b="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 = 2 * n + k</a:t>
            </a:r>
            <a:endPar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while </a:t>
            </a:r>
            <a:r>
              <a:rPr lang="en-GB"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 do</a:t>
            </a:r>
            <a:endParaRPr lang="en-US"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80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    i = i – </a:t>
            </a:r>
            <a:r>
              <a:rPr lang="en-GB"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k</a:t>
            </a:r>
          </a:p>
          <a:p>
            <a:pPr marL="0" indent="0">
              <a:lnSpc>
                <a:spcPct val="100000"/>
              </a:lnSpc>
              <a:spcBef>
                <a:spcPts val="0"/>
              </a:spcBef>
              <a:buNone/>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three address code is given below: </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t1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=2</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t2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t1 *n</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120650" lvl="1" indent="282575">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t3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t2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k</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120650" lvl="1" indent="-12065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L1</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if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i =1 then goto L2</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spcBef>
                <a:spcPts val="0"/>
              </a:spcBef>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goto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L3</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lvl="1"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L2</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t4 = i-k</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i </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t4</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lvl="1" indent="0">
              <a:lnSpc>
                <a:spcPct val="100000"/>
              </a:lnSpc>
              <a:spcBef>
                <a:spcPts val="0"/>
              </a:spcBef>
              <a:buNone/>
            </a:pP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goto  L</a:t>
            </a:r>
          </a:p>
          <a:p>
            <a:pPr marL="0" lvl="1" indent="0">
              <a:lnSpc>
                <a:spcPct val="100000"/>
              </a:lnSpc>
              <a:spcBef>
                <a:spcPts val="0"/>
              </a:spcBef>
              <a:buNone/>
            </a:pP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L3</a:t>
            </a:r>
            <a:r>
              <a:rPr lang="en-GB"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nSpc>
                <a:spcPct val="100000"/>
              </a:lnSpc>
              <a:spcBef>
                <a:spcPts val="0"/>
              </a:spcBef>
              <a:buNone/>
            </a:pP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29</a:t>
            </a:fld>
            <a:endParaRPr lang="en-US"/>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66940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Autofit/>
          </a:bodyPr>
          <a:lstStyle/>
          <a:p>
            <a:r>
              <a:rPr lang="en-US" sz="4000" b="1">
                <a:solidFill>
                  <a:srgbClr val="FF0000"/>
                </a:solidFill>
                <a:latin typeface="Baskerville Old Face" panose="02020602080505020303" pitchFamily="18" charset="0"/>
                <a:ea typeface="+mn-ea"/>
                <a:cs typeface="+mn-cs"/>
              </a:rPr>
              <a:t>Why Intermediate Language</a:t>
            </a:r>
            <a:br>
              <a:rPr lang="en-US" sz="4000" b="1">
                <a:solidFill>
                  <a:srgbClr val="FF0000"/>
                </a:solidFill>
                <a:latin typeface="Baskerville Old Face" panose="02020602080505020303" pitchFamily="18" charset="0"/>
                <a:ea typeface="+mn-ea"/>
                <a:cs typeface="+mn-cs"/>
              </a:rPr>
            </a:br>
            <a:endParaRPr lang="en-US" sz="4000" b="1">
              <a:solidFill>
                <a:srgbClr val="FF0000"/>
              </a:solidFill>
              <a:latin typeface="Baskerville Old Face" panose="02020602080505020303" pitchFamily="18" charset="0"/>
              <a:ea typeface="+mn-ea"/>
              <a:cs typeface="+mn-cs"/>
            </a:endParaRPr>
          </a:p>
        </p:txBody>
      </p:sp>
      <p:sp>
        <p:nvSpPr>
          <p:cNvPr id="3" name="Content Placeholder 2"/>
          <p:cNvSpPr>
            <a:spLocks noGrp="1"/>
          </p:cNvSpPr>
          <p:nvPr>
            <p:ph idx="1"/>
          </p:nvPr>
        </p:nvSpPr>
        <p:spPr>
          <a:xfrm>
            <a:off x="838200" y="1094704"/>
            <a:ext cx="9039896" cy="4922278"/>
          </a:xfrm>
        </p:spPr>
        <p:txBody>
          <a:bodyPr>
            <a:noAutofit/>
          </a:bodyPr>
          <a:lstStyle/>
          <a:p>
            <a:pPr marL="0" lvl="0" indent="0">
              <a:buNone/>
            </a:pPr>
            <a:r>
              <a:rPr lang="en-US" sz="2000" b="1">
                <a:latin typeface="Arial Unicode MS" panose="020B0604020202020204" pitchFamily="34" charset="-128"/>
                <a:ea typeface="Arial Unicode MS" panose="020B0604020202020204" pitchFamily="34" charset="-128"/>
                <a:cs typeface="Arial Unicode MS" panose="020B0604020202020204" pitchFamily="34" charset="-128"/>
              </a:rPr>
              <a:t>Advantages:</a:t>
            </a:r>
          </a:p>
          <a:p>
            <a:pPr marL="285750" lvl="0" indent="-285750"/>
            <a:r>
              <a:rPr lang="en-US" sz="2000">
                <a:latin typeface="Arial Unicode MS" panose="020B0604020202020204" pitchFamily="34" charset="-128"/>
                <a:ea typeface="Arial Unicode MS" panose="020B0604020202020204" pitchFamily="34" charset="-128"/>
                <a:cs typeface="Arial Unicode MS" panose="020B0604020202020204" pitchFamily="34" charset="-128"/>
              </a:rPr>
              <a:t>Target code can be generated to any machine just by attaching new machine as the back end. This is called retargeting. </a:t>
            </a:r>
          </a:p>
          <a:p>
            <a:pPr marL="285750" lvl="0" indent="-285750"/>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It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is possible to apply machine independent code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optimization to intermediate code in order to optimize the code generation. </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marL="285750" lvl="0" indent="-285750"/>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IR </a:t>
            </a:r>
            <a:r>
              <a:rPr lang="en-US" sz="2000">
                <a:latin typeface="Arial Unicode MS" panose="020B0604020202020204" pitchFamily="34" charset="-128"/>
                <a:ea typeface="Arial Unicode MS" panose="020B0604020202020204" pitchFamily="34" charset="-128"/>
                <a:cs typeface="Arial Unicode MS" panose="020B0604020202020204" pitchFamily="34" charset="-128"/>
              </a:rPr>
              <a:t>can modularize the task: Front end is not bothered about machine details and Back end is  not bothered about source </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language.</a:t>
            </a:r>
          </a:p>
          <a:p>
            <a:pPr marL="742950" lvl="1" indent="-285750"/>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Have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many front-ends into a single back-end</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gcc can handle C, C++, Java, Fortran, Ada,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each front-end translates source to the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same generic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language (called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GENERIC)</a:t>
            </a:r>
          </a:p>
          <a:p>
            <a:pPr lvl="1"/>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Have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many back-ends from a single front-end</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Do most optimization on intermediate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representation before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emitting code targeted at a single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machine</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It provides intermediate level of abstraction</a:t>
            </a:r>
          </a:p>
          <a:p>
            <a:pPr lvl="1"/>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more details than the source </a:t>
            </a:r>
          </a:p>
          <a:p>
            <a:pPr lvl="1"/>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fewer details than the target</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r>
            <a:br>
              <a:rPr lang="en-US" sz="160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3</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100345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CE138F-077E-4F22-9EFF-343499C387EA}" type="slidenum">
              <a:rPr lang="en-US" smtClean="0"/>
              <a:t>30</a:t>
            </a:fld>
            <a:endParaRPr lang="en-US"/>
          </a:p>
        </p:txBody>
      </p:sp>
      <p:sp>
        <p:nvSpPr>
          <p:cNvPr id="5" name="Rectangle 4"/>
          <p:cNvSpPr/>
          <p:nvPr/>
        </p:nvSpPr>
        <p:spPr>
          <a:xfrm>
            <a:off x="1425388" y="358759"/>
            <a:ext cx="7751566" cy="6180153"/>
          </a:xfrm>
          <a:prstGeom prst="rect">
            <a:avLst/>
          </a:prstGeom>
        </p:spPr>
        <p:txBody>
          <a:bodyPr wrap="square" numCol="1">
            <a:spAutoFit/>
          </a:bodyPr>
          <a:lstStyle/>
          <a:p>
            <a:pPr>
              <a:lnSpc>
                <a:spcPct val="115000"/>
              </a:lnSpc>
            </a:pPr>
            <a:r>
              <a:rPr lang="en-GB"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Example 3: </a:t>
            </a:r>
            <a:r>
              <a:rPr lang="en-GB">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Generate 3AC for the statement: </a:t>
            </a:r>
            <a:endParaRPr lang="en-US">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70510" marR="0">
              <a:lnSpc>
                <a:spcPct val="115000"/>
              </a:lnSpc>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while a&lt;b do</a:t>
            </a:r>
            <a:endParaRPr lang="en-US">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indent="270510">
              <a:lnSpc>
                <a:spcPct val="115000"/>
              </a:lnSpc>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if c&lt; d then</a:t>
            </a:r>
            <a:endParaRPr lang="en-US">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indent="457200">
              <a:lnSpc>
                <a:spcPct val="115000"/>
              </a:lnSpc>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x = y + z</a:t>
            </a:r>
            <a:endParaRPr lang="en-US">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a:lnSpc>
                <a:spcPct val="115000"/>
              </a:lnSpc>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       else</a:t>
            </a:r>
            <a:endParaRPr lang="en-US">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indent="457200">
              <a:lnSpc>
                <a:spcPct val="115000"/>
              </a:lnSpc>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x = y – z</a:t>
            </a:r>
            <a:endParaRPr lang="en-US">
              <a:solidFill>
                <a:srgbClr val="0070C0"/>
              </a:solidFill>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b="1">
                <a:latin typeface="Times New Roman" panose="02020603050405020304" pitchFamily="18" charset="0"/>
                <a:ea typeface="TT15Ct00"/>
                <a:cs typeface="Mangal" panose="02040503050203030202" pitchFamily="18" charset="0"/>
              </a:rPr>
              <a:t>Solution: </a:t>
            </a:r>
            <a:endParaRPr lang="en-GB" b="1" smtClean="0">
              <a:latin typeface="Times New Roman" panose="02020603050405020304" pitchFamily="18" charset="0"/>
              <a:ea typeface="TT15Ct00"/>
              <a:cs typeface="Mangal" panose="02040503050203030202" pitchFamily="18" charset="0"/>
            </a:endParaRPr>
          </a:p>
          <a:p>
            <a:pPr>
              <a:lnSpc>
                <a:spcPct val="115000"/>
              </a:lnSpc>
            </a:pPr>
            <a:r>
              <a:rPr lang="en-GB" smtClean="0">
                <a:latin typeface="Times New Roman" panose="02020603050405020304" pitchFamily="18" charset="0"/>
                <a:ea typeface="TT15Ct00"/>
                <a:cs typeface="Mangal" panose="02040503050203030202" pitchFamily="18" charset="0"/>
              </a:rPr>
              <a:t>The </a:t>
            </a:r>
            <a:r>
              <a:rPr lang="en-GB">
                <a:latin typeface="Times New Roman" panose="02020603050405020304" pitchFamily="18" charset="0"/>
                <a:ea typeface="TT15Ct00"/>
                <a:cs typeface="Mangal" panose="02040503050203030202" pitchFamily="18" charset="0"/>
              </a:rPr>
              <a:t>three address code will be as follows</a:t>
            </a:r>
            <a:endParaRPr lang="en-US">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a:latin typeface="Times New Roman" panose="02020603050405020304" pitchFamily="18" charset="0"/>
                <a:ea typeface="TT15Ct00"/>
                <a:cs typeface="Mangal" panose="02040503050203030202" pitchFamily="18" charset="0"/>
              </a:rPr>
              <a:t>L1</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if a&lt;b then GOTO L2</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GB" smtClean="0">
                <a:latin typeface="Times New Roman" panose="02020603050405020304" pitchFamily="18" charset="0"/>
                <a:ea typeface="TT15Ct00"/>
                <a:cs typeface="Mangal" panose="02040503050203030202" pitchFamily="18" charset="0"/>
              </a:rPr>
              <a:t>     GOTO </a:t>
            </a:r>
            <a:r>
              <a:rPr lang="en-GB">
                <a:latin typeface="Times New Roman" panose="02020603050405020304" pitchFamily="18" charset="0"/>
                <a:ea typeface="TT15Ct00"/>
                <a:cs typeface="Mangal" panose="02040503050203030202" pitchFamily="18" charset="0"/>
              </a:rPr>
              <a:t>LNEXT</a:t>
            </a:r>
            <a:endParaRPr lang="en-US">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a:latin typeface="Times New Roman" panose="02020603050405020304" pitchFamily="18" charset="0"/>
                <a:ea typeface="TT15Ct00"/>
                <a:cs typeface="Mangal" panose="02040503050203030202" pitchFamily="18" charset="0"/>
              </a:rPr>
              <a:t>L2: </a:t>
            </a:r>
            <a:r>
              <a:rPr lang="en-GB" smtClean="0">
                <a:latin typeface="Times New Roman" panose="02020603050405020304" pitchFamily="18" charset="0"/>
                <a:ea typeface="TT15Ct00"/>
                <a:cs typeface="Mangal" panose="02040503050203030202" pitchFamily="18" charset="0"/>
              </a:rPr>
              <a:t>       if </a:t>
            </a:r>
            <a:r>
              <a:rPr lang="en-GB">
                <a:latin typeface="Times New Roman" panose="02020603050405020304" pitchFamily="18" charset="0"/>
                <a:ea typeface="TT15Ct00"/>
                <a:cs typeface="Mangal" panose="02040503050203030202" pitchFamily="18" charset="0"/>
              </a:rPr>
              <a:t>c&lt;d then GOTO L3</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GB" smtClean="0">
                <a:latin typeface="Times New Roman" panose="02020603050405020304" pitchFamily="18" charset="0"/>
                <a:ea typeface="TT15Ct00"/>
                <a:cs typeface="Mangal" panose="02040503050203030202" pitchFamily="18" charset="0"/>
              </a:rPr>
              <a:t>     GOTO L4</a:t>
            </a:r>
            <a:endParaRPr lang="en-US">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a:latin typeface="Times New Roman" panose="02020603050405020304" pitchFamily="18" charset="0"/>
                <a:ea typeface="TT15Ct00"/>
                <a:cs typeface="Mangal" panose="02040503050203030202" pitchFamily="18" charset="0"/>
              </a:rPr>
              <a:t>L3</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t1 = y + z</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GB" smtClean="0">
                <a:latin typeface="Times New Roman" panose="02020603050405020304" pitchFamily="18" charset="0"/>
                <a:ea typeface="TT15Ct00"/>
                <a:cs typeface="Mangal" panose="02040503050203030202" pitchFamily="18" charset="0"/>
              </a:rPr>
              <a:t>     x </a:t>
            </a:r>
            <a:r>
              <a:rPr lang="en-GB">
                <a:latin typeface="Times New Roman" panose="02020603050405020304" pitchFamily="18" charset="0"/>
                <a:ea typeface="TT15Ct00"/>
                <a:cs typeface="Mangal" panose="02040503050203030202" pitchFamily="18" charset="0"/>
              </a:rPr>
              <a:t>= t1</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GB" smtClean="0">
                <a:latin typeface="Times New Roman" panose="02020603050405020304" pitchFamily="18" charset="0"/>
                <a:ea typeface="TT15Ct00"/>
                <a:cs typeface="Mangal" panose="02040503050203030202" pitchFamily="18" charset="0"/>
              </a:rPr>
              <a:t>     GOTO </a:t>
            </a:r>
            <a:r>
              <a:rPr lang="en-GB">
                <a:latin typeface="Times New Roman" panose="02020603050405020304" pitchFamily="18" charset="0"/>
                <a:ea typeface="TT15Ct00"/>
                <a:cs typeface="Mangal" panose="02040503050203030202" pitchFamily="18" charset="0"/>
              </a:rPr>
              <a:t>L1</a:t>
            </a:r>
            <a:endParaRPr lang="en-US">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a:latin typeface="Times New Roman" panose="02020603050405020304" pitchFamily="18" charset="0"/>
                <a:ea typeface="TT15Ct00"/>
                <a:cs typeface="Mangal" panose="02040503050203030202" pitchFamily="18" charset="0"/>
              </a:rPr>
              <a:t>L4</a:t>
            </a:r>
            <a:r>
              <a:rPr lang="en-GB" smtClean="0">
                <a:latin typeface="Times New Roman" panose="02020603050405020304" pitchFamily="18" charset="0"/>
                <a:ea typeface="TT15Ct00"/>
                <a:cs typeface="Mangal" panose="02040503050203030202" pitchFamily="18" charset="0"/>
              </a:rPr>
              <a:t>:        t1</a:t>
            </a:r>
            <a:r>
              <a:rPr lang="en-GB">
                <a:latin typeface="Times New Roman" panose="02020603050405020304" pitchFamily="18" charset="0"/>
                <a:ea typeface="TT15Ct00"/>
                <a:cs typeface="Mangal" panose="02040503050203030202" pitchFamily="18" charset="0"/>
              </a:rPr>
              <a:t>= y - z</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GB" smtClean="0">
                <a:latin typeface="Times New Roman" panose="02020603050405020304" pitchFamily="18" charset="0"/>
                <a:ea typeface="TT15Ct00"/>
                <a:cs typeface="Mangal" panose="02040503050203030202" pitchFamily="18" charset="0"/>
              </a:rPr>
              <a:t>      x </a:t>
            </a:r>
            <a:r>
              <a:rPr lang="en-GB">
                <a:latin typeface="Times New Roman" panose="02020603050405020304" pitchFamily="18" charset="0"/>
                <a:ea typeface="TT15Ct00"/>
                <a:cs typeface="Mangal" panose="02040503050203030202" pitchFamily="18" charset="0"/>
              </a:rPr>
              <a:t>= t1</a:t>
            </a:r>
            <a:endParaRPr lang="en-US">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pPr>
            <a:r>
              <a:rPr lang="en-GB" smtClean="0">
                <a:latin typeface="Times New Roman" panose="02020603050405020304" pitchFamily="18" charset="0"/>
                <a:ea typeface="TT15Ct00"/>
                <a:cs typeface="Mangal" panose="02040503050203030202" pitchFamily="18" charset="0"/>
              </a:rPr>
              <a:t>      GOTO </a:t>
            </a:r>
            <a:r>
              <a:rPr lang="en-GB">
                <a:latin typeface="Times New Roman" panose="02020603050405020304" pitchFamily="18" charset="0"/>
                <a:ea typeface="TT15Ct00"/>
                <a:cs typeface="Mangal" panose="02040503050203030202" pitchFamily="18" charset="0"/>
              </a:rPr>
              <a:t>L1</a:t>
            </a:r>
            <a:endParaRPr lang="en-US">
              <a:latin typeface="Calibri" panose="020F0502020204030204" pitchFamily="34" charset="0"/>
              <a:ea typeface="Calibri" panose="020F0502020204030204" pitchFamily="34" charset="0"/>
              <a:cs typeface="Mangal" panose="02040503050203030202" pitchFamily="18" charset="0"/>
            </a:endParaRPr>
          </a:p>
          <a:p>
            <a:pPr>
              <a:lnSpc>
                <a:spcPct val="115000"/>
              </a:lnSpc>
            </a:pPr>
            <a:r>
              <a:rPr lang="en-GB">
                <a:latin typeface="Times New Roman" panose="02020603050405020304" pitchFamily="18" charset="0"/>
                <a:ea typeface="TT15Ct00"/>
                <a:cs typeface="Mangal" panose="02040503050203030202" pitchFamily="18" charset="0"/>
              </a:rPr>
              <a:t>LNEXT:</a:t>
            </a:r>
            <a:endParaRPr lang="en-US">
              <a:effectLst/>
              <a:latin typeface="Calibri" panose="020F0502020204030204" pitchFamily="34" charset="0"/>
              <a:ea typeface="Calibri" panose="020F0502020204030204" pitchFamily="34" charset="0"/>
              <a:cs typeface="Mangal" panose="02040503050203030202" pitchFamily="18" charset="0"/>
            </a:endParaRPr>
          </a:p>
        </p:txBody>
      </p:sp>
      <p:sp>
        <p:nvSpPr>
          <p:cNvPr id="2" name="Footer Placeholder 1"/>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865112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0CE138F-077E-4F22-9EFF-343499C387EA}" type="slidenum">
              <a:rPr lang="en-US" smtClean="0"/>
              <a:t>31</a:t>
            </a:fld>
            <a:endParaRPr lang="en-US"/>
          </a:p>
        </p:txBody>
      </p:sp>
      <p:sp>
        <p:nvSpPr>
          <p:cNvPr id="3" name="Rectangle 2"/>
          <p:cNvSpPr/>
          <p:nvPr/>
        </p:nvSpPr>
        <p:spPr>
          <a:xfrm>
            <a:off x="807076" y="207202"/>
            <a:ext cx="5297890" cy="2662267"/>
          </a:xfrm>
          <a:prstGeom prst="rect">
            <a:avLst/>
          </a:prstGeom>
        </p:spPr>
        <p:txBody>
          <a:bodyPr wrap="square">
            <a:spAutoFit/>
          </a:bodyPr>
          <a:lstStyle/>
          <a:p>
            <a:pPr>
              <a:lnSpc>
                <a:spcPct val="115000"/>
              </a:lnSpc>
            </a:pPr>
            <a:r>
              <a:rPr lang="en-GB" sz="2000"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Example 4: </a:t>
            </a:r>
            <a:r>
              <a:rPr lang="en-GB" sz="20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Generate 3AC for the statement: </a:t>
            </a:r>
            <a:endParaRPr lang="en-US">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270510" marR="0">
              <a:spcBef>
                <a:spcPts val="0"/>
              </a:spcBef>
              <a:spcAft>
                <a:spcPts val="0"/>
              </a:spcAft>
            </a:pPr>
            <a:r>
              <a:rPr lang="en-GB" b="1" smtClean="0">
                <a:solidFill>
                  <a:srgbClr val="0070C0"/>
                </a:solidFill>
                <a:latin typeface="Times New Roman" panose="02020603050405020304" pitchFamily="18" charset="0"/>
                <a:ea typeface="TT15Ct00"/>
                <a:cs typeface="Mangal" panose="02040503050203030202" pitchFamily="18" charset="0"/>
              </a:rPr>
              <a:t>c =0</a:t>
            </a:r>
          </a:p>
          <a:p>
            <a:pPr marL="270510" marR="0">
              <a:spcBef>
                <a:spcPts val="0"/>
              </a:spcBef>
              <a:spcAft>
                <a:spcPts val="0"/>
              </a:spcAft>
            </a:pPr>
            <a:r>
              <a:rPr lang="en-GB" b="1" smtClean="0">
                <a:solidFill>
                  <a:srgbClr val="0070C0"/>
                </a:solidFill>
                <a:latin typeface="Times New Roman" panose="02020603050405020304" pitchFamily="18" charset="0"/>
                <a:ea typeface="TT15Ct00"/>
                <a:cs typeface="Mangal" panose="02040503050203030202" pitchFamily="18" charset="0"/>
              </a:rPr>
              <a:t>do</a:t>
            </a:r>
            <a:endParaRPr lang="en-US" sz="1600">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indent="270510">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if </a:t>
            </a:r>
            <a:r>
              <a:rPr lang="en-GB" b="1" smtClean="0">
                <a:solidFill>
                  <a:srgbClr val="0070C0"/>
                </a:solidFill>
                <a:latin typeface="Times New Roman" panose="02020603050405020304" pitchFamily="18" charset="0"/>
                <a:ea typeface="TT15Ct00"/>
                <a:cs typeface="Mangal" panose="02040503050203030202" pitchFamily="18" charset="0"/>
              </a:rPr>
              <a:t>(a&lt; b)</a:t>
            </a:r>
            <a:endParaRPr lang="en-US" sz="1600">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indent="457200">
              <a:spcBef>
                <a:spcPts val="0"/>
              </a:spcBef>
              <a:spcAft>
                <a:spcPts val="0"/>
              </a:spcAft>
            </a:pPr>
            <a:r>
              <a:rPr lang="en-GB" b="1" smtClean="0">
                <a:solidFill>
                  <a:srgbClr val="0070C0"/>
                </a:solidFill>
                <a:latin typeface="Times New Roman" panose="02020603050405020304" pitchFamily="18" charset="0"/>
                <a:ea typeface="TT15Ct00"/>
                <a:cs typeface="Mangal" panose="02040503050203030202" pitchFamily="18" charset="0"/>
              </a:rPr>
              <a:t>      x++</a:t>
            </a:r>
            <a:endParaRPr lang="en-US" sz="1600">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a:spcBef>
                <a:spcPts val="0"/>
              </a:spcBef>
              <a:spcAft>
                <a:spcPts val="0"/>
              </a:spcAft>
            </a:pPr>
            <a:r>
              <a:rPr lang="en-GB" b="1">
                <a:solidFill>
                  <a:srgbClr val="0070C0"/>
                </a:solidFill>
                <a:latin typeface="Times New Roman" panose="02020603050405020304" pitchFamily="18" charset="0"/>
                <a:ea typeface="TT15Ct00"/>
                <a:cs typeface="Mangal" panose="02040503050203030202" pitchFamily="18" charset="0"/>
              </a:rPr>
              <a:t>      </a:t>
            </a:r>
            <a:r>
              <a:rPr lang="en-GB" b="1" smtClean="0">
                <a:solidFill>
                  <a:srgbClr val="0070C0"/>
                </a:solidFill>
                <a:latin typeface="Times New Roman" panose="02020603050405020304" pitchFamily="18" charset="0"/>
                <a:ea typeface="TT15Ct00"/>
                <a:cs typeface="Mangal" panose="02040503050203030202" pitchFamily="18" charset="0"/>
              </a:rPr>
              <a:t>else</a:t>
            </a:r>
            <a:endParaRPr lang="en-US" sz="1600">
              <a:solidFill>
                <a:srgbClr val="0070C0"/>
              </a:solidFill>
              <a:latin typeface="Calibri" panose="020F0502020204030204" pitchFamily="34" charset="0"/>
              <a:ea typeface="Calibri" panose="020F0502020204030204" pitchFamily="34" charset="0"/>
              <a:cs typeface="Mangal" panose="02040503050203030202" pitchFamily="18" charset="0"/>
            </a:endParaRPr>
          </a:p>
          <a:p>
            <a:pPr marL="270510" marR="0" indent="457200">
              <a:spcBef>
                <a:spcPts val="0"/>
              </a:spcBef>
              <a:spcAft>
                <a:spcPts val="0"/>
              </a:spcAft>
            </a:pPr>
            <a:r>
              <a:rPr lang="en-GB" b="1" smtClean="0">
                <a:solidFill>
                  <a:srgbClr val="0070C0"/>
                </a:solidFill>
                <a:latin typeface="Times New Roman" panose="02020603050405020304" pitchFamily="18" charset="0"/>
                <a:ea typeface="Calibri" panose="020F0502020204030204" pitchFamily="34" charset="0"/>
                <a:cs typeface="Mangal" panose="02040503050203030202" pitchFamily="18" charset="0"/>
              </a:rPr>
              <a:t>      x- - </a:t>
            </a:r>
          </a:p>
          <a:p>
            <a:pPr marL="269875" marR="0" indent="241300">
              <a:spcBef>
                <a:spcPts val="0"/>
              </a:spcBef>
              <a:spcAft>
                <a:spcPts val="0"/>
              </a:spcAft>
            </a:pPr>
            <a:r>
              <a:rPr lang="en-GB" b="1" smtClean="0">
                <a:solidFill>
                  <a:srgbClr val="0070C0"/>
                </a:solidFill>
                <a:latin typeface="Times New Roman" panose="02020603050405020304" pitchFamily="18" charset="0"/>
                <a:ea typeface="Calibri" panose="020F0502020204030204" pitchFamily="34" charset="0"/>
                <a:cs typeface="Mangal" panose="02040503050203030202" pitchFamily="18" charset="0"/>
              </a:rPr>
              <a:t>  c+ +</a:t>
            </a:r>
          </a:p>
          <a:p>
            <a:pPr marL="269875" marR="0" indent="79375">
              <a:spcBef>
                <a:spcPts val="0"/>
              </a:spcBef>
              <a:spcAft>
                <a:spcPts val="0"/>
              </a:spcAft>
            </a:pPr>
            <a:r>
              <a:rPr lang="en-GB" b="1" smtClean="0">
                <a:solidFill>
                  <a:srgbClr val="0070C0"/>
                </a:solidFill>
                <a:latin typeface="Times New Roman" panose="02020603050405020304" pitchFamily="18" charset="0"/>
                <a:ea typeface="Calibri" panose="020F0502020204030204" pitchFamily="34" charset="0"/>
                <a:cs typeface="Mangal" panose="02040503050203030202" pitchFamily="18" charset="0"/>
              </a:rPr>
              <a:t>while ( c &lt; 5 )</a:t>
            </a:r>
            <a:endParaRPr lang="en-US" sz="1600">
              <a:solidFill>
                <a:srgbClr val="0070C0"/>
              </a:solidFill>
              <a:latin typeface="Calibri" panose="020F0502020204030204" pitchFamily="34" charset="0"/>
              <a:ea typeface="Calibri" panose="020F0502020204030204" pitchFamily="34" charset="0"/>
              <a:cs typeface="Mangal" panose="02040503050203030202" pitchFamily="18" charset="0"/>
            </a:endParaRPr>
          </a:p>
        </p:txBody>
      </p:sp>
      <p:sp>
        <p:nvSpPr>
          <p:cNvPr id="4" name="TextBox 3"/>
          <p:cNvSpPr txBox="1"/>
          <p:nvPr/>
        </p:nvSpPr>
        <p:spPr>
          <a:xfrm>
            <a:off x="983086" y="2971799"/>
            <a:ext cx="4731914" cy="3539430"/>
          </a:xfrm>
          <a:prstGeom prst="rect">
            <a:avLst/>
          </a:prstGeom>
          <a:noFill/>
        </p:spPr>
        <p:txBody>
          <a:bodyPr wrap="square" rtlCol="0">
            <a:spAutoFit/>
          </a:bodyPr>
          <a:lstStyle/>
          <a:p>
            <a:r>
              <a:rPr lang="en-US" b="1"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Solution:</a:t>
            </a:r>
          </a:p>
          <a:p>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The three address code is given below:</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c =0</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if (a &lt; b)  GOTO (4)</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GOTO (7)</a:t>
            </a:r>
          </a:p>
          <a:p>
            <a:pPr marL="342900" indent="-342900">
              <a:buAutoNum type="arabicPeriod"/>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 x + 1</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x = t</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GOTO (9)</a:t>
            </a:r>
          </a:p>
          <a:p>
            <a:pPr marL="342900" indent="-342900">
              <a:buAutoNum type="arabicPeriod"/>
            </a:pP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 x -1</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x = t</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3</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 c +1</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c = t</a:t>
            </a: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3</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342900" indent="-342900">
              <a:buAutoNum type="arabicPeriod"/>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if ( c&lt;5) GOTO (2)</a:t>
            </a:r>
          </a:p>
          <a:p>
            <a:pPr marL="342900" indent="-342900">
              <a:buAutoNum type="arabicPeriod"/>
            </a:pPr>
            <a:r>
              <a:rPr lang="en-US" sz="16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TextBox 4"/>
          <p:cNvSpPr txBox="1"/>
          <p:nvPr/>
        </p:nvSpPr>
        <p:spPr>
          <a:xfrm>
            <a:off x="5934635" y="1832035"/>
            <a:ext cx="4047565" cy="4524315"/>
          </a:xfrm>
          <a:prstGeom prst="rect">
            <a:avLst/>
          </a:prstGeom>
          <a:noFill/>
        </p:spPr>
        <p:txBody>
          <a:bodyPr wrap="square" rtlCol="0">
            <a:spAutoFit/>
          </a:bodyPr>
          <a:lstStyle/>
          <a:p>
            <a:r>
              <a:rPr lang="en-US" sz="2000" b="1" smtClean="0">
                <a:solidFill>
                  <a:srgbClr val="C00000"/>
                </a:solidFill>
              </a:rPr>
              <a:t>Alternate Method:</a:t>
            </a:r>
          </a:p>
          <a:p>
            <a:endParaRPr lang="en-US"/>
          </a:p>
          <a:p>
            <a:r>
              <a:rPr lang="en-US"/>
              <a:t> </a:t>
            </a:r>
            <a:r>
              <a:rPr lang="en-US" smtClean="0"/>
              <a:t>         c = 0 </a:t>
            </a:r>
          </a:p>
          <a:p>
            <a:r>
              <a:rPr lang="en-US" smtClean="0"/>
              <a:t>L1:      if ( a&lt;b ) GOTO   L2</a:t>
            </a:r>
          </a:p>
          <a:p>
            <a:r>
              <a:rPr lang="en-US" smtClean="0"/>
              <a:t>            GOTO   L3</a:t>
            </a:r>
          </a:p>
          <a:p>
            <a:r>
              <a:rPr lang="en-US" smtClean="0"/>
              <a:t>L2:       </a:t>
            </a:r>
            <a:r>
              <a:rPr lang="en-US">
                <a:latin typeface="Arial Unicode MS" panose="020B0604020202020204" pitchFamily="34" charset="-128"/>
                <a:ea typeface="Arial Unicode MS" panose="020B0604020202020204" pitchFamily="34" charset="-128"/>
                <a:cs typeface="Arial Unicode MS" panose="020B0604020202020204" pitchFamily="34" charset="-128"/>
              </a:rPr>
              <a:t> t</a:t>
            </a:r>
            <a:r>
              <a:rPr lang="en-US" baseline="-25000">
                <a:latin typeface="Arial Unicode MS" panose="020B0604020202020204" pitchFamily="34" charset="-128"/>
                <a:ea typeface="Arial Unicode MS" panose="020B0604020202020204" pitchFamily="34" charset="-128"/>
                <a:cs typeface="Arial Unicode MS" panose="020B0604020202020204" pitchFamily="34" charset="-128"/>
              </a:rPr>
              <a:t>1 </a:t>
            </a:r>
            <a:r>
              <a:rPr lang="en-US">
                <a:latin typeface="Arial Unicode MS" panose="020B0604020202020204" pitchFamily="34" charset="-128"/>
                <a:ea typeface="Arial Unicode MS" panose="020B0604020202020204" pitchFamily="34" charset="-128"/>
                <a:cs typeface="Arial Unicode MS" panose="020B0604020202020204" pitchFamily="34" charset="-128"/>
              </a:rPr>
              <a:t> = x + 1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x = t</a:t>
            </a:r>
            <a:r>
              <a:rPr lang="en-US" baseline="-25000">
                <a:latin typeface="Arial Unicode MS" panose="020B0604020202020204" pitchFamily="34" charset="-128"/>
                <a:ea typeface="Arial Unicode MS" panose="020B0604020202020204" pitchFamily="34" charset="-128"/>
                <a:cs typeface="Arial Unicode MS" panose="020B0604020202020204" pitchFamily="34" charset="-128"/>
              </a:rPr>
              <a:t>1 </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GOTO  L4</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L3:	</a:t>
            </a:r>
            <a:r>
              <a:rPr lang="en-US">
                <a:latin typeface="Arial Unicode MS" panose="020B0604020202020204" pitchFamily="34" charset="-128"/>
                <a:ea typeface="Arial Unicode MS" panose="020B0604020202020204" pitchFamily="34" charset="-128"/>
                <a:cs typeface="Arial Unicode MS" panose="020B0604020202020204" pitchFamily="34" charset="-128"/>
              </a:rPr>
              <a:t>t</a:t>
            </a:r>
            <a:r>
              <a:rPr lang="en-US" baseline="-25000">
                <a:latin typeface="Arial Unicode MS" panose="020B0604020202020204" pitchFamily="34" charset="-128"/>
                <a:ea typeface="Arial Unicode MS" panose="020B0604020202020204" pitchFamily="34" charset="-128"/>
                <a:cs typeface="Arial Unicode MS" panose="020B0604020202020204" pitchFamily="34" charset="-128"/>
              </a:rPr>
              <a:t>2</a:t>
            </a:r>
            <a:r>
              <a:rPr lang="en-US">
                <a:latin typeface="Arial Unicode MS" panose="020B0604020202020204" pitchFamily="34" charset="-128"/>
                <a:ea typeface="Arial Unicode MS" panose="020B0604020202020204" pitchFamily="34" charset="-128"/>
                <a:cs typeface="Arial Unicode MS" panose="020B0604020202020204" pitchFamily="34" charset="-128"/>
              </a:rPr>
              <a:t> = x -1</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x </a:t>
            </a:r>
            <a:r>
              <a:rPr lang="en-US">
                <a:latin typeface="Arial Unicode MS" panose="020B0604020202020204" pitchFamily="34" charset="-128"/>
                <a:ea typeface="Arial Unicode MS" panose="020B0604020202020204" pitchFamily="34" charset="-128"/>
                <a:cs typeface="Arial Unicode MS" panose="020B0604020202020204" pitchFamily="34" charset="-128"/>
              </a:rPr>
              <a:t>= t</a:t>
            </a:r>
            <a:r>
              <a:rPr lang="en-US" baseline="-25000">
                <a:latin typeface="Arial Unicode MS" panose="020B0604020202020204" pitchFamily="34" charset="-128"/>
                <a:ea typeface="Arial Unicode MS" panose="020B0604020202020204" pitchFamily="34" charset="-128"/>
                <a:cs typeface="Arial Unicode MS" panose="020B0604020202020204" pitchFamily="34" charset="-128"/>
              </a:rPr>
              <a:t>2</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L4:	t</a:t>
            </a:r>
            <a:r>
              <a:rPr lang="en-US" baseline="-25000" smtClean="0">
                <a:latin typeface="Arial Unicode MS" panose="020B0604020202020204" pitchFamily="34" charset="-128"/>
                <a:ea typeface="Arial Unicode MS" panose="020B0604020202020204" pitchFamily="34" charset="-128"/>
                <a:cs typeface="Arial Unicode MS" panose="020B0604020202020204" pitchFamily="34" charset="-128"/>
              </a:rPr>
              <a:t>3</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 c +1</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c </a:t>
            </a:r>
            <a:r>
              <a:rPr lang="en-US">
                <a:latin typeface="Arial Unicode MS" panose="020B0604020202020204" pitchFamily="34" charset="-128"/>
                <a:ea typeface="Arial Unicode MS" panose="020B0604020202020204" pitchFamily="34" charset="-128"/>
                <a:cs typeface="Arial Unicode MS" panose="020B0604020202020204" pitchFamily="34" charset="-128"/>
              </a:rPr>
              <a:t>= t</a:t>
            </a:r>
            <a:r>
              <a:rPr lang="en-US" baseline="-25000">
                <a:latin typeface="Arial Unicode MS" panose="020B0604020202020204" pitchFamily="34" charset="-128"/>
                <a:ea typeface="Arial Unicode MS" panose="020B0604020202020204" pitchFamily="34" charset="-128"/>
                <a:cs typeface="Arial Unicode MS" panose="020B0604020202020204" pitchFamily="34" charset="-128"/>
              </a:rPr>
              <a:t>3</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if ( c &lt;5) GOTO   L1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a:p>
        </p:txBody>
      </p:sp>
      <p:sp>
        <p:nvSpPr>
          <p:cNvPr id="6" name="Footer Placeholder 5"/>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4018140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0623" y="-11625"/>
            <a:ext cx="10515600" cy="662782"/>
          </a:xfrm>
        </p:spPr>
        <p:txBody>
          <a:bodyPr>
            <a:normAutofit/>
          </a:bodyPr>
          <a:lstStyle/>
          <a:p>
            <a:r>
              <a:rPr lang="en-US" sz="2800" b="1" smtClean="0">
                <a:solidFill>
                  <a:srgbClr val="FF0000"/>
                </a:solidFill>
              </a:rPr>
              <a:t>Example 5: Generate three address code for following c program</a:t>
            </a:r>
            <a:endParaRPr lang="en-US" sz="2800" b="1">
              <a:solidFill>
                <a:srgbClr val="FF0000"/>
              </a:solidFill>
            </a:endParaRPr>
          </a:p>
        </p:txBody>
      </p:sp>
      <p:sp>
        <p:nvSpPr>
          <p:cNvPr id="4" name="Content Placeholder 3"/>
          <p:cNvSpPr>
            <a:spLocks noGrp="1"/>
          </p:cNvSpPr>
          <p:nvPr>
            <p:ph idx="1"/>
          </p:nvPr>
        </p:nvSpPr>
        <p:spPr>
          <a:xfrm>
            <a:off x="838200" y="742111"/>
            <a:ext cx="6315635" cy="5241829"/>
          </a:xfrm>
        </p:spPr>
        <p:txBody>
          <a:bodyPr>
            <a:noAutofit/>
          </a:bodyPr>
          <a:lstStyle/>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int a[10], b[10], dot_product, i;</a:t>
            </a:r>
          </a:p>
          <a:p>
            <a:pPr marL="0" indent="0">
              <a:buNone/>
            </a:pP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dot_product = 0;</a:t>
            </a:r>
          </a:p>
          <a:p>
            <a:pPr marL="0" indent="0">
              <a:buNone/>
            </a:pP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for ( i =0 ; i &lt; 10 ; i++ ) dot_product += a[i] * b[i];</a:t>
            </a:r>
          </a:p>
          <a:p>
            <a:pPr marL="0" indent="0">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b="1" smtClean="0">
                <a:latin typeface="Arial Unicode MS" panose="020B0604020202020204" pitchFamily="34" charset="-128"/>
                <a:ea typeface="Arial Unicode MS" panose="020B0604020202020204" pitchFamily="34" charset="-128"/>
                <a:cs typeface="Arial Unicode MS" panose="020B0604020202020204" pitchFamily="34" charset="-128"/>
              </a:rPr>
              <a:t>Intermediate Code:</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dot_product = 0;</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i =0;</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L1:  	if (i &gt;=10) GOTO L2</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t1 = addr(a)      // c = base – low* w = base</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t2 = i * 4</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t3 = t1[t2]</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t4  = addr(b)</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t5 = i * 4</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t6 = t4[t5]</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fld id="{10CE138F-077E-4F22-9EFF-343499C387EA}" type="slidenum">
              <a:rPr lang="en-US" smtClean="0"/>
              <a:t>32</a:t>
            </a:fld>
            <a:endParaRPr lang="en-US"/>
          </a:p>
        </p:txBody>
      </p:sp>
      <p:sp>
        <p:nvSpPr>
          <p:cNvPr id="5" name="Rectangle 4"/>
          <p:cNvSpPr/>
          <p:nvPr/>
        </p:nvSpPr>
        <p:spPr>
          <a:xfrm>
            <a:off x="7153835" y="2762959"/>
            <a:ext cx="4746812" cy="2031325"/>
          </a:xfrm>
          <a:prstGeom prst="rect">
            <a:avLst/>
          </a:prstGeom>
        </p:spPr>
        <p:txBody>
          <a:bodyPr wrap="square">
            <a:sp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t7 </a:t>
            </a:r>
            <a:r>
              <a:rPr lang="en-US">
                <a:latin typeface="Arial Unicode MS" panose="020B0604020202020204" pitchFamily="34" charset="-128"/>
                <a:ea typeface="Arial Unicode MS" panose="020B0604020202020204" pitchFamily="34" charset="-128"/>
                <a:cs typeface="Arial Unicode MS" panose="020B0604020202020204" pitchFamily="34" charset="-128"/>
              </a:rPr>
              <a:t>= t3 + t6</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t8 = dot_product + t7</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dot_product = t8</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t9 = i + 1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i = 19</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GOTO L1</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L2:  -------------</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439666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0623" y="-11625"/>
            <a:ext cx="10515600" cy="662782"/>
          </a:xfrm>
        </p:spPr>
        <p:txBody>
          <a:bodyPr>
            <a:normAutofit/>
          </a:bodyPr>
          <a:lstStyle/>
          <a:p>
            <a:r>
              <a:rPr lang="en-US" sz="2800" b="1" smtClean="0">
                <a:solidFill>
                  <a:srgbClr val="FF0000"/>
                </a:solidFill>
              </a:rPr>
              <a:t>Example 6 : Generate three address code for following c program</a:t>
            </a:r>
            <a:endParaRPr lang="en-US" sz="2800" b="1">
              <a:solidFill>
                <a:srgbClr val="FF0000"/>
              </a:solidFill>
            </a:endParaRPr>
          </a:p>
        </p:txBody>
      </p:sp>
      <p:sp>
        <p:nvSpPr>
          <p:cNvPr id="4" name="Content Placeholder 3"/>
          <p:cNvSpPr>
            <a:spLocks noGrp="1"/>
          </p:cNvSpPr>
          <p:nvPr>
            <p:ph idx="1"/>
          </p:nvPr>
        </p:nvSpPr>
        <p:spPr>
          <a:xfrm>
            <a:off x="838200" y="742111"/>
            <a:ext cx="6315635" cy="5241829"/>
          </a:xfrm>
        </p:spPr>
        <p:txBody>
          <a:bodyPr>
            <a:noAutofit/>
          </a:bodyPr>
          <a:lstStyle/>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int a[10], b[10], dot_product, i;</a:t>
            </a:r>
          </a:p>
          <a:p>
            <a:pPr marL="0" indent="0">
              <a:buNone/>
            </a:pP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int   *a1, *b1;</a:t>
            </a:r>
          </a:p>
          <a:p>
            <a:pPr marL="0" indent="0">
              <a:buNone/>
            </a:pP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dot_product = 0;</a:t>
            </a:r>
          </a:p>
          <a:p>
            <a:pPr marL="0" indent="0">
              <a:buNone/>
            </a:pP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a1 =a;  b1 = b;</a:t>
            </a:r>
          </a:p>
          <a:p>
            <a:pPr marL="0" indent="0">
              <a:buNone/>
            </a:pPr>
            <a:r>
              <a:rPr lang="en-US" sz="18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for ( i =0 ; i &lt; 10 ; i++ ) dot_product += *a1++  *  *b1++;</a:t>
            </a:r>
          </a:p>
          <a:p>
            <a:pPr marL="0" indent="0">
              <a:buNone/>
            </a:pPr>
            <a:endParaRPr lang="en-US" sz="1800" b="1"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b="1" smtClean="0">
                <a:latin typeface="Arial Unicode MS" panose="020B0604020202020204" pitchFamily="34" charset="-128"/>
                <a:ea typeface="Arial Unicode MS" panose="020B0604020202020204" pitchFamily="34" charset="-128"/>
                <a:cs typeface="Arial Unicode MS" panose="020B0604020202020204" pitchFamily="34" charset="-128"/>
              </a:rPr>
              <a:t>Intermediate Code:</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dot_product = 0;</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a1 = &amp;a</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b1 = &amp;b</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i =0;</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L1:  	if (i &gt;=10) GOTO L2</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t3 = *a1</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t4  = a1 + 1</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a1 = t4</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fld id="{10CE138F-077E-4F22-9EFF-343499C387EA}" type="slidenum">
              <a:rPr lang="en-US" smtClean="0"/>
              <a:t>33</a:t>
            </a:fld>
            <a:endParaRPr lang="en-US"/>
          </a:p>
        </p:txBody>
      </p:sp>
      <p:sp>
        <p:nvSpPr>
          <p:cNvPr id="5" name="Rectangle 4"/>
          <p:cNvSpPr/>
          <p:nvPr/>
        </p:nvSpPr>
        <p:spPr>
          <a:xfrm>
            <a:off x="6237194" y="3228555"/>
            <a:ext cx="4746812" cy="2862322"/>
          </a:xfrm>
          <a:prstGeom prst="rect">
            <a:avLst/>
          </a:prstGeom>
        </p:spPr>
        <p:txBody>
          <a:bodyPr wrap="square">
            <a:sp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t5 = *b1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t6 = b1 + 1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b1 = t6 +1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t7 </a:t>
            </a:r>
            <a:r>
              <a:rPr lang="en-US">
                <a:latin typeface="Arial Unicode MS" panose="020B0604020202020204" pitchFamily="34" charset="-128"/>
                <a:ea typeface="Arial Unicode MS" panose="020B0604020202020204" pitchFamily="34" charset="-128"/>
                <a:cs typeface="Arial Unicode MS" panose="020B0604020202020204" pitchFamily="34" charset="-128"/>
              </a:rPr>
              <a:t>= t3 +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t5</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atin typeface="Arial Unicode MS" panose="020B0604020202020204" pitchFamily="34" charset="-128"/>
                <a:ea typeface="Arial Unicode MS" panose="020B0604020202020204" pitchFamily="34" charset="-128"/>
                <a:cs typeface="Arial Unicode MS" panose="020B0604020202020204" pitchFamily="34" charset="-128"/>
              </a:rPr>
              <a:t>	t8 = dot_product + t7</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dot_product = t8</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t9 = i + 1</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i = 19</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GOTO L1</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L2:  -------------</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574519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smtClean="0">
                <a:solidFill>
                  <a:srgbClr val="FF0000"/>
                </a:solidFill>
              </a:rPr>
              <a:t>Logical Expression</a:t>
            </a:r>
            <a:r>
              <a:rPr lang="en-US" sz="3200" smtClean="0">
                <a:solidFill>
                  <a:srgbClr val="FF0000"/>
                </a:solidFill>
              </a:rPr>
              <a:t/>
            </a:r>
            <a:br>
              <a:rPr lang="en-US" sz="3200" smtClean="0">
                <a:solidFill>
                  <a:srgbClr val="FF0000"/>
                </a:solidFill>
              </a:rPr>
            </a:br>
            <a:endParaRPr lang="en-US" sz="3200">
              <a:solidFill>
                <a:srgbClr val="FF0000"/>
              </a:solidFill>
            </a:endParaRPr>
          </a:p>
        </p:txBody>
      </p:sp>
      <p:sp>
        <p:nvSpPr>
          <p:cNvPr id="3" name="Content Placeholder 2"/>
          <p:cNvSpPr>
            <a:spLocks noGrp="1"/>
          </p:cNvSpPr>
          <p:nvPr>
            <p:ph idx="1"/>
          </p:nvPr>
        </p:nvSpPr>
        <p:spPr>
          <a:xfrm>
            <a:off x="838200" y="1223439"/>
            <a:ext cx="10515600" cy="1734914"/>
          </a:xfrm>
        </p:spPr>
        <p:txBody>
          <a:bodyPr>
            <a:normAutofit/>
          </a:bodyPr>
          <a:lstStyle/>
          <a:p>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Logical operators are mainly used in flow control statements like if then else, while-do and repeat until.</a:t>
            </a:r>
          </a:p>
          <a:p>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not operation has the highest precedence-level followed by and and or is at least precedence level.</a:t>
            </a:r>
          </a:p>
          <a:p>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 Logical expressions always results in values either true or false. </a:t>
            </a:r>
          </a:p>
          <a:p>
            <a:r>
              <a:rPr lang="en-GB" sz="1600" smtClean="0">
                <a:latin typeface="Arial Unicode MS" panose="020B0604020202020204" pitchFamily="34" charset="-128"/>
                <a:ea typeface="Arial Unicode MS" panose="020B0604020202020204" pitchFamily="34" charset="-128"/>
                <a:cs typeface="Arial Unicode MS" panose="020B0604020202020204" pitchFamily="34" charset="-128"/>
              </a:rPr>
              <a:t>True can be treated as non zero or non negative or 1 value. Whereas false may be 0 or negative value. </a:t>
            </a:r>
          </a:p>
        </p:txBody>
      </p:sp>
      <p:sp>
        <p:nvSpPr>
          <p:cNvPr id="4" name="Slide Number Placeholder 3"/>
          <p:cNvSpPr>
            <a:spLocks noGrp="1"/>
          </p:cNvSpPr>
          <p:nvPr>
            <p:ph type="sldNum" sz="quarter" idx="12"/>
          </p:nvPr>
        </p:nvSpPr>
        <p:spPr/>
        <p:txBody>
          <a:bodyPr/>
          <a:lstStyle/>
          <a:p>
            <a:fld id="{10CE138F-077E-4F22-9EFF-343499C387EA}" type="slidenum">
              <a:rPr lang="en-US" smtClean="0"/>
              <a:pPr/>
              <a:t>34</a:t>
            </a:fld>
            <a:endParaRPr lang="en-US"/>
          </a:p>
        </p:txBody>
      </p:sp>
      <p:sp>
        <p:nvSpPr>
          <p:cNvPr id="9" name="Rectangle 8"/>
          <p:cNvSpPr/>
          <p:nvPr/>
        </p:nvSpPr>
        <p:spPr>
          <a:xfrm>
            <a:off x="1089212" y="2845209"/>
            <a:ext cx="8892988" cy="3262432"/>
          </a:xfrm>
          <a:prstGeom prst="rect">
            <a:avLst/>
          </a:prstGeom>
        </p:spPr>
        <p:txBody>
          <a:bodyPr wrap="square">
            <a:spAutoFit/>
          </a:bodyPr>
          <a:lstStyle/>
          <a:p>
            <a:r>
              <a:rPr lang="en-GB" b="1">
                <a:latin typeface="Times New Roman" panose="02020603050405020304" pitchFamily="18" charset="0"/>
                <a:ea typeface="TT15Ct00"/>
                <a:cs typeface="Mangal" panose="02040503050203030202" pitchFamily="18" charset="0"/>
              </a:rPr>
              <a:t>Production		 Translation rules</a:t>
            </a:r>
            <a:endParaRPr lang="en-US" sz="1600">
              <a:latin typeface="Calibri" panose="020F0502020204030204" pitchFamily="34" charset="0"/>
              <a:ea typeface="Calibri" panose="020F0502020204030204" pitchFamily="34" charset="0"/>
              <a:cs typeface="Mangal" panose="02040503050203030202" pitchFamily="18" charset="0"/>
            </a:endParaRPr>
          </a:p>
          <a:p>
            <a:pPr marR="0" lvl="0"/>
            <a:r>
              <a:rPr lang="en-GB">
                <a:latin typeface="Times New Roman" panose="02020603050405020304" pitchFamily="18" charset="0"/>
                <a:ea typeface="TT15Ct00"/>
                <a:cs typeface="Mangal" panose="02040503050203030202" pitchFamily="18" charset="0"/>
              </a:rPr>
              <a:t> E → E1 or E2 		 E1.true = E. true</a:t>
            </a:r>
          </a:p>
          <a:p>
            <a:r>
              <a:rPr lang="en-GB" sz="1600">
                <a:latin typeface="Times New Roman" panose="02020603050405020304" pitchFamily="18" charset="0"/>
                <a:ea typeface="Calibri" panose="020F0502020204030204" pitchFamily="34" charset="0"/>
                <a:cs typeface="Mangal" panose="02040503050203030202" pitchFamily="18" charset="0"/>
              </a:rPr>
              <a:t>			 E1. false	= newlabel( )</a:t>
            </a:r>
            <a:br>
              <a:rPr lang="en-GB" sz="1600">
                <a:latin typeface="Times New Roman" panose="02020603050405020304" pitchFamily="18" charset="0"/>
                <a:ea typeface="Calibri" panose="020F0502020204030204" pitchFamily="34" charset="0"/>
                <a:cs typeface="Mangal" panose="02040503050203030202" pitchFamily="18" charset="0"/>
              </a:rPr>
            </a:br>
            <a:r>
              <a:rPr lang="en-GB" sz="1600">
                <a:latin typeface="Times New Roman" panose="02020603050405020304" pitchFamily="18" charset="0"/>
                <a:ea typeface="Calibri" panose="020F0502020204030204" pitchFamily="34" charset="0"/>
                <a:cs typeface="Mangal" panose="02040503050203030202" pitchFamily="18" charset="0"/>
              </a:rPr>
              <a:t>			 E2.true	= E.true</a:t>
            </a:r>
          </a:p>
          <a:p>
            <a:pPr marR="0" lvl="0"/>
            <a:r>
              <a:rPr lang="en-GB" sz="1600">
                <a:latin typeface="Times New Roman" panose="02020603050405020304" pitchFamily="18" charset="0"/>
                <a:ea typeface="Calibri" panose="020F0502020204030204" pitchFamily="34" charset="0"/>
                <a:cs typeface="Mangal" panose="02040503050203030202" pitchFamily="18" charset="0"/>
              </a:rPr>
              <a:t>			 E2.false  = E. false</a:t>
            </a:r>
          </a:p>
          <a:p>
            <a:pPr marR="0" lvl="0"/>
            <a:r>
              <a:rPr lang="en-GB" sz="1600">
                <a:latin typeface="Times New Roman" panose="02020603050405020304" pitchFamily="18" charset="0"/>
                <a:ea typeface="Calibri" panose="020F0502020204030204" pitchFamily="34" charset="0"/>
                <a:cs typeface="Mangal" panose="02040503050203030202" pitchFamily="18" charset="0"/>
              </a:rPr>
              <a:t>			E.code = E1.code || label (E1.false) || E2.code</a:t>
            </a:r>
          </a:p>
          <a:p>
            <a:pPr marR="0" lvl="0"/>
            <a:endParaRPr lang="en-GB" sz="1600">
              <a:latin typeface="Times New Roman" panose="02020603050405020304" pitchFamily="18" charset="0"/>
              <a:ea typeface="Calibri" panose="020F0502020204030204" pitchFamily="34" charset="0"/>
              <a:cs typeface="Mangal" panose="02040503050203030202" pitchFamily="18" charset="0"/>
            </a:endParaRPr>
          </a:p>
          <a:p>
            <a:pPr marR="0" lvl="0"/>
            <a:r>
              <a:rPr lang="en-GB">
                <a:latin typeface="Times New Roman" panose="02020603050405020304" pitchFamily="18" charset="0"/>
                <a:ea typeface="TT15Ct00"/>
                <a:cs typeface="Mangal" panose="02040503050203030202" pitchFamily="18" charset="0"/>
              </a:rPr>
              <a:t> E → E1 and E2 		 E1.true = newlabel ( )</a:t>
            </a:r>
          </a:p>
          <a:p>
            <a:r>
              <a:rPr lang="en-GB">
                <a:latin typeface="Times New Roman" panose="02020603050405020304" pitchFamily="18" charset="0"/>
                <a:ea typeface="Calibri" panose="020F0502020204030204" pitchFamily="34" charset="0"/>
                <a:cs typeface="Mangal" panose="02040503050203030202" pitchFamily="18" charset="0"/>
              </a:rPr>
              <a:t>			 E1. false	= false</a:t>
            </a:r>
            <a:br>
              <a:rPr lang="en-GB">
                <a:latin typeface="Times New Roman" panose="02020603050405020304" pitchFamily="18" charset="0"/>
                <a:ea typeface="Calibri" panose="020F0502020204030204" pitchFamily="34" charset="0"/>
                <a:cs typeface="Mangal" panose="02040503050203030202" pitchFamily="18" charset="0"/>
              </a:rPr>
            </a:br>
            <a:r>
              <a:rPr lang="en-GB">
                <a:latin typeface="Times New Roman" panose="02020603050405020304" pitchFamily="18" charset="0"/>
                <a:ea typeface="Calibri" panose="020F0502020204030204" pitchFamily="34" charset="0"/>
                <a:cs typeface="Mangal" panose="02040503050203030202" pitchFamily="18" charset="0"/>
              </a:rPr>
              <a:t>			 E2.true	= E.true</a:t>
            </a:r>
          </a:p>
          <a:p>
            <a:pPr marR="0" lvl="0"/>
            <a:r>
              <a:rPr lang="en-GB">
                <a:latin typeface="Times New Roman" panose="02020603050405020304" pitchFamily="18" charset="0"/>
                <a:ea typeface="Calibri" panose="020F0502020204030204" pitchFamily="34" charset="0"/>
                <a:cs typeface="Mangal" panose="02040503050203030202" pitchFamily="18" charset="0"/>
              </a:rPr>
              <a:t>			 E2.false  = E. false</a:t>
            </a:r>
          </a:p>
          <a:p>
            <a:pPr lvl="1"/>
            <a:r>
              <a:rPr lang="en-GB">
                <a:latin typeface="Times New Roman" panose="02020603050405020304" pitchFamily="18" charset="0"/>
                <a:ea typeface="Calibri" panose="020F0502020204030204" pitchFamily="34" charset="0"/>
                <a:cs typeface="Mangal" panose="02040503050203030202" pitchFamily="18" charset="0"/>
              </a:rPr>
              <a:t>			E.code = E1.code || label (E1.true) || E2.code</a:t>
            </a:r>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956400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4801"/>
            <a:ext cx="10515600" cy="1325563"/>
          </a:xfrm>
        </p:spPr>
        <p:txBody>
          <a:bodyPr>
            <a:normAutofit/>
          </a:bodyPr>
          <a:lstStyle/>
          <a:p>
            <a:r>
              <a:rPr lang="en-US" sz="2400" smtClean="0">
                <a:solidFill>
                  <a:srgbClr val="FF0000"/>
                </a:solidFill>
              </a:rPr>
              <a:t> SDD for translation of Boolean Expression to 3AC</a:t>
            </a:r>
            <a:endParaRPr lang="en-US" sz="2400">
              <a:solidFill>
                <a:srgbClr val="FF0000"/>
              </a:solidFill>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35</a:t>
            </a:fld>
            <a:endParaRPr lang="en-US"/>
          </a:p>
        </p:txBody>
      </p:sp>
      <p:sp>
        <p:nvSpPr>
          <p:cNvPr id="8" name="Rectangle 7"/>
          <p:cNvSpPr/>
          <p:nvPr/>
        </p:nvSpPr>
        <p:spPr>
          <a:xfrm>
            <a:off x="838200" y="508184"/>
            <a:ext cx="9019505" cy="3170099"/>
          </a:xfrm>
          <a:prstGeom prst="rect">
            <a:avLst/>
          </a:prstGeom>
        </p:spPr>
        <p:txBody>
          <a:bodyPr wrap="square">
            <a:spAutoFit/>
          </a:bodyPr>
          <a:lstStyle/>
          <a:p>
            <a:r>
              <a:rPr lang="en-GB">
                <a:latin typeface="Times New Roman" panose="02020603050405020304" pitchFamily="18" charset="0"/>
                <a:ea typeface="TT15Ct00"/>
                <a:cs typeface="Mangal" panose="02040503050203030202" pitchFamily="18" charset="0"/>
              </a:rPr>
              <a:t> </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E → not E1		</a:t>
            </a:r>
            <a:r>
              <a:rPr lang="en-GB" sz="1600">
                <a:latin typeface="Times New Roman" panose="02020603050405020304" pitchFamily="18" charset="0"/>
                <a:ea typeface="TT15Ct00"/>
                <a:cs typeface="Mangal" panose="02040503050203030202" pitchFamily="18" charset="0"/>
              </a:rPr>
              <a:t> E1.true </a:t>
            </a:r>
            <a:r>
              <a:rPr lang="en-GB" sz="1600" smtClean="0">
                <a:latin typeface="Times New Roman" panose="02020603050405020304" pitchFamily="18" charset="0"/>
                <a:ea typeface="TT15Ct00"/>
                <a:cs typeface="Mangal" panose="02040503050203030202" pitchFamily="18" charset="0"/>
              </a:rPr>
              <a:t> = </a:t>
            </a:r>
            <a:r>
              <a:rPr lang="en-GB" sz="1600">
                <a:latin typeface="Times New Roman" panose="02020603050405020304" pitchFamily="18" charset="0"/>
                <a:ea typeface="TT15Ct00"/>
                <a:cs typeface="Mangal" panose="02040503050203030202" pitchFamily="18" charset="0"/>
              </a:rPr>
              <a:t>E. </a:t>
            </a:r>
            <a:r>
              <a:rPr lang="en-GB" sz="1600" smtClean="0">
                <a:latin typeface="Times New Roman" panose="02020603050405020304" pitchFamily="18" charset="0"/>
                <a:ea typeface="TT15Ct00"/>
                <a:cs typeface="Mangal" panose="02040503050203030202" pitchFamily="18" charset="0"/>
              </a:rPr>
              <a:t>false</a:t>
            </a:r>
            <a:endParaRPr lang="en-GB" sz="1600">
              <a:latin typeface="Times New Roman" panose="02020603050405020304" pitchFamily="18" charset="0"/>
              <a:ea typeface="TT15Ct00"/>
              <a:cs typeface="Mangal" panose="02040503050203030202" pitchFamily="18" charset="0"/>
            </a:endParaRPr>
          </a:p>
          <a:p>
            <a:r>
              <a:rPr lang="en-GB" sz="1600">
                <a:latin typeface="Times New Roman" panose="02020603050405020304" pitchFamily="18" charset="0"/>
                <a:ea typeface="Calibri" panose="020F0502020204030204" pitchFamily="34" charset="0"/>
                <a:cs typeface="Mangal" panose="02040503050203030202" pitchFamily="18" charset="0"/>
              </a:rPr>
              <a:t>			 E1. false	</a:t>
            </a:r>
            <a:r>
              <a:rPr lang="en-GB" sz="1600" smtClean="0">
                <a:latin typeface="Times New Roman" panose="02020603050405020304" pitchFamily="18" charset="0"/>
                <a:ea typeface="Calibri" panose="020F0502020204030204" pitchFamily="34" charset="0"/>
                <a:cs typeface="Mangal" panose="02040503050203030202" pitchFamily="18" charset="0"/>
              </a:rPr>
              <a:t>= E.true</a:t>
            </a:r>
            <a:r>
              <a:rPr lang="en-GB" sz="1600">
                <a:latin typeface="Times New Roman" panose="02020603050405020304" pitchFamily="18" charset="0"/>
                <a:ea typeface="Calibri" panose="020F0502020204030204" pitchFamily="34" charset="0"/>
                <a:cs typeface="Mangal" panose="02040503050203030202" pitchFamily="18" charset="0"/>
              </a:rPr>
              <a:t/>
            </a:r>
            <a:br>
              <a:rPr lang="en-GB" sz="1600">
                <a:latin typeface="Times New Roman" panose="02020603050405020304" pitchFamily="18" charset="0"/>
                <a:ea typeface="Calibri" panose="020F0502020204030204" pitchFamily="34" charset="0"/>
                <a:cs typeface="Mangal" panose="02040503050203030202" pitchFamily="18" charset="0"/>
              </a:rPr>
            </a:br>
            <a:r>
              <a:rPr lang="en-GB" sz="1600">
                <a:latin typeface="Times New Roman" panose="02020603050405020304" pitchFamily="18" charset="0"/>
                <a:ea typeface="Calibri" panose="020F0502020204030204" pitchFamily="34" charset="0"/>
                <a:cs typeface="Mangal" panose="02040503050203030202" pitchFamily="18" charset="0"/>
              </a:rPr>
              <a:t>			</a:t>
            </a:r>
            <a:r>
              <a:rPr lang="en-GB" sz="1600" smtClean="0">
                <a:latin typeface="Times New Roman" panose="02020603050405020304" pitchFamily="18" charset="0"/>
                <a:ea typeface="Calibri" panose="020F0502020204030204" pitchFamily="34" charset="0"/>
                <a:cs typeface="Mangal" panose="02040503050203030202" pitchFamily="18" charset="0"/>
              </a:rPr>
              <a:t> E.code</a:t>
            </a:r>
            <a:r>
              <a:rPr lang="en-GB" sz="1600">
                <a:latin typeface="Times New Roman" panose="02020603050405020304" pitchFamily="18" charset="0"/>
                <a:ea typeface="Calibri" panose="020F0502020204030204" pitchFamily="34" charset="0"/>
                <a:cs typeface="Mangal" panose="02040503050203030202" pitchFamily="18" charset="0"/>
              </a:rPr>
              <a:t>	= </a:t>
            </a:r>
            <a:r>
              <a:rPr lang="en-GB" sz="1600" smtClean="0">
                <a:latin typeface="Times New Roman" panose="02020603050405020304" pitchFamily="18" charset="0"/>
                <a:ea typeface="Calibri" panose="020F0502020204030204" pitchFamily="34" charset="0"/>
                <a:cs typeface="Mangal" panose="02040503050203030202" pitchFamily="18" charset="0"/>
              </a:rPr>
              <a:t>E1.code</a:t>
            </a:r>
          </a:p>
          <a:p>
            <a:endParaRPr lang="en-GB" sz="1600" smtClean="0">
              <a:latin typeface="Times New Roman" panose="02020603050405020304" pitchFamily="18" charset="0"/>
              <a:ea typeface="Calibri" panose="020F0502020204030204" pitchFamily="34" charset="0"/>
              <a:cs typeface="Mangal" panose="02040503050203030202" pitchFamily="18" charset="0"/>
            </a:endParaRPr>
          </a:p>
          <a:p>
            <a:r>
              <a:rPr lang="en-GB" sz="1600">
                <a:latin typeface="Times New Roman" panose="02020603050405020304" pitchFamily="18" charset="0"/>
                <a:ea typeface="Calibri" panose="020F0502020204030204" pitchFamily="34" charset="0"/>
                <a:cs typeface="Mangal" panose="02040503050203030202" pitchFamily="18" charset="0"/>
              </a:rPr>
              <a:t> </a:t>
            </a:r>
            <a:r>
              <a:rPr lang="en-GB" sz="1600">
                <a:latin typeface="Times New Roman" panose="02020603050405020304" pitchFamily="18" charset="0"/>
                <a:ea typeface="TT15Ct00"/>
                <a:cs typeface="Mangal" panose="02040503050203030202" pitchFamily="18" charset="0"/>
              </a:rPr>
              <a:t> E → </a:t>
            </a:r>
            <a:r>
              <a:rPr lang="en-GB" sz="1600" smtClean="0">
                <a:latin typeface="Times New Roman" panose="02020603050405020304" pitchFamily="18" charset="0"/>
                <a:ea typeface="TT15Ct00"/>
                <a:cs typeface="Mangal" panose="02040503050203030202" pitchFamily="18" charset="0"/>
              </a:rPr>
              <a:t> E1 rel E2 		E.code = E1.code || E2.code || gen(‘if’ E1.addr rel.op E2.addr ‘goto’ 			E.true) || gen (‘goto’ E.false)</a:t>
            </a:r>
          </a:p>
          <a:p>
            <a:endParaRPr lang="en-GB" sz="1600">
              <a:latin typeface="Times New Roman" panose="02020603050405020304" pitchFamily="18" charset="0"/>
              <a:ea typeface="Calibri" panose="020F0502020204030204" pitchFamily="34" charset="0"/>
              <a:cs typeface="Mangal" panose="02040503050203030202" pitchFamily="18" charset="0"/>
            </a:endParaRPr>
          </a:p>
          <a:p>
            <a:pPr marR="0" lvl="0"/>
            <a:r>
              <a:rPr lang="en-GB" smtClean="0">
                <a:latin typeface="Times New Roman" panose="02020603050405020304" pitchFamily="18" charset="0"/>
                <a:ea typeface="TT15Ct00"/>
                <a:cs typeface="Mangal" panose="02040503050203030202" pitchFamily="18" charset="0"/>
              </a:rPr>
              <a:t> E </a:t>
            </a:r>
            <a:r>
              <a:rPr lang="en-GB">
                <a:latin typeface="Times New Roman" panose="02020603050405020304" pitchFamily="18" charset="0"/>
                <a:ea typeface="TT15Ct00"/>
                <a:cs typeface="Mangal" panose="02040503050203030202" pitchFamily="18" charset="0"/>
              </a:rPr>
              <a:t>→ ( E1 )		</a:t>
            </a:r>
            <a:r>
              <a:rPr lang="en-GB" smtClean="0">
                <a:latin typeface="Times New Roman" panose="02020603050405020304" pitchFamily="18" charset="0"/>
                <a:ea typeface="TT15Ct00"/>
                <a:cs typeface="Mangal" panose="02040503050203030202" pitchFamily="18" charset="0"/>
              </a:rPr>
              <a:t> </a:t>
            </a:r>
            <a:r>
              <a:rPr lang="en-GB">
                <a:latin typeface="Times New Roman" panose="02020603050405020304" pitchFamily="18" charset="0"/>
                <a:ea typeface="TT15Ct00"/>
                <a:cs typeface="Mangal" panose="02040503050203030202" pitchFamily="18" charset="0"/>
              </a:rPr>
              <a:t>E.value = </a:t>
            </a:r>
            <a:r>
              <a:rPr lang="en-GB" smtClean="0">
                <a:latin typeface="Times New Roman" panose="02020603050405020304" pitchFamily="18" charset="0"/>
                <a:ea typeface="TT15Ct00"/>
                <a:cs typeface="Mangal" panose="02040503050203030202" pitchFamily="18" charset="0"/>
              </a:rPr>
              <a:t>E1.value</a:t>
            </a:r>
          </a:p>
          <a:p>
            <a:pPr marR="0" lvl="0"/>
            <a:endParaRPr lang="en-US" sz="1600">
              <a:latin typeface="Calibri" panose="020F0502020204030204" pitchFamily="34" charset="0"/>
              <a:ea typeface="Calibri" panose="020F0502020204030204" pitchFamily="34" charset="0"/>
              <a:cs typeface="Mangal" panose="02040503050203030202" pitchFamily="18" charset="0"/>
            </a:endParaRPr>
          </a:p>
          <a:p>
            <a:pPr marR="0" lvl="0"/>
            <a:r>
              <a:rPr lang="en-GB">
                <a:latin typeface="Times New Roman" panose="02020603050405020304" pitchFamily="18" charset="0"/>
                <a:ea typeface="TT15Ct00"/>
                <a:cs typeface="Mangal" panose="02040503050203030202" pitchFamily="18" charset="0"/>
              </a:rPr>
              <a:t> E → true		</a:t>
            </a:r>
            <a:r>
              <a:rPr lang="en-GB" smtClean="0">
                <a:latin typeface="Times New Roman" panose="02020603050405020304" pitchFamily="18" charset="0"/>
                <a:ea typeface="TT15Ct00"/>
                <a:cs typeface="Mangal" panose="02040503050203030202" pitchFamily="18" charset="0"/>
              </a:rPr>
              <a:t>	 E.code = gen(‘goto’ E.true)</a:t>
            </a:r>
          </a:p>
          <a:p>
            <a:pPr marR="0" lvl="0"/>
            <a:endParaRPr lang="en-US" sz="1600">
              <a:latin typeface="Calibri" panose="020F0502020204030204" pitchFamily="34" charset="0"/>
              <a:ea typeface="TT15Ct00"/>
              <a:cs typeface="Mangal" panose="02040503050203030202" pitchFamily="18" charset="0"/>
            </a:endParaRPr>
          </a:p>
          <a:p>
            <a:pPr marR="0" lvl="0"/>
            <a:r>
              <a:rPr lang="en-GB" smtClean="0">
                <a:latin typeface="Times New Roman" panose="02020603050405020304" pitchFamily="18" charset="0"/>
                <a:ea typeface="TT15Ct00"/>
                <a:cs typeface="Mangal" panose="02040503050203030202" pitchFamily="18" charset="0"/>
              </a:rPr>
              <a:t> E → false 		 E.code = gen(‘goto’ E.false)</a:t>
            </a:r>
            <a:endParaRPr lang="en-US"/>
          </a:p>
        </p:txBody>
      </p:sp>
      <p:sp>
        <p:nvSpPr>
          <p:cNvPr id="6" name="Rectangle 5"/>
          <p:cNvSpPr/>
          <p:nvPr/>
        </p:nvSpPr>
        <p:spPr>
          <a:xfrm>
            <a:off x="838200" y="3833748"/>
            <a:ext cx="9377081" cy="1200329"/>
          </a:xfrm>
          <a:prstGeom prst="rect">
            <a:avLst/>
          </a:prstGeom>
        </p:spPr>
        <p:txBody>
          <a:bodyPr wrap="square">
            <a:spAutoFit/>
          </a:bodyPr>
          <a:lstStyle/>
          <a:p>
            <a:r>
              <a:rPr lang="en-GB" b="1">
                <a:solidFill>
                  <a:srgbClr val="C00000"/>
                </a:solidFill>
              </a:rPr>
              <a:t>Examples: Generate 3 AC from following statement:</a:t>
            </a:r>
            <a:br>
              <a:rPr lang="en-GB" b="1">
                <a:solidFill>
                  <a:srgbClr val="C00000"/>
                </a:solidFill>
              </a:rPr>
            </a:br>
            <a:r>
              <a:rPr lang="en-GB" b="1">
                <a:solidFill>
                  <a:srgbClr val="C00000"/>
                </a:solidFill>
              </a:rPr>
              <a:t> </a:t>
            </a:r>
            <a:r>
              <a:rPr lang="en-GB">
                <a:solidFill>
                  <a:srgbClr val="0070C0"/>
                </a:solidFill>
              </a:rPr>
              <a:t>a or b and not c.</a:t>
            </a:r>
            <a:br>
              <a:rPr lang="en-GB">
                <a:solidFill>
                  <a:srgbClr val="0070C0"/>
                </a:solidFill>
              </a:rPr>
            </a:br>
            <a:r>
              <a:rPr lang="en-US" b="1">
                <a:solidFill>
                  <a:srgbClr val="C00000"/>
                </a:solidFill>
              </a:rPr>
              <a:t/>
            </a:r>
            <a:br>
              <a:rPr lang="en-US" b="1">
                <a:solidFill>
                  <a:srgbClr val="C00000"/>
                </a:solidFill>
              </a:rPr>
            </a:br>
            <a:endParaRPr lang="en-US"/>
          </a:p>
        </p:txBody>
      </p:sp>
      <p:sp>
        <p:nvSpPr>
          <p:cNvPr id="10" name="Content Placeholder 2"/>
          <p:cNvSpPr>
            <a:spLocks noGrp="1"/>
          </p:cNvSpPr>
          <p:nvPr>
            <p:ph idx="1"/>
          </p:nvPr>
        </p:nvSpPr>
        <p:spPr>
          <a:xfrm>
            <a:off x="1004048" y="4755638"/>
            <a:ext cx="10515600" cy="1600712"/>
          </a:xfrm>
        </p:spPr>
        <p:txBody>
          <a:bodyPr>
            <a:normAutofit/>
          </a:bodyPr>
          <a:lstStyle/>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The 3AC for the above expression will be as follows:</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t1 = not c</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t2 = b and t1</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t3 = a or t2</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156796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smtClean="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Example: consider the following statement and translate it into three address codes. </a:t>
            </a:r>
            <a:r>
              <a:rPr lang="en-US" sz="2000" smtClean="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rPr>
              <a:t>if (x &lt; 100 || x &gt; 200 &amp;&amp; x != y ) x = 0;</a:t>
            </a:r>
            <a:endParaRPr lang="en-US" sz="20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lstStyle/>
          <a:p>
            <a:pPr marL="0" indent="0">
              <a:buNone/>
            </a:pPr>
            <a:r>
              <a:rPr lang="en-US" smtClean="0"/>
              <a:t>Three address-code:</a:t>
            </a:r>
          </a:p>
          <a:p>
            <a:pPr marL="0" indent="0">
              <a:buNone/>
            </a:pP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if  x &lt; 100  goto  L2</a:t>
            </a:r>
          </a:p>
          <a:p>
            <a:pPr marL="0" indent="0">
              <a:buNone/>
            </a:pPr>
            <a:r>
              <a:rPr lang="en-US" sz="2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goto L3</a:t>
            </a:r>
          </a:p>
          <a:p>
            <a:pPr marL="0" indent="0">
              <a:buNone/>
            </a:pP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L3:	if x &gt; 200  goto L4</a:t>
            </a:r>
          </a:p>
          <a:p>
            <a:pPr marL="0" indent="0">
              <a:buNone/>
            </a:pPr>
            <a:r>
              <a:rPr lang="en-US" sz="2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goto L1</a:t>
            </a:r>
          </a:p>
          <a:p>
            <a:pPr marL="0" indent="0">
              <a:buNone/>
            </a:pP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L4:       if  x != y  goto L2</a:t>
            </a:r>
          </a:p>
          <a:p>
            <a:pPr marL="0" indent="0">
              <a:buNone/>
            </a:pPr>
            <a:r>
              <a:rPr lang="en-US" sz="2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goto L1</a:t>
            </a:r>
          </a:p>
          <a:p>
            <a:pPr marL="0" indent="0">
              <a:buNone/>
            </a:pP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L2: 	x = 0</a:t>
            </a:r>
          </a:p>
          <a:p>
            <a:pPr marL="0" indent="0">
              <a:buNone/>
            </a:pPr>
            <a:r>
              <a:rPr lang="en-US" sz="2000"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L1: 	......</a:t>
            </a:r>
            <a:endParaRPr lang="en-US" sz="200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36</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851281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b="1">
                <a:solidFill>
                  <a:srgbClr val="C00000"/>
                </a:solidFill>
              </a:rPr>
              <a:t>Three address code for procedure call</a:t>
            </a:r>
            <a:r>
              <a:rPr lang="en-US" sz="3200">
                <a:solidFill>
                  <a:srgbClr val="C00000"/>
                </a:solidFill>
              </a:rPr>
              <a:t/>
            </a:r>
            <a:br>
              <a:rPr lang="en-US" sz="3200">
                <a:solidFill>
                  <a:srgbClr val="C00000"/>
                </a:solidFill>
              </a:rPr>
            </a:br>
            <a:endParaRPr lang="en-US" sz="3200">
              <a:solidFill>
                <a:srgbClr val="C00000"/>
              </a:solidFill>
            </a:endParaRPr>
          </a:p>
        </p:txBody>
      </p:sp>
      <p:sp>
        <p:nvSpPr>
          <p:cNvPr id="4" name="Content Placeholder 3"/>
          <p:cNvSpPr>
            <a:spLocks noGrp="1"/>
          </p:cNvSpPr>
          <p:nvPr>
            <p:ph idx="1"/>
          </p:nvPr>
        </p:nvSpPr>
        <p:spPr>
          <a:xfrm>
            <a:off x="838200" y="1597116"/>
            <a:ext cx="9475694" cy="2136962"/>
          </a:xfrm>
        </p:spPr>
        <p:txBody>
          <a:bodyPr>
            <a:noAutofit/>
          </a:bodyPr>
          <a:lstStyle/>
          <a:p>
            <a:pPr marL="0" indent="0">
              <a:buNone/>
            </a:pP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S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call id (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Elist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b="1" smtClean="0">
                <a:latin typeface="Arial Unicode MS" panose="020B0604020202020204" pitchFamily="34" charset="-128"/>
                <a:ea typeface="Arial Unicode MS" panose="020B0604020202020204" pitchFamily="34" charset="-128"/>
                <a:cs typeface="Arial Unicode MS" panose="020B0604020202020204" pitchFamily="34" charset="-128"/>
              </a:rPr>
              <a:t>for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each item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p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on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queue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do</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produce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param</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p</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i="1" smtClean="0">
                <a:latin typeface="Arial Unicode MS" panose="020B0604020202020204" pitchFamily="34" charset="-128"/>
                <a:ea typeface="Arial Unicode MS" panose="020B0604020202020204" pitchFamily="34" charset="-128"/>
                <a:cs typeface="Arial Unicode MS" panose="020B0604020202020204" pitchFamily="34" charset="-128"/>
              </a:rPr>
              <a:t>			  	produce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call</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id</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.value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queue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Elist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Elist </a:t>
            </a:r>
            <a:r>
              <a:rPr lang="en-GB"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		</a:t>
            </a:r>
            <a:r>
              <a:rPr lang="en-GB" sz="1800" i="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append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.value to the end of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queue </a:t>
            </a:r>
            <a:r>
              <a:rPr lang="en-GB" sz="1800" i="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Elist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 		</a:t>
            </a:r>
            <a:r>
              <a:rPr lang="en-GB" sz="1800" i="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initialize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queue </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to contain only </a:t>
            </a:r>
            <a:r>
              <a:rPr lang="en-GB" sz="1800" i="1">
                <a:latin typeface="Arial Unicode MS" panose="020B0604020202020204" pitchFamily="34" charset="-128"/>
                <a:ea typeface="Arial Unicode MS" panose="020B0604020202020204" pitchFamily="34" charset="-128"/>
                <a:cs typeface="Arial Unicode MS" panose="020B0604020202020204" pitchFamily="34" charset="-128"/>
              </a:rPr>
              <a:t>E</a:t>
            </a:r>
            <a:r>
              <a:rPr lang="en-GB" sz="1800">
                <a:latin typeface="Arial Unicode MS" panose="020B0604020202020204" pitchFamily="34" charset="-128"/>
                <a:ea typeface="Arial Unicode MS" panose="020B0604020202020204" pitchFamily="34" charset="-128"/>
                <a:cs typeface="Arial Unicode MS" panose="020B0604020202020204" pitchFamily="34" charset="-128"/>
              </a:rPr>
              <a:t>.value }</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fld id="{10CE138F-077E-4F22-9EFF-343499C387EA}" type="slidenum">
              <a:rPr lang="en-US" smtClean="0"/>
              <a:t>37</a:t>
            </a:fld>
            <a:endParaRPr lang="en-US"/>
          </a:p>
        </p:txBody>
      </p:sp>
      <p:pic>
        <p:nvPicPr>
          <p:cNvPr id="4098"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17" y="4678671"/>
            <a:ext cx="3054423" cy="947258"/>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430" y="4142940"/>
            <a:ext cx="2137234" cy="19345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38200" y="4012922"/>
            <a:ext cx="196939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Example: 1</a:t>
            </a:r>
            <a:endParaRPr kumimoji="0" lang="en-US" sz="1600" b="0" i="0" u="none" strike="noStrike" cap="none" normalizeH="0" baseline="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Rectangle 4"/>
          <p:cNvSpPr>
            <a:spLocks noChangeArrowheads="1"/>
          </p:cNvSpPr>
          <p:nvPr/>
        </p:nvSpPr>
        <p:spPr bwMode="auto">
          <a:xfrm>
            <a:off x="0"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GB" sz="1800" b="0" i="0" u="none" strike="noStrike" cap="none" normalizeH="0" baseline="0" smtClean="0">
              <a:ln>
                <a:noFill/>
              </a:ln>
              <a:solidFill>
                <a:schemeClr val="tx1"/>
              </a:solidFill>
              <a:effectLst/>
              <a:latin typeface="Arial" panose="020B0604020202020204" pitchFamily="34" charset="0"/>
            </a:endParaRPr>
          </a:p>
        </p:txBody>
      </p:sp>
      <p:sp>
        <p:nvSpPr>
          <p:cNvPr id="7" name="Footer Placeholder 6"/>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213268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FF0000"/>
                </a:solidFill>
              </a:rPr>
              <a:t>	Example 2</a:t>
            </a:r>
            <a:endParaRPr lang="en-US">
              <a:solidFill>
                <a:srgbClr val="FF0000"/>
              </a:solidFill>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38</a:t>
            </a:fld>
            <a:endParaRPr lang="en-US"/>
          </a:p>
        </p:txBody>
      </p:sp>
      <p:sp>
        <p:nvSpPr>
          <p:cNvPr id="5" name="Content Placeholder 4"/>
          <p:cNvSpPr>
            <a:spLocks noGrp="1"/>
          </p:cNvSpPr>
          <p:nvPr>
            <p:ph idx="1"/>
          </p:nvPr>
        </p:nvSpPr>
        <p:spPr>
          <a:xfrm>
            <a:off x="1600199" y="1328083"/>
            <a:ext cx="9910482" cy="4247317"/>
          </a:xfrm>
          <a:prstGeom prst="rect">
            <a:avLst/>
          </a:prstGeom>
        </p:spPr>
        <p:txBody>
          <a:bodyPr wrap="square">
            <a:spAutoFit/>
          </a:bodyPr>
          <a:lstStyle/>
          <a:p>
            <a:pPr lvl="0" indent="0" eaLnBrk="0" fontAlgn="base" hangingPunct="0">
              <a:lnSpc>
                <a:spcPct val="150000"/>
              </a:lnSpc>
              <a:spcBef>
                <a:spcPct val="0"/>
              </a:spcBef>
              <a:spcAft>
                <a:spcPct val="0"/>
              </a:spcAft>
              <a:buNone/>
            </a:pPr>
            <a:r>
              <a:rPr lang="en-GB" sz="2000" b="1">
                <a:latin typeface="Arial Unicode MS" panose="020B0604020202020204" pitchFamily="34" charset="-128"/>
                <a:ea typeface="Arial Unicode MS" panose="020B0604020202020204" pitchFamily="34" charset="-128"/>
                <a:cs typeface="Arial Unicode MS" panose="020B0604020202020204" pitchFamily="34" charset="-128"/>
              </a:rPr>
              <a:t>Consider the </a:t>
            </a:r>
            <a:r>
              <a:rPr lang="en-GB" sz="2000" b="1" smtClean="0">
                <a:latin typeface="Arial Unicode MS" panose="020B0604020202020204" pitchFamily="34" charset="-128"/>
                <a:ea typeface="Arial Unicode MS" panose="020B0604020202020204" pitchFamily="34" charset="-128"/>
                <a:cs typeface="Arial Unicode MS" panose="020B0604020202020204" pitchFamily="34" charset="-128"/>
              </a:rPr>
              <a:t>statement:       n = f ( a [ i ] )  </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where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a is array of integers f is function from integers to integers</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lvl="0" indent="0" eaLnBrk="0" fontAlgn="base" hangingPunct="0">
              <a:lnSpc>
                <a:spcPct val="150000"/>
              </a:lnSpc>
              <a:spcBef>
                <a:spcPct val="0"/>
              </a:spcBef>
              <a:spcAft>
                <a:spcPct val="0"/>
              </a:spcAft>
              <a:buNone/>
            </a:pPr>
            <a:r>
              <a:rPr lang="en-GB" sz="20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Three Address Code:</a:t>
            </a: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t1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 i * 4</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t2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a [ t1 ]</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param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t2</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t3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 call f,1</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a:p>
            <a:pPr lvl="0" indent="0" eaLnBrk="0" fontAlgn="base" hangingPunct="0">
              <a:lnSpc>
                <a:spcPct val="150000"/>
              </a:lnSpc>
              <a:spcBef>
                <a:spcPct val="0"/>
              </a:spcBef>
              <a:spcAft>
                <a:spcPct val="0"/>
              </a:spcAft>
              <a:buNone/>
            </a:pPr>
            <a:r>
              <a:rPr lang="en-GB" sz="2000" smtClean="0">
                <a:latin typeface="Arial Unicode MS" panose="020B0604020202020204" pitchFamily="34" charset="-128"/>
                <a:ea typeface="Arial Unicode MS" panose="020B0604020202020204" pitchFamily="34" charset="-128"/>
                <a:cs typeface="Arial Unicode MS" panose="020B0604020202020204" pitchFamily="34" charset="-128"/>
              </a:rPr>
              <a:t>	n </a:t>
            </a:r>
            <a:r>
              <a:rPr lang="en-GB" sz="2000">
                <a:latin typeface="Arial Unicode MS" panose="020B0604020202020204" pitchFamily="34" charset="-128"/>
                <a:ea typeface="Arial Unicode MS" panose="020B0604020202020204" pitchFamily="34" charset="-128"/>
                <a:cs typeface="Arial Unicode MS" panose="020B0604020202020204" pitchFamily="34" charset="-128"/>
              </a:rPr>
              <a:t>= t3</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781950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858" y="365125"/>
            <a:ext cx="3751730" cy="1325563"/>
          </a:xfrm>
        </p:spPr>
        <p:txBody>
          <a:bodyPr>
            <a:normAutofit/>
          </a:bodyPr>
          <a:lstStyle/>
          <a:p>
            <a:r>
              <a:rPr lang="en-US" sz="4000" smtClean="0">
                <a:solidFill>
                  <a:srgbClr val="FF0000"/>
                </a:solidFill>
              </a:rPr>
              <a:t>Example: 3</a:t>
            </a:r>
            <a:endParaRPr lang="en-US" sz="4000">
              <a:solidFill>
                <a:srgbClr val="FF0000"/>
              </a:solidFill>
            </a:endParaRPr>
          </a:p>
        </p:txBody>
      </p:sp>
      <p:sp>
        <p:nvSpPr>
          <p:cNvPr id="3" name="Content Placeholder 2"/>
          <p:cNvSpPr>
            <a:spLocks noGrp="1"/>
          </p:cNvSpPr>
          <p:nvPr>
            <p:ph idx="1"/>
          </p:nvPr>
        </p:nvSpPr>
        <p:spPr>
          <a:xfrm>
            <a:off x="1559858" y="1825624"/>
            <a:ext cx="9793941" cy="4530725"/>
          </a:xfrm>
        </p:spPr>
        <p:txBody>
          <a:bodyPr>
            <a:normAutofit/>
          </a:bodyPr>
          <a:lstStyle/>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int main()</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int p, int a[10]; int b[10];</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p = dot_product ( a, b);</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b="1"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Intermediate code</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funct begin main</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param a</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param b</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p = call dot_product, 2</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func end</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39</a:t>
            </a:fld>
            <a:endParaRPr lang="en-US"/>
          </a:p>
        </p:txBody>
      </p:sp>
      <p:sp>
        <p:nvSpPr>
          <p:cNvPr id="5" name="TextBox 4"/>
          <p:cNvSpPr txBox="1"/>
          <p:nvPr/>
        </p:nvSpPr>
        <p:spPr>
          <a:xfrm>
            <a:off x="5889812" y="353576"/>
            <a:ext cx="5033682" cy="2585323"/>
          </a:xfrm>
          <a:prstGeom prst="rect">
            <a:avLst/>
          </a:prstGeom>
          <a:noFill/>
        </p:spPr>
        <p:txBody>
          <a:bodyPr wrap="square" rtlCol="0">
            <a:spAutoFit/>
          </a:bodyPr>
          <a:lstStyle/>
          <a:p>
            <a:r>
              <a:rPr lang="en-US" smtClean="0"/>
              <a:t>int dot_product ( int x[ ] , int y [] )</a:t>
            </a:r>
          </a:p>
          <a:p>
            <a:r>
              <a:rPr lang="en-US" smtClean="0"/>
              <a:t>{</a:t>
            </a:r>
          </a:p>
          <a:p>
            <a:r>
              <a:rPr lang="en-US"/>
              <a:t>	</a:t>
            </a:r>
            <a:r>
              <a:rPr lang="en-US" smtClean="0"/>
              <a:t>int d, i;</a:t>
            </a:r>
          </a:p>
          <a:p>
            <a:r>
              <a:rPr lang="en-US"/>
              <a:t>	</a:t>
            </a:r>
            <a:r>
              <a:rPr lang="en-US" smtClean="0"/>
              <a:t>d =0;</a:t>
            </a:r>
          </a:p>
          <a:p>
            <a:r>
              <a:rPr lang="en-US"/>
              <a:t>	</a:t>
            </a:r>
            <a:r>
              <a:rPr lang="en-US" smtClean="0"/>
              <a:t>for ( i= 0; i&lt;10;i++</a:t>
            </a:r>
          </a:p>
          <a:p>
            <a:r>
              <a:rPr lang="en-US"/>
              <a:t>	 </a:t>
            </a:r>
            <a:r>
              <a:rPr lang="en-US" smtClean="0"/>
              <a:t>   d += x[i] * y[i];</a:t>
            </a:r>
          </a:p>
          <a:p>
            <a:r>
              <a:rPr lang="en-US"/>
              <a:t>	</a:t>
            </a:r>
            <a:r>
              <a:rPr lang="en-US" smtClean="0"/>
              <a:t>return d;</a:t>
            </a:r>
          </a:p>
          <a:p>
            <a:r>
              <a:rPr lang="en-US" smtClean="0"/>
              <a:t>}</a:t>
            </a:r>
          </a:p>
          <a:p>
            <a:endParaRPr lang="en-US"/>
          </a:p>
        </p:txBody>
      </p:sp>
      <p:sp>
        <p:nvSpPr>
          <p:cNvPr id="6" name="TextBox 5"/>
          <p:cNvSpPr txBox="1"/>
          <p:nvPr/>
        </p:nvSpPr>
        <p:spPr>
          <a:xfrm>
            <a:off x="5620872" y="2832083"/>
            <a:ext cx="6471396" cy="2893100"/>
          </a:xfrm>
          <a:prstGeom prst="rect">
            <a:avLst/>
          </a:prstGeom>
          <a:noFill/>
        </p:spPr>
        <p:txBody>
          <a:bodyPr wrap="square" numCol="2" spcCol="914400" rtlCol="0">
            <a:spAutoFit/>
          </a:bodyPr>
          <a:lstStyle/>
          <a:p>
            <a:r>
              <a:rPr lang="en-US" b="1" smtClean="0"/>
              <a:t>       </a:t>
            </a:r>
            <a:r>
              <a:rPr lang="en-US" sz="2000" b="1" u="sng" smtClean="0">
                <a:solidFill>
                  <a:srgbClr val="C00000"/>
                </a:solidFill>
              </a:rPr>
              <a:t>intermediate Code:</a:t>
            </a:r>
          </a:p>
          <a:p>
            <a:r>
              <a:rPr lang="en-US" smtClean="0"/>
              <a:t>         func begin dot_product</a:t>
            </a:r>
          </a:p>
          <a:p>
            <a:r>
              <a:rPr lang="en-US" smtClean="0"/>
              <a:t>          d =0</a:t>
            </a:r>
          </a:p>
          <a:p>
            <a:r>
              <a:rPr lang="en-US" smtClean="0"/>
              <a:t>           i=0</a:t>
            </a:r>
          </a:p>
          <a:p>
            <a:r>
              <a:rPr lang="en-US" smtClean="0"/>
              <a:t>L1:      if (i&gt;=10) goto L2</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t1 </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addr(x)      </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t2 </a:t>
            </a:r>
            <a:r>
              <a:rPr lang="en-US">
                <a:latin typeface="Arial Unicode MS" panose="020B0604020202020204" pitchFamily="34" charset="-128"/>
                <a:ea typeface="Arial Unicode MS" panose="020B0604020202020204" pitchFamily="34" charset="-128"/>
                <a:cs typeface="Arial Unicode MS" panose="020B0604020202020204" pitchFamily="34" charset="-128"/>
              </a:rPr>
              <a:t>= i * 4</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t3 </a:t>
            </a:r>
            <a:r>
              <a:rPr lang="en-US">
                <a:latin typeface="Arial Unicode MS" panose="020B0604020202020204" pitchFamily="34" charset="-128"/>
                <a:ea typeface="Arial Unicode MS" panose="020B0604020202020204" pitchFamily="34" charset="-128"/>
                <a:cs typeface="Arial Unicode MS" panose="020B0604020202020204" pitchFamily="34" charset="-128"/>
              </a:rPr>
              <a:t>= t1[t2]</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t4  </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addr(y)</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t5 </a:t>
            </a:r>
            <a:r>
              <a:rPr lang="en-US">
                <a:latin typeface="Arial Unicode MS" panose="020B0604020202020204" pitchFamily="34" charset="-128"/>
                <a:ea typeface="Arial Unicode MS" panose="020B0604020202020204" pitchFamily="34" charset="-128"/>
                <a:cs typeface="Arial Unicode MS" panose="020B0604020202020204" pitchFamily="34" charset="-128"/>
              </a:rPr>
              <a:t>= i * 4</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t6 </a:t>
            </a:r>
            <a:r>
              <a:rPr lang="en-US">
                <a:latin typeface="Arial Unicode MS" panose="020B0604020202020204" pitchFamily="34" charset="-128"/>
                <a:ea typeface="Arial Unicode MS" panose="020B0604020202020204" pitchFamily="34" charset="-128"/>
                <a:cs typeface="Arial Unicode MS" panose="020B0604020202020204" pitchFamily="34" charset="-128"/>
              </a:rPr>
              <a:t>= t4[t5</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t7 </a:t>
            </a:r>
            <a:r>
              <a:rPr lang="en-US">
                <a:latin typeface="Arial Unicode MS" panose="020B0604020202020204" pitchFamily="34" charset="-128"/>
                <a:ea typeface="Arial Unicode MS" panose="020B0604020202020204" pitchFamily="34" charset="-128"/>
                <a:cs typeface="Arial Unicode MS" panose="020B0604020202020204" pitchFamily="34" charset="-128"/>
              </a:rPr>
              <a:t>= t3 + t6</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t8 </a:t>
            </a:r>
            <a:r>
              <a:rPr lang="en-US">
                <a:latin typeface="Arial Unicode MS" panose="020B0604020202020204" pitchFamily="34" charset="-128"/>
                <a:ea typeface="Arial Unicode MS" panose="020B0604020202020204" pitchFamily="34" charset="-128"/>
                <a:cs typeface="Arial Unicode MS" panose="020B0604020202020204" pitchFamily="34" charset="-128"/>
              </a:rPr>
              <a:t>= d</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atin typeface="Arial Unicode MS" panose="020B0604020202020204" pitchFamily="34" charset="-128"/>
                <a:ea typeface="Arial Unicode MS" panose="020B0604020202020204" pitchFamily="34" charset="-128"/>
                <a:cs typeface="Arial Unicode MS" panose="020B0604020202020204" pitchFamily="34" charset="-128"/>
              </a:rPr>
              <a:t>+ t7</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d= t8</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t9 </a:t>
            </a:r>
            <a:r>
              <a:rPr lang="en-US">
                <a:latin typeface="Arial Unicode MS" panose="020B0604020202020204" pitchFamily="34" charset="-128"/>
                <a:ea typeface="Arial Unicode MS" panose="020B0604020202020204" pitchFamily="34" charset="-128"/>
                <a:cs typeface="Arial Unicode MS" panose="020B0604020202020204" pitchFamily="34" charset="-128"/>
              </a:rPr>
              <a:t>= i + 1</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i </a:t>
            </a:r>
            <a:r>
              <a:rPr lang="en-US">
                <a:latin typeface="Arial Unicode MS" panose="020B0604020202020204" pitchFamily="34" charset="-128"/>
                <a:ea typeface="Arial Unicode MS" panose="020B0604020202020204" pitchFamily="34" charset="-128"/>
                <a:cs typeface="Arial Unicode MS" panose="020B0604020202020204" pitchFamily="34" charset="-128"/>
              </a:rPr>
              <a:t>=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19</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goto L1</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L2: 	return d</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func end</a:t>
            </a:r>
            <a:endParaRPr lang="en-US"/>
          </a:p>
        </p:txBody>
      </p:sp>
      <p:sp>
        <p:nvSpPr>
          <p:cNvPr id="7" name="Footer Placeholder 6"/>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33158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762"/>
            <a:ext cx="10515600" cy="549275"/>
          </a:xfrm>
        </p:spPr>
        <p:txBody>
          <a:bodyPr>
            <a:normAutofit/>
          </a:bodyPr>
          <a:lstStyle/>
          <a:p>
            <a:r>
              <a:rPr lang="en-US" sz="3200" b="1" smtClean="0">
                <a:solidFill>
                  <a:srgbClr val="FF0000"/>
                </a:solidFill>
              </a:rPr>
              <a:t>Types of Intermediate Languages</a:t>
            </a:r>
            <a:endParaRPr lang="en-US" sz="3200" b="1">
              <a:solidFill>
                <a:srgbClr val="FF0000"/>
              </a:solidFill>
            </a:endParaRPr>
          </a:p>
        </p:txBody>
      </p:sp>
      <p:sp>
        <p:nvSpPr>
          <p:cNvPr id="3" name="Content Placeholder 2"/>
          <p:cNvSpPr>
            <a:spLocks noGrp="1"/>
          </p:cNvSpPr>
          <p:nvPr>
            <p:ph idx="1"/>
          </p:nvPr>
        </p:nvSpPr>
        <p:spPr>
          <a:xfrm>
            <a:off x="928352" y="1131294"/>
            <a:ext cx="9400504" cy="4351338"/>
          </a:xfrm>
        </p:spPr>
        <p:txBody>
          <a:bodyPr>
            <a:noAutofit/>
          </a:bodyPr>
          <a:lstStyle/>
          <a:p>
            <a:pPr marL="0" indent="0">
              <a:buNone/>
            </a:pPr>
            <a:r>
              <a:rPr lang="en-GB" sz="2000" b="1" dirty="0">
                <a:latin typeface="Arial Unicode MS" panose="020B0604020202020204" pitchFamily="34" charset="-128"/>
                <a:ea typeface="Arial Unicode MS" panose="020B0604020202020204" pitchFamily="34" charset="-128"/>
                <a:cs typeface="Arial Unicode MS" panose="020B0604020202020204" pitchFamily="34" charset="-128"/>
              </a:rPr>
              <a:t>There are three kinds of intermediate representations:</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7200" indent="-457200">
              <a:buFont typeface="+mj-lt"/>
              <a:buAutoNum type="arabicPeriod"/>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High-level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intermediate representations:</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closer to the source language; e.g., syntax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trees or </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Directed Acyclic Graph(DAG)</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easy to generate from the input program</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code optimizations may not be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straightforward</a:t>
            </a:r>
          </a:p>
          <a:p>
            <a:pPr marL="457200" indent="-457200">
              <a:buFont typeface="+mj-lt"/>
              <a:buAutoNum type="arabicPeriod"/>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Low-level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intermediate representations:</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closer to target machine; e.g., P-Code, U-Code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used in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PA-RISC and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MIPS</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GCC’s RTL</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3-address code</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easy to generate code from</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generation from input program may require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effort</a:t>
            </a:r>
          </a:p>
          <a:p>
            <a:pPr marL="457200" indent="-457200">
              <a:buFont typeface="+mj-lt"/>
              <a:buAutoNum type="arabicPeriod"/>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Mid”-level intermediate representations:</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Java bytecode, Microsoft CIL, LLVM IR,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GB" sz="20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4</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298711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981"/>
          </a:xfrm>
        </p:spPr>
        <p:txBody>
          <a:bodyPr>
            <a:normAutofit fontScale="90000"/>
          </a:bodyPr>
          <a:lstStyle/>
          <a:p>
            <a:r>
              <a:rPr lang="en-US" sz="2800" smtClean="0">
                <a:solidFill>
                  <a:srgbClr val="FF0000"/>
                </a:solidFill>
              </a:rPr>
              <a:t>	Example 4: Write 3AC for the following code:</a:t>
            </a:r>
            <a:br>
              <a:rPr lang="en-US" sz="2800" smtClean="0">
                <a:solidFill>
                  <a:srgbClr val="FF0000"/>
                </a:solidFill>
              </a:rPr>
            </a:br>
            <a:endParaRPr lang="en-US" sz="2800">
              <a:solidFill>
                <a:srgbClr val="FF0000"/>
              </a:solidFill>
            </a:endParaRPr>
          </a:p>
        </p:txBody>
      </p:sp>
      <p:sp>
        <p:nvSpPr>
          <p:cNvPr id="3" name="Content Placeholder 2"/>
          <p:cNvSpPr>
            <a:spLocks noGrp="1"/>
          </p:cNvSpPr>
          <p:nvPr>
            <p:ph idx="1"/>
          </p:nvPr>
        </p:nvSpPr>
        <p:spPr>
          <a:xfrm>
            <a:off x="1896036" y="941294"/>
            <a:ext cx="4908176" cy="1761565"/>
          </a:xfrm>
        </p:spPr>
        <p:txBody>
          <a:bodyPr>
            <a:noAutofit/>
          </a:bodyPr>
          <a:lstStyle/>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int fact ( int n)</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if ( n== 0 ) return 1;</a:t>
            </a:r>
          </a:p>
          <a:p>
            <a:pPr marL="0" indent="0">
              <a:buNone/>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else return ( n* fact(n-1));</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en-US" sz="1600" u="sng"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Intermediate Code:</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func begin fact</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if (n==0) goto L1</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t1 = n-1</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param t1</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t2 = call fact, 1</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t3 = n * t2</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return t3</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L1: 	return 1</a:t>
            </a:r>
          </a:p>
          <a:p>
            <a:pPr marL="0" indent="0">
              <a:buNone/>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	func end</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40</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27304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958704"/>
            <a:ext cx="10515600" cy="1325563"/>
          </a:xfrm>
        </p:spPr>
        <p:txBody>
          <a:bodyPr>
            <a:noAutofit/>
          </a:bodyPr>
          <a:lstStyle/>
          <a:p>
            <a:pPr algn="ctr"/>
            <a:r>
              <a:rPr lang="en-US" sz="9600" smtClean="0">
                <a:latin typeface="Bell MT" panose="02020503060305020303" pitchFamily="18" charset="0"/>
              </a:rPr>
              <a:t>Thank You !</a:t>
            </a:r>
            <a:endParaRPr lang="en-US" sz="9600">
              <a:latin typeface="Bell MT" panose="02020503060305020303" pitchFamily="18" charset="0"/>
            </a:endParaRPr>
          </a:p>
        </p:txBody>
      </p:sp>
      <p:sp>
        <p:nvSpPr>
          <p:cNvPr id="3" name="Slide Number Placeholder 2"/>
          <p:cNvSpPr>
            <a:spLocks noGrp="1"/>
          </p:cNvSpPr>
          <p:nvPr>
            <p:ph type="sldNum" sz="quarter" idx="12"/>
          </p:nvPr>
        </p:nvSpPr>
        <p:spPr/>
        <p:txBody>
          <a:bodyPr/>
          <a:lstStyle/>
          <a:p>
            <a:fld id="{10CE138F-077E-4F22-9EFF-343499C387EA}" type="slidenum">
              <a:rPr lang="en-US" smtClean="0"/>
              <a:t>41</a:t>
            </a:fld>
            <a:endParaRPr lang="en-US"/>
          </a:p>
        </p:txBody>
      </p:sp>
    </p:spTree>
    <p:extLst>
      <p:ext uri="{BB962C8B-B14F-4D97-AF65-F5344CB8AC3E}">
        <p14:creationId xmlns:p14="http://schemas.microsoft.com/office/powerpoint/2010/main" val="428521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mtClean="0">
                <a:solidFill>
                  <a:srgbClr val="FF0000"/>
                </a:solidFill>
              </a:rPr>
              <a:t>1. Syntax Tree</a:t>
            </a:r>
            <a:endParaRPr lang="en-US" sz="3200" b="1">
              <a:solidFill>
                <a:srgbClr val="FF0000"/>
              </a:solidFill>
            </a:endParaRPr>
          </a:p>
        </p:txBody>
      </p:sp>
      <p:sp>
        <p:nvSpPr>
          <p:cNvPr id="3" name="Content Placeholder 2"/>
          <p:cNvSpPr>
            <a:spLocks noGrp="1"/>
          </p:cNvSpPr>
          <p:nvPr>
            <p:ph idx="1"/>
          </p:nvPr>
        </p:nvSpPr>
        <p:spPr>
          <a:xfrm>
            <a:off x="838201" y="1825625"/>
            <a:ext cx="8486104" cy="4351338"/>
          </a:xfrm>
        </p:spPr>
        <p:txBody>
          <a:bodyPr>
            <a:normAutofit/>
          </a:bodyPr>
          <a:lstStyle/>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Each node in a syntax tree represents a construct; the children of the node represent the meaningful components of the construct.</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 syntax tree node representing an expression E</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+E</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has label + and two children representing the subexpressions E</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 and E</a:t>
            </a:r>
            <a:r>
              <a:rPr lang="en-US" sz="20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a:t>
            </a:r>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We shall implement the nodes of a syntax tree  by objects with a suitable number of fields. Each object will have an op fields that is the label of  the node.</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Additionaly, if a node is a leaf node, an op field has the lexical value for the leaf. A constructor function leaf(op,val) creates a leaf object.</a:t>
            </a:r>
          </a:p>
          <a:p>
            <a:r>
              <a:rPr lang="en-US" sz="2000" smtClean="0">
                <a:latin typeface="Arial Unicode MS" panose="020B0604020202020204" pitchFamily="34" charset="-128"/>
                <a:ea typeface="Arial Unicode MS" panose="020B0604020202020204" pitchFamily="34" charset="-128"/>
                <a:cs typeface="Arial Unicode MS" panose="020B0604020202020204" pitchFamily="34" charset="-128"/>
              </a:rPr>
              <a:t>If the node is an interior node, a constructor function node(op, c1,c2,..,ck) creates an object with field op and other k fields.</a:t>
            </a:r>
            <a:endParaRPr lang="en-US" sz="20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5</a:t>
            </a:fld>
            <a:endParaRPr lang="en-US"/>
          </a:p>
        </p:txBody>
      </p:sp>
      <p:sp>
        <p:nvSpPr>
          <p:cNvPr id="5" name="Footer Placeholder 4"/>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419956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3600" smtClean="0">
                <a:solidFill>
                  <a:srgbClr val="FF0000"/>
                </a:solidFill>
              </a:rPr>
              <a:t>SDD for creating syntax tree</a:t>
            </a:r>
            <a:endParaRPr lang="en-US" sz="360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984565" y="1004498"/>
            <a:ext cx="7237927" cy="3013510"/>
          </a:xfrm>
          <a:prstGeom prst="rect">
            <a:avLst/>
          </a:prstGeom>
        </p:spPr>
      </p:pic>
      <p:sp>
        <p:nvSpPr>
          <p:cNvPr id="4" name="Slide Number Placeholder 3"/>
          <p:cNvSpPr>
            <a:spLocks noGrp="1"/>
          </p:cNvSpPr>
          <p:nvPr>
            <p:ph type="sldNum" sz="quarter" idx="12"/>
          </p:nvPr>
        </p:nvSpPr>
        <p:spPr/>
        <p:txBody>
          <a:bodyPr/>
          <a:lstStyle/>
          <a:p>
            <a:fld id="{10CE138F-077E-4F22-9EFF-343499C387EA}" type="slidenum">
              <a:rPr lang="en-US" smtClean="0"/>
              <a:t>6</a:t>
            </a:fld>
            <a:endParaRPr lang="en-US"/>
          </a:p>
        </p:txBody>
      </p:sp>
      <p:sp>
        <p:nvSpPr>
          <p:cNvPr id="6" name="TextBox 5"/>
          <p:cNvSpPr txBox="1"/>
          <p:nvPr/>
        </p:nvSpPr>
        <p:spPr>
          <a:xfrm>
            <a:off x="1116169" y="3978309"/>
            <a:ext cx="6645498" cy="400110"/>
          </a:xfrm>
          <a:prstGeom prst="rect">
            <a:avLst/>
          </a:prstGeom>
          <a:noFill/>
        </p:spPr>
        <p:txBody>
          <a:bodyPr wrap="square" rtlCol="0">
            <a:spAutoFit/>
          </a:bodyPr>
          <a:lstStyle/>
          <a:p>
            <a:r>
              <a:rPr lang="en-US" sz="2000" b="1" smtClean="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Example: Creating syntax tree for expression: 2-3+4</a:t>
            </a:r>
            <a:endParaRPr lang="en-US" sz="2000" b="1">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1" name="Table 40"/>
          <p:cNvGraphicFramePr>
            <a:graphicFrameLocks noGrp="1"/>
          </p:cNvGraphicFramePr>
          <p:nvPr>
            <p:extLst>
              <p:ext uri="{D42A27DB-BD31-4B8C-83A1-F6EECF244321}">
                <p14:modId xmlns:p14="http://schemas.microsoft.com/office/powerpoint/2010/main" val="781110431"/>
              </p:ext>
            </p:extLst>
          </p:nvPr>
        </p:nvGraphicFramePr>
        <p:xfrm>
          <a:off x="3349572" y="6203950"/>
          <a:ext cx="1195588" cy="304800"/>
        </p:xfrm>
        <a:graphic>
          <a:graphicData uri="http://schemas.openxmlformats.org/drawingml/2006/table">
            <a:tbl>
              <a:tblPr firstRow="1" bandRow="1">
                <a:tableStyleId>{5940675A-B579-460E-94D1-54222C63F5DA}</a:tableStyleId>
              </a:tblPr>
              <a:tblGrid>
                <a:gridCol w="609599"/>
                <a:gridCol w="585989"/>
              </a:tblGrid>
              <a:tr h="0">
                <a:tc>
                  <a:txBody>
                    <a:bodyPr/>
                    <a:lstStyle/>
                    <a:p>
                      <a:r>
                        <a:rPr lang="en-US" sz="1400" smtClean="0"/>
                        <a:t>num</a:t>
                      </a:r>
                      <a:endParaRPr lang="en-US" sz="1400"/>
                    </a:p>
                  </a:txBody>
                  <a:tcPr>
                    <a:lnR w="38100" cap="flat" cmpd="sng" algn="ctr">
                      <a:solidFill>
                        <a:schemeClr val="tx1"/>
                      </a:solidFill>
                      <a:prstDash val="sysDot"/>
                      <a:round/>
                      <a:headEnd type="none" w="med" len="med"/>
                      <a:tailEnd type="none" w="med" len="med"/>
                    </a:lnR>
                  </a:tcPr>
                </a:tc>
                <a:tc>
                  <a:txBody>
                    <a:bodyPr/>
                    <a:lstStyle/>
                    <a:p>
                      <a:r>
                        <a:rPr lang="en-US" sz="1400" smtClean="0"/>
                        <a:t>3</a:t>
                      </a:r>
                      <a:endParaRPr lang="en-US" sz="1400"/>
                    </a:p>
                  </a:txBody>
                  <a:tcPr anchor="ctr">
                    <a:lnL w="38100" cap="flat" cmpd="sng" algn="ctr">
                      <a:solidFill>
                        <a:schemeClr val="tx1"/>
                      </a:solidFill>
                      <a:prstDash val="sysDot"/>
                      <a:round/>
                      <a:headEnd type="none" w="med" len="med"/>
                      <a:tailEnd type="none" w="med" len="med"/>
                    </a:ln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774356384"/>
              </p:ext>
            </p:extLst>
          </p:nvPr>
        </p:nvGraphicFramePr>
        <p:xfrm>
          <a:off x="4750156" y="5278702"/>
          <a:ext cx="1195588" cy="304800"/>
        </p:xfrm>
        <a:graphic>
          <a:graphicData uri="http://schemas.openxmlformats.org/drawingml/2006/table">
            <a:tbl>
              <a:tblPr firstRow="1" bandRow="1">
                <a:tableStyleId>{5940675A-B579-460E-94D1-54222C63F5DA}</a:tableStyleId>
              </a:tblPr>
              <a:tblGrid>
                <a:gridCol w="605307"/>
                <a:gridCol w="590281"/>
              </a:tblGrid>
              <a:tr h="0">
                <a:tc>
                  <a:txBody>
                    <a:bodyPr/>
                    <a:lstStyle/>
                    <a:p>
                      <a:r>
                        <a:rPr lang="en-US" sz="1400" smtClean="0"/>
                        <a:t>num</a:t>
                      </a:r>
                      <a:endParaRPr lang="en-US" sz="1400"/>
                    </a:p>
                  </a:txBody>
                  <a:tcPr>
                    <a:lnR w="38100" cap="flat" cmpd="sng" algn="ctr">
                      <a:solidFill>
                        <a:schemeClr val="tx1"/>
                      </a:solidFill>
                      <a:prstDash val="sysDot"/>
                      <a:round/>
                      <a:headEnd type="none" w="med" len="med"/>
                      <a:tailEnd type="none" w="med" len="med"/>
                    </a:lnR>
                  </a:tcPr>
                </a:tc>
                <a:tc>
                  <a:txBody>
                    <a:bodyPr/>
                    <a:lstStyle/>
                    <a:p>
                      <a:r>
                        <a:rPr lang="en-US" sz="1400" smtClean="0"/>
                        <a:t>4</a:t>
                      </a:r>
                      <a:endParaRPr lang="en-US" sz="1400"/>
                    </a:p>
                  </a:txBody>
                  <a:tcPr anchor="ctr">
                    <a:lnL w="38100" cap="flat" cmpd="sng" algn="ctr">
                      <a:solidFill>
                        <a:schemeClr val="tx1"/>
                      </a:solidFill>
                      <a:prstDash val="sysDot"/>
                      <a:round/>
                      <a:headEnd type="none" w="med" len="med"/>
                      <a:tailEnd type="none" w="med" len="med"/>
                    </a:lnL>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757874654"/>
              </p:ext>
            </p:extLst>
          </p:nvPr>
        </p:nvGraphicFramePr>
        <p:xfrm>
          <a:off x="1417751" y="6149942"/>
          <a:ext cx="1166609" cy="335280"/>
        </p:xfrm>
        <a:graphic>
          <a:graphicData uri="http://schemas.openxmlformats.org/drawingml/2006/table">
            <a:tbl>
              <a:tblPr firstRow="1" bandRow="1">
                <a:tableStyleId>{5940675A-B579-460E-94D1-54222C63F5DA}</a:tableStyleId>
              </a:tblPr>
              <a:tblGrid>
                <a:gridCol w="576328"/>
                <a:gridCol w="590281"/>
              </a:tblGrid>
              <a:tr h="0">
                <a:tc>
                  <a:txBody>
                    <a:bodyPr/>
                    <a:lstStyle/>
                    <a:p>
                      <a:r>
                        <a:rPr lang="en-US" sz="1600" baseline="0" smtClean="0"/>
                        <a:t>num</a:t>
                      </a:r>
                      <a:endParaRPr lang="en-US" sz="1600"/>
                    </a:p>
                  </a:txBody>
                  <a:tcPr>
                    <a:lnR w="38100" cap="flat" cmpd="sng" algn="ctr">
                      <a:solidFill>
                        <a:schemeClr val="tx1"/>
                      </a:solidFill>
                      <a:prstDash val="sysDot"/>
                      <a:round/>
                      <a:headEnd type="none" w="med" len="med"/>
                      <a:tailEnd type="none" w="med" len="med"/>
                    </a:lnR>
                  </a:tcPr>
                </a:tc>
                <a:tc>
                  <a:txBody>
                    <a:bodyPr/>
                    <a:lstStyle/>
                    <a:p>
                      <a:r>
                        <a:rPr lang="en-US" sz="1400" smtClean="0"/>
                        <a:t> 2</a:t>
                      </a:r>
                      <a:endParaRPr lang="en-US" sz="1400"/>
                    </a:p>
                  </a:txBody>
                  <a:tcPr anchor="ctr">
                    <a:lnL w="38100" cap="flat" cmpd="sng" algn="ctr">
                      <a:solidFill>
                        <a:schemeClr val="tx1"/>
                      </a:solidFill>
                      <a:prstDash val="sysDot"/>
                      <a:round/>
                      <a:headEnd type="none" w="med" len="med"/>
                      <a:tailEnd type="none" w="med" len="med"/>
                    </a:lnL>
                  </a:tcPr>
                </a:tc>
              </a:tr>
            </a:tbl>
          </a:graphicData>
        </a:graphic>
      </p:graphicFrame>
      <p:grpSp>
        <p:nvGrpSpPr>
          <p:cNvPr id="132" name="Group 131"/>
          <p:cNvGrpSpPr/>
          <p:nvPr/>
        </p:nvGrpSpPr>
        <p:grpSpPr>
          <a:xfrm>
            <a:off x="7287292" y="3978309"/>
            <a:ext cx="4187376" cy="2481283"/>
            <a:chOff x="8188282" y="1092687"/>
            <a:chExt cx="4073747" cy="4015606"/>
          </a:xfrm>
        </p:grpSpPr>
        <p:grpSp>
          <p:nvGrpSpPr>
            <p:cNvPr id="128" name="Group 127"/>
            <p:cNvGrpSpPr/>
            <p:nvPr/>
          </p:nvGrpSpPr>
          <p:grpSpPr>
            <a:xfrm>
              <a:off x="8188282" y="1092687"/>
              <a:ext cx="4073747" cy="3719965"/>
              <a:chOff x="8188282" y="1092687"/>
              <a:chExt cx="4073747" cy="3719965"/>
            </a:xfrm>
          </p:grpSpPr>
          <p:cxnSp>
            <p:nvCxnSpPr>
              <p:cNvPr id="114" name="Straight Connector 113"/>
              <p:cNvCxnSpPr>
                <a:stCxn id="97" idx="5"/>
                <a:endCxn id="96" idx="1"/>
              </p:cNvCxnSpPr>
              <p:nvPr/>
            </p:nvCxnSpPr>
            <p:spPr>
              <a:xfrm>
                <a:off x="9475835" y="2474627"/>
                <a:ext cx="726174" cy="57549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5" name="Group 124"/>
              <p:cNvGrpSpPr/>
              <p:nvPr/>
            </p:nvGrpSpPr>
            <p:grpSpPr>
              <a:xfrm>
                <a:off x="8188282" y="1092687"/>
                <a:ext cx="4073747" cy="3719965"/>
                <a:chOff x="8188282" y="1092687"/>
                <a:chExt cx="4073747" cy="3719965"/>
              </a:xfrm>
            </p:grpSpPr>
            <p:sp>
              <p:nvSpPr>
                <p:cNvPr id="91" name="Oval 90"/>
                <p:cNvSpPr/>
                <p:nvPr/>
              </p:nvSpPr>
              <p:spPr>
                <a:xfrm>
                  <a:off x="10238704" y="1092687"/>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p>
              </p:txBody>
            </p:sp>
            <p:sp>
              <p:nvSpPr>
                <p:cNvPr id="92" name="Oval 91"/>
                <p:cNvSpPr/>
                <p:nvPr/>
              </p:nvSpPr>
              <p:spPr>
                <a:xfrm>
                  <a:off x="11369897" y="2109020"/>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t>
                  </a:r>
                  <a:endParaRPr lang="en-US"/>
                </a:p>
              </p:txBody>
            </p:sp>
            <p:sp>
              <p:nvSpPr>
                <p:cNvPr id="93" name="Oval 92"/>
                <p:cNvSpPr/>
                <p:nvPr/>
              </p:nvSpPr>
              <p:spPr>
                <a:xfrm>
                  <a:off x="8420102" y="2887640"/>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a:t>
                  </a:r>
                  <a:endParaRPr lang="en-US"/>
                </a:p>
              </p:txBody>
            </p:sp>
            <p:sp>
              <p:nvSpPr>
                <p:cNvPr id="94" name="Oval 93"/>
                <p:cNvSpPr/>
                <p:nvPr/>
              </p:nvSpPr>
              <p:spPr>
                <a:xfrm>
                  <a:off x="10289146" y="2122135"/>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t>
                  </a:r>
                  <a:endParaRPr lang="en-US"/>
                </a:p>
              </p:txBody>
            </p:sp>
            <p:sp>
              <p:nvSpPr>
                <p:cNvPr id="95" name="Oval 94"/>
                <p:cNvSpPr/>
                <p:nvPr/>
              </p:nvSpPr>
              <p:spPr>
                <a:xfrm>
                  <a:off x="9233616" y="2970123"/>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t>
                  </a:r>
                  <a:endParaRPr lang="en-US"/>
                </a:p>
              </p:txBody>
            </p:sp>
            <p:sp>
              <p:nvSpPr>
                <p:cNvPr id="96" name="Oval 95"/>
                <p:cNvSpPr/>
                <p:nvPr/>
              </p:nvSpPr>
              <p:spPr>
                <a:xfrm>
                  <a:off x="10122794" y="2976562"/>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t>
                  </a:r>
                  <a:endParaRPr lang="en-US"/>
                </a:p>
              </p:txBody>
            </p:sp>
            <p:sp>
              <p:nvSpPr>
                <p:cNvPr id="97" name="Oval 96"/>
                <p:cNvSpPr/>
                <p:nvPr/>
              </p:nvSpPr>
              <p:spPr>
                <a:xfrm>
                  <a:off x="9014138" y="2045908"/>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a:t>
                  </a:r>
                  <a:endParaRPr lang="en-US"/>
                </a:p>
              </p:txBody>
            </p:sp>
            <p:sp>
              <p:nvSpPr>
                <p:cNvPr id="98" name="Oval 97"/>
                <p:cNvSpPr/>
                <p:nvPr/>
              </p:nvSpPr>
              <p:spPr>
                <a:xfrm>
                  <a:off x="8188282" y="3585830"/>
                  <a:ext cx="540912" cy="5022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t>
                  </a:r>
                  <a:endParaRPr lang="en-US"/>
                </a:p>
              </p:txBody>
            </p:sp>
            <p:sp>
              <p:nvSpPr>
                <p:cNvPr id="99" name="Oval 98"/>
                <p:cNvSpPr/>
                <p:nvPr/>
              </p:nvSpPr>
              <p:spPr>
                <a:xfrm>
                  <a:off x="8258574" y="4361095"/>
                  <a:ext cx="702440" cy="45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num</a:t>
                  </a:r>
                  <a:endParaRPr lang="en-US" sz="1050"/>
                </a:p>
              </p:txBody>
            </p:sp>
            <p:sp>
              <p:nvSpPr>
                <p:cNvPr id="100" name="Oval 99"/>
                <p:cNvSpPr/>
                <p:nvPr/>
              </p:nvSpPr>
              <p:spPr>
                <a:xfrm>
                  <a:off x="10312486" y="3869186"/>
                  <a:ext cx="702440" cy="45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num</a:t>
                  </a:r>
                  <a:endParaRPr lang="en-US" sz="1050"/>
                </a:p>
              </p:txBody>
            </p:sp>
            <p:sp>
              <p:nvSpPr>
                <p:cNvPr id="101" name="Oval 100"/>
                <p:cNvSpPr/>
                <p:nvPr/>
              </p:nvSpPr>
              <p:spPr>
                <a:xfrm>
                  <a:off x="11559589" y="3027281"/>
                  <a:ext cx="702440" cy="4515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smtClean="0"/>
                    <a:t>num</a:t>
                  </a:r>
                  <a:endParaRPr lang="en-US" sz="1050"/>
                </a:p>
              </p:txBody>
            </p:sp>
            <p:cxnSp>
              <p:nvCxnSpPr>
                <p:cNvPr id="103" name="Straight Connector 102"/>
                <p:cNvCxnSpPr>
                  <a:stCxn id="91" idx="3"/>
                  <a:endCxn id="97" idx="7"/>
                </p:cNvCxnSpPr>
                <p:nvPr/>
              </p:nvCxnSpPr>
              <p:spPr>
                <a:xfrm flipH="1">
                  <a:off x="9475835" y="1521406"/>
                  <a:ext cx="842084" cy="598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1" idx="4"/>
                  <a:endCxn id="94" idx="0"/>
                </p:cNvCxnSpPr>
                <p:nvPr/>
              </p:nvCxnSpPr>
              <p:spPr>
                <a:xfrm>
                  <a:off x="10509160" y="1594963"/>
                  <a:ext cx="50442" cy="527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1" idx="5"/>
                </p:cNvCxnSpPr>
                <p:nvPr/>
              </p:nvCxnSpPr>
              <p:spPr>
                <a:xfrm>
                  <a:off x="10700401" y="1521406"/>
                  <a:ext cx="813311" cy="569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7" idx="3"/>
                </p:cNvCxnSpPr>
                <p:nvPr/>
              </p:nvCxnSpPr>
              <p:spPr>
                <a:xfrm flipH="1">
                  <a:off x="8834907" y="2474627"/>
                  <a:ext cx="258446" cy="413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97" idx="4"/>
                </p:cNvCxnSpPr>
                <p:nvPr/>
              </p:nvCxnSpPr>
              <p:spPr>
                <a:xfrm>
                  <a:off x="9284594" y="2548184"/>
                  <a:ext cx="191241" cy="524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93" idx="4"/>
                  <a:endCxn id="98" idx="0"/>
                </p:cNvCxnSpPr>
                <p:nvPr/>
              </p:nvCxnSpPr>
              <p:spPr>
                <a:xfrm flipH="1">
                  <a:off x="8458738" y="3389916"/>
                  <a:ext cx="231820" cy="195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98" idx="4"/>
                  <a:endCxn id="99" idx="0"/>
                </p:cNvCxnSpPr>
                <p:nvPr/>
              </p:nvCxnSpPr>
              <p:spPr>
                <a:xfrm>
                  <a:off x="8458738" y="4088106"/>
                  <a:ext cx="151056" cy="272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96" idx="4"/>
                  <a:endCxn id="100" idx="0"/>
                </p:cNvCxnSpPr>
                <p:nvPr/>
              </p:nvCxnSpPr>
              <p:spPr>
                <a:xfrm>
                  <a:off x="10393250" y="3478838"/>
                  <a:ext cx="270456" cy="39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92" idx="4"/>
                  <a:endCxn id="101" idx="0"/>
                </p:cNvCxnSpPr>
                <p:nvPr/>
              </p:nvCxnSpPr>
              <p:spPr>
                <a:xfrm>
                  <a:off x="11640353" y="2611296"/>
                  <a:ext cx="270456" cy="415985"/>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9" name="Flowchart: Process 128"/>
            <p:cNvSpPr/>
            <p:nvPr/>
          </p:nvSpPr>
          <p:spPr>
            <a:xfrm>
              <a:off x="8873008" y="4830583"/>
              <a:ext cx="449687" cy="2777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2</a:t>
              </a:r>
              <a:endParaRPr lang="en-US"/>
            </a:p>
          </p:txBody>
        </p:sp>
        <p:sp>
          <p:nvSpPr>
            <p:cNvPr id="130" name="Flowchart: Process 129"/>
            <p:cNvSpPr/>
            <p:nvPr/>
          </p:nvSpPr>
          <p:spPr>
            <a:xfrm>
              <a:off x="11640353" y="3515537"/>
              <a:ext cx="449687" cy="2777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31" name="Flowchart: Process 130"/>
            <p:cNvSpPr/>
            <p:nvPr/>
          </p:nvSpPr>
          <p:spPr>
            <a:xfrm>
              <a:off x="10663706" y="4378419"/>
              <a:ext cx="449687" cy="2777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grpSp>
      <p:grpSp>
        <p:nvGrpSpPr>
          <p:cNvPr id="135" name="Group 134"/>
          <p:cNvGrpSpPr/>
          <p:nvPr/>
        </p:nvGrpSpPr>
        <p:grpSpPr>
          <a:xfrm>
            <a:off x="1760112" y="4401932"/>
            <a:ext cx="3625401" cy="1802018"/>
            <a:chOff x="1760112" y="4401932"/>
            <a:chExt cx="3625401" cy="1802018"/>
          </a:xfrm>
        </p:grpSpPr>
        <p:grpSp>
          <p:nvGrpSpPr>
            <p:cNvPr id="90" name="Group 89"/>
            <p:cNvGrpSpPr/>
            <p:nvPr/>
          </p:nvGrpSpPr>
          <p:grpSpPr>
            <a:xfrm>
              <a:off x="1760112" y="4401932"/>
              <a:ext cx="3625401" cy="1696399"/>
              <a:chOff x="4438918" y="4442213"/>
              <a:chExt cx="3625401" cy="1696399"/>
            </a:xfrm>
          </p:grpSpPr>
          <p:grpSp>
            <p:nvGrpSpPr>
              <p:cNvPr id="85" name="Group 84"/>
              <p:cNvGrpSpPr/>
              <p:nvPr/>
            </p:nvGrpSpPr>
            <p:grpSpPr>
              <a:xfrm>
                <a:off x="4438918" y="5242910"/>
                <a:ext cx="1648496" cy="400110"/>
                <a:chOff x="4663757" y="5384516"/>
                <a:chExt cx="1648496" cy="400110"/>
              </a:xfrm>
            </p:grpSpPr>
            <p:sp>
              <p:nvSpPr>
                <p:cNvPr id="27" name="TextBox 26"/>
                <p:cNvSpPr txBox="1"/>
                <p:nvPr/>
              </p:nvSpPr>
              <p:spPr>
                <a:xfrm>
                  <a:off x="4773226" y="5384516"/>
                  <a:ext cx="347730" cy="400110"/>
                </a:xfrm>
                <a:prstGeom prst="rect">
                  <a:avLst/>
                </a:prstGeom>
                <a:noFill/>
              </p:spPr>
              <p:txBody>
                <a:bodyPr wrap="square" rtlCol="0">
                  <a:spAutoFit/>
                </a:bodyPr>
                <a:lstStyle/>
                <a:p>
                  <a:r>
                    <a:rPr lang="en-US" sz="2000" smtClean="0"/>
                    <a:t>-</a:t>
                  </a:r>
                  <a:endParaRPr lang="en-US" sz="2000"/>
                </a:p>
              </p:txBody>
            </p:sp>
            <p:grpSp>
              <p:nvGrpSpPr>
                <p:cNvPr id="34" name="Group 33"/>
                <p:cNvGrpSpPr/>
                <p:nvPr/>
              </p:nvGrpSpPr>
              <p:grpSpPr>
                <a:xfrm>
                  <a:off x="4663757" y="5400928"/>
                  <a:ext cx="1648496" cy="352920"/>
                  <a:chOff x="5142964" y="4958366"/>
                  <a:chExt cx="1648496" cy="352920"/>
                </a:xfrm>
              </p:grpSpPr>
              <p:sp>
                <p:nvSpPr>
                  <p:cNvPr id="35" name="Flowchart: Process 34"/>
                  <p:cNvSpPr/>
                  <p:nvPr/>
                </p:nvSpPr>
                <p:spPr>
                  <a:xfrm>
                    <a:off x="5142964" y="4971245"/>
                    <a:ext cx="1648496" cy="340041"/>
                  </a:xfrm>
                  <a:prstGeom prst="flowChartProcess">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36" name="Straight Connector 35"/>
                  <p:cNvCxnSpPr/>
                  <p:nvPr/>
                </p:nvCxnSpPr>
                <p:spPr>
                  <a:xfrm>
                    <a:off x="5731099" y="4958366"/>
                    <a:ext cx="0" cy="340041"/>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6272011" y="4958366"/>
                    <a:ext cx="0" cy="340042"/>
                  </a:xfrm>
                  <a:prstGeom prst="line">
                    <a:avLst/>
                  </a:prstGeom>
                  <a:ln/>
                </p:spPr>
                <p:style>
                  <a:lnRef idx="3">
                    <a:schemeClr val="dk1"/>
                  </a:lnRef>
                  <a:fillRef idx="0">
                    <a:schemeClr val="dk1"/>
                  </a:fillRef>
                  <a:effectRef idx="2">
                    <a:schemeClr val="dk1"/>
                  </a:effectRef>
                  <a:fontRef idx="minor">
                    <a:schemeClr val="tx1"/>
                  </a:fontRef>
                </p:style>
              </p:cxnSp>
            </p:grpSp>
          </p:grpSp>
          <p:grpSp>
            <p:nvGrpSpPr>
              <p:cNvPr id="30" name="Group 29"/>
              <p:cNvGrpSpPr/>
              <p:nvPr/>
            </p:nvGrpSpPr>
            <p:grpSpPr>
              <a:xfrm>
                <a:off x="5586211" y="4442213"/>
                <a:ext cx="1648496" cy="352920"/>
                <a:chOff x="5142964" y="4958366"/>
                <a:chExt cx="1648496" cy="352920"/>
              </a:xfrm>
            </p:grpSpPr>
            <p:sp>
              <p:nvSpPr>
                <p:cNvPr id="31" name="Flowchart: Process 30"/>
                <p:cNvSpPr/>
                <p:nvPr/>
              </p:nvSpPr>
              <p:spPr>
                <a:xfrm>
                  <a:off x="5142964" y="4971245"/>
                  <a:ext cx="1648496" cy="340041"/>
                </a:xfrm>
                <a:prstGeom prst="flowChartProcess">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32" name="Straight Connector 31"/>
                <p:cNvCxnSpPr/>
                <p:nvPr/>
              </p:nvCxnSpPr>
              <p:spPr>
                <a:xfrm>
                  <a:off x="5731099" y="4958366"/>
                  <a:ext cx="0" cy="34004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6272011" y="4958366"/>
                  <a:ext cx="0" cy="340042"/>
                </a:xfrm>
                <a:prstGeom prst="line">
                  <a:avLst/>
                </a:prstGeom>
                <a:ln/>
              </p:spPr>
              <p:style>
                <a:lnRef idx="3">
                  <a:schemeClr val="dk1"/>
                </a:lnRef>
                <a:fillRef idx="0">
                  <a:schemeClr val="dk1"/>
                </a:fillRef>
                <a:effectRef idx="2">
                  <a:schemeClr val="dk1"/>
                </a:effectRef>
                <a:fontRef idx="minor">
                  <a:schemeClr val="tx1"/>
                </a:fontRef>
              </p:style>
            </p:cxnSp>
          </p:grpSp>
          <p:cxnSp>
            <p:nvCxnSpPr>
              <p:cNvPr id="45" name="Straight Arrow Connector 44"/>
              <p:cNvCxnSpPr/>
              <p:nvPr/>
            </p:nvCxnSpPr>
            <p:spPr>
              <a:xfrm flipH="1">
                <a:off x="5584065" y="4700996"/>
                <a:ext cx="826394" cy="5277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a:off x="6870878" y="4673304"/>
                <a:ext cx="1193441" cy="5554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flipH="1">
                <a:off x="4539264" y="5491452"/>
                <a:ext cx="766828" cy="647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5701048" y="4443320"/>
                <a:ext cx="304801" cy="369332"/>
              </a:xfrm>
              <a:prstGeom prst="rect">
                <a:avLst/>
              </a:prstGeom>
              <a:noFill/>
            </p:spPr>
            <p:txBody>
              <a:bodyPr wrap="square" rtlCol="0">
                <a:spAutoFit/>
              </a:bodyPr>
              <a:lstStyle/>
              <a:p>
                <a:r>
                  <a:rPr lang="en-US" smtClean="0"/>
                  <a:t>+</a:t>
                </a:r>
                <a:endParaRPr lang="en-US"/>
              </a:p>
            </p:txBody>
          </p:sp>
        </p:grpSp>
        <p:cxnSp>
          <p:nvCxnSpPr>
            <p:cNvPr id="134" name="Straight Arrow Connector 133"/>
            <p:cNvCxnSpPr>
              <a:endCxn id="41" idx="0"/>
            </p:cNvCxnSpPr>
            <p:nvPr/>
          </p:nvCxnSpPr>
          <p:spPr>
            <a:xfrm>
              <a:off x="3206839" y="5370490"/>
              <a:ext cx="740527" cy="833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90835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solidFill>
                  <a:srgbClr val="C00000"/>
                </a:solidFill>
              </a:rPr>
              <a:t>Example 2: Syntax tree</a:t>
            </a:r>
            <a:endParaRPr lang="en-US" sz="3200">
              <a:solidFill>
                <a:srgbClr val="C00000"/>
              </a:solidFill>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7</a:t>
            </a:fld>
            <a:endParaRPr lang="en-US"/>
          </a:p>
        </p:txBody>
      </p:sp>
      <p:pic>
        <p:nvPicPr>
          <p:cNvPr id="7" name="Content Placeholder 6"/>
          <p:cNvPicPr>
            <a:picLocks noGrp="1" noChangeAspect="1"/>
          </p:cNvPicPr>
          <p:nvPr>
            <p:ph idx="1"/>
          </p:nvPr>
        </p:nvPicPr>
        <p:blipFill>
          <a:blip r:embed="rId2"/>
          <a:stretch>
            <a:fillRect/>
          </a:stretch>
        </p:blipFill>
        <p:spPr>
          <a:xfrm>
            <a:off x="1132882" y="1803042"/>
            <a:ext cx="5486860" cy="1175655"/>
          </a:xfrm>
          <a:prstGeom prst="rect">
            <a:avLst/>
          </a:prstGeom>
        </p:spPr>
      </p:pic>
      <p:pic>
        <p:nvPicPr>
          <p:cNvPr id="8" name="Picture 7"/>
          <p:cNvPicPr>
            <a:picLocks noChangeAspect="1"/>
          </p:cNvPicPr>
          <p:nvPr/>
        </p:nvPicPr>
        <p:blipFill>
          <a:blip r:embed="rId3"/>
          <a:stretch>
            <a:fillRect/>
          </a:stretch>
        </p:blipFill>
        <p:spPr>
          <a:xfrm>
            <a:off x="2189410" y="2612772"/>
            <a:ext cx="5228822" cy="3926140"/>
          </a:xfrm>
          <a:prstGeom prst="rect">
            <a:avLst/>
          </a:prstGeom>
        </p:spPr>
      </p:pic>
      <p:sp>
        <p:nvSpPr>
          <p:cNvPr id="3" name="Footer Placeholder 2"/>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60201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725"/>
            <a:ext cx="10515600" cy="346670"/>
          </a:xfrm>
        </p:spPr>
        <p:txBody>
          <a:bodyPr>
            <a:normAutofit fontScale="90000"/>
          </a:bodyPr>
          <a:lstStyle/>
          <a:p>
            <a:r>
              <a:rPr lang="en-US" sz="3600" smtClean="0">
                <a:solidFill>
                  <a:srgbClr val="C00000"/>
                </a:solidFill>
              </a:rPr>
              <a:t>2. DAG</a:t>
            </a:r>
            <a:endParaRPr lang="en-US" sz="3600">
              <a:solidFill>
                <a:srgbClr val="C00000"/>
              </a:solidFill>
            </a:endParaRPr>
          </a:p>
        </p:txBody>
      </p:sp>
      <p:sp>
        <p:nvSpPr>
          <p:cNvPr id="3" name="Content Placeholder 2"/>
          <p:cNvSpPr>
            <a:spLocks noGrp="1"/>
          </p:cNvSpPr>
          <p:nvPr>
            <p:ph idx="1"/>
          </p:nvPr>
        </p:nvSpPr>
        <p:spPr>
          <a:xfrm>
            <a:off x="838200" y="739751"/>
            <a:ext cx="10302025" cy="2376504"/>
          </a:xfrm>
        </p:spPr>
        <p:txBody>
          <a:bodyPr>
            <a:noAutofit/>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Like syntax tree for an expression, DAG has leaves corresponding to atomic operands  and interior nodes corresponding to operators. </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The difference is that a node N in DAG has more than one parent if N represents a common subexpression.</a:t>
            </a:r>
          </a:p>
          <a:p>
            <a:pPr>
              <a:spcBef>
                <a:spcPts val="600"/>
              </a:spcBef>
              <a:spcAft>
                <a:spcPts val="600"/>
              </a:spcAft>
            </a:pPr>
            <a:r>
              <a:rPr lang="en-US" sz="1800">
                <a:latin typeface="Arial Unicode MS" panose="020B0604020202020204" pitchFamily="34" charset="-128"/>
                <a:ea typeface="Arial Unicode MS" panose="020B0604020202020204" pitchFamily="34" charset="-128"/>
                <a:cs typeface="Arial Unicode MS" panose="020B0604020202020204" pitchFamily="34" charset="-128"/>
              </a:rPr>
              <a:t>All what is needed is that functions such as </a:t>
            </a:r>
            <a:r>
              <a:rPr lang="en-US" sz="1800" b="1" i="1">
                <a:latin typeface="Arial Unicode MS" panose="020B0604020202020204" pitchFamily="34" charset="-128"/>
                <a:ea typeface="Arial Unicode MS" panose="020B0604020202020204" pitchFamily="34" charset="-128"/>
                <a:cs typeface="Arial Unicode MS" panose="020B0604020202020204" pitchFamily="34" charset="-128"/>
              </a:rPr>
              <a:t>Node </a:t>
            </a:r>
            <a:r>
              <a:rPr lang="en-US" sz="1800" b="1">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sz="1800" b="1" i="1">
                <a:latin typeface="Arial Unicode MS" panose="020B0604020202020204" pitchFamily="34" charset="-128"/>
                <a:ea typeface="Arial Unicode MS" panose="020B0604020202020204" pitchFamily="34" charset="-128"/>
                <a:cs typeface="Arial Unicode MS" panose="020B0604020202020204" pitchFamily="34" charset="-128"/>
              </a:rPr>
              <a:t>Leaf </a:t>
            </a:r>
            <a:r>
              <a:rPr lang="en-US" sz="1800" b="1" i="1"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b="1" smtClean="0">
                <a:latin typeface="Arial Unicode MS" panose="020B0604020202020204" pitchFamily="34" charset="-128"/>
                <a:ea typeface="Arial Unicode MS" panose="020B0604020202020204" pitchFamily="34" charset="-128"/>
                <a:cs typeface="Arial Unicode MS" panose="020B0604020202020204" pitchFamily="34" charset="-128"/>
              </a:rPr>
              <a:t>above check </a:t>
            </a:r>
            <a:r>
              <a:rPr lang="en-US" sz="1800" b="1">
                <a:latin typeface="Arial Unicode MS" panose="020B0604020202020204" pitchFamily="34" charset="-128"/>
                <a:ea typeface="Arial Unicode MS" panose="020B0604020202020204" pitchFamily="34" charset="-128"/>
                <a:cs typeface="Arial Unicode MS" panose="020B0604020202020204" pitchFamily="34" charset="-128"/>
              </a:rPr>
              <a:t>whether a node already exists. If such a node exists, a </a:t>
            </a:r>
            <a:r>
              <a:rPr lang="en-US" sz="1800" b="1" smtClean="0">
                <a:latin typeface="Arial Unicode MS" panose="020B0604020202020204" pitchFamily="34" charset="-128"/>
                <a:ea typeface="Arial Unicode MS" panose="020B0604020202020204" pitchFamily="34" charset="-128"/>
                <a:cs typeface="Arial Unicode MS" panose="020B0604020202020204" pitchFamily="34" charset="-128"/>
              </a:rPr>
              <a:t>pointer  is </a:t>
            </a:r>
            <a:r>
              <a:rPr lang="en-US" sz="1800" b="1">
                <a:latin typeface="Arial Unicode MS" panose="020B0604020202020204" pitchFamily="34" charset="-128"/>
                <a:ea typeface="Arial Unicode MS" panose="020B0604020202020204" pitchFamily="34" charset="-128"/>
                <a:cs typeface="Arial Unicode MS" panose="020B0604020202020204" pitchFamily="34" charset="-128"/>
              </a:rPr>
              <a:t>returned to that node</a:t>
            </a:r>
            <a:r>
              <a:rPr lang="en-US" sz="1800" b="1"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spcBef>
                <a:spcPts val="0"/>
              </a:spcBef>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More compact </a:t>
            </a: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representation</a:t>
            </a:r>
          </a:p>
          <a:p>
            <a:pPr>
              <a:spcBef>
                <a:spcPts val="0"/>
              </a:spcBef>
            </a:pPr>
            <a:r>
              <a:rPr lang="en-US" sz="1600" smtClean="0">
                <a:latin typeface="Arial Unicode MS" panose="020B0604020202020204" pitchFamily="34" charset="-128"/>
                <a:ea typeface="Arial Unicode MS" panose="020B0604020202020204" pitchFamily="34" charset="-128"/>
                <a:cs typeface="Arial Unicode MS" panose="020B0604020202020204" pitchFamily="34" charset="-128"/>
              </a:rPr>
              <a:t>Gives </a:t>
            </a:r>
            <a:r>
              <a:rPr lang="en-US" sz="1600">
                <a:latin typeface="Arial Unicode MS" panose="020B0604020202020204" pitchFamily="34" charset="-128"/>
                <a:ea typeface="Arial Unicode MS" panose="020B0604020202020204" pitchFamily="34" charset="-128"/>
                <a:cs typeface="Arial Unicode MS" panose="020B0604020202020204" pitchFamily="34" charset="-128"/>
              </a:rPr>
              <a:t>clues regarding generation of efficient code</a:t>
            </a:r>
            <a:r>
              <a:rPr lang="en-US" sz="1800"/>
              <a:t/>
            </a:r>
            <a:br>
              <a:rPr lang="en-US" sz="1800"/>
            </a:br>
            <a:r>
              <a:rPr lang="en-US" sz="1800"/>
              <a:t/>
            </a:r>
            <a:br>
              <a:rPr lang="en-US" sz="1800"/>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Example: DAG for expression:</a:t>
            </a:r>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8</a:t>
            </a:fld>
            <a:endParaRPr lang="en-US"/>
          </a:p>
        </p:txBody>
      </p:sp>
      <p:pic>
        <p:nvPicPr>
          <p:cNvPr id="5" name="Picture 4"/>
          <p:cNvPicPr>
            <a:picLocks noChangeAspect="1"/>
          </p:cNvPicPr>
          <p:nvPr/>
        </p:nvPicPr>
        <p:blipFill rotWithShape="1">
          <a:blip r:embed="rId2"/>
          <a:srcRect b="47991"/>
          <a:stretch/>
        </p:blipFill>
        <p:spPr>
          <a:xfrm>
            <a:off x="4721069" y="3116255"/>
            <a:ext cx="4430444" cy="427741"/>
          </a:xfrm>
          <a:prstGeom prst="rect">
            <a:avLst/>
          </a:prstGeom>
        </p:spPr>
      </p:pic>
      <p:pic>
        <p:nvPicPr>
          <p:cNvPr id="6" name="Picture 5"/>
          <p:cNvPicPr>
            <a:picLocks noChangeAspect="1"/>
          </p:cNvPicPr>
          <p:nvPr/>
        </p:nvPicPr>
        <p:blipFill rotWithShape="1">
          <a:blip r:embed="rId3"/>
          <a:srcRect l="15808" t="7754"/>
          <a:stretch/>
        </p:blipFill>
        <p:spPr>
          <a:xfrm>
            <a:off x="8077896" y="3543996"/>
            <a:ext cx="3275904" cy="2790232"/>
          </a:xfrm>
          <a:prstGeom prst="rect">
            <a:avLst/>
          </a:prstGeom>
        </p:spPr>
      </p:pic>
      <p:pic>
        <p:nvPicPr>
          <p:cNvPr id="7" name="Picture 6"/>
          <p:cNvPicPr>
            <a:picLocks noChangeAspect="1"/>
          </p:cNvPicPr>
          <p:nvPr/>
        </p:nvPicPr>
        <p:blipFill>
          <a:blip r:embed="rId4"/>
          <a:stretch>
            <a:fillRect/>
          </a:stretch>
        </p:blipFill>
        <p:spPr>
          <a:xfrm>
            <a:off x="1004596" y="3752334"/>
            <a:ext cx="6905280" cy="2741422"/>
          </a:xfrm>
          <a:prstGeom prst="rect">
            <a:avLst/>
          </a:prstGeom>
        </p:spPr>
      </p:pic>
      <p:sp>
        <p:nvSpPr>
          <p:cNvPr id="8" name="Footer Placeholder 7"/>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187072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smtClean="0">
                <a:solidFill>
                  <a:srgbClr val="FF0000"/>
                </a:solidFill>
              </a:rPr>
              <a:t>3. Three-Address Code</a:t>
            </a:r>
            <a:r>
              <a:rPr lang="en-US" sz="3200">
                <a:solidFill>
                  <a:srgbClr val="FF0000"/>
                </a:solidFill>
              </a:rPr>
              <a:t/>
            </a:r>
            <a:br>
              <a:rPr lang="en-US" sz="3200">
                <a:solidFill>
                  <a:srgbClr val="FF0000"/>
                </a:solidFill>
              </a:rPr>
            </a:br>
            <a:endParaRPr lang="en-US" sz="3200">
              <a:solidFill>
                <a:srgbClr val="FF0000"/>
              </a:solidFill>
            </a:endParaRPr>
          </a:p>
        </p:txBody>
      </p:sp>
      <p:sp>
        <p:nvSpPr>
          <p:cNvPr id="3" name="Content Placeholder 2"/>
          <p:cNvSpPr>
            <a:spLocks noGrp="1"/>
          </p:cNvSpPr>
          <p:nvPr>
            <p:ph idx="1"/>
          </p:nvPr>
        </p:nvSpPr>
        <p:spPr>
          <a:xfrm>
            <a:off x="748048" y="1297591"/>
            <a:ext cx="9696718" cy="3132741"/>
          </a:xfrm>
        </p:spPr>
        <p:txBody>
          <a:bodyPr>
            <a:noAutofit/>
          </a:bodyPr>
          <a:lstStyle/>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A three address code is the intermediate representation with at most one operator on the right side of an instruction.</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That is, no built-up arithmetic expressions are permitted.</a:t>
            </a:r>
          </a:p>
          <a:p>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Thus, x+y*z might be translated into the sequence of three address instructions:  </a:t>
            </a:r>
            <a:b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t</a:t>
            </a:r>
            <a:r>
              <a:rPr lang="en-US" sz="18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 y*z  </a:t>
            </a:r>
            <a:b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t</a:t>
            </a:r>
            <a:r>
              <a:rPr lang="en-US" sz="18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x + t</a:t>
            </a:r>
            <a:r>
              <a:rPr lang="en-US" sz="1800" baseline="-25000" smtClean="0">
                <a:latin typeface="Arial Unicode MS" panose="020B0604020202020204" pitchFamily="34" charset="-128"/>
                <a:ea typeface="Arial Unicode MS" panose="020B0604020202020204" pitchFamily="34" charset="-128"/>
                <a:cs typeface="Arial Unicode MS" panose="020B0604020202020204" pitchFamily="34" charset="-128"/>
              </a:rPr>
              <a:t>1  </a:t>
            </a:r>
          </a:p>
          <a:p>
            <a:pPr marL="0" indent="0">
              <a:buNone/>
            </a:pP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 where t1 and t2 are compiler generated temporary names.</a:t>
            </a:r>
          </a:p>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3AC is close to assembly language, making machine code generation easier. </a:t>
            </a:r>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1800">
                <a:latin typeface="Arial Unicode MS" panose="020B0604020202020204" pitchFamily="34" charset="-128"/>
                <a:ea typeface="Arial Unicode MS" panose="020B0604020202020204" pitchFamily="34" charset="-128"/>
                <a:cs typeface="Arial Unicode MS" panose="020B0604020202020204" pitchFamily="34" charset="-128"/>
              </a:rPr>
              <a:t>3AC is easy to generate from syntax </a:t>
            </a:r>
            <a:r>
              <a:rPr lang="en-US" sz="1800" smtClean="0">
                <a:latin typeface="Arial Unicode MS" panose="020B0604020202020204" pitchFamily="34" charset="-128"/>
                <a:ea typeface="Arial Unicode MS" panose="020B0604020202020204" pitchFamily="34" charset="-128"/>
                <a:cs typeface="Arial Unicode MS" panose="020B0604020202020204" pitchFamily="34" charset="-128"/>
              </a:rPr>
              <a:t>trees or DAG. </a:t>
            </a:r>
            <a:r>
              <a:rPr lang="en-US" sz="1800">
                <a:latin typeface="Arial Unicode MS" panose="020B0604020202020204" pitchFamily="34" charset="-128"/>
                <a:ea typeface="Arial Unicode MS" panose="020B0604020202020204" pitchFamily="34" charset="-128"/>
                <a:cs typeface="Arial Unicode MS" panose="020B0604020202020204" pitchFamily="34" charset="-128"/>
              </a:rPr>
              <a:t>We associate a temporary with each interior tree node. </a:t>
            </a:r>
          </a:p>
          <a:p>
            <a:endParaRPr lang="en-US" sz="180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800" baseline="-2500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baseline="-2500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18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10CE138F-077E-4F22-9EFF-343499C387EA}" type="slidenum">
              <a:rPr lang="en-US" smtClean="0"/>
              <a:t>9</a:t>
            </a:fld>
            <a:endParaRPr lang="en-US"/>
          </a:p>
        </p:txBody>
      </p:sp>
      <p:pic>
        <p:nvPicPr>
          <p:cNvPr id="5" name="Picture 4"/>
          <p:cNvPicPr>
            <a:picLocks noChangeAspect="1"/>
          </p:cNvPicPr>
          <p:nvPr/>
        </p:nvPicPr>
        <p:blipFill>
          <a:blip r:embed="rId2"/>
          <a:stretch>
            <a:fillRect/>
          </a:stretch>
        </p:blipFill>
        <p:spPr>
          <a:xfrm>
            <a:off x="1685790" y="4430332"/>
            <a:ext cx="3057063" cy="2427668"/>
          </a:xfrm>
          <a:prstGeom prst="rect">
            <a:avLst/>
          </a:prstGeom>
        </p:spPr>
      </p:pic>
      <p:pic>
        <p:nvPicPr>
          <p:cNvPr id="6" name="Picture 5"/>
          <p:cNvPicPr>
            <a:picLocks noChangeAspect="1"/>
          </p:cNvPicPr>
          <p:nvPr/>
        </p:nvPicPr>
        <p:blipFill rotWithShape="1">
          <a:blip r:embed="rId3"/>
          <a:srcRect l="11503" t="17054" r="11688" b="9312"/>
          <a:stretch/>
        </p:blipFill>
        <p:spPr>
          <a:xfrm>
            <a:off x="6265982" y="4409762"/>
            <a:ext cx="2092408" cy="2137893"/>
          </a:xfrm>
          <a:prstGeom prst="rect">
            <a:avLst/>
          </a:prstGeom>
        </p:spPr>
      </p:pic>
      <p:sp>
        <p:nvSpPr>
          <p:cNvPr id="7" name="Right Arrow 6"/>
          <p:cNvSpPr/>
          <p:nvPr/>
        </p:nvSpPr>
        <p:spPr>
          <a:xfrm>
            <a:off x="4971245" y="5370490"/>
            <a:ext cx="1294737" cy="4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t>Dabbal Mahara</a:t>
            </a:r>
            <a:endParaRPr lang="en-US"/>
          </a:p>
        </p:txBody>
      </p:sp>
    </p:spTree>
    <p:extLst>
      <p:ext uri="{BB962C8B-B14F-4D97-AF65-F5344CB8AC3E}">
        <p14:creationId xmlns:p14="http://schemas.microsoft.com/office/powerpoint/2010/main" val="2924797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2742</TotalTime>
  <Words>3051</Words>
  <Application>Microsoft Office PowerPoint</Application>
  <PresentationFormat>Widescreen</PresentationFormat>
  <Paragraphs>656</Paragraphs>
  <Slides>41</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41</vt:i4>
      </vt:variant>
    </vt:vector>
  </HeadingPairs>
  <TitlesOfParts>
    <vt:vector size="57" baseType="lpstr">
      <vt:lpstr>Arial Unicode MS</vt:lpstr>
      <vt:lpstr>Aparajita</vt:lpstr>
      <vt:lpstr>Arial</vt:lpstr>
      <vt:lpstr>Baskerville Old Face</vt:lpstr>
      <vt:lpstr>Bell MT</vt:lpstr>
      <vt:lpstr>Calibri</vt:lpstr>
      <vt:lpstr>Calibri Light</vt:lpstr>
      <vt:lpstr>Century Gothic</vt:lpstr>
      <vt:lpstr>Mangal</vt:lpstr>
      <vt:lpstr>Times New Roman</vt:lpstr>
      <vt:lpstr>Trebuchet MS</vt:lpstr>
      <vt:lpstr>TT15Ct00</vt:lpstr>
      <vt:lpstr>Wingdings 3</vt:lpstr>
      <vt:lpstr>Office Theme</vt:lpstr>
      <vt:lpstr>Wisp</vt:lpstr>
      <vt:lpstr>Berlin</vt:lpstr>
      <vt:lpstr>Unit – 4 (Part IV)  Intermediate Code Generation</vt:lpstr>
      <vt:lpstr>Intermediate Code Generation</vt:lpstr>
      <vt:lpstr>Why Intermediate Language </vt:lpstr>
      <vt:lpstr>Types of Intermediate Languages</vt:lpstr>
      <vt:lpstr>1. Syntax Tree</vt:lpstr>
      <vt:lpstr>SDD for creating syntax tree</vt:lpstr>
      <vt:lpstr>Example 2: Syntax tree</vt:lpstr>
      <vt:lpstr>2. DAG</vt:lpstr>
      <vt:lpstr>3. Three-Address Code </vt:lpstr>
      <vt:lpstr>Forms of 3AC </vt:lpstr>
      <vt:lpstr>Representation of 3AC in data structure</vt:lpstr>
      <vt:lpstr>2. Triples</vt:lpstr>
      <vt:lpstr>3. Indirect Triples</vt:lpstr>
      <vt:lpstr>3AC for program constructs</vt:lpstr>
      <vt:lpstr>3AC for  Assignment statement with expressions</vt:lpstr>
      <vt:lpstr>Example: Generate three address code or the following arithmetic expression:    a = - b * c</vt:lpstr>
      <vt:lpstr>3AC  generation for Array references</vt:lpstr>
      <vt:lpstr>3AC  generation for Array references</vt:lpstr>
      <vt:lpstr>One Dimensional Array Reference: Example</vt:lpstr>
      <vt:lpstr>PowerPoint Presentation</vt:lpstr>
      <vt:lpstr>Example: 2D array referencing</vt:lpstr>
      <vt:lpstr>Translation of Array references</vt:lpstr>
      <vt:lpstr>Translation of Array references</vt:lpstr>
      <vt:lpstr>Example: Compute 3AC for  expression c+a[i][j], where c, i and j are all integers and a is 2x3 integer array.</vt:lpstr>
      <vt:lpstr>PowerPoint Presentation</vt:lpstr>
      <vt:lpstr>Three Address Code generation for if then statement </vt:lpstr>
      <vt:lpstr>Three Address Code generation for if then else statement </vt:lpstr>
      <vt:lpstr>Three Address Code generation for while do statement </vt:lpstr>
      <vt:lpstr>PowerPoint Presentation</vt:lpstr>
      <vt:lpstr>PowerPoint Presentation</vt:lpstr>
      <vt:lpstr>PowerPoint Presentation</vt:lpstr>
      <vt:lpstr>Example 5: Generate three address code for following c program</vt:lpstr>
      <vt:lpstr>Example 6 : Generate three address code for following c program</vt:lpstr>
      <vt:lpstr>Logical Expression </vt:lpstr>
      <vt:lpstr> SDD for translation of Boolean Expression to 3AC</vt:lpstr>
      <vt:lpstr>Example: consider the following statement and translate it into three address codes. if (x &lt; 100 || x &gt; 200 &amp;&amp; x != y ) x = 0;</vt:lpstr>
      <vt:lpstr>Three address code for procedure call </vt:lpstr>
      <vt:lpstr> Example 2</vt:lpstr>
      <vt:lpstr>Example: 3</vt:lpstr>
      <vt:lpstr> Example 4: Write 3AC for the following code: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Resham</dc:creator>
  <cp:lastModifiedBy>Dabbal Mahara</cp:lastModifiedBy>
  <cp:revision>304</cp:revision>
  <dcterms:created xsi:type="dcterms:W3CDTF">2016-12-19T13:10:35Z</dcterms:created>
  <dcterms:modified xsi:type="dcterms:W3CDTF">2020-06-23T04:17:23Z</dcterms:modified>
</cp:coreProperties>
</file>