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41"/>
  </p:notesMasterIdLst>
  <p:handoutMasterIdLst>
    <p:handoutMasterId r:id="rId42"/>
  </p:handoutMasterIdLst>
  <p:sldIdLst>
    <p:sldId id="442" r:id="rId4"/>
    <p:sldId id="408" r:id="rId5"/>
    <p:sldId id="417" r:id="rId6"/>
    <p:sldId id="421" r:id="rId7"/>
    <p:sldId id="422" r:id="rId8"/>
    <p:sldId id="423" r:id="rId9"/>
    <p:sldId id="418" r:id="rId10"/>
    <p:sldId id="419" r:id="rId11"/>
    <p:sldId id="420" r:id="rId12"/>
    <p:sldId id="410" r:id="rId13"/>
    <p:sldId id="411" r:id="rId14"/>
    <p:sldId id="412" r:id="rId15"/>
    <p:sldId id="413" r:id="rId16"/>
    <p:sldId id="414" r:id="rId17"/>
    <p:sldId id="415" r:id="rId18"/>
    <p:sldId id="416" r:id="rId19"/>
    <p:sldId id="436" r:id="rId20"/>
    <p:sldId id="437" r:id="rId21"/>
    <p:sldId id="441" r:id="rId22"/>
    <p:sldId id="409" r:id="rId23"/>
    <p:sldId id="425" r:id="rId24"/>
    <p:sldId id="426" r:id="rId25"/>
    <p:sldId id="427" r:id="rId26"/>
    <p:sldId id="434" r:id="rId27"/>
    <p:sldId id="445" r:id="rId28"/>
    <p:sldId id="428" r:id="rId29"/>
    <p:sldId id="444" r:id="rId30"/>
    <p:sldId id="429" r:id="rId31"/>
    <p:sldId id="446" r:id="rId32"/>
    <p:sldId id="430" r:id="rId33"/>
    <p:sldId id="435" r:id="rId34"/>
    <p:sldId id="431" r:id="rId35"/>
    <p:sldId id="432" r:id="rId36"/>
    <p:sldId id="433" r:id="rId37"/>
    <p:sldId id="424" r:id="rId38"/>
    <p:sldId id="447" r:id="rId39"/>
    <p:sldId id="28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B2A3A1-9E3A-4CC8-8867-71FCC9F818DF}">
          <p14:sldIdLst>
            <p14:sldId id="442"/>
            <p14:sldId id="408"/>
            <p14:sldId id="417"/>
            <p14:sldId id="421"/>
            <p14:sldId id="422"/>
            <p14:sldId id="423"/>
            <p14:sldId id="418"/>
            <p14:sldId id="419"/>
            <p14:sldId id="420"/>
            <p14:sldId id="410"/>
            <p14:sldId id="411"/>
            <p14:sldId id="412"/>
            <p14:sldId id="413"/>
            <p14:sldId id="414"/>
            <p14:sldId id="415"/>
            <p14:sldId id="416"/>
            <p14:sldId id="436"/>
            <p14:sldId id="437"/>
            <p14:sldId id="441"/>
            <p14:sldId id="409"/>
            <p14:sldId id="425"/>
          </p14:sldIdLst>
        </p14:section>
        <p14:section name="Untitled Section" id="{DEC97662-E9A3-4A34-ABF6-63CA278DCC17}">
          <p14:sldIdLst>
            <p14:sldId id="426"/>
            <p14:sldId id="427"/>
            <p14:sldId id="434"/>
            <p14:sldId id="445"/>
            <p14:sldId id="428"/>
            <p14:sldId id="444"/>
            <p14:sldId id="429"/>
            <p14:sldId id="446"/>
            <p14:sldId id="430"/>
            <p14:sldId id="435"/>
            <p14:sldId id="431"/>
            <p14:sldId id="432"/>
            <p14:sldId id="433"/>
            <p14:sldId id="424"/>
            <p14:sldId id="447"/>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1" d="100"/>
          <a:sy n="71" d="100"/>
        </p:scale>
        <p:origin x="61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36363E-39B9-4E9D-8F0D-9688C827E136}" type="datetimeFigureOut">
              <a:rPr lang="en-US" smtClean="0"/>
              <a:t>8/19/2020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B9FEE4-86A3-451E-AF88-767A4060A695}" type="slidenum">
              <a:rPr lang="en-US" smtClean="0"/>
              <a:t>‹#›</a:t>
            </a:fld>
            <a:endParaRPr lang="en-US"/>
          </a:p>
        </p:txBody>
      </p:sp>
    </p:spTree>
    <p:extLst>
      <p:ext uri="{BB962C8B-B14F-4D97-AF65-F5344CB8AC3E}">
        <p14:creationId xmlns:p14="http://schemas.microsoft.com/office/powerpoint/2010/main" val="12938249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5E17A-8861-46F7-A524-FE8EA8D3758B}"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659BE-2E0E-4FA5-AAB5-7851ED76C3F6}" type="slidenum">
              <a:rPr lang="en-US" smtClean="0"/>
              <a:t>‹#›</a:t>
            </a:fld>
            <a:endParaRPr lang="en-US"/>
          </a:p>
        </p:txBody>
      </p:sp>
    </p:spTree>
    <p:extLst>
      <p:ext uri="{BB962C8B-B14F-4D97-AF65-F5344CB8AC3E}">
        <p14:creationId xmlns:p14="http://schemas.microsoft.com/office/powerpoint/2010/main" val="42409292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36FAF3-ACC2-4DD5-BE62-A7B67F4C8D52}" type="slidenum">
              <a:rPr lang="en-US" smtClean="0"/>
              <a:t>1</a:t>
            </a:fld>
            <a:endParaRPr lang="en-US"/>
          </a:p>
        </p:txBody>
      </p:sp>
    </p:spTree>
    <p:extLst>
      <p:ext uri="{BB962C8B-B14F-4D97-AF65-F5344CB8AC3E}">
        <p14:creationId xmlns:p14="http://schemas.microsoft.com/office/powerpoint/2010/main" val="158696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64388-D46D-4A5F-9CDA-308D12F6074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0951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DD31D-4C2A-403F-9504-152FE25EE6C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34448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A5016-88EC-4999-A5D0-9973E3DC8B5F}"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92472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864388-D46D-4A5F-9CDA-308D12F6074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85636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D4A4D-6EBA-4011-8B6E-7E84215DDED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46764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73843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042977-89AA-42A9-8FD3-50FE6A3D1660}"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50344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24341D-DC9E-454E-94D4-758E186BF64E}"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46004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5EA63A-0E4A-40A3-A5AA-F23A7DF539A8}"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774313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3EEDE43-E068-4BCA-98C8-0FDDBF78FA55}" type="datetime1">
              <a:rPr lang="en-US" smtClean="0"/>
              <a:t>8/19/2020</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977910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ED31F-5703-40DD-9759-30DA95A406A2}"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1332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D4A4D-6EBA-4011-8B6E-7E84215DDED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80326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E0A3C-CE8F-40FF-83A0-D508DD253D59}"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485267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47556858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480931524"/>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0CE138F-077E-4F22-9EFF-343499C387E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75936671"/>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019115865"/>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3721FF1-477B-4AFF-8384-BC9C5A6856F1}"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58971896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3721FF1-477B-4AFF-8384-BC9C5A6856F1}"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168061443"/>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DD31D-4C2A-403F-9504-152FE25EE6C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762785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BFA5016-88EC-4999-A5D0-9973E3DC8B5F}" type="datetime1">
              <a:rPr lang="en-US" smtClean="0"/>
              <a:t>8/19/2020</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Dabbal Mahara</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814350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864388-D46D-4A5F-9CDA-308D12F6074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15975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47720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D4A4D-6EBA-4011-8B6E-7E84215DDED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604248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3155783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E042977-89AA-42A9-8FD3-50FE6A3D1660}" type="datetime1">
              <a:rPr lang="en-US" smtClean="0"/>
              <a:t>8/19/2020</a:t>
            </a:fld>
            <a:endParaRPr lang="en-US"/>
          </a:p>
        </p:txBody>
      </p:sp>
      <p:sp>
        <p:nvSpPr>
          <p:cNvPr id="9" name="Footer Placeholder 8"/>
          <p:cNvSpPr>
            <a:spLocks noGrp="1"/>
          </p:cNvSpPr>
          <p:nvPr>
            <p:ph type="ftr" sz="quarter" idx="11"/>
          </p:nvPr>
        </p:nvSpPr>
        <p:spPr/>
        <p:txBody>
          <a:bodyPr/>
          <a:lstStyle/>
          <a:p>
            <a:r>
              <a:rPr lang="en-US" smtClean="0"/>
              <a:t>Dabbal Mahara</a:t>
            </a:r>
            <a:endParaRPr lang="en-US"/>
          </a:p>
        </p:txBody>
      </p:sp>
      <p:sp>
        <p:nvSpPr>
          <p:cNvPr id="10" name="Slide Number Placeholder 9"/>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9791189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1D24341D-DC9E-454E-94D4-758E186BF64E}" type="datetime1">
              <a:rPr lang="en-US" smtClean="0"/>
              <a:t>8/19/2020</a:t>
            </a:fld>
            <a:endParaRPr lang="en-US"/>
          </a:p>
        </p:txBody>
      </p:sp>
      <p:sp>
        <p:nvSpPr>
          <p:cNvPr id="11" name="Footer Placeholder 10"/>
          <p:cNvSpPr>
            <a:spLocks noGrp="1"/>
          </p:cNvSpPr>
          <p:nvPr>
            <p:ph type="ftr" sz="quarter" idx="11"/>
          </p:nvPr>
        </p:nvSpPr>
        <p:spPr/>
        <p:txBody>
          <a:bodyPr/>
          <a:lstStyle/>
          <a:p>
            <a:r>
              <a:rPr lang="en-US" smtClean="0"/>
              <a:t>Dabbal Mahara</a:t>
            </a:r>
            <a:endParaRPr lang="en-US"/>
          </a:p>
        </p:txBody>
      </p:sp>
      <p:sp>
        <p:nvSpPr>
          <p:cNvPr id="12" name="Slide Number Placeholder 11"/>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558575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895EA63A-0E4A-40A3-A5AA-F23A7DF539A8}" type="datetime1">
              <a:rPr lang="en-US" smtClean="0"/>
              <a:t>8/19/2020</a:t>
            </a:fld>
            <a:endParaRPr lang="en-US"/>
          </a:p>
        </p:txBody>
      </p:sp>
      <p:sp>
        <p:nvSpPr>
          <p:cNvPr id="7" name="Footer Placeholder 6"/>
          <p:cNvSpPr>
            <a:spLocks noGrp="1"/>
          </p:cNvSpPr>
          <p:nvPr>
            <p:ph type="ftr" sz="quarter" idx="11"/>
          </p:nvPr>
        </p:nvSpPr>
        <p:spPr/>
        <p:txBody>
          <a:bodyPr/>
          <a:lstStyle/>
          <a:p>
            <a:r>
              <a:rPr lang="en-US" smtClean="0"/>
              <a:t>Dabbal Mahara</a:t>
            </a:r>
            <a:endParaRPr lang="en-US"/>
          </a:p>
        </p:txBody>
      </p:sp>
      <p:sp>
        <p:nvSpPr>
          <p:cNvPr id="8" name="Slide Number Placeholder 7"/>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190136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EEDE43-E068-4BCA-98C8-0FDDBF78FA55}"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4258949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8CED31F-5703-40DD-9759-30DA95A406A2}" type="datetime1">
              <a:rPr lang="en-US" smtClean="0"/>
              <a:t>8/19/2020</a:t>
            </a:fld>
            <a:endParaRPr lang="en-US"/>
          </a:p>
        </p:txBody>
      </p:sp>
      <p:sp>
        <p:nvSpPr>
          <p:cNvPr id="9" name="Footer Placeholder 8"/>
          <p:cNvSpPr>
            <a:spLocks noGrp="1"/>
          </p:cNvSpPr>
          <p:nvPr>
            <p:ph type="ftr" sz="quarter" idx="11"/>
          </p:nvPr>
        </p:nvSpPr>
        <p:spPr/>
        <p:txBody>
          <a:bodyPr/>
          <a:lstStyle/>
          <a:p>
            <a:r>
              <a:rPr lang="en-US" smtClean="0"/>
              <a:t>Dabbal Mahara</a:t>
            </a:r>
            <a:endParaRPr lang="en-US"/>
          </a:p>
        </p:txBody>
      </p:sp>
      <p:sp>
        <p:nvSpPr>
          <p:cNvPr id="10" name="Slide Number Placeholder 9"/>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6683833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8BE0A3C-CE8F-40FF-83A0-D508DD253D59}" type="datetime1">
              <a:rPr lang="en-US" smtClean="0"/>
              <a:t>8/19/2020</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smtClean="0"/>
              <a:t>Dabbal Mahara</a:t>
            </a:r>
            <a:endParaRPr lang="en-US"/>
          </a:p>
        </p:txBody>
      </p:sp>
      <p:sp>
        <p:nvSpPr>
          <p:cNvPr id="10" name="Slide Number Placeholder 9"/>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296449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6DD31D-4C2A-403F-9504-152FE25EE6C4}"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38375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A5016-88EC-4999-A5D0-9973E3DC8B5F}"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93497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042977-89AA-42A9-8FD3-50FE6A3D1660}"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11198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24341D-DC9E-454E-94D4-758E186BF64E}"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5163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EA63A-0E4A-40A3-A5AA-F23A7DF539A8}"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94354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EDE43-E068-4BCA-98C8-0FDDBF78FA55}" type="datetime1">
              <a:rPr lang="en-US" smtClean="0"/>
              <a:t>8/19/2020</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94557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ED31F-5703-40DD-9759-30DA95A406A2}"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96557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E0A3C-CE8F-40FF-83A0-D508DD253D59}"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3819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21FF1-477B-4AFF-8384-BC9C5A6856F1}" type="datetime1">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Dabbal Mahara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415167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721FF1-477B-4AFF-8384-BC9C5A6856F1}" type="datetime1">
              <a:rPr lang="en-US" smtClean="0"/>
              <a:t>8/19/2020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Dabbal Mahara</a:t>
            </a:r>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35744465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3721FF1-477B-4AFF-8384-BC9C5A6856F1}" type="datetime1">
              <a:rPr lang="en-US" smtClean="0"/>
              <a:t>8/19/2020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Dabbal Mahara</a:t>
            </a:r>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41804350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Unit </a:t>
            </a:r>
            <a:r>
              <a:rPr lang="en-US" dirty="0" smtClean="0"/>
              <a:t>– </a:t>
            </a:r>
            <a:r>
              <a:rPr lang="en-US" dirty="0"/>
              <a:t>I</a:t>
            </a:r>
            <a:r>
              <a:rPr lang="en-US" dirty="0" smtClean="0"/>
              <a:t/>
            </a:r>
            <a:br>
              <a:rPr lang="en-US" dirty="0" smtClean="0"/>
            </a:br>
            <a:r>
              <a:rPr lang="en-US" dirty="0" smtClean="0"/>
              <a:t> ( </a:t>
            </a:r>
            <a:r>
              <a:rPr lang="en-US" dirty="0" smtClean="0"/>
              <a:t>Introduction to Compiler</a:t>
            </a:r>
            <a:r>
              <a:rPr lang="en-US" dirty="0" smtClean="0"/>
              <a:t>)</a:t>
            </a:r>
            <a:endParaRPr lang="en-US" dirty="0"/>
          </a:p>
        </p:txBody>
      </p:sp>
      <p:sp>
        <p:nvSpPr>
          <p:cNvPr id="5" name="Content Placeholder 4"/>
          <p:cNvSpPr>
            <a:spLocks noGrp="1"/>
          </p:cNvSpPr>
          <p:nvPr>
            <p:ph idx="1"/>
          </p:nvPr>
        </p:nvSpPr>
        <p:spPr/>
        <p:txBody>
          <a:bodyPr>
            <a:noAutofit/>
          </a:bodyPr>
          <a:lstStyle/>
          <a:p>
            <a:pPr marL="0" indent="0" algn="ctr">
              <a:buNone/>
            </a:pPr>
            <a:r>
              <a:rPr lang="en-US" sz="2800" dirty="0" smtClean="0"/>
              <a:t>BSc CSIT 5</a:t>
            </a:r>
            <a:r>
              <a:rPr lang="en-US" sz="2800" baseline="30000" dirty="0" smtClean="0"/>
              <a:t>th</a:t>
            </a:r>
            <a:r>
              <a:rPr lang="en-US" sz="2800" dirty="0" smtClean="0"/>
              <a:t> Semester</a:t>
            </a:r>
          </a:p>
          <a:p>
            <a:pPr marL="0" indent="0" algn="ctr">
              <a:buNone/>
            </a:pPr>
            <a:r>
              <a:rPr lang="en-US" sz="2800" dirty="0"/>
              <a:t>2020</a:t>
            </a:r>
          </a:p>
          <a:p>
            <a:pPr marL="0" indent="0" algn="ctr">
              <a:buNone/>
            </a:pPr>
            <a:r>
              <a:rPr lang="en-US" sz="2800" dirty="0" smtClean="0"/>
              <a:t>Mid-Western University, Surkhet</a:t>
            </a:r>
          </a:p>
          <a:p>
            <a:pPr marL="0" indent="0" algn="ctr">
              <a:buNone/>
            </a:pPr>
            <a:endParaRPr lang="en-US" sz="2800" dirty="0"/>
          </a:p>
          <a:p>
            <a:pPr marL="0" indent="0" algn="ctr">
              <a:buNone/>
            </a:pPr>
            <a:r>
              <a:rPr lang="en-US" sz="2800" dirty="0" smtClean="0"/>
              <a:t>Prepared By:</a:t>
            </a:r>
          </a:p>
          <a:p>
            <a:pPr marL="0" indent="0" algn="ctr">
              <a:buNone/>
            </a:pPr>
            <a:r>
              <a:rPr lang="en-US" sz="2800" dirty="0" smtClean="0"/>
              <a:t>Dabbal Singh Mahara</a:t>
            </a:r>
          </a:p>
        </p:txBody>
      </p:sp>
      <p:sp>
        <p:nvSpPr>
          <p:cNvPr id="7" name="Slide Number Placeholder 6"/>
          <p:cNvSpPr>
            <a:spLocks noGrp="1"/>
          </p:cNvSpPr>
          <p:nvPr>
            <p:ph type="sldNum" sz="quarter" idx="12"/>
          </p:nvPr>
        </p:nvSpPr>
        <p:spPr/>
        <p:txBody>
          <a:bodyPr/>
          <a:lstStyle/>
          <a:p>
            <a:fld id="{25ABC812-AC9D-45CF-A2E0-AB450E8B5CC7}" type="slidenum">
              <a:rPr lang="en-US" smtClean="0"/>
              <a:t>1</a:t>
            </a:fld>
            <a:endParaRPr lang="en-US" dirty="0"/>
          </a:p>
        </p:txBody>
      </p:sp>
    </p:spTree>
    <p:extLst>
      <p:ext uri="{BB962C8B-B14F-4D97-AF65-F5344CB8AC3E}">
        <p14:creationId xmlns:p14="http://schemas.microsoft.com/office/powerpoint/2010/main" val="419647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7614"/>
          </a:xfrm>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Two-Pass Model of a Compiler</a:t>
            </a: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10</a:t>
            </a:fld>
            <a:endParaRPr lang="en-US"/>
          </a:p>
        </p:txBody>
      </p:sp>
      <p:grpSp>
        <p:nvGrpSpPr>
          <p:cNvPr id="38" name="Group 37"/>
          <p:cNvGrpSpPr/>
          <p:nvPr/>
        </p:nvGrpSpPr>
        <p:grpSpPr>
          <a:xfrm>
            <a:off x="1167534" y="1602786"/>
            <a:ext cx="8109258" cy="1611063"/>
            <a:chOff x="55467" y="2208464"/>
            <a:chExt cx="11191971" cy="2464981"/>
          </a:xfrm>
        </p:grpSpPr>
        <p:sp>
          <p:nvSpPr>
            <p:cNvPr id="5" name="Rectangle 4"/>
            <p:cNvSpPr/>
            <p:nvPr/>
          </p:nvSpPr>
          <p:spPr>
            <a:xfrm>
              <a:off x="2380129" y="2259106"/>
              <a:ext cx="1922930" cy="1129553"/>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Front End</a:t>
              </a:r>
              <a:endParaRPr lang="en-US"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6535271" y="2245659"/>
              <a:ext cx="2075329" cy="1129553"/>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Back End</a:t>
              </a:r>
            </a:p>
          </p:txBody>
        </p:sp>
        <p:cxnSp>
          <p:nvCxnSpPr>
            <p:cNvPr id="13" name="Straight Arrow Connector 12"/>
            <p:cNvCxnSpPr/>
            <p:nvPr/>
          </p:nvCxnSpPr>
          <p:spPr>
            <a:xfrm>
              <a:off x="1048870" y="2796988"/>
              <a:ext cx="1331259"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5" idx="3"/>
            </p:cNvCxnSpPr>
            <p:nvPr/>
          </p:nvCxnSpPr>
          <p:spPr>
            <a:xfrm>
              <a:off x="4303059" y="2823883"/>
              <a:ext cx="2232212" cy="134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065929" y="3388659"/>
              <a:ext cx="1" cy="9828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p:cNvCxnSpPr>
            <p:nvPr/>
          </p:nvCxnSpPr>
          <p:spPr>
            <a:xfrm flipH="1">
              <a:off x="7572935" y="3375212"/>
              <a:ext cx="1" cy="9963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65929" y="4367621"/>
              <a:ext cx="6078071" cy="67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467" y="2307220"/>
              <a:ext cx="1389531" cy="792328"/>
            </a:xfrm>
            <a:prstGeom prst="rect">
              <a:avLst/>
            </a:prstGeom>
            <a:noFill/>
          </p:spPr>
          <p:txBody>
            <a:bodyPr wrap="square" rtlCol="0">
              <a:spAutoFit/>
            </a:bodyPr>
            <a:lstStyle/>
            <a:p>
              <a:r>
                <a:rPr lang="en-US" b="1" smtClean="0">
                  <a:solidFill>
                    <a:srgbClr val="C00000"/>
                  </a:solidFill>
                </a:rPr>
                <a:t>Source Code</a:t>
              </a:r>
              <a:endParaRPr lang="en-US" b="1">
                <a:solidFill>
                  <a:srgbClr val="C00000"/>
                </a:solidFill>
              </a:endParaRPr>
            </a:p>
          </p:txBody>
        </p:sp>
        <p:sp>
          <p:nvSpPr>
            <p:cNvPr id="28" name="TextBox 27"/>
            <p:cNvSpPr txBox="1"/>
            <p:nvPr/>
          </p:nvSpPr>
          <p:spPr>
            <a:xfrm>
              <a:off x="4548466" y="2286000"/>
              <a:ext cx="1389531" cy="490489"/>
            </a:xfrm>
            <a:prstGeom prst="rect">
              <a:avLst/>
            </a:prstGeom>
            <a:noFill/>
          </p:spPr>
          <p:txBody>
            <a:bodyPr wrap="square" rtlCol="0">
              <a:spAutoFit/>
            </a:bodyPr>
            <a:lstStyle/>
            <a:p>
              <a:pPr algn="ctr"/>
              <a:r>
                <a:rPr lang="en-US" sz="2000" b="1" smtClean="0">
                  <a:solidFill>
                    <a:srgbClr val="C00000"/>
                  </a:solidFill>
                </a:rPr>
                <a:t>IR</a:t>
              </a:r>
              <a:endParaRPr lang="en-US" sz="2000" b="1">
                <a:solidFill>
                  <a:srgbClr val="C00000"/>
                </a:solidFill>
              </a:endParaRPr>
            </a:p>
          </p:txBody>
        </p:sp>
        <p:sp>
          <p:nvSpPr>
            <p:cNvPr id="29" name="TextBox 28"/>
            <p:cNvSpPr txBox="1"/>
            <p:nvPr/>
          </p:nvSpPr>
          <p:spPr>
            <a:xfrm>
              <a:off x="8968068" y="4182956"/>
              <a:ext cx="1389531" cy="490489"/>
            </a:xfrm>
            <a:prstGeom prst="rect">
              <a:avLst/>
            </a:prstGeom>
            <a:noFill/>
          </p:spPr>
          <p:txBody>
            <a:bodyPr wrap="square" rtlCol="0">
              <a:spAutoFit/>
            </a:bodyPr>
            <a:lstStyle/>
            <a:p>
              <a:pPr algn="ctr"/>
              <a:r>
                <a:rPr lang="en-US" sz="2000" b="1">
                  <a:solidFill>
                    <a:srgbClr val="C00000"/>
                  </a:solidFill>
                </a:rPr>
                <a:t>Errors</a:t>
              </a:r>
            </a:p>
          </p:txBody>
        </p:sp>
        <p:cxnSp>
          <p:nvCxnSpPr>
            <p:cNvPr id="36" name="Straight Arrow Connector 35"/>
            <p:cNvCxnSpPr/>
            <p:nvPr/>
          </p:nvCxnSpPr>
          <p:spPr>
            <a:xfrm>
              <a:off x="8610600" y="2837330"/>
              <a:ext cx="121359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408552" y="2208464"/>
              <a:ext cx="1838886" cy="867786"/>
            </a:xfrm>
            <a:prstGeom prst="rect">
              <a:avLst/>
            </a:prstGeom>
            <a:noFill/>
          </p:spPr>
          <p:txBody>
            <a:bodyPr wrap="square" rtlCol="0">
              <a:spAutoFit/>
            </a:bodyPr>
            <a:lstStyle>
              <a:defPPr>
                <a:defRPr lang="en-US"/>
              </a:defPPr>
              <a:lvl1pPr algn="ctr">
                <a:defRPr sz="2800" b="1">
                  <a:solidFill>
                    <a:srgbClr val="C00000"/>
                  </a:solidFill>
                </a:defRPr>
              </a:lvl1pPr>
            </a:lstStyle>
            <a:p>
              <a:r>
                <a:rPr lang="en-US" sz="2000"/>
                <a:t>Machine Code</a:t>
              </a:r>
            </a:p>
          </p:txBody>
        </p:sp>
      </p:grpSp>
      <p:sp>
        <p:nvSpPr>
          <p:cNvPr id="40" name="TextBox 39"/>
          <p:cNvSpPr txBox="1"/>
          <p:nvPr/>
        </p:nvSpPr>
        <p:spPr>
          <a:xfrm>
            <a:off x="1167534" y="3490009"/>
            <a:ext cx="881466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The front end receives high level source program as input and produces the intermediate representation.</a:t>
            </a:r>
          </a:p>
          <a:p>
            <a:pPr marL="285750" indent="-285750">
              <a:buFont typeface="Arial" panose="020B0604020202020204" pitchFamily="34" charset="0"/>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The front end maps legal source code to IR.</a:t>
            </a:r>
          </a:p>
          <a:p>
            <a:pPr marL="285750" indent="-285750">
              <a:buFont typeface="Arial" panose="020B0604020202020204" pitchFamily="34" charset="0"/>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The front end is also called analysis part.</a:t>
            </a:r>
          </a:p>
          <a:p>
            <a:pPr marL="285750" indent="-285750">
              <a:buFont typeface="Arial" panose="020B0604020202020204" pitchFamily="34" charset="0"/>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The back end generates the target machine code from the IR of source program.</a:t>
            </a:r>
          </a:p>
          <a:p>
            <a:pPr marL="285750" indent="-285750">
              <a:buFont typeface="Arial" panose="020B0604020202020204" pitchFamily="34" charset="0"/>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The back end is also called synthesis part.</a:t>
            </a:r>
          </a:p>
          <a:p>
            <a:pPr marL="285750" indent="-285750">
              <a:buFont typeface="Arial" panose="020B0604020202020204" pitchFamily="34" charset="0"/>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The front end/back end model provides high flexibility of constructing different compilers by attaching either front end or back ends to each other.</a:t>
            </a:r>
          </a:p>
          <a:p>
            <a:pPr marL="285750" indent="-285750">
              <a:buFont typeface="Arial" panose="020B0604020202020204" pitchFamily="34" charset="0"/>
              <a:buChar char="•"/>
            </a:pPr>
            <a:endParaRPr lang="en-US" sz="2000" dirty="0">
              <a:latin typeface="Bell MT" panose="02020503060305020303"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88760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marL="342900" indent="-342900">
              <a:buFont typeface="Wingdings" panose="05000000000000000000" pitchFamily="2" charset="2"/>
              <a:buChar char="q"/>
            </a:pPr>
            <a:r>
              <a:rPr lang="en-US" sz="2800" b="1">
                <a:solidFill>
                  <a:srgbClr val="0070C0"/>
                </a:solidFill>
                <a:latin typeface="Bell MT" panose="02020503060305020303" pitchFamily="18" charset="0"/>
              </a:rPr>
              <a:t>Front End</a:t>
            </a: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11</a:t>
            </a:fld>
            <a:endParaRPr lang="en-US"/>
          </a:p>
        </p:txBody>
      </p:sp>
      <p:sp>
        <p:nvSpPr>
          <p:cNvPr id="5" name="TextBox 4"/>
          <p:cNvSpPr txBox="1"/>
          <p:nvPr/>
        </p:nvSpPr>
        <p:spPr>
          <a:xfrm>
            <a:off x="838200" y="1488235"/>
            <a:ext cx="8243047" cy="1200329"/>
          </a:xfrm>
          <a:prstGeom prst="rect">
            <a:avLst/>
          </a:prstGeom>
          <a:noFill/>
        </p:spPr>
        <p:txBody>
          <a:bodyPr wrap="square" rtlCol="0">
            <a:spAutoFit/>
          </a:bodyPr>
          <a:lstStyle/>
          <a:p>
            <a:pPr marL="285750" indent="-285750">
              <a:buFont typeface="Arial" panose="020B0604020202020204" pitchFamily="34" charset="0"/>
              <a:buChar char="•"/>
            </a:pPr>
            <a:r>
              <a:rPr lang="en-US" sz="2400" smtClean="0">
                <a:latin typeface="Bell MT" panose="02020503060305020303" pitchFamily="18" charset="0"/>
              </a:rPr>
              <a:t>Recognizes legal and illegal programs</a:t>
            </a:r>
          </a:p>
          <a:p>
            <a:pPr marL="285750" indent="-285750">
              <a:buFont typeface="Arial" panose="020B0604020202020204" pitchFamily="34" charset="0"/>
              <a:buChar char="•"/>
            </a:pPr>
            <a:r>
              <a:rPr lang="en-US" sz="2400" smtClean="0">
                <a:latin typeface="Bell MT" panose="02020503060305020303" pitchFamily="18" charset="0"/>
              </a:rPr>
              <a:t>Reports errors in an useful way </a:t>
            </a:r>
          </a:p>
          <a:p>
            <a:pPr marL="285750" indent="-285750">
              <a:buFont typeface="Arial" panose="020B0604020202020204" pitchFamily="34" charset="0"/>
              <a:buChar char="•"/>
            </a:pPr>
            <a:r>
              <a:rPr lang="en-US" sz="2400" smtClean="0">
                <a:latin typeface="Bell MT" panose="02020503060305020303" pitchFamily="18" charset="0"/>
              </a:rPr>
              <a:t>Produces IR and preliminary storage map</a:t>
            </a:r>
            <a:endParaRPr lang="en-US" sz="2400">
              <a:latin typeface="Bell MT" panose="02020503060305020303" pitchFamily="18" charset="0"/>
            </a:endParaRPr>
          </a:p>
        </p:txBody>
      </p:sp>
      <p:grpSp>
        <p:nvGrpSpPr>
          <p:cNvPr id="6" name="Group 5"/>
          <p:cNvGrpSpPr/>
          <p:nvPr/>
        </p:nvGrpSpPr>
        <p:grpSpPr>
          <a:xfrm>
            <a:off x="1277471" y="3133165"/>
            <a:ext cx="7560608" cy="1880877"/>
            <a:chOff x="838200" y="2245659"/>
            <a:chExt cx="9877985" cy="2478877"/>
          </a:xfrm>
        </p:grpSpPr>
        <p:sp>
          <p:nvSpPr>
            <p:cNvPr id="7" name="Rectangle 6"/>
            <p:cNvSpPr/>
            <p:nvPr/>
          </p:nvSpPr>
          <p:spPr>
            <a:xfrm>
              <a:off x="2380129" y="2259106"/>
              <a:ext cx="1922930" cy="1129553"/>
            </a:xfrm>
            <a:prstGeom prst="rect">
              <a:avLst/>
            </a:prstGeom>
            <a:solidFill>
              <a:srgbClr val="00206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Scanner</a:t>
              </a:r>
              <a:endParaRPr lang="en-US"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Rectangle 7"/>
            <p:cNvSpPr/>
            <p:nvPr/>
          </p:nvSpPr>
          <p:spPr>
            <a:xfrm>
              <a:off x="6535271" y="2245659"/>
              <a:ext cx="2075329" cy="1129553"/>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Parser</a:t>
              </a:r>
              <a:endParaRPr lang="en-US" b="1">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9" name="Straight Arrow Connector 8"/>
            <p:cNvCxnSpPr/>
            <p:nvPr/>
          </p:nvCxnSpPr>
          <p:spPr>
            <a:xfrm>
              <a:off x="1048870" y="2796988"/>
              <a:ext cx="1331259"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7" idx="3"/>
            </p:cNvCxnSpPr>
            <p:nvPr/>
          </p:nvCxnSpPr>
          <p:spPr>
            <a:xfrm>
              <a:off x="4303059" y="2823883"/>
              <a:ext cx="2232212" cy="134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065929" y="3388659"/>
              <a:ext cx="1" cy="9828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flipH="1">
              <a:off x="7572935" y="3375212"/>
              <a:ext cx="1" cy="9963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65929" y="4367621"/>
              <a:ext cx="6078071" cy="67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8200" y="2385616"/>
              <a:ext cx="1389530" cy="851823"/>
            </a:xfrm>
            <a:prstGeom prst="rect">
              <a:avLst/>
            </a:prstGeom>
            <a:noFill/>
          </p:spPr>
          <p:txBody>
            <a:bodyPr wrap="square" rtlCol="0">
              <a:spAutoFit/>
            </a:bodyPr>
            <a:lstStyle/>
            <a:p>
              <a:r>
                <a:rPr lang="en-US" b="1" smtClean="0">
                  <a:solidFill>
                    <a:srgbClr val="C00000"/>
                  </a:solidFill>
                </a:rPr>
                <a:t>Source Code</a:t>
              </a:r>
              <a:endParaRPr lang="en-US" b="1">
                <a:solidFill>
                  <a:srgbClr val="C00000"/>
                </a:solidFill>
              </a:endParaRPr>
            </a:p>
          </p:txBody>
        </p:sp>
        <p:sp>
          <p:nvSpPr>
            <p:cNvPr id="15" name="TextBox 14"/>
            <p:cNvSpPr txBox="1"/>
            <p:nvPr/>
          </p:nvSpPr>
          <p:spPr>
            <a:xfrm>
              <a:off x="4548466" y="2286001"/>
              <a:ext cx="1389530" cy="541580"/>
            </a:xfrm>
            <a:prstGeom prst="rect">
              <a:avLst/>
            </a:prstGeom>
            <a:noFill/>
          </p:spPr>
          <p:txBody>
            <a:bodyPr wrap="square" rtlCol="0">
              <a:spAutoFit/>
            </a:bodyPr>
            <a:lstStyle/>
            <a:p>
              <a:pPr algn="ctr"/>
              <a:r>
                <a:rPr lang="en-US" sz="2000" b="1" smtClean="0">
                  <a:solidFill>
                    <a:srgbClr val="C00000"/>
                  </a:solidFill>
                </a:rPr>
                <a:t>Tokens</a:t>
              </a:r>
              <a:endParaRPr lang="en-US" sz="2000" b="1">
                <a:solidFill>
                  <a:srgbClr val="C00000"/>
                </a:solidFill>
              </a:endParaRPr>
            </a:p>
          </p:txBody>
        </p:sp>
        <p:sp>
          <p:nvSpPr>
            <p:cNvPr id="16" name="TextBox 15"/>
            <p:cNvSpPr txBox="1"/>
            <p:nvPr/>
          </p:nvSpPr>
          <p:spPr>
            <a:xfrm>
              <a:off x="8968068" y="4182956"/>
              <a:ext cx="1389530" cy="541580"/>
            </a:xfrm>
            <a:prstGeom prst="rect">
              <a:avLst/>
            </a:prstGeom>
            <a:noFill/>
          </p:spPr>
          <p:txBody>
            <a:bodyPr wrap="square" rtlCol="0">
              <a:spAutoFit/>
            </a:bodyPr>
            <a:lstStyle/>
            <a:p>
              <a:pPr algn="ctr"/>
              <a:r>
                <a:rPr lang="en-US" sz="2000" b="1">
                  <a:solidFill>
                    <a:srgbClr val="C00000"/>
                  </a:solidFill>
                </a:rPr>
                <a:t>Errors</a:t>
              </a:r>
            </a:p>
          </p:txBody>
        </p:sp>
        <p:cxnSp>
          <p:nvCxnSpPr>
            <p:cNvPr id="17" name="Straight Arrow Connector 16"/>
            <p:cNvCxnSpPr/>
            <p:nvPr/>
          </p:nvCxnSpPr>
          <p:spPr>
            <a:xfrm>
              <a:off x="8610600" y="2837330"/>
              <a:ext cx="121359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77299" y="2333381"/>
              <a:ext cx="1838886" cy="541580"/>
            </a:xfrm>
            <a:prstGeom prst="rect">
              <a:avLst/>
            </a:prstGeom>
            <a:noFill/>
          </p:spPr>
          <p:txBody>
            <a:bodyPr wrap="square" rtlCol="0">
              <a:spAutoFit/>
            </a:bodyPr>
            <a:lstStyle>
              <a:defPPr>
                <a:defRPr lang="en-US"/>
              </a:defPPr>
              <a:lvl1pPr algn="ctr">
                <a:defRPr sz="2800" b="1">
                  <a:solidFill>
                    <a:srgbClr val="C00000"/>
                  </a:solidFill>
                </a:defRPr>
              </a:lvl1pPr>
            </a:lstStyle>
            <a:p>
              <a:r>
                <a:rPr lang="en-US" sz="2000" smtClean="0"/>
                <a:t>IR</a:t>
              </a:r>
              <a:endParaRPr lang="en-US" sz="2000"/>
            </a:p>
          </p:txBody>
        </p:sp>
      </p:grpSp>
    </p:spTree>
    <p:extLst>
      <p:ext uri="{BB962C8B-B14F-4D97-AF65-F5344CB8AC3E}">
        <p14:creationId xmlns:p14="http://schemas.microsoft.com/office/powerpoint/2010/main" val="3305219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marL="342900" indent="-342900">
              <a:buFont typeface="Wingdings" panose="05000000000000000000" pitchFamily="2" charset="2"/>
              <a:buChar char="q"/>
            </a:pPr>
            <a:r>
              <a:rPr lang="en-US" sz="2800" b="1">
                <a:solidFill>
                  <a:srgbClr val="0070C0"/>
                </a:solidFill>
                <a:latin typeface="Bell MT" panose="02020503060305020303" pitchFamily="18" charset="0"/>
              </a:rPr>
              <a:t>Scanner</a:t>
            </a:r>
          </a:p>
        </p:txBody>
      </p:sp>
      <p:sp>
        <p:nvSpPr>
          <p:cNvPr id="5" name="Content Placeholder 4"/>
          <p:cNvSpPr>
            <a:spLocks noGrp="1"/>
          </p:cNvSpPr>
          <p:nvPr>
            <p:ph idx="1"/>
          </p:nvPr>
        </p:nvSpPr>
        <p:spPr>
          <a:xfrm>
            <a:off x="867334" y="1570436"/>
            <a:ext cx="9823077" cy="3875623"/>
          </a:xfrm>
        </p:spPr>
        <p:txBody>
          <a:bodyPr>
            <a:normAutofit fontScale="85000" lnSpcReduction="20000"/>
          </a:bodyPr>
          <a:lstStyle/>
          <a:p>
            <a:r>
              <a:rPr lang="en-US" dirty="0" smtClean="0">
                <a:latin typeface="Bell MT" panose="02020503060305020303" pitchFamily="18" charset="0"/>
              </a:rPr>
              <a:t>maps character streams into words  which are the basic unit of syntax</a:t>
            </a:r>
          </a:p>
          <a:p>
            <a:r>
              <a:rPr lang="en-US" dirty="0" smtClean="0">
                <a:latin typeface="Bell MT" panose="02020503060305020303" pitchFamily="18" charset="0"/>
              </a:rPr>
              <a:t>produces a pairs</a:t>
            </a:r>
          </a:p>
          <a:p>
            <a:pPr lvl="1"/>
            <a:r>
              <a:rPr lang="en-US" dirty="0" smtClean="0">
                <a:latin typeface="Bell MT" panose="02020503060305020303" pitchFamily="18" charset="0"/>
              </a:rPr>
              <a:t>a word and</a:t>
            </a:r>
          </a:p>
          <a:p>
            <a:pPr lvl="1"/>
            <a:r>
              <a:rPr lang="en-US" dirty="0" err="1" smtClean="0">
                <a:latin typeface="Bell MT" panose="02020503060305020303" pitchFamily="18" charset="0"/>
              </a:rPr>
              <a:t>its</a:t>
            </a:r>
            <a:r>
              <a:rPr lang="en-US" dirty="0" smtClean="0">
                <a:latin typeface="Bell MT" panose="02020503060305020303" pitchFamily="18" charset="0"/>
              </a:rPr>
              <a:t> part of speech</a:t>
            </a:r>
          </a:p>
          <a:p>
            <a:r>
              <a:rPr lang="en-US" dirty="0" smtClean="0">
                <a:latin typeface="Bell MT" panose="02020503060305020303" pitchFamily="18" charset="0"/>
              </a:rPr>
              <a:t>Example: x = x + y</a:t>
            </a:r>
          </a:p>
          <a:p>
            <a:pPr lvl="1"/>
            <a:r>
              <a:rPr lang="en-US" dirty="0" smtClean="0">
                <a:latin typeface="Bell MT" panose="02020503060305020303" pitchFamily="18" charset="0"/>
              </a:rPr>
              <a:t>&lt;id, x&gt;</a:t>
            </a:r>
          </a:p>
          <a:p>
            <a:pPr lvl="1"/>
            <a:r>
              <a:rPr lang="en-US" dirty="0" smtClean="0">
                <a:latin typeface="Bell MT" panose="02020503060305020303" pitchFamily="18" charset="0"/>
              </a:rPr>
              <a:t>&lt;assign, =&gt;</a:t>
            </a:r>
          </a:p>
          <a:p>
            <a:pPr lvl="1"/>
            <a:r>
              <a:rPr lang="en-US" dirty="0" smtClean="0">
                <a:latin typeface="Bell MT" panose="02020503060305020303" pitchFamily="18" charset="0"/>
              </a:rPr>
              <a:t>&lt;id, x&gt;</a:t>
            </a:r>
          </a:p>
          <a:p>
            <a:pPr lvl="1"/>
            <a:r>
              <a:rPr lang="en-US" dirty="0" smtClean="0">
                <a:latin typeface="Bell MT" panose="02020503060305020303" pitchFamily="18" charset="0"/>
              </a:rPr>
              <a:t>&lt;</a:t>
            </a:r>
            <a:r>
              <a:rPr lang="en-US" dirty="0" err="1" smtClean="0">
                <a:latin typeface="Bell MT" panose="02020503060305020303" pitchFamily="18" charset="0"/>
              </a:rPr>
              <a:t>addop</a:t>
            </a:r>
            <a:r>
              <a:rPr lang="en-US" dirty="0" smtClean="0">
                <a:latin typeface="Bell MT" panose="02020503060305020303" pitchFamily="18" charset="0"/>
              </a:rPr>
              <a:t>, +&gt;</a:t>
            </a:r>
          </a:p>
          <a:p>
            <a:pPr lvl="1"/>
            <a:r>
              <a:rPr lang="en-US" dirty="0" smtClean="0">
                <a:latin typeface="Bell MT" panose="02020503060305020303" pitchFamily="18" charset="0"/>
              </a:rPr>
              <a:t>&lt;id, y&gt;</a:t>
            </a:r>
          </a:p>
          <a:p>
            <a:r>
              <a:rPr lang="en-US" dirty="0" smtClean="0">
                <a:latin typeface="Bell MT" panose="02020503060305020303" pitchFamily="18" charset="0"/>
              </a:rPr>
              <a:t>We call &lt;token type , word&gt; a token.</a:t>
            </a:r>
          </a:p>
          <a:p>
            <a:r>
              <a:rPr lang="en-US" dirty="0" smtClean="0">
                <a:latin typeface="Bell MT" panose="02020503060305020303" pitchFamily="18" charset="0"/>
              </a:rPr>
              <a:t>typical tokens: number, identifier, +, -, new, while, if, ;,{, (, &lt;, comments</a:t>
            </a:r>
          </a:p>
          <a:p>
            <a:pPr lvl="1"/>
            <a:endParaRPr lang="en-US" dirty="0" smtClean="0">
              <a:latin typeface="Bell MT" panose="02020503060305020303" pitchFamily="18" charset="0"/>
            </a:endParaRPr>
          </a:p>
          <a:p>
            <a:endParaRPr lang="en-US" dirty="0">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12</a:t>
            </a:fld>
            <a:endParaRPr lang="en-US"/>
          </a:p>
        </p:txBody>
      </p:sp>
      <p:grpSp>
        <p:nvGrpSpPr>
          <p:cNvPr id="17" name="Group 16"/>
          <p:cNvGrpSpPr/>
          <p:nvPr/>
        </p:nvGrpSpPr>
        <p:grpSpPr>
          <a:xfrm>
            <a:off x="7617759" y="2526679"/>
            <a:ext cx="3736041" cy="1496839"/>
            <a:chOff x="5701553" y="2904565"/>
            <a:chExt cx="3736041" cy="1496839"/>
          </a:xfrm>
        </p:grpSpPr>
        <p:sp>
          <p:nvSpPr>
            <p:cNvPr id="7" name="TextBox 6"/>
            <p:cNvSpPr txBox="1"/>
            <p:nvPr/>
          </p:nvSpPr>
          <p:spPr>
            <a:xfrm>
              <a:off x="6869206" y="2904565"/>
              <a:ext cx="2568388" cy="584775"/>
            </a:xfrm>
            <a:prstGeom prst="rect">
              <a:avLst/>
            </a:prstGeom>
            <a:noFill/>
          </p:spPr>
          <p:txBody>
            <a:bodyPr wrap="square" rtlCol="0">
              <a:spAutoFit/>
            </a:bodyPr>
            <a:lstStyle/>
            <a:p>
              <a:r>
                <a:rPr lang="en-US" sz="3200" b="1" smtClean="0">
                  <a:solidFill>
                    <a:srgbClr val="FF0000"/>
                  </a:solidFill>
                </a:rPr>
                <a:t>&lt;id, x&gt;</a:t>
              </a:r>
              <a:endParaRPr lang="en-US" sz="3200" b="1">
                <a:solidFill>
                  <a:srgbClr val="FF0000"/>
                </a:solidFill>
              </a:endParaRPr>
            </a:p>
          </p:txBody>
        </p:sp>
        <p:sp>
          <p:nvSpPr>
            <p:cNvPr id="8" name="TextBox 7"/>
            <p:cNvSpPr txBox="1"/>
            <p:nvPr/>
          </p:nvSpPr>
          <p:spPr>
            <a:xfrm>
              <a:off x="5701553" y="4001294"/>
              <a:ext cx="1515035" cy="400110"/>
            </a:xfrm>
            <a:prstGeom prst="rect">
              <a:avLst/>
            </a:prstGeom>
            <a:noFill/>
          </p:spPr>
          <p:txBody>
            <a:bodyPr wrap="square" rtlCol="0">
              <a:spAutoFit/>
            </a:bodyPr>
            <a:lstStyle/>
            <a:p>
              <a:r>
                <a:rPr lang="en-US" sz="2000" b="1" smtClean="0">
                  <a:solidFill>
                    <a:srgbClr val="002060"/>
                  </a:solidFill>
                </a:rPr>
                <a:t> token type</a:t>
              </a:r>
              <a:endParaRPr lang="en-US" sz="2000" b="1">
                <a:solidFill>
                  <a:srgbClr val="002060"/>
                </a:solidFill>
              </a:endParaRPr>
            </a:p>
          </p:txBody>
        </p:sp>
        <p:sp>
          <p:nvSpPr>
            <p:cNvPr id="9" name="TextBox 8"/>
            <p:cNvSpPr txBox="1"/>
            <p:nvPr/>
          </p:nvSpPr>
          <p:spPr>
            <a:xfrm>
              <a:off x="7853082" y="3980895"/>
              <a:ext cx="1515035" cy="400110"/>
            </a:xfrm>
            <a:prstGeom prst="rect">
              <a:avLst/>
            </a:prstGeom>
            <a:noFill/>
          </p:spPr>
          <p:txBody>
            <a:bodyPr wrap="square" rtlCol="0">
              <a:spAutoFit/>
            </a:bodyPr>
            <a:lstStyle/>
            <a:p>
              <a:r>
                <a:rPr lang="en-US" sz="2000" b="1" smtClean="0">
                  <a:solidFill>
                    <a:srgbClr val="002060"/>
                  </a:solidFill>
                </a:rPr>
                <a:t> word</a:t>
              </a:r>
              <a:endParaRPr lang="en-US" sz="2000" b="1">
                <a:solidFill>
                  <a:srgbClr val="002060"/>
                </a:solidFill>
              </a:endParaRPr>
            </a:p>
          </p:txBody>
        </p:sp>
        <p:cxnSp>
          <p:nvCxnSpPr>
            <p:cNvPr id="11" name="Straight Arrow Connector 10"/>
            <p:cNvCxnSpPr/>
            <p:nvPr/>
          </p:nvCxnSpPr>
          <p:spPr>
            <a:xfrm flipV="1">
              <a:off x="6638365" y="3390293"/>
              <a:ext cx="582706" cy="68473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flipV="1">
              <a:off x="7853082" y="3417186"/>
              <a:ext cx="300318" cy="65783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74422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26"/>
            <a:ext cx="10515600" cy="1325563"/>
          </a:xfrm>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Parser</a:t>
            </a:r>
          </a:p>
        </p:txBody>
      </p:sp>
      <p:sp>
        <p:nvSpPr>
          <p:cNvPr id="3" name="Content Placeholder 2"/>
          <p:cNvSpPr>
            <a:spLocks noGrp="1"/>
          </p:cNvSpPr>
          <p:nvPr>
            <p:ph idx="1"/>
          </p:nvPr>
        </p:nvSpPr>
        <p:spPr>
          <a:xfrm>
            <a:off x="1246094" y="758815"/>
            <a:ext cx="8494059" cy="5459035"/>
          </a:xfrm>
        </p:spPr>
        <p:txBody>
          <a:bodyPr>
            <a:noAutofit/>
          </a:bodyPr>
          <a:lstStyle/>
          <a:p>
            <a:r>
              <a:rPr lang="en-US" sz="2000" dirty="0" smtClean="0">
                <a:latin typeface="Bell MT" panose="02020503060305020303" pitchFamily="18" charset="0"/>
              </a:rPr>
              <a:t>Recognizes context free syntax and reports errors</a:t>
            </a:r>
          </a:p>
          <a:p>
            <a:r>
              <a:rPr lang="en-US" sz="2000" dirty="0" smtClean="0">
                <a:latin typeface="Bell MT" panose="02020503060305020303" pitchFamily="18" charset="0"/>
              </a:rPr>
              <a:t>Guides context-sensitive (semantic ) analysis</a:t>
            </a:r>
          </a:p>
          <a:p>
            <a:r>
              <a:rPr lang="en-US" sz="2000" dirty="0" smtClean="0">
                <a:latin typeface="Bell MT" panose="02020503060305020303" pitchFamily="18" charset="0"/>
              </a:rPr>
              <a:t>Builds IR for source program</a:t>
            </a:r>
          </a:p>
          <a:p>
            <a:r>
              <a:rPr lang="en-US" sz="2000" dirty="0" smtClean="0">
                <a:latin typeface="Bell MT" panose="02020503060305020303" pitchFamily="18" charset="0"/>
              </a:rPr>
              <a:t>Context-syntax is specified with a grammar G = ( S, N, T, P)</a:t>
            </a:r>
          </a:p>
          <a:p>
            <a:pPr lvl="1">
              <a:buFont typeface="Arial Unicode MS" panose="020B0604020202020204" pitchFamily="34" charset="-128"/>
              <a:buChar char="‣"/>
            </a:pPr>
            <a:r>
              <a:rPr lang="en-US" sz="2000" dirty="0" smtClean="0">
                <a:latin typeface="Bell MT" panose="02020503060305020303" pitchFamily="18" charset="0"/>
              </a:rPr>
              <a:t>Where S is start symbol</a:t>
            </a:r>
          </a:p>
          <a:p>
            <a:pPr lvl="1">
              <a:buFont typeface="Arial Unicode MS" panose="020B0604020202020204" pitchFamily="34" charset="-128"/>
              <a:buChar char="‣"/>
            </a:pPr>
            <a:r>
              <a:rPr lang="en-US" sz="2000" dirty="0" smtClean="0">
                <a:latin typeface="Bell MT" panose="02020503060305020303" pitchFamily="18" charset="0"/>
              </a:rPr>
              <a:t>N is the set of non-terminal symbols</a:t>
            </a:r>
          </a:p>
          <a:p>
            <a:pPr lvl="1">
              <a:buFont typeface="Arial Unicode MS" panose="020B0604020202020204" pitchFamily="34" charset="-128"/>
              <a:buChar char="‣"/>
            </a:pPr>
            <a:r>
              <a:rPr lang="en-US" sz="2000" dirty="0" smtClean="0">
                <a:latin typeface="Bell MT" panose="02020503060305020303" pitchFamily="18" charset="0"/>
              </a:rPr>
              <a:t>T is a set terminal symbols or words</a:t>
            </a:r>
          </a:p>
          <a:p>
            <a:pPr lvl="1">
              <a:buFont typeface="Arial Unicode MS" panose="020B0604020202020204" pitchFamily="34" charset="-128"/>
              <a:buChar char="‣"/>
            </a:pPr>
            <a:r>
              <a:rPr lang="en-US" sz="2000" dirty="0" smtClean="0">
                <a:latin typeface="Bell MT" panose="02020503060305020303" pitchFamily="18" charset="0"/>
              </a:rPr>
              <a:t>P is a set of productions  or rewrite rules</a:t>
            </a:r>
          </a:p>
          <a:p>
            <a:pPr lvl="1">
              <a:buFont typeface="Arial Unicode MS" panose="020B0604020202020204" pitchFamily="34" charset="-128"/>
              <a:buChar char="‣"/>
            </a:pPr>
            <a:r>
              <a:rPr lang="en-US" sz="2000" dirty="0" smtClean="0">
                <a:latin typeface="Bell MT" panose="02020503060305020303" pitchFamily="18" charset="0"/>
              </a:rPr>
              <a:t>Example:   a grammar for expressions</a:t>
            </a:r>
          </a:p>
          <a:p>
            <a:pPr marL="1714500" lvl="3" indent="-342900">
              <a:buFont typeface="+mj-lt"/>
              <a:buAutoNum type="arabicPeriod"/>
            </a:pPr>
            <a:r>
              <a:rPr lang="en-US" dirty="0" smtClean="0">
                <a:latin typeface="Bell MT" panose="02020503060305020303" pitchFamily="18" charset="0"/>
              </a:rPr>
              <a:t>S -&gt; E</a:t>
            </a:r>
          </a:p>
          <a:p>
            <a:pPr marL="1714500" lvl="3" indent="-342900">
              <a:buFont typeface="+mj-lt"/>
              <a:buAutoNum type="arabicPeriod"/>
            </a:pPr>
            <a:r>
              <a:rPr lang="en-US" dirty="0" smtClean="0">
                <a:latin typeface="Bell MT" panose="02020503060305020303" pitchFamily="18" charset="0"/>
              </a:rPr>
              <a:t>E -&gt; E  OP T</a:t>
            </a:r>
          </a:p>
          <a:p>
            <a:pPr marL="1714500" lvl="3" indent="-342900">
              <a:buFont typeface="+mj-lt"/>
              <a:buAutoNum type="arabicPeriod"/>
            </a:pPr>
            <a:r>
              <a:rPr lang="en-US" dirty="0" smtClean="0">
                <a:latin typeface="Bell MT" panose="02020503060305020303" pitchFamily="18" charset="0"/>
              </a:rPr>
              <a:t> 	     | T</a:t>
            </a:r>
          </a:p>
          <a:p>
            <a:pPr marL="1714500" lvl="3" indent="-342900">
              <a:buFont typeface="+mj-lt"/>
              <a:buAutoNum type="arabicPeriod"/>
            </a:pPr>
            <a:r>
              <a:rPr lang="en-US" dirty="0" smtClean="0">
                <a:latin typeface="Bell MT" panose="02020503060305020303" pitchFamily="18" charset="0"/>
              </a:rPr>
              <a:t>T -&gt; </a:t>
            </a:r>
            <a:r>
              <a:rPr lang="en-US" dirty="0" err="1" smtClean="0">
                <a:latin typeface="Bell MT" panose="02020503060305020303" pitchFamily="18" charset="0"/>
              </a:rPr>
              <a:t>num</a:t>
            </a:r>
            <a:r>
              <a:rPr lang="en-US" dirty="0" smtClean="0">
                <a:latin typeface="Bell MT" panose="02020503060305020303" pitchFamily="18" charset="0"/>
              </a:rPr>
              <a:t> </a:t>
            </a:r>
          </a:p>
          <a:p>
            <a:pPr marL="1714500" lvl="3" indent="-342900">
              <a:buFont typeface="+mj-lt"/>
              <a:buAutoNum type="arabicPeriod"/>
            </a:pPr>
            <a:r>
              <a:rPr lang="en-US" dirty="0">
                <a:latin typeface="Bell MT" panose="02020503060305020303" pitchFamily="18" charset="0"/>
              </a:rPr>
              <a:t>	 </a:t>
            </a:r>
            <a:r>
              <a:rPr lang="en-US" dirty="0" smtClean="0">
                <a:latin typeface="Bell MT" panose="02020503060305020303" pitchFamily="18" charset="0"/>
              </a:rPr>
              <a:t>   | id</a:t>
            </a:r>
          </a:p>
          <a:p>
            <a:pPr marL="1714500" lvl="3" indent="-342900">
              <a:buFont typeface="+mj-lt"/>
              <a:buAutoNum type="arabicPeriod"/>
            </a:pPr>
            <a:r>
              <a:rPr lang="en-US" dirty="0" smtClean="0">
                <a:latin typeface="Bell MT" panose="02020503060305020303" pitchFamily="18" charset="0"/>
              </a:rPr>
              <a:t>OP -&gt; + </a:t>
            </a:r>
          </a:p>
          <a:p>
            <a:pPr marL="1714500" lvl="3" indent="-342900">
              <a:buFont typeface="+mj-lt"/>
              <a:buAutoNum type="arabicPeriod"/>
            </a:pPr>
            <a:r>
              <a:rPr lang="en-US" dirty="0" smtClean="0">
                <a:latin typeface="Bell MT" panose="02020503060305020303" pitchFamily="18" charset="0"/>
              </a:rPr>
              <a:t>	        | -</a:t>
            </a:r>
          </a:p>
          <a:p>
            <a:pPr marL="1371600" lvl="3" indent="0">
              <a:buNone/>
            </a:pP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13</a:t>
            </a:fld>
            <a:endParaRPr lang="en-US"/>
          </a:p>
        </p:txBody>
      </p:sp>
      <p:sp>
        <p:nvSpPr>
          <p:cNvPr id="6" name="TextBox 5"/>
          <p:cNvSpPr txBox="1"/>
          <p:nvPr/>
        </p:nvSpPr>
        <p:spPr>
          <a:xfrm>
            <a:off x="6311153" y="4071108"/>
            <a:ext cx="3671047" cy="1477328"/>
          </a:xfrm>
          <a:prstGeom prst="rect">
            <a:avLst/>
          </a:prstGeom>
          <a:noFill/>
        </p:spPr>
        <p:txBody>
          <a:bodyPr wrap="square" rtlCol="0">
            <a:spAutoFit/>
          </a:bodyPr>
          <a:lstStyle/>
          <a:p>
            <a:r>
              <a:rPr lang="en-US" b="1" u="sng" dirty="0" smtClean="0">
                <a:solidFill>
                  <a:srgbClr val="FF0000"/>
                </a:solidFill>
              </a:rPr>
              <a:t>For this  CFG </a:t>
            </a:r>
          </a:p>
          <a:p>
            <a:pPr marL="285750" indent="-285750">
              <a:buFont typeface="Arial" panose="020B0604020202020204" pitchFamily="34" charset="0"/>
              <a:buChar char="•"/>
            </a:pPr>
            <a:r>
              <a:rPr lang="en-US" dirty="0" smtClean="0"/>
              <a:t>S  = S</a:t>
            </a:r>
          </a:p>
          <a:p>
            <a:pPr marL="285750" indent="-285750">
              <a:buFont typeface="Arial" panose="020B0604020202020204" pitchFamily="34" charset="0"/>
              <a:buChar char="•"/>
            </a:pPr>
            <a:r>
              <a:rPr lang="en-US" dirty="0" smtClean="0"/>
              <a:t>N = { N, E, OP, T }</a:t>
            </a:r>
          </a:p>
          <a:p>
            <a:pPr marL="285750" indent="-285750">
              <a:buFont typeface="Arial" panose="020B0604020202020204" pitchFamily="34" charset="0"/>
              <a:buChar char="•"/>
            </a:pPr>
            <a:r>
              <a:rPr lang="en-US" dirty="0" smtClean="0"/>
              <a:t>T = { </a:t>
            </a:r>
            <a:r>
              <a:rPr lang="en-US" dirty="0" err="1" smtClean="0"/>
              <a:t>num</a:t>
            </a:r>
            <a:r>
              <a:rPr lang="en-US" dirty="0" smtClean="0"/>
              <a:t>, id, + , - }</a:t>
            </a:r>
          </a:p>
          <a:p>
            <a:pPr marL="285750" indent="-285750">
              <a:buFont typeface="Arial" panose="020B0604020202020204" pitchFamily="34" charset="0"/>
              <a:buChar char="•"/>
            </a:pPr>
            <a:r>
              <a:rPr lang="en-US" dirty="0" smtClean="0"/>
              <a:t>P = { 1, 2, 3, 4, 5, 6, 7 }</a:t>
            </a:r>
            <a:endParaRPr lang="en-US" dirty="0"/>
          </a:p>
        </p:txBody>
      </p:sp>
    </p:spTree>
    <p:extLst>
      <p:ext uri="{BB962C8B-B14F-4D97-AF65-F5344CB8AC3E}">
        <p14:creationId xmlns:p14="http://schemas.microsoft.com/office/powerpoint/2010/main" val="3507784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14</a:t>
            </a:fld>
            <a:endParaRPr lang="en-US"/>
          </a:p>
        </p:txBody>
      </p:sp>
      <p:sp>
        <p:nvSpPr>
          <p:cNvPr id="5" name="Title 1"/>
          <p:cNvSpPr txBox="1">
            <a:spLocks/>
          </p:cNvSpPr>
          <p:nvPr/>
        </p:nvSpPr>
        <p:spPr>
          <a:xfrm>
            <a:off x="730624" y="1903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Parser</a:t>
            </a:r>
          </a:p>
        </p:txBody>
      </p:sp>
      <p:sp>
        <p:nvSpPr>
          <p:cNvPr id="6" name="TextBox 5"/>
          <p:cNvSpPr txBox="1"/>
          <p:nvPr/>
        </p:nvSpPr>
        <p:spPr>
          <a:xfrm>
            <a:off x="829234" y="4855583"/>
            <a:ext cx="8027894" cy="1200329"/>
          </a:xfrm>
          <a:prstGeom prst="rect">
            <a:avLst/>
          </a:prstGeom>
          <a:noFill/>
        </p:spPr>
        <p:txBody>
          <a:bodyPr wrap="square" rtlCol="0">
            <a:spAutoFit/>
          </a:bodyPr>
          <a:lstStyle/>
          <a:p>
            <a:pPr marL="285750" indent="-285750">
              <a:buFont typeface="Arial" panose="020B0604020202020204" pitchFamily="34" charset="0"/>
              <a:buChar char="•"/>
            </a:pPr>
            <a:r>
              <a:rPr lang="en-US" sz="2400" smtClean="0">
                <a:latin typeface="Bell MT" panose="02020503060305020303" pitchFamily="18" charset="0"/>
              </a:rPr>
              <a:t>To recognize a valid sentence in some CFG, we reverse this process and build up a parse</a:t>
            </a:r>
          </a:p>
          <a:p>
            <a:pPr marL="285750" indent="-285750">
              <a:buFont typeface="Arial" panose="020B0604020202020204" pitchFamily="34" charset="0"/>
              <a:buChar char="•"/>
            </a:pPr>
            <a:endParaRPr lang="en-US" sz="2400">
              <a:latin typeface="Bell MT" panose="02020503060305020303" pitchFamily="18" charset="0"/>
            </a:endParaRPr>
          </a:p>
        </p:txBody>
      </p:sp>
      <p:sp>
        <p:nvSpPr>
          <p:cNvPr id="7" name="TextBox 6"/>
          <p:cNvSpPr txBox="1"/>
          <p:nvPr/>
        </p:nvSpPr>
        <p:spPr>
          <a:xfrm>
            <a:off x="1075764" y="1385047"/>
            <a:ext cx="7534835" cy="3170099"/>
          </a:xfrm>
          <a:prstGeom prst="rect">
            <a:avLst/>
          </a:prstGeom>
          <a:noFill/>
        </p:spPr>
        <p:txBody>
          <a:bodyPr wrap="square" rtlCol="0">
            <a:spAutoFit/>
          </a:bodyPr>
          <a:lstStyle/>
          <a:p>
            <a:pPr marL="285750" indent="-285750">
              <a:buFont typeface="Arial" panose="020B0604020202020204" pitchFamily="34" charset="0"/>
              <a:buChar char="•"/>
            </a:pPr>
            <a:r>
              <a:rPr lang="en-US" sz="2000" smtClean="0">
                <a:latin typeface="Bell MT" panose="02020503060305020303" pitchFamily="18" charset="0"/>
              </a:rPr>
              <a:t>Parse the sentence : x + 2 – y</a:t>
            </a:r>
          </a:p>
          <a:p>
            <a:pPr marL="285750" indent="-285750">
              <a:buFont typeface="Arial" panose="020B0604020202020204" pitchFamily="34" charset="0"/>
              <a:buChar char="•"/>
            </a:pPr>
            <a:r>
              <a:rPr lang="en-US" sz="2000" smtClean="0">
                <a:latin typeface="Bell MT" panose="02020503060305020303" pitchFamily="18" charset="0"/>
              </a:rPr>
              <a:t>Derivation:</a:t>
            </a:r>
          </a:p>
          <a:p>
            <a:pPr>
              <a:tabLst>
                <a:tab pos="457200" algn="l"/>
              </a:tabLst>
            </a:pPr>
            <a:r>
              <a:rPr lang="en-US" sz="2000">
                <a:latin typeface="Bell MT" panose="02020503060305020303" pitchFamily="18" charset="0"/>
              </a:rPr>
              <a:t> </a:t>
            </a:r>
            <a:r>
              <a:rPr lang="en-US" sz="2000" smtClean="0">
                <a:latin typeface="Bell MT" panose="02020503060305020303" pitchFamily="18" charset="0"/>
              </a:rPr>
              <a:t>     S  -&gt;  E OP T </a:t>
            </a:r>
          </a:p>
          <a:p>
            <a:r>
              <a:rPr lang="en-US" sz="2000" smtClean="0">
                <a:latin typeface="Bell MT" panose="02020503060305020303" pitchFamily="18" charset="0"/>
              </a:rPr>
              <a:t>          -&gt;  E  OP y</a:t>
            </a:r>
          </a:p>
          <a:p>
            <a:r>
              <a:rPr lang="en-US" sz="2000" smtClean="0">
                <a:latin typeface="Bell MT" panose="02020503060305020303" pitchFamily="18" charset="0"/>
              </a:rPr>
              <a:t>          -&gt;  E   - y     </a:t>
            </a:r>
          </a:p>
          <a:p>
            <a:pPr>
              <a:tabLst>
                <a:tab pos="457200" algn="l"/>
              </a:tabLst>
            </a:pPr>
            <a:r>
              <a:rPr lang="en-US" sz="2000" smtClean="0">
                <a:latin typeface="Bell MT" panose="02020503060305020303" pitchFamily="18" charset="0"/>
              </a:rPr>
              <a:t>  	 -&gt;   E OP T – y</a:t>
            </a:r>
          </a:p>
          <a:p>
            <a:pPr>
              <a:tabLst>
                <a:tab pos="457200" algn="l"/>
              </a:tabLst>
            </a:pPr>
            <a:r>
              <a:rPr lang="en-US" sz="2000">
                <a:latin typeface="Bell MT" panose="02020503060305020303" pitchFamily="18" charset="0"/>
              </a:rPr>
              <a:t> </a:t>
            </a:r>
            <a:r>
              <a:rPr lang="en-US" sz="2000" smtClean="0">
                <a:latin typeface="Bell MT" panose="02020503060305020303" pitchFamily="18" charset="0"/>
              </a:rPr>
              <a:t>	 -&gt;  E OP  2 – y</a:t>
            </a:r>
          </a:p>
          <a:p>
            <a:pPr>
              <a:tabLst>
                <a:tab pos="457200" algn="l"/>
              </a:tabLst>
            </a:pPr>
            <a:r>
              <a:rPr lang="en-US" sz="2000" smtClean="0">
                <a:latin typeface="Bell MT" panose="02020503060305020303" pitchFamily="18" charset="0"/>
              </a:rPr>
              <a:t> 	 -&gt; E + 2 – y</a:t>
            </a:r>
          </a:p>
          <a:p>
            <a:pPr>
              <a:tabLst>
                <a:tab pos="457200" algn="l"/>
              </a:tabLst>
            </a:pPr>
            <a:r>
              <a:rPr lang="en-US" sz="2000" smtClean="0">
                <a:latin typeface="Bell MT" panose="02020503060305020303" pitchFamily="18" charset="0"/>
              </a:rPr>
              <a:t>  	-&gt; T + 2 – y</a:t>
            </a:r>
          </a:p>
          <a:p>
            <a:pPr>
              <a:tabLst>
                <a:tab pos="457200" algn="l"/>
              </a:tabLst>
            </a:pPr>
            <a:r>
              <a:rPr lang="en-US" sz="2000" smtClean="0">
                <a:latin typeface="Bell MT" panose="02020503060305020303" pitchFamily="18" charset="0"/>
              </a:rPr>
              <a:t> 	 -&gt; x + 2  - y</a:t>
            </a:r>
          </a:p>
        </p:txBody>
      </p:sp>
    </p:spTree>
    <p:extLst>
      <p:ext uri="{BB962C8B-B14F-4D97-AF65-F5344CB8AC3E}">
        <p14:creationId xmlns:p14="http://schemas.microsoft.com/office/powerpoint/2010/main" val="1443486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566301"/>
          </a:xfrm>
        </p:spPr>
        <p:txBody>
          <a:bodyPr>
            <a:normAutofit/>
          </a:bodyPr>
          <a:lstStyle/>
          <a:p>
            <a:pPr marL="457200" indent="-457200">
              <a:buFont typeface="Wingdings" panose="05000000000000000000" pitchFamily="2" charset="2"/>
              <a:buChar char="q"/>
            </a:pPr>
            <a:r>
              <a:rPr lang="en-US" sz="3200" b="1" u="sng" dirty="0">
                <a:solidFill>
                  <a:srgbClr val="0070C0"/>
                </a:solidFill>
                <a:latin typeface="Bell MT" panose="02020503060305020303" pitchFamily="18" charset="0"/>
              </a:rPr>
              <a:t>Back</a:t>
            </a:r>
            <a:r>
              <a:rPr lang="en-US" sz="3200" u="sng" dirty="0" smtClean="0">
                <a:latin typeface="Bell MT" panose="02020503060305020303" pitchFamily="18" charset="0"/>
              </a:rPr>
              <a:t> </a:t>
            </a:r>
            <a:r>
              <a:rPr lang="en-US" sz="3200" b="1" u="sng" dirty="0">
                <a:solidFill>
                  <a:srgbClr val="0070C0"/>
                </a:solidFill>
                <a:latin typeface="Bell MT" panose="02020503060305020303" pitchFamily="18" charset="0"/>
              </a:rPr>
              <a:t>End</a:t>
            </a:r>
          </a:p>
        </p:txBody>
      </p:sp>
      <p:sp>
        <p:nvSpPr>
          <p:cNvPr id="6" name="Content Placeholder 5"/>
          <p:cNvSpPr>
            <a:spLocks noGrp="1"/>
          </p:cNvSpPr>
          <p:nvPr>
            <p:ph idx="1"/>
          </p:nvPr>
        </p:nvSpPr>
        <p:spPr>
          <a:xfrm>
            <a:off x="1063792" y="1092793"/>
            <a:ext cx="9290443" cy="2473325"/>
          </a:xfrm>
        </p:spPr>
        <p:txBody>
          <a:bodyPr>
            <a:noAutofit/>
          </a:bodyPr>
          <a:lstStyle/>
          <a:p>
            <a:r>
              <a:rPr lang="en-US" sz="2000" dirty="0">
                <a:latin typeface="Bell MT" panose="02020503060305020303" pitchFamily="18" charset="0"/>
              </a:rPr>
              <a:t>It provides </a:t>
            </a:r>
            <a:r>
              <a:rPr lang="en-US" sz="2000" dirty="0" smtClean="0">
                <a:latin typeface="Bell MT" panose="02020503060305020303" pitchFamily="18" charset="0"/>
              </a:rPr>
              <a:t>flexibility to construct compilers for different languages. </a:t>
            </a:r>
          </a:p>
          <a:p>
            <a:r>
              <a:rPr lang="en-US" sz="2000" dirty="0" smtClean="0">
                <a:latin typeface="Bell MT" panose="02020503060305020303" pitchFamily="18" charset="0"/>
              </a:rPr>
              <a:t>It doesn’t matter what language we programming, as long as the compiler’s front end generates IR representation that can go into back end. </a:t>
            </a:r>
            <a:endParaRPr lang="en-US" sz="2000" dirty="0">
              <a:latin typeface="Bell MT" panose="02020503060305020303" pitchFamily="18" charset="0"/>
            </a:endParaRPr>
          </a:p>
          <a:p>
            <a:r>
              <a:rPr lang="en-US" sz="2000" dirty="0" smtClean="0">
                <a:latin typeface="Bell MT" panose="02020503060305020303" pitchFamily="18" charset="0"/>
              </a:rPr>
              <a:t>Translates the IR into target machine code </a:t>
            </a:r>
          </a:p>
          <a:p>
            <a:r>
              <a:rPr lang="en-US" sz="2000" dirty="0">
                <a:latin typeface="Bell MT" panose="02020503060305020303" pitchFamily="18" charset="0"/>
              </a:rPr>
              <a:t>C</a:t>
            </a:r>
            <a:r>
              <a:rPr lang="en-US" sz="2000" dirty="0" smtClean="0">
                <a:latin typeface="Bell MT" panose="02020503060305020303" pitchFamily="18" charset="0"/>
              </a:rPr>
              <a:t>hoose machine (assembly) instructions to implement each IR operation</a:t>
            </a:r>
          </a:p>
          <a:p>
            <a:r>
              <a:rPr lang="en-US" sz="2000" dirty="0">
                <a:latin typeface="Bell MT" panose="02020503060305020303" pitchFamily="18" charset="0"/>
              </a:rPr>
              <a:t>E</a:t>
            </a:r>
            <a:r>
              <a:rPr lang="en-US" sz="2000" dirty="0" smtClean="0">
                <a:latin typeface="Bell MT" panose="02020503060305020303" pitchFamily="18" charset="0"/>
              </a:rPr>
              <a:t>nsure conformance with the system interfaces</a:t>
            </a:r>
          </a:p>
          <a:p>
            <a:r>
              <a:rPr lang="en-US" sz="2000" dirty="0" smtClean="0">
                <a:latin typeface="Bell MT" panose="02020503060305020303" pitchFamily="18" charset="0"/>
              </a:rPr>
              <a:t>Decides which values to keep in registers</a:t>
            </a:r>
          </a:p>
          <a:p>
            <a:endParaRPr lang="en-US" sz="2000" dirty="0">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15</a:t>
            </a:fld>
            <a:endParaRPr lang="en-US"/>
          </a:p>
        </p:txBody>
      </p:sp>
      <p:grpSp>
        <p:nvGrpSpPr>
          <p:cNvPr id="26" name="Group 25"/>
          <p:cNvGrpSpPr/>
          <p:nvPr/>
        </p:nvGrpSpPr>
        <p:grpSpPr>
          <a:xfrm>
            <a:off x="1063792" y="4418977"/>
            <a:ext cx="9480176" cy="1343725"/>
            <a:chOff x="618565" y="1919335"/>
            <a:chExt cx="10349753" cy="1343725"/>
          </a:xfrm>
          <a:solidFill>
            <a:srgbClr val="92D050"/>
          </a:solidFill>
        </p:grpSpPr>
        <p:sp>
          <p:nvSpPr>
            <p:cNvPr id="7" name="Rectangle 6"/>
            <p:cNvSpPr/>
            <p:nvPr/>
          </p:nvSpPr>
          <p:spPr>
            <a:xfrm>
              <a:off x="1465729" y="1922929"/>
              <a:ext cx="1775012" cy="7799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Instruction Selection</a:t>
              </a:r>
              <a:endParaRPr lang="en-US" b="1" dirty="0">
                <a:solidFill>
                  <a:srgbClr val="FF0000"/>
                </a:solidFill>
              </a:endParaRPr>
            </a:p>
          </p:txBody>
        </p:sp>
        <p:sp>
          <p:nvSpPr>
            <p:cNvPr id="8" name="Rectangle 7"/>
            <p:cNvSpPr/>
            <p:nvPr/>
          </p:nvSpPr>
          <p:spPr>
            <a:xfrm>
              <a:off x="4307541" y="1922929"/>
              <a:ext cx="1775012" cy="7799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Register Allocation</a:t>
              </a:r>
              <a:endParaRPr lang="en-US" b="1" dirty="0">
                <a:solidFill>
                  <a:srgbClr val="FF0000"/>
                </a:solidFill>
              </a:endParaRPr>
            </a:p>
          </p:txBody>
        </p:sp>
        <p:sp>
          <p:nvSpPr>
            <p:cNvPr id="9" name="Rectangle 8"/>
            <p:cNvSpPr/>
            <p:nvPr/>
          </p:nvSpPr>
          <p:spPr>
            <a:xfrm>
              <a:off x="7162800" y="1963269"/>
              <a:ext cx="1775012" cy="7799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Instruction Scheduling</a:t>
              </a:r>
              <a:endParaRPr lang="en-US" b="1">
                <a:solidFill>
                  <a:srgbClr val="FF0000"/>
                </a:solidFill>
              </a:endParaRPr>
            </a:p>
          </p:txBody>
        </p:sp>
        <p:sp>
          <p:nvSpPr>
            <p:cNvPr id="10" name="Right Arrow 9"/>
            <p:cNvSpPr/>
            <p:nvPr/>
          </p:nvSpPr>
          <p:spPr>
            <a:xfrm flipV="1">
              <a:off x="3240741" y="2304957"/>
              <a:ext cx="1066800" cy="160754"/>
            </a:xfrm>
            <a:prstGeom prst="rightArrow">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1" name="Right Arrow 10"/>
            <p:cNvSpPr/>
            <p:nvPr/>
          </p:nvSpPr>
          <p:spPr>
            <a:xfrm>
              <a:off x="6096000" y="2288668"/>
              <a:ext cx="1053353" cy="177046"/>
            </a:xfrm>
            <a:prstGeom prst="rightArrow">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2700">
                  <a:solidFill>
                    <a:schemeClr val="tx1"/>
                  </a:solidFill>
                </a:ln>
                <a:solidFill>
                  <a:srgbClr val="FF0000"/>
                </a:solidFill>
              </a:endParaRPr>
            </a:p>
          </p:txBody>
        </p:sp>
        <p:sp>
          <p:nvSpPr>
            <p:cNvPr id="12" name="Right Arrow 11"/>
            <p:cNvSpPr/>
            <p:nvPr/>
          </p:nvSpPr>
          <p:spPr>
            <a:xfrm>
              <a:off x="838200" y="2358613"/>
              <a:ext cx="627529" cy="45719"/>
            </a:xfrm>
            <a:prstGeom prst="rightArrow">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3" name="Right Arrow 12"/>
            <p:cNvSpPr/>
            <p:nvPr/>
          </p:nvSpPr>
          <p:spPr>
            <a:xfrm>
              <a:off x="8951259" y="2404332"/>
              <a:ext cx="676836" cy="8606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4" name="TextBox 13"/>
            <p:cNvSpPr txBox="1"/>
            <p:nvPr/>
          </p:nvSpPr>
          <p:spPr>
            <a:xfrm>
              <a:off x="618565" y="1963269"/>
              <a:ext cx="533399" cy="369332"/>
            </a:xfrm>
            <a:prstGeom prst="rect">
              <a:avLst/>
            </a:prstGeom>
            <a:solidFill>
              <a:schemeClr val="bg1"/>
            </a:solidFill>
          </p:spPr>
          <p:txBody>
            <a:bodyPr wrap="square" rtlCol="0">
              <a:spAutoFit/>
            </a:bodyPr>
            <a:lstStyle/>
            <a:p>
              <a:pPr algn="ctr"/>
              <a:r>
                <a:rPr lang="en-US" b="1" smtClean="0">
                  <a:solidFill>
                    <a:srgbClr val="FF0000"/>
                  </a:solidFill>
                </a:rPr>
                <a:t>IR</a:t>
              </a:r>
              <a:endParaRPr lang="en-US" b="1">
                <a:solidFill>
                  <a:srgbClr val="FF0000"/>
                </a:solidFill>
              </a:endParaRPr>
            </a:p>
          </p:txBody>
        </p:sp>
        <p:sp>
          <p:nvSpPr>
            <p:cNvPr id="15" name="TextBox 14"/>
            <p:cNvSpPr txBox="1"/>
            <p:nvPr/>
          </p:nvSpPr>
          <p:spPr>
            <a:xfrm>
              <a:off x="3601570" y="1919335"/>
              <a:ext cx="533399" cy="369332"/>
            </a:xfrm>
            <a:prstGeom prst="rect">
              <a:avLst/>
            </a:prstGeom>
            <a:solidFill>
              <a:schemeClr val="bg1"/>
            </a:solidFill>
          </p:spPr>
          <p:txBody>
            <a:bodyPr wrap="square" rtlCol="0">
              <a:spAutoFit/>
            </a:bodyPr>
            <a:lstStyle/>
            <a:p>
              <a:pPr algn="ctr"/>
              <a:r>
                <a:rPr lang="en-US" b="1" smtClean="0">
                  <a:solidFill>
                    <a:srgbClr val="FF0000"/>
                  </a:solidFill>
                </a:rPr>
                <a:t>IR</a:t>
              </a:r>
              <a:endParaRPr lang="en-US" b="1">
                <a:solidFill>
                  <a:srgbClr val="FF0000"/>
                </a:solidFill>
              </a:endParaRPr>
            </a:p>
          </p:txBody>
        </p:sp>
        <p:sp>
          <p:nvSpPr>
            <p:cNvPr id="16" name="TextBox 15"/>
            <p:cNvSpPr txBox="1"/>
            <p:nvPr/>
          </p:nvSpPr>
          <p:spPr>
            <a:xfrm>
              <a:off x="6355978" y="1925595"/>
              <a:ext cx="533399" cy="369332"/>
            </a:xfrm>
            <a:prstGeom prst="rect">
              <a:avLst/>
            </a:prstGeom>
            <a:solidFill>
              <a:schemeClr val="bg1"/>
            </a:solidFill>
          </p:spPr>
          <p:txBody>
            <a:bodyPr wrap="square" rtlCol="0">
              <a:spAutoFit/>
            </a:bodyPr>
            <a:lstStyle/>
            <a:p>
              <a:pPr algn="ctr"/>
              <a:r>
                <a:rPr lang="en-US" b="1" smtClean="0">
                  <a:solidFill>
                    <a:srgbClr val="FF0000"/>
                  </a:solidFill>
                </a:rPr>
                <a:t>IR</a:t>
              </a:r>
              <a:endParaRPr lang="en-US" b="1">
                <a:solidFill>
                  <a:srgbClr val="FF0000"/>
                </a:solidFill>
              </a:endParaRPr>
            </a:p>
          </p:txBody>
        </p:sp>
        <p:sp>
          <p:nvSpPr>
            <p:cNvPr id="17" name="TextBox 16"/>
            <p:cNvSpPr txBox="1"/>
            <p:nvPr/>
          </p:nvSpPr>
          <p:spPr>
            <a:xfrm>
              <a:off x="9641542" y="2198004"/>
              <a:ext cx="1326776" cy="584775"/>
            </a:xfrm>
            <a:prstGeom prst="rect">
              <a:avLst/>
            </a:prstGeom>
            <a:solidFill>
              <a:schemeClr val="bg1"/>
            </a:solidFill>
          </p:spPr>
          <p:txBody>
            <a:bodyPr wrap="square" rtlCol="0">
              <a:spAutoFit/>
            </a:bodyPr>
            <a:lstStyle/>
            <a:p>
              <a:pPr algn="ctr"/>
              <a:r>
                <a:rPr lang="en-US" sz="1600" b="1" dirty="0" smtClean="0">
                  <a:solidFill>
                    <a:srgbClr val="FF0000"/>
                  </a:solidFill>
                </a:rPr>
                <a:t>Machine Code</a:t>
              </a:r>
              <a:endParaRPr lang="en-US" sz="1600" b="1" dirty="0">
                <a:solidFill>
                  <a:srgbClr val="FF0000"/>
                </a:solidFill>
              </a:endParaRPr>
            </a:p>
          </p:txBody>
        </p:sp>
        <p:cxnSp>
          <p:nvCxnSpPr>
            <p:cNvPr id="19" name="Straight Arrow Connector 18"/>
            <p:cNvCxnSpPr>
              <a:stCxn id="7" idx="2"/>
            </p:cNvCxnSpPr>
            <p:nvPr/>
          </p:nvCxnSpPr>
          <p:spPr>
            <a:xfrm>
              <a:off x="2353235" y="2702859"/>
              <a:ext cx="0" cy="560201"/>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p:cNvCxnSpPr>
            <p:nvPr/>
          </p:nvCxnSpPr>
          <p:spPr>
            <a:xfrm>
              <a:off x="5195047" y="2702859"/>
              <a:ext cx="0" cy="524435"/>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p:cNvCxnSpPr>
            <p:nvPr/>
          </p:nvCxnSpPr>
          <p:spPr>
            <a:xfrm>
              <a:off x="8050306" y="2743199"/>
              <a:ext cx="0" cy="519861"/>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353235" y="3227294"/>
              <a:ext cx="7274860" cy="35766"/>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9029141" y="5564938"/>
            <a:ext cx="1215301" cy="338554"/>
          </a:xfrm>
          <a:prstGeom prst="rect">
            <a:avLst/>
          </a:prstGeom>
          <a:solidFill>
            <a:schemeClr val="bg1"/>
          </a:solidFill>
        </p:spPr>
        <p:txBody>
          <a:bodyPr wrap="square" rtlCol="0">
            <a:spAutoFit/>
          </a:bodyPr>
          <a:lstStyle/>
          <a:p>
            <a:pPr algn="ctr"/>
            <a:r>
              <a:rPr lang="en-US" sz="1600" b="1" dirty="0" smtClean="0">
                <a:solidFill>
                  <a:srgbClr val="FF0000"/>
                </a:solidFill>
              </a:rPr>
              <a:t>Errors</a:t>
            </a:r>
            <a:endParaRPr lang="en-US" sz="1600" b="1" dirty="0">
              <a:solidFill>
                <a:srgbClr val="FF0000"/>
              </a:solidFill>
            </a:endParaRPr>
          </a:p>
        </p:txBody>
      </p:sp>
    </p:spTree>
    <p:extLst>
      <p:ext uri="{BB962C8B-B14F-4D97-AF65-F5344CB8AC3E}">
        <p14:creationId xmlns:p14="http://schemas.microsoft.com/office/powerpoint/2010/main" val="3519868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665397"/>
          </a:xfrm>
        </p:spPr>
        <p:txBody>
          <a:bodyPr>
            <a:normAutofit/>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Instruction Selection</a:t>
            </a:r>
          </a:p>
        </p:txBody>
      </p:sp>
      <p:sp>
        <p:nvSpPr>
          <p:cNvPr id="3" name="Content Placeholder 2"/>
          <p:cNvSpPr>
            <a:spLocks noGrp="1"/>
          </p:cNvSpPr>
          <p:nvPr>
            <p:ph idx="1"/>
          </p:nvPr>
        </p:nvSpPr>
        <p:spPr>
          <a:xfrm>
            <a:off x="1136276" y="1075765"/>
            <a:ext cx="10107706" cy="5178238"/>
          </a:xfrm>
        </p:spPr>
        <p:txBody>
          <a:bodyPr>
            <a:noAutofit/>
          </a:bodyPr>
          <a:lstStyle/>
          <a:p>
            <a:r>
              <a:rPr lang="en-US" sz="2000" dirty="0" smtClean="0">
                <a:latin typeface="Bell MT" panose="02020503060305020303" pitchFamily="18" charset="0"/>
              </a:rPr>
              <a:t>Performance of computer system is determined not its raw speed but also by how well compilers can exploit its features.</a:t>
            </a:r>
          </a:p>
          <a:p>
            <a:r>
              <a:rPr lang="en-US" sz="2000" dirty="0" smtClean="0">
                <a:latin typeface="Bell MT" panose="02020503060305020303" pitchFamily="18" charset="0"/>
              </a:rPr>
              <a:t>Thus, in modern computer architecture development, compilers are developed in the processor design stage, and compiled code running on simulators, is used to evaluate the proposed architectural features.</a:t>
            </a:r>
          </a:p>
          <a:p>
            <a:r>
              <a:rPr lang="en-US" sz="2000" dirty="0" smtClean="0">
                <a:latin typeface="Bell MT" panose="02020503060305020303" pitchFamily="18" charset="0"/>
              </a:rPr>
              <a:t>One of the best known examples of how compilers influenced the deign of computer architecture was the invention of RISC architecture.</a:t>
            </a:r>
          </a:p>
          <a:p>
            <a:r>
              <a:rPr lang="en-US" sz="2000" dirty="0" smtClean="0">
                <a:latin typeface="Bell MT" panose="02020503060305020303" pitchFamily="18" charset="0"/>
              </a:rPr>
              <a:t>The nature of instruction set of the target machine  has a strong effect on the difficulty of instruction selection. </a:t>
            </a:r>
          </a:p>
          <a:p>
            <a:r>
              <a:rPr lang="en-US" sz="2000" dirty="0" smtClean="0">
                <a:latin typeface="Bell MT" panose="02020503060305020303" pitchFamily="18" charset="0"/>
              </a:rPr>
              <a:t>If we do not care about efficiency of the target program, instruction selection is straight forward.</a:t>
            </a:r>
          </a:p>
          <a:p>
            <a:r>
              <a:rPr lang="en-US" sz="2000" dirty="0" smtClean="0">
                <a:latin typeface="Bell MT" panose="02020503060305020303" pitchFamily="18" charset="0"/>
              </a:rPr>
              <a:t>To produce fast and compact code. That is, code to be efficient in time and consume less memory, instruction selection is very important.</a:t>
            </a:r>
          </a:p>
          <a:p>
            <a:r>
              <a:rPr lang="en-US" sz="2000" dirty="0" smtClean="0">
                <a:latin typeface="Bell MT" panose="02020503060305020303" pitchFamily="18" charset="0"/>
              </a:rPr>
              <a:t>Take advantages of target features such as addressing modes</a:t>
            </a:r>
          </a:p>
          <a:p>
            <a:r>
              <a:rPr lang="en-US" sz="2000" dirty="0">
                <a:latin typeface="Bell MT" panose="02020503060305020303" pitchFamily="18" charset="0"/>
              </a:rPr>
              <a:t>U</a:t>
            </a:r>
            <a:r>
              <a:rPr lang="en-US" sz="2000" dirty="0" smtClean="0">
                <a:latin typeface="Bell MT" panose="02020503060305020303" pitchFamily="18" charset="0"/>
              </a:rPr>
              <a:t>sually viewed as pattern matching problem – Dynamic programming</a:t>
            </a: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16</a:t>
            </a:fld>
            <a:endParaRPr lang="en-US"/>
          </a:p>
        </p:txBody>
      </p:sp>
    </p:spTree>
    <p:extLst>
      <p:ext uri="{BB962C8B-B14F-4D97-AF65-F5344CB8AC3E}">
        <p14:creationId xmlns:p14="http://schemas.microsoft.com/office/powerpoint/2010/main" val="3917957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063"/>
          </a:xfrm>
        </p:spPr>
        <p:txBody>
          <a:bodyPr>
            <a:normAutofit fontScale="90000"/>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Register</a:t>
            </a:r>
            <a:r>
              <a:rPr lang="en-US" u="sng" dirty="0" smtClean="0"/>
              <a:t> </a:t>
            </a:r>
            <a:r>
              <a:rPr lang="en-US" sz="2800" b="1" u="sng" dirty="0">
                <a:solidFill>
                  <a:srgbClr val="0070C0"/>
                </a:solidFill>
                <a:latin typeface="Bell MT" panose="02020503060305020303" pitchFamily="18" charset="0"/>
              </a:rPr>
              <a:t>Allocation</a:t>
            </a:r>
          </a:p>
        </p:txBody>
      </p:sp>
      <p:sp>
        <p:nvSpPr>
          <p:cNvPr id="3" name="Content Placeholder 2"/>
          <p:cNvSpPr>
            <a:spLocks noGrp="1"/>
          </p:cNvSpPr>
          <p:nvPr>
            <p:ph idx="1"/>
          </p:nvPr>
        </p:nvSpPr>
        <p:spPr>
          <a:xfrm>
            <a:off x="1134035" y="1085570"/>
            <a:ext cx="9852212" cy="5270780"/>
          </a:xfrm>
        </p:spPr>
        <p:txBody>
          <a:bodyPr>
            <a:noAutofit/>
          </a:bodyPr>
          <a:lstStyle/>
          <a:p>
            <a:pPr>
              <a:spcBef>
                <a:spcPts val="600"/>
              </a:spcBef>
            </a:pPr>
            <a:r>
              <a:rPr lang="en-US" sz="2000" dirty="0" smtClean="0">
                <a:latin typeface="Bell MT" panose="02020503060305020303" pitchFamily="18" charset="0"/>
              </a:rPr>
              <a:t>Almost all high performance systems take advantages of memory hierarchies.</a:t>
            </a:r>
          </a:p>
          <a:p>
            <a:pPr>
              <a:spcBef>
                <a:spcPts val="600"/>
              </a:spcBef>
            </a:pPr>
            <a:r>
              <a:rPr lang="en-US" sz="2000" dirty="0" smtClean="0">
                <a:latin typeface="Bell MT" panose="02020503060305020303" pitchFamily="18" charset="0"/>
              </a:rPr>
              <a:t>Memory hierarchies are the response to basic limitation that we can build very fast storage or very large storage, but not storage that is both fast and large.</a:t>
            </a:r>
          </a:p>
          <a:p>
            <a:pPr>
              <a:spcBef>
                <a:spcPts val="600"/>
              </a:spcBef>
            </a:pPr>
            <a:r>
              <a:rPr lang="en-US" sz="2000" dirty="0" smtClean="0">
                <a:latin typeface="Bell MT" panose="02020503060305020303" pitchFamily="18" charset="0"/>
              </a:rPr>
              <a:t>Memory hierarchy consists of several levels of storage with different speeds and sizes, with the level closest to the processor being the fastest but smallest.</a:t>
            </a:r>
          </a:p>
          <a:p>
            <a:pPr>
              <a:spcBef>
                <a:spcPts val="600"/>
              </a:spcBef>
            </a:pPr>
            <a:r>
              <a:rPr lang="en-US" sz="2000" dirty="0" smtClean="0">
                <a:latin typeface="Bell MT" panose="02020503060305020303" pitchFamily="18" charset="0"/>
              </a:rPr>
              <a:t>The average memory-access time of a program is reduced if most of its accesses are satisfied by the faster levels of the hierarchy.</a:t>
            </a:r>
          </a:p>
          <a:p>
            <a:pPr>
              <a:spcBef>
                <a:spcPts val="600"/>
              </a:spcBef>
            </a:pPr>
            <a:r>
              <a:rPr lang="en-US" sz="2000" dirty="0" smtClean="0">
                <a:latin typeface="Bell MT" panose="02020503060305020303" pitchFamily="18" charset="0"/>
              </a:rPr>
              <a:t>Registers are </a:t>
            </a:r>
            <a:r>
              <a:rPr lang="en-US" sz="2000" dirty="0">
                <a:latin typeface="Bell MT" panose="02020503060305020303" pitchFamily="18" charset="0"/>
              </a:rPr>
              <a:t>memory locations </a:t>
            </a:r>
            <a:r>
              <a:rPr lang="en-US" sz="2000" dirty="0" smtClean="0">
                <a:latin typeface="Bell MT" panose="02020503060305020303" pitchFamily="18" charset="0"/>
              </a:rPr>
              <a:t>inside CPU itself. These memory units are run by the same CPU clock. So, work </a:t>
            </a:r>
            <a:r>
              <a:rPr lang="en-US" sz="2000" dirty="0">
                <a:latin typeface="Bell MT" panose="02020503060305020303" pitchFamily="18" charset="0"/>
              </a:rPr>
              <a:t>in same speed as </a:t>
            </a:r>
            <a:r>
              <a:rPr lang="en-US" sz="2000" dirty="0" smtClean="0">
                <a:latin typeface="Bell MT" panose="02020503060305020303" pitchFamily="18" charset="0"/>
              </a:rPr>
              <a:t>CPU.</a:t>
            </a:r>
          </a:p>
          <a:p>
            <a:pPr>
              <a:spcBef>
                <a:spcPts val="600"/>
              </a:spcBef>
            </a:pPr>
            <a:r>
              <a:rPr lang="en-US" sz="2000" dirty="0" smtClean="0">
                <a:latin typeface="Bell MT" panose="02020503060305020303" pitchFamily="18" charset="0"/>
              </a:rPr>
              <a:t>Using registers effectively is probably the single most important problem in optimizing a program.</a:t>
            </a:r>
          </a:p>
          <a:p>
            <a:pPr>
              <a:spcBef>
                <a:spcPts val="600"/>
              </a:spcBef>
            </a:pPr>
            <a:r>
              <a:rPr lang="en-US" sz="2000" dirty="0" smtClean="0">
                <a:latin typeface="Bell MT" panose="02020503060305020303" pitchFamily="18" charset="0"/>
              </a:rPr>
              <a:t>To make target run faster, better to have each operand in a register when it is used, to avoid memory loads and store, which are many order slow in speed than registers.</a:t>
            </a:r>
          </a:p>
          <a:p>
            <a:pPr>
              <a:spcBef>
                <a:spcPts val="600"/>
              </a:spcBef>
            </a:pPr>
            <a:r>
              <a:rPr lang="en-US" sz="2000" dirty="0" smtClean="0">
                <a:latin typeface="Bell MT" panose="02020503060305020303" pitchFamily="18" charset="0"/>
              </a:rPr>
              <a:t>Registers are in limited number, so manage these limited set of resources- register file</a:t>
            </a:r>
          </a:p>
          <a:p>
            <a:pPr>
              <a:spcBef>
                <a:spcPts val="600"/>
              </a:spcBef>
            </a:pPr>
            <a:r>
              <a:rPr lang="en-US" sz="2000" dirty="0" smtClean="0">
                <a:latin typeface="Bell MT" panose="02020503060305020303" pitchFamily="18" charset="0"/>
              </a:rPr>
              <a:t>Register allocation can change instruction choices and reduce LOADs and STOREs with memory.</a:t>
            </a:r>
          </a:p>
          <a:p>
            <a:pPr>
              <a:spcBef>
                <a:spcPts val="600"/>
              </a:spcBef>
            </a:pPr>
            <a:r>
              <a:rPr lang="en-US" sz="2000" dirty="0" smtClean="0">
                <a:latin typeface="Bell MT" panose="02020503060305020303" pitchFamily="18" charset="0"/>
              </a:rPr>
              <a:t>Optimal register allocation is NP-Complete.</a:t>
            </a:r>
          </a:p>
          <a:p>
            <a:pPr>
              <a:spcBef>
                <a:spcPts val="600"/>
              </a:spcBef>
            </a:pPr>
            <a:endParaRPr lang="en-US" sz="2000" dirty="0" smtClean="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17</a:t>
            </a:fld>
            <a:endParaRPr lang="en-US"/>
          </a:p>
        </p:txBody>
      </p:sp>
    </p:spTree>
    <p:extLst>
      <p:ext uri="{BB962C8B-B14F-4D97-AF65-F5344CB8AC3E}">
        <p14:creationId xmlns:p14="http://schemas.microsoft.com/office/powerpoint/2010/main" val="349578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8" y="320676"/>
            <a:ext cx="10515600" cy="808878"/>
          </a:xfrm>
        </p:spPr>
        <p:txBody>
          <a:bodyPr>
            <a:normAutofit/>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Instruction Scheduling</a:t>
            </a:r>
          </a:p>
        </p:txBody>
      </p:sp>
      <p:sp>
        <p:nvSpPr>
          <p:cNvPr id="3" name="Content Placeholder 2"/>
          <p:cNvSpPr>
            <a:spLocks noGrp="1"/>
          </p:cNvSpPr>
          <p:nvPr>
            <p:ph idx="1"/>
          </p:nvPr>
        </p:nvSpPr>
        <p:spPr>
          <a:xfrm>
            <a:off x="847165" y="1129554"/>
            <a:ext cx="9421905" cy="5226796"/>
          </a:xfrm>
        </p:spPr>
        <p:txBody>
          <a:bodyPr>
            <a:noAutofit/>
          </a:bodyPr>
          <a:lstStyle/>
          <a:p>
            <a:r>
              <a:rPr lang="en-US" sz="2000" dirty="0" smtClean="0">
                <a:latin typeface="Bell MT" panose="02020503060305020303" pitchFamily="18" charset="0"/>
              </a:rPr>
              <a:t>The rapid evolution of computer architecture has led to an insatiable demand for new compiler technology.</a:t>
            </a:r>
          </a:p>
          <a:p>
            <a:r>
              <a:rPr lang="en-US" sz="2000" dirty="0" smtClean="0">
                <a:latin typeface="Bell MT" panose="02020503060305020303" pitchFamily="18" charset="0"/>
              </a:rPr>
              <a:t>Almost all high performance systems take advantages of two basic techniques: parallelism and memory hierarchies.</a:t>
            </a:r>
          </a:p>
          <a:p>
            <a:r>
              <a:rPr lang="en-US" sz="2000" dirty="0" smtClean="0">
                <a:latin typeface="Bell MT" panose="02020503060305020303" pitchFamily="18" charset="0"/>
              </a:rPr>
              <a:t>Parallelism can be found at several levels: instruction level, where multiple operations are executed simultaneously and processor level, where different threads of same application run on different processors.</a:t>
            </a:r>
          </a:p>
          <a:p>
            <a:r>
              <a:rPr lang="en-US" sz="2000" dirty="0" smtClean="0">
                <a:latin typeface="Bell MT" panose="02020503060305020303" pitchFamily="18" charset="0"/>
              </a:rPr>
              <a:t>Compiler can rearrange the instructions to make instruction-level parallelism more effective.</a:t>
            </a:r>
          </a:p>
          <a:p>
            <a:r>
              <a:rPr lang="en-US" sz="2000" dirty="0" smtClean="0">
                <a:latin typeface="Bell MT" panose="02020503060305020303" pitchFamily="18" charset="0"/>
              </a:rPr>
              <a:t>Parallel code can be automatically generated by a compiler from conventional sequential program. Such a compiler hides details of finding parallelism in a program, distributing the computation across the machine, and minimizing synchronization and communication among the processors.</a:t>
            </a:r>
          </a:p>
          <a:p>
            <a:r>
              <a:rPr lang="en-US" sz="2000" dirty="0" smtClean="0">
                <a:latin typeface="Bell MT" panose="02020503060305020303" pitchFamily="18" charset="0"/>
              </a:rPr>
              <a:t>Instruction scheduling avoids hardware stall and interlock and helps to use all functional units productively.</a:t>
            </a:r>
          </a:p>
          <a:p>
            <a:r>
              <a:rPr lang="en-US" sz="2000" dirty="0" smtClean="0">
                <a:latin typeface="Bell MT" panose="02020503060305020303" pitchFamily="18" charset="0"/>
              </a:rPr>
              <a:t>Optimal scheduling NP-Complete nearly in all cases</a:t>
            </a:r>
          </a:p>
          <a:p>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18</a:t>
            </a:fld>
            <a:endParaRPr lang="en-US"/>
          </a:p>
        </p:txBody>
      </p:sp>
    </p:spTree>
    <p:extLst>
      <p:ext uri="{BB962C8B-B14F-4D97-AF65-F5344CB8AC3E}">
        <p14:creationId xmlns:p14="http://schemas.microsoft.com/office/powerpoint/2010/main" val="371610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8593"/>
          </a:xfrm>
        </p:spPr>
        <p:txBody>
          <a:bodyPr vert="horz" lIns="91440" tIns="45720" rIns="91440" bIns="45720" rtlCol="0" anchor="ctr">
            <a:normAutofit fontScale="90000"/>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Three Pass Compiler</a:t>
            </a:r>
          </a:p>
        </p:txBody>
      </p:sp>
      <p:sp>
        <p:nvSpPr>
          <p:cNvPr id="3" name="Content Placeholder 2"/>
          <p:cNvSpPr>
            <a:spLocks noGrp="1"/>
          </p:cNvSpPr>
          <p:nvPr>
            <p:ph idx="1"/>
          </p:nvPr>
        </p:nvSpPr>
        <p:spPr>
          <a:xfrm>
            <a:off x="1156762" y="1084248"/>
            <a:ext cx="8525120" cy="2070752"/>
          </a:xfrm>
        </p:spPr>
        <p:txBody>
          <a:bodyPr>
            <a:normAutofit lnSpcReduction="10000"/>
          </a:bodyPr>
          <a:lstStyle/>
          <a:p>
            <a:r>
              <a:rPr lang="en-US" sz="2000" dirty="0" smtClean="0">
                <a:latin typeface="Bell MT" panose="02020503060305020303" pitchFamily="18" charset="0"/>
              </a:rPr>
              <a:t>This adds one more stage between front and back ends for code optimization.</a:t>
            </a:r>
          </a:p>
          <a:p>
            <a:r>
              <a:rPr lang="en-US" sz="2000" dirty="0" smtClean="0">
                <a:latin typeface="Bell MT" panose="02020503060305020303" pitchFamily="18" charset="0"/>
              </a:rPr>
              <a:t>This takes IR produced by front end, analyzes the IR and rewrites (or transforms ) the IR.</a:t>
            </a:r>
          </a:p>
          <a:p>
            <a:r>
              <a:rPr lang="en-US" sz="2000" dirty="0" smtClean="0">
                <a:latin typeface="Bell MT" panose="02020503060305020303" pitchFamily="18" charset="0"/>
              </a:rPr>
              <a:t>The primary goal is to reduce the running time of the compiled code.</a:t>
            </a:r>
          </a:p>
          <a:p>
            <a:r>
              <a:rPr lang="en-US" sz="2000" dirty="0" smtClean="0">
                <a:latin typeface="Bell MT" panose="02020503060305020303" pitchFamily="18" charset="0"/>
              </a:rPr>
              <a:t>It may improve space usage, even power consumption.</a:t>
            </a:r>
          </a:p>
          <a:p>
            <a:r>
              <a:rPr lang="en-US" sz="2000" dirty="0" smtClean="0">
                <a:latin typeface="Bell MT" panose="02020503060305020303" pitchFamily="18" charset="0"/>
              </a:rPr>
              <a:t>It must preserve the meaning of the source code.</a:t>
            </a:r>
          </a:p>
          <a:p>
            <a:endParaRPr lang="en-US" sz="2000" dirty="0" smtClean="0">
              <a:latin typeface="Bell MT" panose="02020503060305020303" pitchFamily="18" charset="0"/>
            </a:endParaRPr>
          </a:p>
          <a:p>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19</a:t>
            </a:fld>
            <a:endParaRPr lang="en-US"/>
          </a:p>
        </p:txBody>
      </p:sp>
      <p:grpSp>
        <p:nvGrpSpPr>
          <p:cNvPr id="23" name="Group 22"/>
          <p:cNvGrpSpPr/>
          <p:nvPr/>
        </p:nvGrpSpPr>
        <p:grpSpPr>
          <a:xfrm>
            <a:off x="1022292" y="3596560"/>
            <a:ext cx="9217114" cy="1484515"/>
            <a:chOff x="37355" y="4418977"/>
            <a:chExt cx="10506613" cy="1484515"/>
          </a:xfrm>
        </p:grpSpPr>
        <p:grpSp>
          <p:nvGrpSpPr>
            <p:cNvPr id="6" name="Group 5"/>
            <p:cNvGrpSpPr/>
            <p:nvPr/>
          </p:nvGrpSpPr>
          <p:grpSpPr>
            <a:xfrm>
              <a:off x="37355" y="4418977"/>
              <a:ext cx="10506613" cy="1343725"/>
              <a:chOff x="-502023" y="1919335"/>
              <a:chExt cx="11470341" cy="1343725"/>
            </a:xfrm>
            <a:solidFill>
              <a:srgbClr val="92D050"/>
            </a:solidFill>
          </p:grpSpPr>
          <p:sp>
            <p:nvSpPr>
              <p:cNvPr id="7" name="Rectangle 6"/>
              <p:cNvSpPr/>
              <p:nvPr/>
            </p:nvSpPr>
            <p:spPr>
              <a:xfrm>
                <a:off x="1465729" y="1922929"/>
                <a:ext cx="1775012" cy="7799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Front End</a:t>
                </a:r>
                <a:endParaRPr lang="en-US" b="1" dirty="0">
                  <a:solidFill>
                    <a:srgbClr val="FF0000"/>
                  </a:solidFill>
                </a:endParaRPr>
              </a:p>
            </p:txBody>
          </p:sp>
          <p:sp>
            <p:nvSpPr>
              <p:cNvPr id="8" name="Rectangle 7"/>
              <p:cNvSpPr/>
              <p:nvPr/>
            </p:nvSpPr>
            <p:spPr>
              <a:xfrm>
                <a:off x="4307541" y="1922929"/>
                <a:ext cx="1775012" cy="7799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Middle End </a:t>
                </a:r>
                <a:endParaRPr lang="en-US" b="1" dirty="0">
                  <a:solidFill>
                    <a:srgbClr val="FF0000"/>
                  </a:solidFill>
                </a:endParaRPr>
              </a:p>
            </p:txBody>
          </p:sp>
          <p:sp>
            <p:nvSpPr>
              <p:cNvPr id="9" name="Rectangle 8"/>
              <p:cNvSpPr/>
              <p:nvPr/>
            </p:nvSpPr>
            <p:spPr>
              <a:xfrm>
                <a:off x="7162800" y="1963269"/>
                <a:ext cx="1775012" cy="7799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Back End</a:t>
                </a:r>
                <a:endParaRPr lang="en-US" b="1" dirty="0">
                  <a:solidFill>
                    <a:srgbClr val="FF0000"/>
                  </a:solidFill>
                </a:endParaRPr>
              </a:p>
            </p:txBody>
          </p:sp>
          <p:sp>
            <p:nvSpPr>
              <p:cNvPr id="10" name="Right Arrow 9"/>
              <p:cNvSpPr/>
              <p:nvPr/>
            </p:nvSpPr>
            <p:spPr>
              <a:xfrm flipV="1">
                <a:off x="3240741" y="2304957"/>
                <a:ext cx="1066800" cy="160754"/>
              </a:xfrm>
              <a:prstGeom prst="rightArrow">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1" name="Right Arrow 10"/>
              <p:cNvSpPr/>
              <p:nvPr/>
            </p:nvSpPr>
            <p:spPr>
              <a:xfrm>
                <a:off x="6096000" y="2288668"/>
                <a:ext cx="1053353" cy="177046"/>
              </a:xfrm>
              <a:prstGeom prst="rightArrow">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2700">
                    <a:solidFill>
                      <a:schemeClr val="tx1"/>
                    </a:solidFill>
                  </a:ln>
                  <a:solidFill>
                    <a:srgbClr val="FF0000"/>
                  </a:solidFill>
                </a:endParaRPr>
              </a:p>
            </p:txBody>
          </p:sp>
          <p:sp>
            <p:nvSpPr>
              <p:cNvPr id="12" name="Right Arrow 11"/>
              <p:cNvSpPr/>
              <p:nvPr/>
            </p:nvSpPr>
            <p:spPr>
              <a:xfrm>
                <a:off x="838200" y="2358613"/>
                <a:ext cx="627529" cy="45719"/>
              </a:xfrm>
              <a:prstGeom prst="rightArrow">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3" name="Right Arrow 12"/>
              <p:cNvSpPr/>
              <p:nvPr/>
            </p:nvSpPr>
            <p:spPr>
              <a:xfrm>
                <a:off x="8951259" y="2404332"/>
                <a:ext cx="676836" cy="8606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14" name="TextBox 13"/>
              <p:cNvSpPr txBox="1"/>
              <p:nvPr/>
            </p:nvSpPr>
            <p:spPr>
              <a:xfrm>
                <a:off x="-502023" y="1989728"/>
                <a:ext cx="1340223" cy="646331"/>
              </a:xfrm>
              <a:prstGeom prst="rect">
                <a:avLst/>
              </a:prstGeom>
              <a:solidFill>
                <a:schemeClr val="bg1"/>
              </a:solidFill>
            </p:spPr>
            <p:txBody>
              <a:bodyPr wrap="square" rtlCol="0">
                <a:spAutoFit/>
              </a:bodyPr>
              <a:lstStyle/>
              <a:p>
                <a:pPr algn="r"/>
                <a:r>
                  <a:rPr lang="en-US" b="1" dirty="0" smtClean="0">
                    <a:solidFill>
                      <a:srgbClr val="FF0000"/>
                    </a:solidFill>
                  </a:rPr>
                  <a:t>source program</a:t>
                </a:r>
                <a:endParaRPr lang="en-US" b="1" dirty="0">
                  <a:solidFill>
                    <a:srgbClr val="FF0000"/>
                  </a:solidFill>
                </a:endParaRPr>
              </a:p>
            </p:txBody>
          </p:sp>
          <p:sp>
            <p:nvSpPr>
              <p:cNvPr id="15" name="TextBox 14"/>
              <p:cNvSpPr txBox="1"/>
              <p:nvPr/>
            </p:nvSpPr>
            <p:spPr>
              <a:xfrm>
                <a:off x="3601570" y="1919335"/>
                <a:ext cx="533399" cy="369332"/>
              </a:xfrm>
              <a:prstGeom prst="rect">
                <a:avLst/>
              </a:prstGeom>
              <a:solidFill>
                <a:schemeClr val="bg1"/>
              </a:solidFill>
            </p:spPr>
            <p:txBody>
              <a:bodyPr wrap="square" rtlCol="0">
                <a:spAutoFit/>
              </a:bodyPr>
              <a:lstStyle/>
              <a:p>
                <a:pPr algn="ctr"/>
                <a:r>
                  <a:rPr lang="en-US" b="1" smtClean="0">
                    <a:solidFill>
                      <a:srgbClr val="FF0000"/>
                    </a:solidFill>
                  </a:rPr>
                  <a:t>IR</a:t>
                </a:r>
                <a:endParaRPr lang="en-US" b="1">
                  <a:solidFill>
                    <a:srgbClr val="FF0000"/>
                  </a:solidFill>
                </a:endParaRPr>
              </a:p>
            </p:txBody>
          </p:sp>
          <p:sp>
            <p:nvSpPr>
              <p:cNvPr id="16" name="TextBox 15"/>
              <p:cNvSpPr txBox="1"/>
              <p:nvPr/>
            </p:nvSpPr>
            <p:spPr>
              <a:xfrm>
                <a:off x="6355978" y="1925595"/>
                <a:ext cx="533399" cy="369332"/>
              </a:xfrm>
              <a:prstGeom prst="rect">
                <a:avLst/>
              </a:prstGeom>
              <a:solidFill>
                <a:schemeClr val="bg1"/>
              </a:solidFill>
            </p:spPr>
            <p:txBody>
              <a:bodyPr wrap="square" rtlCol="0">
                <a:spAutoFit/>
              </a:bodyPr>
              <a:lstStyle/>
              <a:p>
                <a:pPr algn="ctr"/>
                <a:r>
                  <a:rPr lang="en-US" b="1" smtClean="0">
                    <a:solidFill>
                      <a:srgbClr val="FF0000"/>
                    </a:solidFill>
                  </a:rPr>
                  <a:t>IR</a:t>
                </a:r>
                <a:endParaRPr lang="en-US" b="1">
                  <a:solidFill>
                    <a:srgbClr val="FF0000"/>
                  </a:solidFill>
                </a:endParaRPr>
              </a:p>
            </p:txBody>
          </p:sp>
          <p:sp>
            <p:nvSpPr>
              <p:cNvPr id="17" name="TextBox 16"/>
              <p:cNvSpPr txBox="1"/>
              <p:nvPr/>
            </p:nvSpPr>
            <p:spPr>
              <a:xfrm>
                <a:off x="9641542" y="2198004"/>
                <a:ext cx="1326776" cy="584775"/>
              </a:xfrm>
              <a:prstGeom prst="rect">
                <a:avLst/>
              </a:prstGeom>
              <a:solidFill>
                <a:schemeClr val="bg1"/>
              </a:solidFill>
            </p:spPr>
            <p:txBody>
              <a:bodyPr wrap="square" rtlCol="0">
                <a:spAutoFit/>
              </a:bodyPr>
              <a:lstStyle/>
              <a:p>
                <a:pPr algn="ctr"/>
                <a:r>
                  <a:rPr lang="en-US" sz="1600" b="1" smtClean="0">
                    <a:solidFill>
                      <a:srgbClr val="FF0000"/>
                    </a:solidFill>
                  </a:rPr>
                  <a:t>Machine Code</a:t>
                </a:r>
                <a:endParaRPr lang="en-US" sz="1600" b="1">
                  <a:solidFill>
                    <a:srgbClr val="FF0000"/>
                  </a:solidFill>
                </a:endParaRPr>
              </a:p>
            </p:txBody>
          </p:sp>
          <p:cxnSp>
            <p:nvCxnSpPr>
              <p:cNvPr id="18" name="Straight Arrow Connector 17"/>
              <p:cNvCxnSpPr>
                <a:stCxn id="7" idx="2"/>
              </p:cNvCxnSpPr>
              <p:nvPr/>
            </p:nvCxnSpPr>
            <p:spPr>
              <a:xfrm>
                <a:off x="2353235" y="2702859"/>
                <a:ext cx="0" cy="560201"/>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p:cNvCxnSpPr>
              <p:nvPr/>
            </p:nvCxnSpPr>
            <p:spPr>
              <a:xfrm>
                <a:off x="5195047" y="2702859"/>
                <a:ext cx="0" cy="524435"/>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p:cNvCxnSpPr>
              <p:nvPr/>
            </p:nvCxnSpPr>
            <p:spPr>
              <a:xfrm>
                <a:off x="8050306" y="2743199"/>
                <a:ext cx="0" cy="519861"/>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353235" y="3227294"/>
                <a:ext cx="7274860" cy="35766"/>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9029141" y="5564938"/>
              <a:ext cx="1215301" cy="338554"/>
            </a:xfrm>
            <a:prstGeom prst="rect">
              <a:avLst/>
            </a:prstGeom>
            <a:solidFill>
              <a:schemeClr val="bg1"/>
            </a:solidFill>
          </p:spPr>
          <p:txBody>
            <a:bodyPr wrap="square" rtlCol="0">
              <a:spAutoFit/>
            </a:bodyPr>
            <a:lstStyle/>
            <a:p>
              <a:pPr algn="ctr"/>
              <a:r>
                <a:rPr lang="en-US" sz="1600" b="1" dirty="0" smtClean="0">
                  <a:solidFill>
                    <a:srgbClr val="FF0000"/>
                  </a:solidFill>
                </a:rPr>
                <a:t>Errors</a:t>
              </a:r>
              <a:endParaRPr lang="en-US" sz="1600" b="1" dirty="0">
                <a:solidFill>
                  <a:srgbClr val="FF0000"/>
                </a:solidFill>
              </a:endParaRPr>
            </a:p>
          </p:txBody>
        </p:sp>
      </p:grpSp>
    </p:spTree>
    <p:extLst>
      <p:ext uri="{BB962C8B-B14F-4D97-AF65-F5344CB8AC3E}">
        <p14:creationId xmlns:p14="http://schemas.microsoft.com/office/powerpoint/2010/main" val="20163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447" y="190782"/>
            <a:ext cx="10515600" cy="589150"/>
          </a:xfrm>
        </p:spPr>
        <p:txBody>
          <a:bodyPr>
            <a:normAutofit/>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Why to take this course</a:t>
            </a:r>
          </a:p>
        </p:txBody>
      </p:sp>
      <p:sp>
        <p:nvSpPr>
          <p:cNvPr id="3" name="Content Placeholder 2"/>
          <p:cNvSpPr>
            <a:spLocks noGrp="1"/>
          </p:cNvSpPr>
          <p:nvPr>
            <p:ph idx="1"/>
          </p:nvPr>
        </p:nvSpPr>
        <p:spPr>
          <a:xfrm>
            <a:off x="1290918" y="870887"/>
            <a:ext cx="9117106" cy="4938241"/>
          </a:xfrm>
        </p:spPr>
        <p:txBody>
          <a:bodyPr>
            <a:noAutofit/>
          </a:bodyPr>
          <a:lstStyle/>
          <a:p>
            <a:pPr marL="685800" indent="-457200">
              <a:lnSpc>
                <a:spcPct val="100000"/>
              </a:lnSpc>
              <a:spcBef>
                <a:spcPts val="0"/>
              </a:spcBef>
              <a:buFont typeface="+mj-lt"/>
              <a:buAutoNum type="arabicPeriod"/>
            </a:pPr>
            <a:r>
              <a:rPr lang="en-US" sz="2000" b="1" dirty="0" smtClean="0">
                <a:latin typeface="Bell MT" panose="02020503060305020303" pitchFamily="18" charset="0"/>
                <a:ea typeface="Arial Unicode MS" panose="020B0604020202020204" pitchFamily="34" charset="-128"/>
                <a:cs typeface="Arial Unicode MS" panose="020B0604020202020204" pitchFamily="34" charset="-128"/>
              </a:rPr>
              <a:t>To understand compilers and languages	</a:t>
            </a:r>
          </a:p>
          <a:p>
            <a:pPr marL="1143000" lvl="1" indent="-457200">
              <a:lnSpc>
                <a:spcPct val="100000"/>
              </a:lnSpc>
              <a:spcBef>
                <a:spcPts val="0"/>
              </a:spcBef>
              <a:buFont typeface="Arial Unicode MS" panose="020B0604020202020204" pitchFamily="34" charset="-128"/>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To understand code structure</a:t>
            </a:r>
          </a:p>
          <a:p>
            <a:pPr marL="1143000" lvl="1" indent="-457200">
              <a:lnSpc>
                <a:spcPct val="100000"/>
              </a:lnSpc>
              <a:spcBef>
                <a:spcPts val="0"/>
              </a:spcBef>
              <a:buFont typeface="Arial Unicode MS" panose="020B0604020202020204" pitchFamily="34" charset="-128"/>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To understand language semantics</a:t>
            </a:r>
          </a:p>
          <a:p>
            <a:pPr marL="1143000" lvl="1" indent="-457200">
              <a:lnSpc>
                <a:spcPct val="100000"/>
              </a:lnSpc>
              <a:spcBef>
                <a:spcPts val="0"/>
              </a:spcBef>
              <a:buFont typeface="Arial Unicode MS" panose="020B0604020202020204" pitchFamily="34" charset="-128"/>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To understand relationship between source code and generated machine code</a:t>
            </a:r>
          </a:p>
          <a:p>
            <a:pPr marL="1143000" lvl="1" indent="-457200">
              <a:lnSpc>
                <a:spcPct val="100000"/>
              </a:lnSpc>
              <a:spcBef>
                <a:spcPts val="0"/>
              </a:spcBef>
              <a:buFont typeface="Arial Unicode MS" panose="020B0604020202020204" pitchFamily="34" charset="-128"/>
              <a:buChar char="‣"/>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To become a better programmer</a:t>
            </a:r>
          </a:p>
          <a:p>
            <a:pPr marL="685800" indent="-457200">
              <a:lnSpc>
                <a:spcPct val="100000"/>
              </a:lnSpc>
              <a:spcBef>
                <a:spcPts val="0"/>
              </a:spcBef>
              <a:buFont typeface="+mj-lt"/>
              <a:buAutoNum type="arabicPeriod"/>
            </a:pPr>
            <a:r>
              <a:rPr lang="en-US" sz="2000" b="1" dirty="0" smtClean="0">
                <a:latin typeface="Bell MT" panose="02020503060305020303" pitchFamily="18" charset="0"/>
                <a:ea typeface="Arial Unicode MS" panose="020B0604020202020204" pitchFamily="34" charset="-128"/>
                <a:cs typeface="Arial Unicode MS" panose="020B0604020202020204" pitchFamily="34" charset="-128"/>
              </a:rPr>
              <a:t>Nice balance between theory and practice</a:t>
            </a:r>
          </a:p>
          <a:p>
            <a:pPr marL="1143000" lvl="1" indent="-457200">
              <a:lnSpc>
                <a:spcPct val="100000"/>
              </a:lnSpc>
              <a:spcBef>
                <a:spcPts val="0"/>
              </a:spcBef>
              <a:buFont typeface="Arial Unicode MS" panose="020B0604020202020204" pitchFamily="34" charset="-128"/>
              <a:buChar char="‣"/>
            </a:pPr>
            <a:r>
              <a:rPr lang="en-US" sz="2000" dirty="0">
                <a:latin typeface="Bell MT" panose="02020503060305020303" pitchFamily="18" charset="0"/>
                <a:ea typeface="Arial Unicode MS" panose="020B0604020202020204" pitchFamily="34" charset="-128"/>
                <a:cs typeface="Arial Unicode MS" panose="020B0604020202020204" pitchFamily="34" charset="-128"/>
              </a:rPr>
              <a:t>Theory:    Mathematical models: regular expression, automata, grammars, </a:t>
            </a:r>
            <a:br>
              <a:rPr lang="en-US" sz="2000" dirty="0">
                <a:latin typeface="Bell MT" panose="02020503060305020303" pitchFamily="18" charset="0"/>
                <a:ea typeface="Arial Unicode MS" panose="020B0604020202020204" pitchFamily="34" charset="-128"/>
                <a:cs typeface="Arial Unicode MS" panose="020B0604020202020204" pitchFamily="34" charset="-128"/>
              </a:rPr>
            </a:br>
            <a:r>
              <a:rPr lang="en-US" sz="2000" dirty="0">
                <a:latin typeface="Bell MT" panose="02020503060305020303" pitchFamily="18" charset="0"/>
                <a:ea typeface="Arial Unicode MS" panose="020B0604020202020204" pitchFamily="34" charset="-128"/>
                <a:cs typeface="Arial Unicode MS" panose="020B0604020202020204" pitchFamily="34" charset="-128"/>
              </a:rPr>
              <a:t>                  graphs and algorithms that use these models,</a:t>
            </a:r>
          </a:p>
          <a:p>
            <a:pPr marL="1143000" lvl="1" indent="-457200">
              <a:lnSpc>
                <a:spcPct val="100000"/>
              </a:lnSpc>
              <a:spcBef>
                <a:spcPts val="0"/>
              </a:spcBef>
              <a:buFont typeface="Arial Unicode MS" panose="020B0604020202020204" pitchFamily="34" charset="-128"/>
              <a:buChar char="‣"/>
            </a:pPr>
            <a:r>
              <a:rPr lang="en-US" sz="2000" dirty="0">
                <a:latin typeface="Bell MT" panose="02020503060305020303" pitchFamily="18" charset="0"/>
                <a:ea typeface="Arial Unicode MS" panose="020B0604020202020204" pitchFamily="34" charset="-128"/>
                <a:cs typeface="Arial Unicode MS" panose="020B0604020202020204" pitchFamily="34" charset="-128"/>
              </a:rPr>
              <a:t>Practice:   Apply theoretical </a:t>
            </a: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notions to build a real compiler</a:t>
            </a:r>
          </a:p>
          <a:p>
            <a:pPr marL="685800" indent="-457200">
              <a:lnSpc>
                <a:spcPct val="100000"/>
              </a:lnSpc>
              <a:spcBef>
                <a:spcPts val="0"/>
              </a:spcBef>
              <a:buFont typeface="+mj-lt"/>
              <a:buAutoNum type="arabicPeriod"/>
            </a:pPr>
            <a:r>
              <a:rPr lang="en-US" sz="2000" b="1" dirty="0">
                <a:latin typeface="Bell MT" panose="02020503060305020303" pitchFamily="18" charset="0"/>
                <a:ea typeface="Arial Unicode MS" panose="020B0604020202020204" pitchFamily="34" charset="-128"/>
                <a:cs typeface="Arial Unicode MS" panose="020B0604020202020204" pitchFamily="34" charset="-128"/>
              </a:rPr>
              <a:t>P</a:t>
            </a:r>
            <a:r>
              <a:rPr lang="en-US" sz="2000" b="1" dirty="0" smtClean="0">
                <a:latin typeface="Bell MT" panose="02020503060305020303" pitchFamily="18" charset="0"/>
                <a:ea typeface="Arial Unicode MS" panose="020B0604020202020204" pitchFamily="34" charset="-128"/>
                <a:cs typeface="Arial Unicode MS" panose="020B0604020202020204" pitchFamily="34" charset="-128"/>
              </a:rPr>
              <a:t>rogramming experience: </a:t>
            </a:r>
          </a:p>
          <a:p>
            <a:pPr marL="1143000" lvl="1" indent="-457200">
              <a:lnSpc>
                <a:spcPct val="100000"/>
              </a:lnSpc>
              <a:spcBef>
                <a:spcPts val="0"/>
              </a:spcBef>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You will write a large program which manipulates complex data structures and learn more about c++ and Intel x86 and translate one language into another representation</a:t>
            </a:r>
          </a:p>
          <a:p>
            <a:pPr marL="685800" indent="-457200">
              <a:lnSpc>
                <a:spcPct val="100000"/>
              </a:lnSpc>
              <a:spcBef>
                <a:spcPts val="0"/>
              </a:spcBef>
              <a:buFont typeface="+mj-lt"/>
              <a:buAutoNum type="arabicPeriod"/>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Typical compilers: VC, VC++, GCC, javac, Fortran, </a:t>
            </a:r>
            <a:r>
              <a:rPr lang="en-US" sz="2000" dirty="0">
                <a:latin typeface="Bell MT" panose="02020503060305020303" pitchFamily="18" charset="0"/>
                <a:ea typeface="Arial Unicode MS" panose="020B0604020202020204" pitchFamily="34" charset="-128"/>
                <a:cs typeface="Arial Unicode MS" panose="020B0604020202020204" pitchFamily="34" charset="-128"/>
              </a:rPr>
              <a:t>P</a:t>
            </a: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ascal , VB</a:t>
            </a:r>
          </a:p>
          <a:p>
            <a:pPr marL="685800" indent="-457200">
              <a:lnSpc>
                <a:spcPct val="100000"/>
              </a:lnSpc>
              <a:spcBef>
                <a:spcPts val="0"/>
              </a:spcBef>
              <a:buFont typeface="+mj-lt"/>
              <a:buAutoNum type="arabicPeriod"/>
            </a:pPr>
            <a:r>
              <a:rPr lang="en-US" sz="2000" dirty="0" smtClean="0">
                <a:latin typeface="Bell MT" panose="02020503060305020303" pitchFamily="18" charset="0"/>
                <a:ea typeface="Arial Unicode MS" panose="020B0604020202020204" pitchFamily="34" charset="-128"/>
                <a:cs typeface="Arial Unicode MS" panose="020B0604020202020204" pitchFamily="34" charset="-128"/>
              </a:rPr>
              <a:t>Typical translators:  word to pdf, pdf to postscript</a:t>
            </a:r>
          </a:p>
          <a:p>
            <a:pPr marL="685800" indent="-457200">
              <a:lnSpc>
                <a:spcPct val="100000"/>
              </a:lnSpc>
              <a:spcBef>
                <a:spcPts val="0"/>
              </a:spcBef>
              <a:buFont typeface="+mj-lt"/>
              <a:buAutoNum type="arabicPeriod"/>
            </a:pPr>
            <a:endParaRPr lang="en-US" sz="2000" dirty="0" smtClean="0">
              <a:latin typeface="Bell MT" panose="02020503060305020303" pitchFamily="18" charset="0"/>
              <a:ea typeface="Arial Unicode MS" panose="020B0604020202020204" pitchFamily="34" charset="-128"/>
              <a:cs typeface="Arial Unicode MS" panose="020B0604020202020204" pitchFamily="34" charset="-128"/>
            </a:endParaRPr>
          </a:p>
          <a:p>
            <a:pPr marL="685800" indent="-457200">
              <a:lnSpc>
                <a:spcPct val="100000"/>
              </a:lnSpc>
              <a:spcBef>
                <a:spcPts val="0"/>
              </a:spcBef>
              <a:buFont typeface="+mj-lt"/>
              <a:buAutoNum type="arabicPeriod"/>
            </a:pPr>
            <a:endParaRPr lang="en-US" sz="2000" dirty="0">
              <a:latin typeface="Bell MT" panose="02020503060305020303" pitchFamily="18" charset="0"/>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a:t>
            </a:fld>
            <a:endParaRPr lang="en-US"/>
          </a:p>
        </p:txBody>
      </p:sp>
    </p:spTree>
    <p:extLst>
      <p:ext uri="{BB962C8B-B14F-4D97-AF65-F5344CB8AC3E}">
        <p14:creationId xmlns:p14="http://schemas.microsoft.com/office/powerpoint/2010/main" val="3163912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6859"/>
            <a:ext cx="3886200" cy="1573302"/>
          </a:xfrm>
        </p:spPr>
        <p:txBody>
          <a:bodyPr>
            <a:noAutofit/>
          </a:bodyPr>
          <a:lstStyle/>
          <a:p>
            <a:pPr marL="457200" indent="-457200" algn="ctr">
              <a:buFont typeface="Wingdings" panose="05000000000000000000" pitchFamily="2" charset="2"/>
              <a:buChar char="q"/>
            </a:pPr>
            <a:r>
              <a:rPr lang="en-US" sz="2800" b="1" dirty="0" smtClean="0">
                <a:solidFill>
                  <a:srgbClr val="0070C0"/>
                </a:solidFill>
                <a:latin typeface="Bell MT" panose="02020503060305020303" pitchFamily="18" charset="0"/>
              </a:rPr>
              <a:t>A typical four - pass compiler</a:t>
            </a:r>
            <a:endParaRPr lang="en-US" sz="2800" b="1" dirty="0">
              <a:solidFill>
                <a:srgbClr val="0070C0"/>
              </a:solidFill>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20</a:t>
            </a:fld>
            <a:endParaRPr lang="en-US"/>
          </a:p>
        </p:txBody>
      </p:sp>
      <p:pic>
        <p:nvPicPr>
          <p:cNvPr id="12" name="Picture 11"/>
          <p:cNvPicPr>
            <a:picLocks noChangeAspect="1"/>
          </p:cNvPicPr>
          <p:nvPr/>
        </p:nvPicPr>
        <p:blipFill rotWithShape="1">
          <a:blip r:embed="rId2"/>
          <a:srcRect l="10442" r="11283"/>
          <a:stretch/>
        </p:blipFill>
        <p:spPr>
          <a:xfrm>
            <a:off x="4545106" y="416859"/>
            <a:ext cx="5230906" cy="6020174"/>
          </a:xfrm>
          <a:prstGeom prst="rect">
            <a:avLst/>
          </a:prstGeom>
        </p:spPr>
      </p:pic>
    </p:spTree>
    <p:extLst>
      <p:ext uri="{BB962C8B-B14F-4D97-AF65-F5344CB8AC3E}">
        <p14:creationId xmlns:p14="http://schemas.microsoft.com/office/powerpoint/2010/main" val="1614089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103"/>
            <a:ext cx="10515600" cy="549274"/>
          </a:xfrm>
        </p:spPr>
        <p:txBody>
          <a:bodyP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A typical four - pass compiler</a:t>
            </a:r>
            <a:endParaRPr lang="en-US" sz="2800" dirty="0">
              <a:solidFill>
                <a:srgbClr val="0070C0"/>
              </a:solidFill>
            </a:endParaRPr>
          </a:p>
        </p:txBody>
      </p:sp>
      <p:sp>
        <p:nvSpPr>
          <p:cNvPr id="3" name="Content Placeholder 2"/>
          <p:cNvSpPr>
            <a:spLocks noGrp="1"/>
          </p:cNvSpPr>
          <p:nvPr>
            <p:ph idx="1"/>
          </p:nvPr>
        </p:nvSpPr>
        <p:spPr>
          <a:xfrm>
            <a:off x="1335742" y="954741"/>
            <a:ext cx="8857130" cy="5069540"/>
          </a:xfrm>
        </p:spPr>
        <p:txBody>
          <a:bodyPr>
            <a:noAutofit/>
          </a:bodyPr>
          <a:lstStyle/>
          <a:p>
            <a:pPr>
              <a:spcBef>
                <a:spcPts val="600"/>
              </a:spcBef>
              <a:spcAft>
                <a:spcPts val="600"/>
              </a:spcAft>
            </a:pPr>
            <a:r>
              <a:rPr lang="en-US" sz="2000" dirty="0">
                <a:latin typeface="Bell MT" panose="02020503060305020303" pitchFamily="18" charset="0"/>
              </a:rPr>
              <a:t>The structure of a typical four-pass compiler is shown in </a:t>
            </a:r>
            <a:r>
              <a:rPr lang="en-US" sz="2000" dirty="0" smtClean="0">
                <a:latin typeface="Bell MT" panose="02020503060305020303" pitchFamily="18" charset="0"/>
              </a:rPr>
              <a:t>above Fig.</a:t>
            </a:r>
          </a:p>
          <a:p>
            <a:pPr>
              <a:spcBef>
                <a:spcPts val="600"/>
              </a:spcBef>
              <a:spcAft>
                <a:spcPts val="600"/>
              </a:spcAft>
            </a:pPr>
            <a:r>
              <a:rPr lang="en-US" sz="2000" dirty="0" smtClean="0">
                <a:latin typeface="Bell MT" panose="02020503060305020303" pitchFamily="18" charset="0"/>
              </a:rPr>
              <a:t>The preprocessor </a:t>
            </a:r>
            <a:r>
              <a:rPr lang="en-US" sz="2000" dirty="0">
                <a:latin typeface="Bell MT" panose="02020503060305020303" pitchFamily="18" charset="0"/>
              </a:rPr>
              <a:t>is the first pass. Preprocessors typically do macro substitutions, strip comments from </a:t>
            </a:r>
            <a:r>
              <a:rPr lang="en-US" sz="2000" dirty="0" smtClean="0">
                <a:latin typeface="Bell MT" panose="02020503060305020303" pitchFamily="18" charset="0"/>
              </a:rPr>
              <a:t>the </a:t>
            </a:r>
            <a:r>
              <a:rPr lang="en-US" sz="2000" dirty="0">
                <a:latin typeface="Bell MT" panose="02020503060305020303" pitchFamily="18" charset="0"/>
              </a:rPr>
              <a:t>source code, and handle various housekeeping tasks with which you don't want </a:t>
            </a:r>
            <a:r>
              <a:rPr lang="en-US" sz="2000" dirty="0" smtClean="0">
                <a:latin typeface="Bell MT" panose="02020503060305020303" pitchFamily="18" charset="0"/>
              </a:rPr>
              <a:t>to </a:t>
            </a:r>
            <a:r>
              <a:rPr lang="en-US" sz="2000" dirty="0">
                <a:latin typeface="Bell MT" panose="02020503060305020303" pitchFamily="18" charset="0"/>
              </a:rPr>
              <a:t>burden the compiler proper</a:t>
            </a:r>
            <a:r>
              <a:rPr lang="en-US" sz="2000" dirty="0" smtClean="0">
                <a:latin typeface="Bell MT" panose="02020503060305020303" pitchFamily="18" charset="0"/>
              </a:rPr>
              <a:t>.</a:t>
            </a:r>
          </a:p>
          <a:p>
            <a:pPr>
              <a:spcBef>
                <a:spcPts val="600"/>
              </a:spcBef>
              <a:spcAft>
                <a:spcPts val="600"/>
              </a:spcAft>
            </a:pPr>
            <a:r>
              <a:rPr lang="en-US" sz="2000" dirty="0" smtClean="0">
                <a:latin typeface="Bell MT" panose="02020503060305020303" pitchFamily="18" charset="0"/>
              </a:rPr>
              <a:t> </a:t>
            </a:r>
            <a:r>
              <a:rPr lang="en-US" sz="2000" dirty="0">
                <a:latin typeface="Bell MT" panose="02020503060305020303" pitchFamily="18" charset="0"/>
              </a:rPr>
              <a:t>The second pass is the heart of the compiler. It is made </a:t>
            </a:r>
            <a:r>
              <a:rPr lang="en-US" sz="2000" dirty="0" smtClean="0">
                <a:latin typeface="Bell MT" panose="02020503060305020303" pitchFamily="18" charset="0"/>
              </a:rPr>
              <a:t>up of </a:t>
            </a:r>
            <a:r>
              <a:rPr lang="en-US" sz="2000" dirty="0">
                <a:latin typeface="Bell MT" panose="02020503060305020303" pitchFamily="18" charset="0"/>
              </a:rPr>
              <a:t>a lexical analyzer, parser, and code generator, and it translates the source code into </a:t>
            </a:r>
            <a:r>
              <a:rPr lang="en-US" sz="2000" dirty="0" smtClean="0">
                <a:latin typeface="Bell MT" panose="02020503060305020303" pitchFamily="18" charset="0"/>
              </a:rPr>
              <a:t>an intermediate </a:t>
            </a:r>
            <a:r>
              <a:rPr lang="en-US" sz="2000" dirty="0">
                <a:latin typeface="Bell MT" panose="02020503060305020303" pitchFamily="18" charset="0"/>
              </a:rPr>
              <a:t>language that is much like assembly language</a:t>
            </a:r>
            <a:r>
              <a:rPr lang="en-US" sz="2000" dirty="0" smtClean="0">
                <a:latin typeface="Bell MT" panose="02020503060305020303" pitchFamily="18" charset="0"/>
              </a:rPr>
              <a:t>.</a:t>
            </a:r>
          </a:p>
          <a:p>
            <a:pPr>
              <a:spcBef>
                <a:spcPts val="600"/>
              </a:spcBef>
              <a:spcAft>
                <a:spcPts val="600"/>
              </a:spcAft>
            </a:pPr>
            <a:r>
              <a:rPr lang="en-US" sz="2000" dirty="0" smtClean="0">
                <a:latin typeface="Bell MT" panose="02020503060305020303" pitchFamily="18" charset="0"/>
              </a:rPr>
              <a:t> </a:t>
            </a:r>
            <a:r>
              <a:rPr lang="en-US" sz="2000" dirty="0">
                <a:latin typeface="Bell MT" panose="02020503060305020303" pitchFamily="18" charset="0"/>
              </a:rPr>
              <a:t>The third pass is the optimizer, which improves the quality of the generated intermediate </a:t>
            </a:r>
            <a:r>
              <a:rPr lang="en-US" sz="2000" dirty="0" smtClean="0">
                <a:latin typeface="Bell MT" panose="02020503060305020303" pitchFamily="18" charset="0"/>
              </a:rPr>
              <a:t>code.</a:t>
            </a:r>
          </a:p>
          <a:p>
            <a:pPr>
              <a:spcBef>
                <a:spcPts val="600"/>
              </a:spcBef>
              <a:spcAft>
                <a:spcPts val="600"/>
              </a:spcAft>
            </a:pPr>
            <a:r>
              <a:rPr lang="en-US" sz="2000" dirty="0" smtClean="0">
                <a:latin typeface="Bell MT" panose="02020503060305020303" pitchFamily="18" charset="0"/>
              </a:rPr>
              <a:t>And </a:t>
            </a:r>
            <a:r>
              <a:rPr lang="en-US" sz="2000" dirty="0">
                <a:latin typeface="Bell MT" panose="02020503060305020303" pitchFamily="18" charset="0"/>
              </a:rPr>
              <a:t>the fourth pass</a:t>
            </a:r>
            <a:r>
              <a:rPr lang="en-US" sz="2000" dirty="0" smtClean="0">
                <a:latin typeface="Bell MT" panose="02020503060305020303" pitchFamily="18" charset="0"/>
              </a:rPr>
              <a:t>, the </a:t>
            </a:r>
            <a:r>
              <a:rPr lang="en-US" sz="2000" i="1" dirty="0">
                <a:latin typeface="Bell MT" panose="02020503060305020303" pitchFamily="18" charset="0"/>
              </a:rPr>
              <a:t>back end, </a:t>
            </a:r>
            <a:r>
              <a:rPr lang="en-US" sz="2000" dirty="0">
                <a:latin typeface="Bell MT" panose="02020503060305020303" pitchFamily="18" charset="0"/>
              </a:rPr>
              <a:t>translates the optimized code to real assembly language or some form </a:t>
            </a:r>
            <a:r>
              <a:rPr lang="en-US" sz="2000" dirty="0" smtClean="0">
                <a:latin typeface="Bell MT" panose="02020503060305020303" pitchFamily="18" charset="0"/>
              </a:rPr>
              <a:t>of binary</a:t>
            </a:r>
            <a:r>
              <a:rPr lang="en-US" sz="2000" dirty="0">
                <a:latin typeface="Bell MT" panose="02020503060305020303" pitchFamily="18" charset="0"/>
              </a:rPr>
              <a:t>, executable code. Of course, there are many variations to this structure. </a:t>
            </a:r>
            <a:endParaRPr lang="en-US" sz="2000" dirty="0" smtClean="0">
              <a:latin typeface="Bell MT" panose="02020503060305020303" pitchFamily="18" charset="0"/>
            </a:endParaRPr>
          </a:p>
          <a:p>
            <a:pPr>
              <a:spcBef>
                <a:spcPts val="600"/>
              </a:spcBef>
              <a:spcAft>
                <a:spcPts val="600"/>
              </a:spcAft>
            </a:pPr>
            <a:r>
              <a:rPr lang="en-US" sz="2000" dirty="0" smtClean="0">
                <a:latin typeface="Bell MT" panose="02020503060305020303" pitchFamily="18" charset="0"/>
              </a:rPr>
              <a:t>Many compilers </a:t>
            </a:r>
            <a:r>
              <a:rPr lang="en-US" sz="2000" dirty="0">
                <a:latin typeface="Bell MT" panose="02020503060305020303" pitchFamily="18" charset="0"/>
              </a:rPr>
              <a:t>don't have preprocessors; others generate assembly language in the </a:t>
            </a:r>
            <a:r>
              <a:rPr lang="en-US" sz="2000" dirty="0" smtClean="0">
                <a:latin typeface="Bell MT" panose="02020503060305020303" pitchFamily="18" charset="0"/>
              </a:rPr>
              <a:t>second pass</a:t>
            </a:r>
            <a:r>
              <a:rPr lang="en-US" sz="2000" dirty="0">
                <a:latin typeface="Bell MT" panose="02020503060305020303" pitchFamily="18" charset="0"/>
              </a:rPr>
              <a:t>, optimize the assembly language directly, and don't have a fourth pass; still </a:t>
            </a:r>
            <a:r>
              <a:rPr lang="en-US" sz="2000" dirty="0" smtClean="0">
                <a:latin typeface="Bell MT" panose="02020503060305020303" pitchFamily="18" charset="0"/>
              </a:rPr>
              <a:t>others generate </a:t>
            </a:r>
            <a:r>
              <a:rPr lang="en-US" sz="2000" dirty="0">
                <a:latin typeface="Bell MT" panose="02020503060305020303" pitchFamily="18" charset="0"/>
              </a:rPr>
              <a:t>binary instructions directly, without going through an ASCII </a:t>
            </a:r>
            <a:r>
              <a:rPr lang="en-US" sz="2000" dirty="0" smtClean="0">
                <a:latin typeface="Bell MT" panose="02020503060305020303" pitchFamily="18" charset="0"/>
              </a:rPr>
              <a:t>intermediate language </a:t>
            </a:r>
            <a:r>
              <a:rPr lang="en-US" sz="2000" dirty="0">
                <a:latin typeface="Bell MT" panose="02020503060305020303" pitchFamily="18" charset="0"/>
              </a:rPr>
              <a:t>like assembler.</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21</a:t>
            </a:fld>
            <a:endParaRPr lang="en-US"/>
          </a:p>
        </p:txBody>
      </p:sp>
    </p:spTree>
    <p:extLst>
      <p:ext uri="{BB962C8B-B14F-4D97-AF65-F5344CB8AC3E}">
        <p14:creationId xmlns:p14="http://schemas.microsoft.com/office/powerpoint/2010/main" val="20893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102"/>
            <a:ext cx="10515600" cy="401357"/>
          </a:xfrm>
        </p:spPr>
        <p:txBody>
          <a:bodyPr>
            <a:noAutofit/>
          </a:bodyPr>
          <a:lstStyle/>
          <a:p>
            <a:pPr marL="457200" indent="-457200">
              <a:buFont typeface="Wingdings" panose="05000000000000000000" pitchFamily="2" charset="2"/>
              <a:buChar char="q"/>
            </a:pPr>
            <a:r>
              <a:rPr lang="en-US" sz="2800" b="1" dirty="0" smtClean="0">
                <a:solidFill>
                  <a:srgbClr val="0070C0"/>
                </a:solidFill>
                <a:latin typeface="Bell MT" panose="02020503060305020303" pitchFamily="18" charset="0"/>
              </a:rPr>
              <a:t>Phases of Compiler</a:t>
            </a:r>
            <a:endParaRPr lang="en-US" sz="2800" b="1" dirty="0">
              <a:solidFill>
                <a:srgbClr val="0070C0"/>
              </a:solidFill>
              <a:latin typeface="Bell MT" panose="02020503060305020303" pitchFamily="18" charset="0"/>
            </a:endParaRPr>
          </a:p>
        </p:txBody>
      </p:sp>
      <p:sp>
        <p:nvSpPr>
          <p:cNvPr id="3" name="Content Placeholder 2"/>
          <p:cNvSpPr>
            <a:spLocks noGrp="1"/>
          </p:cNvSpPr>
          <p:nvPr>
            <p:ph idx="1"/>
          </p:nvPr>
        </p:nvSpPr>
        <p:spPr>
          <a:xfrm>
            <a:off x="1304364" y="776756"/>
            <a:ext cx="8390965" cy="3566644"/>
          </a:xfrm>
        </p:spPr>
        <p:txBody>
          <a:bodyPr>
            <a:noAutofit/>
          </a:bodyPr>
          <a:lstStyle/>
          <a:p>
            <a:r>
              <a:rPr lang="en-US" sz="1800" dirty="0">
                <a:latin typeface="Bell MT" panose="02020503060305020303" pitchFamily="18" charset="0"/>
              </a:rPr>
              <a:t>A </a:t>
            </a:r>
            <a:r>
              <a:rPr lang="en-US" sz="1800" i="1" dirty="0">
                <a:latin typeface="Bell MT" panose="02020503060305020303" pitchFamily="18" charset="0"/>
              </a:rPr>
              <a:t>phase </a:t>
            </a:r>
            <a:r>
              <a:rPr lang="en-US" sz="1800" dirty="0">
                <a:latin typeface="Bell MT" panose="02020503060305020303" pitchFamily="18" charset="0"/>
              </a:rPr>
              <a:t>is an independent task used in the compilation process</a:t>
            </a:r>
            <a:r>
              <a:rPr lang="en-US" sz="1800" dirty="0" smtClean="0">
                <a:latin typeface="Bell MT" panose="02020503060305020303" pitchFamily="18" charset="0"/>
              </a:rPr>
              <a:t>.</a:t>
            </a:r>
          </a:p>
          <a:p>
            <a:r>
              <a:rPr lang="en-US" sz="1800" dirty="0">
                <a:latin typeface="Bell MT" panose="02020503060305020303" pitchFamily="18" charset="0"/>
              </a:rPr>
              <a:t> </a:t>
            </a:r>
            <a:r>
              <a:rPr lang="en-US" sz="1800" dirty="0" smtClean="0">
                <a:latin typeface="Bell MT" panose="02020503060305020303" pitchFamily="18" charset="0"/>
              </a:rPr>
              <a:t>Typically</a:t>
            </a:r>
            <a:r>
              <a:rPr lang="en-US" sz="1800" dirty="0">
                <a:latin typeface="Bell MT" panose="02020503060305020303" pitchFamily="18" charset="0"/>
              </a:rPr>
              <a:t>, </a:t>
            </a:r>
            <a:r>
              <a:rPr lang="en-US" sz="1800" dirty="0" smtClean="0">
                <a:latin typeface="Bell MT" panose="02020503060305020303" pitchFamily="18" charset="0"/>
              </a:rPr>
              <a:t>several phases </a:t>
            </a:r>
            <a:r>
              <a:rPr lang="en-US" sz="1800" dirty="0">
                <a:latin typeface="Bell MT" panose="02020503060305020303" pitchFamily="18" charset="0"/>
              </a:rPr>
              <a:t>are combined into a single pass. </a:t>
            </a:r>
            <a:endParaRPr lang="en-US" sz="1800" dirty="0" smtClean="0">
              <a:latin typeface="Bell MT" panose="02020503060305020303" pitchFamily="18" charset="0"/>
            </a:endParaRPr>
          </a:p>
          <a:p>
            <a:r>
              <a:rPr lang="en-US" sz="1800" dirty="0" smtClean="0">
                <a:latin typeface="Bell MT" panose="02020503060305020303" pitchFamily="18" charset="0"/>
              </a:rPr>
              <a:t>In general, phases of a compiler are:</a:t>
            </a:r>
          </a:p>
          <a:p>
            <a:pPr marL="971550" lvl="1" indent="-514350">
              <a:buFont typeface="+mj-lt"/>
              <a:buAutoNum type="romanLcPeriod"/>
            </a:pPr>
            <a:r>
              <a:rPr lang="en-US" sz="1800" dirty="0" smtClean="0">
                <a:latin typeface="Bell MT" panose="02020503060305020303" pitchFamily="18" charset="0"/>
              </a:rPr>
              <a:t>Lexical Analyzer </a:t>
            </a:r>
          </a:p>
          <a:p>
            <a:pPr marL="971550" lvl="1" indent="-514350">
              <a:buFont typeface="+mj-lt"/>
              <a:buAutoNum type="romanLcPeriod"/>
            </a:pPr>
            <a:r>
              <a:rPr lang="en-US" sz="1800" dirty="0" smtClean="0">
                <a:latin typeface="Bell MT" panose="02020503060305020303" pitchFamily="18" charset="0"/>
              </a:rPr>
              <a:t>Syntax Analyzer</a:t>
            </a:r>
          </a:p>
          <a:p>
            <a:pPr marL="971550" lvl="1" indent="-514350">
              <a:buFont typeface="+mj-lt"/>
              <a:buAutoNum type="romanLcPeriod"/>
            </a:pPr>
            <a:r>
              <a:rPr lang="en-US" sz="1800" dirty="0" smtClean="0">
                <a:latin typeface="Bell MT" panose="02020503060305020303" pitchFamily="18" charset="0"/>
              </a:rPr>
              <a:t>Semantic Analyzer</a:t>
            </a:r>
          </a:p>
          <a:p>
            <a:pPr marL="971550" lvl="1" indent="-514350">
              <a:buFont typeface="+mj-lt"/>
              <a:buAutoNum type="romanLcPeriod"/>
            </a:pPr>
            <a:r>
              <a:rPr lang="en-US" sz="1800" dirty="0" smtClean="0">
                <a:latin typeface="Bell MT" panose="02020503060305020303" pitchFamily="18" charset="0"/>
              </a:rPr>
              <a:t>Intermediate Code Generator</a:t>
            </a:r>
          </a:p>
          <a:p>
            <a:pPr marL="971550" lvl="1" indent="-514350">
              <a:buFont typeface="+mj-lt"/>
              <a:buAutoNum type="romanLcPeriod"/>
            </a:pPr>
            <a:r>
              <a:rPr lang="en-US" sz="1800" dirty="0" smtClean="0">
                <a:latin typeface="Bell MT" panose="02020503060305020303" pitchFamily="18" charset="0"/>
              </a:rPr>
              <a:t>Code Optimizer</a:t>
            </a:r>
          </a:p>
          <a:p>
            <a:pPr marL="971550" lvl="1" indent="-514350">
              <a:buFont typeface="+mj-lt"/>
              <a:buAutoNum type="romanLcPeriod"/>
            </a:pPr>
            <a:r>
              <a:rPr lang="en-US" sz="1800" dirty="0" smtClean="0">
                <a:latin typeface="Bell MT" panose="02020503060305020303" pitchFamily="18" charset="0"/>
              </a:rPr>
              <a:t>Target Code Generator</a:t>
            </a:r>
          </a:p>
          <a:p>
            <a:r>
              <a:rPr lang="en-US" sz="1800" dirty="0" smtClean="0">
                <a:latin typeface="Bell MT" panose="02020503060305020303" pitchFamily="18" charset="0"/>
              </a:rPr>
              <a:t>First four phases are called analysis part or front end of compiler and last two phases are called synthesis part or back end of the compiler.</a:t>
            </a:r>
          </a:p>
          <a:p>
            <a:endParaRPr lang="en-US" sz="1800" dirty="0" smtClean="0">
              <a:latin typeface="Bell MT" panose="02020503060305020303" pitchFamily="18" charset="0"/>
            </a:endParaRPr>
          </a:p>
          <a:p>
            <a:endParaRPr lang="en-US" sz="1800" dirty="0">
              <a:latin typeface="Bell MT" panose="02020503060305020303" pitchFamily="18" charset="0"/>
            </a:endParaRPr>
          </a:p>
          <a:p>
            <a:pPr marL="0" indent="0">
              <a:buNone/>
            </a:pPr>
            <a:r>
              <a:rPr lang="en-US" sz="1800" dirty="0">
                <a:latin typeface="Bell MT" panose="02020503060305020303" pitchFamily="18" charset="0"/>
              </a:rPr>
              <a:t/>
            </a:r>
            <a:br>
              <a:rPr lang="en-US" sz="1800" dirty="0">
                <a:latin typeface="Bell MT" panose="02020503060305020303" pitchFamily="18" charset="0"/>
              </a:rPr>
            </a:br>
            <a:r>
              <a:rPr lang="en-US" sz="1800" dirty="0">
                <a:latin typeface="Bell MT" panose="02020503060305020303" pitchFamily="18" charset="0"/>
              </a:rPr>
              <a:t/>
            </a:r>
            <a:br>
              <a:rPr lang="en-US" sz="1800" dirty="0">
                <a:latin typeface="Bell MT" panose="02020503060305020303" pitchFamily="18" charset="0"/>
              </a:rPr>
            </a:br>
            <a:endParaRPr lang="en-US" sz="18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22</a:t>
            </a:fld>
            <a:endParaRPr lang="en-US"/>
          </a:p>
        </p:txBody>
      </p:sp>
      <p:pic>
        <p:nvPicPr>
          <p:cNvPr id="6" name="Picture 5"/>
          <p:cNvPicPr/>
          <p:nvPr/>
        </p:nvPicPr>
        <p:blipFill>
          <a:blip r:embed="rId2"/>
          <a:srcRect/>
          <a:stretch>
            <a:fillRect/>
          </a:stretch>
        </p:blipFill>
        <p:spPr bwMode="auto">
          <a:xfrm>
            <a:off x="1580029" y="4518212"/>
            <a:ext cx="7900147" cy="1784350"/>
          </a:xfrm>
          <a:prstGeom prst="rect">
            <a:avLst/>
          </a:prstGeom>
          <a:noFill/>
          <a:ln w="9525">
            <a:noFill/>
            <a:miter lim="800000"/>
            <a:headEnd/>
            <a:tailEnd/>
          </a:ln>
        </p:spPr>
      </p:pic>
    </p:spTree>
    <p:extLst>
      <p:ext uri="{BB962C8B-B14F-4D97-AF65-F5344CB8AC3E}">
        <p14:creationId xmlns:p14="http://schemas.microsoft.com/office/powerpoint/2010/main" val="254507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656851"/>
          </a:xfrm>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Lexical Analyzer</a:t>
            </a:r>
          </a:p>
        </p:txBody>
      </p:sp>
      <p:sp>
        <p:nvSpPr>
          <p:cNvPr id="3" name="Content Placeholder 2"/>
          <p:cNvSpPr>
            <a:spLocks noGrp="1"/>
          </p:cNvSpPr>
          <p:nvPr>
            <p:ph idx="1"/>
          </p:nvPr>
        </p:nvSpPr>
        <p:spPr>
          <a:xfrm>
            <a:off x="1183340" y="1021976"/>
            <a:ext cx="9103659" cy="4921623"/>
          </a:xfrm>
        </p:spPr>
        <p:txBody>
          <a:bodyPr>
            <a:noAutofit/>
          </a:bodyPr>
          <a:lstStyle/>
          <a:p>
            <a:r>
              <a:rPr lang="en-US" sz="2200" dirty="0">
                <a:latin typeface="Bell MT" panose="02020503060305020303" pitchFamily="18" charset="0"/>
              </a:rPr>
              <a:t>The </a:t>
            </a:r>
            <a:r>
              <a:rPr lang="en-US" sz="2200" i="1" dirty="0">
                <a:latin typeface="Bell MT" panose="02020503060305020303" pitchFamily="18" charset="0"/>
              </a:rPr>
              <a:t>lexical analyzer </a:t>
            </a:r>
            <a:r>
              <a:rPr lang="en-US" sz="2200" dirty="0">
                <a:latin typeface="Bell MT" panose="02020503060305020303" pitchFamily="18" charset="0"/>
              </a:rPr>
              <a:t>phase of a compiler (</a:t>
            </a:r>
            <a:r>
              <a:rPr lang="en-US" sz="2200" dirty="0" smtClean="0">
                <a:latin typeface="Bell MT" panose="02020503060305020303" pitchFamily="18" charset="0"/>
              </a:rPr>
              <a:t>often called </a:t>
            </a:r>
            <a:r>
              <a:rPr lang="en-US" sz="2200" dirty="0">
                <a:latin typeface="Bell MT" panose="02020503060305020303" pitchFamily="18" charset="0"/>
              </a:rPr>
              <a:t>a </a:t>
            </a:r>
            <a:r>
              <a:rPr lang="en-US" sz="2200" i="1" dirty="0">
                <a:latin typeface="Bell MT" panose="02020503060305020303" pitchFamily="18" charset="0"/>
              </a:rPr>
              <a:t>scanner </a:t>
            </a:r>
            <a:r>
              <a:rPr lang="en-US" sz="2200" dirty="0">
                <a:latin typeface="Bell MT" panose="02020503060305020303" pitchFamily="18" charset="0"/>
              </a:rPr>
              <a:t>or </a:t>
            </a:r>
            <a:r>
              <a:rPr lang="en-US" sz="2200" i="1" dirty="0" smtClean="0">
                <a:latin typeface="Bell MT" panose="02020503060305020303" pitchFamily="18" charset="0"/>
              </a:rPr>
              <a:t>tokenizer ) </a:t>
            </a:r>
            <a:r>
              <a:rPr lang="en-US" sz="2200" dirty="0">
                <a:latin typeface="Bell MT" panose="02020503060305020303" pitchFamily="18" charset="0"/>
              </a:rPr>
              <a:t>translates the input into </a:t>
            </a:r>
            <a:r>
              <a:rPr lang="en-US" sz="2200" dirty="0" smtClean="0">
                <a:latin typeface="Bell MT" panose="02020503060305020303" pitchFamily="18" charset="0"/>
              </a:rPr>
              <a:t>a </a:t>
            </a:r>
            <a:r>
              <a:rPr lang="en-US" sz="2200" dirty="0">
                <a:latin typeface="Bell MT" panose="02020503060305020303" pitchFamily="18" charset="0"/>
              </a:rPr>
              <a:t>collection </a:t>
            </a:r>
            <a:r>
              <a:rPr lang="en-US" sz="2200" dirty="0" smtClean="0">
                <a:latin typeface="Bell MT" panose="02020503060305020303" pitchFamily="18" charset="0"/>
              </a:rPr>
              <a:t>of basic </a:t>
            </a:r>
            <a:r>
              <a:rPr lang="en-US" sz="2200" dirty="0">
                <a:latin typeface="Bell MT" panose="02020503060305020303" pitchFamily="18" charset="0"/>
              </a:rPr>
              <a:t>language elements called </a:t>
            </a:r>
            <a:r>
              <a:rPr lang="en-US" sz="2200" i="1" dirty="0">
                <a:latin typeface="Bell MT" panose="02020503060305020303" pitchFamily="18" charset="0"/>
              </a:rPr>
              <a:t>tokens. </a:t>
            </a:r>
            <a:endParaRPr lang="en-US" sz="2200" i="1" dirty="0" smtClean="0">
              <a:latin typeface="Bell MT" panose="02020503060305020303" pitchFamily="18" charset="0"/>
            </a:endParaRPr>
          </a:p>
          <a:p>
            <a:r>
              <a:rPr lang="en-US" sz="2200" dirty="0">
                <a:latin typeface="Bell MT" panose="02020503060305020303" pitchFamily="18" charset="0"/>
              </a:rPr>
              <a:t>That is, a token is an indivisible lexical unit. </a:t>
            </a:r>
            <a:endParaRPr lang="en-US" sz="2200" dirty="0" smtClean="0">
              <a:latin typeface="Bell MT" panose="02020503060305020303" pitchFamily="18" charset="0"/>
            </a:endParaRPr>
          </a:p>
          <a:p>
            <a:r>
              <a:rPr lang="en-US" sz="2200" dirty="0" smtClean="0">
                <a:latin typeface="Bell MT" panose="02020503060305020303" pitchFamily="18" charset="0"/>
              </a:rPr>
              <a:t>In C</a:t>
            </a:r>
            <a:r>
              <a:rPr lang="en-US" sz="2200" dirty="0">
                <a:latin typeface="Bell MT" panose="02020503060305020303" pitchFamily="18" charset="0"/>
              </a:rPr>
              <a:t>, keywords like </a:t>
            </a:r>
            <a:r>
              <a:rPr lang="en-US" sz="2200" b="1" dirty="0">
                <a:latin typeface="Bell MT" panose="02020503060305020303" pitchFamily="18" charset="0"/>
              </a:rPr>
              <a:t>while or for </a:t>
            </a:r>
            <a:r>
              <a:rPr lang="en-US" sz="2200" dirty="0">
                <a:latin typeface="Bell MT" panose="02020503060305020303" pitchFamily="18" charset="0"/>
              </a:rPr>
              <a:t>are tokens </a:t>
            </a:r>
            <a:r>
              <a:rPr lang="en-US" sz="2200" dirty="0" smtClean="0">
                <a:latin typeface="Bell MT" panose="02020503060305020303" pitchFamily="18" charset="0"/>
              </a:rPr>
              <a:t>(we </a:t>
            </a:r>
            <a:r>
              <a:rPr lang="en-US" sz="2200" dirty="0">
                <a:latin typeface="Bell MT" panose="02020503060305020303" pitchFamily="18" charset="0"/>
              </a:rPr>
              <a:t>can't say </a:t>
            </a:r>
            <a:r>
              <a:rPr lang="en-US" sz="2200" dirty="0" err="1">
                <a:latin typeface="Bell MT" panose="02020503060305020303" pitchFamily="18" charset="0"/>
              </a:rPr>
              <a:t>wh</a:t>
            </a:r>
            <a:r>
              <a:rPr lang="en-US" sz="2200" dirty="0">
                <a:latin typeface="Bell MT" panose="02020503060305020303" pitchFamily="18" charset="0"/>
              </a:rPr>
              <a:t> </a:t>
            </a:r>
            <a:r>
              <a:rPr lang="en-US" sz="2200" dirty="0" err="1">
                <a:latin typeface="Bell MT" panose="02020503060305020303" pitchFamily="18" charset="0"/>
              </a:rPr>
              <a:t>ile</a:t>
            </a:r>
            <a:r>
              <a:rPr lang="en-US" sz="2200" dirty="0">
                <a:latin typeface="Bell MT" panose="02020503060305020303" pitchFamily="18" charset="0"/>
              </a:rPr>
              <a:t>), symbols </a:t>
            </a:r>
            <a:r>
              <a:rPr lang="en-US" sz="2200" dirty="0" smtClean="0">
                <a:latin typeface="Bell MT" panose="02020503060305020303" pitchFamily="18" charset="0"/>
              </a:rPr>
              <a:t>like &gt;,&gt;=, &gt;&gt;, and ( </a:t>
            </a:r>
            <a:r>
              <a:rPr lang="en-US" sz="2200" dirty="0">
                <a:latin typeface="Bell MT" panose="02020503060305020303" pitchFamily="18" charset="0"/>
              </a:rPr>
              <a:t>are tokens, names and numbers are tokens, and so forth. </a:t>
            </a:r>
            <a:endParaRPr lang="en-US" sz="2200" dirty="0" smtClean="0">
              <a:latin typeface="Bell MT" panose="02020503060305020303" pitchFamily="18" charset="0"/>
            </a:endParaRPr>
          </a:p>
          <a:p>
            <a:r>
              <a:rPr lang="en-US" sz="2200" dirty="0">
                <a:latin typeface="Bell MT" panose="02020503060305020303" pitchFamily="18" charset="0"/>
              </a:rPr>
              <a:t>The original </a:t>
            </a:r>
            <a:r>
              <a:rPr lang="en-US" sz="2200" dirty="0" smtClean="0">
                <a:latin typeface="Bell MT" panose="02020503060305020303" pitchFamily="18" charset="0"/>
              </a:rPr>
              <a:t>string that </a:t>
            </a:r>
            <a:r>
              <a:rPr lang="en-US" sz="2200" dirty="0">
                <a:latin typeface="Bell MT" panose="02020503060305020303" pitchFamily="18" charset="0"/>
              </a:rPr>
              <a:t>comprises the token is called a </a:t>
            </a:r>
            <a:r>
              <a:rPr lang="en-US" sz="2200" i="1" dirty="0">
                <a:latin typeface="Bell MT" panose="02020503060305020303" pitchFamily="18" charset="0"/>
              </a:rPr>
              <a:t>lexeme. </a:t>
            </a:r>
            <a:endParaRPr lang="en-US" sz="2200" i="1" dirty="0" smtClean="0">
              <a:latin typeface="Bell MT" panose="02020503060305020303" pitchFamily="18" charset="0"/>
            </a:endParaRPr>
          </a:p>
          <a:p>
            <a:r>
              <a:rPr lang="en-US" sz="2200" dirty="0" smtClean="0">
                <a:latin typeface="Bell MT" panose="02020503060305020303" pitchFamily="18" charset="0"/>
              </a:rPr>
              <a:t>Note </a:t>
            </a:r>
            <a:r>
              <a:rPr lang="en-US" sz="2200" dirty="0">
                <a:latin typeface="Bell MT" panose="02020503060305020303" pitchFamily="18" charset="0"/>
              </a:rPr>
              <a:t>that there is not a one-to-one relationship between lexemes and tokens. A </a:t>
            </a:r>
            <a:r>
              <a:rPr lang="en-US" sz="2200" b="1" dirty="0">
                <a:latin typeface="Bell MT" panose="02020503060305020303" pitchFamily="18" charset="0"/>
              </a:rPr>
              <a:t>name or number </a:t>
            </a:r>
            <a:r>
              <a:rPr lang="en-US" sz="2200" dirty="0">
                <a:latin typeface="Bell MT" panose="02020503060305020303" pitchFamily="18" charset="0"/>
              </a:rPr>
              <a:t>token, for example, can </a:t>
            </a:r>
            <a:r>
              <a:rPr lang="en-US" sz="2200" dirty="0" smtClean="0">
                <a:latin typeface="Bell MT" panose="02020503060305020303" pitchFamily="18" charset="0"/>
              </a:rPr>
              <a:t>have many </a:t>
            </a:r>
            <a:r>
              <a:rPr lang="en-US" sz="2200" dirty="0">
                <a:latin typeface="Bell MT" panose="02020503060305020303" pitchFamily="18" charset="0"/>
              </a:rPr>
              <a:t>possible lexemes associated with it; a </a:t>
            </a:r>
            <a:r>
              <a:rPr lang="en-US" sz="2200" b="1" dirty="0">
                <a:latin typeface="Bell MT" panose="02020503060305020303" pitchFamily="18" charset="0"/>
              </a:rPr>
              <a:t>while </a:t>
            </a:r>
            <a:r>
              <a:rPr lang="en-US" sz="2200" dirty="0">
                <a:latin typeface="Bell MT" panose="02020503060305020303" pitchFamily="18" charset="0"/>
              </a:rPr>
              <a:t>token always matches a single lexeme</a:t>
            </a:r>
            <a:r>
              <a:rPr lang="en-US" sz="2200" dirty="0" smtClean="0">
                <a:latin typeface="Bell MT" panose="02020503060305020303" pitchFamily="18" charset="0"/>
              </a:rPr>
              <a:t>.</a:t>
            </a:r>
          </a:p>
          <a:p>
            <a:r>
              <a:rPr lang="en-US" sz="2200" dirty="0" smtClean="0">
                <a:latin typeface="Bell MT" panose="02020503060305020303" pitchFamily="18" charset="0"/>
              </a:rPr>
              <a:t>In </a:t>
            </a:r>
            <a:r>
              <a:rPr lang="en-US" sz="2200" dirty="0">
                <a:latin typeface="Bell MT" panose="02020503060305020303" pitchFamily="18" charset="0"/>
              </a:rPr>
              <a:t>general, a lexical analyzer recognizes the token that matches the </a:t>
            </a:r>
            <a:r>
              <a:rPr lang="en-US" sz="2200" dirty="0" smtClean="0">
                <a:latin typeface="Bell MT" panose="02020503060305020303" pitchFamily="18" charset="0"/>
              </a:rPr>
              <a:t>longest lexeme for example, &lt; and &lt;= , in this case less than equal , rather than less than </a:t>
            </a:r>
            <a:r>
              <a:rPr lang="en-US" sz="2200" dirty="0" err="1" smtClean="0">
                <a:latin typeface="Bell MT" panose="02020503060305020303" pitchFamily="18" charset="0"/>
              </a:rPr>
              <a:t>and</a:t>
            </a:r>
            <a:r>
              <a:rPr lang="en-US" sz="2200" dirty="0" smtClean="0">
                <a:latin typeface="Bell MT" panose="02020503060305020303" pitchFamily="18" charset="0"/>
              </a:rPr>
              <a:t> equal separately.</a:t>
            </a:r>
          </a:p>
          <a:p>
            <a:pPr marL="0" indent="0">
              <a:buNone/>
            </a:pPr>
            <a:r>
              <a:rPr lang="en-US" sz="2200" dirty="0">
                <a:latin typeface="Bell MT" panose="02020503060305020303" pitchFamily="18" charset="0"/>
              </a:rPr>
              <a:t/>
            </a:r>
            <a:br>
              <a:rPr lang="en-US" sz="2200" dirty="0">
                <a:latin typeface="Bell MT" panose="02020503060305020303" pitchFamily="18" charset="0"/>
              </a:rPr>
            </a:br>
            <a:r>
              <a:rPr lang="en-US" sz="2200" dirty="0">
                <a:latin typeface="Bell MT" panose="02020503060305020303" pitchFamily="18" charset="0"/>
              </a:rPr>
              <a:t/>
            </a:r>
            <a:br>
              <a:rPr lang="en-US" sz="2200" dirty="0">
                <a:latin typeface="Bell MT" panose="02020503060305020303" pitchFamily="18" charset="0"/>
              </a:rPr>
            </a:br>
            <a:r>
              <a:rPr lang="en-US" sz="2200" dirty="0">
                <a:latin typeface="Bell MT" panose="02020503060305020303" pitchFamily="18" charset="0"/>
              </a:rPr>
              <a:t/>
            </a:r>
            <a:br>
              <a:rPr lang="en-US" sz="2200" dirty="0">
                <a:latin typeface="Bell MT" panose="02020503060305020303" pitchFamily="18" charset="0"/>
              </a:rPr>
            </a:br>
            <a:r>
              <a:rPr lang="en-US" sz="2200" dirty="0">
                <a:latin typeface="Bell MT" panose="02020503060305020303" pitchFamily="18" charset="0"/>
              </a:rPr>
              <a:t/>
            </a:r>
            <a:br>
              <a:rPr lang="en-US" sz="2200" dirty="0">
                <a:latin typeface="Bell MT" panose="02020503060305020303" pitchFamily="18" charset="0"/>
              </a:rPr>
            </a:br>
            <a:r>
              <a:rPr lang="en-US" sz="2200" dirty="0">
                <a:latin typeface="Bell MT" panose="02020503060305020303" pitchFamily="18" charset="0"/>
              </a:rPr>
              <a:t/>
            </a:r>
            <a:br>
              <a:rPr lang="en-US" sz="2200" dirty="0">
                <a:latin typeface="Bell MT" panose="02020503060305020303" pitchFamily="18" charset="0"/>
              </a:rPr>
            </a:br>
            <a:r>
              <a:rPr lang="en-US" sz="2200" dirty="0">
                <a:latin typeface="Bell MT" panose="02020503060305020303" pitchFamily="18" charset="0"/>
              </a:rPr>
              <a:t/>
            </a:r>
            <a:br>
              <a:rPr lang="en-US" sz="2200" dirty="0">
                <a:latin typeface="Bell MT" panose="02020503060305020303" pitchFamily="18" charset="0"/>
              </a:rPr>
            </a:br>
            <a:r>
              <a:rPr lang="en-US" sz="2200" dirty="0">
                <a:latin typeface="Bell MT" panose="02020503060305020303" pitchFamily="18" charset="0"/>
              </a:rPr>
              <a:t/>
            </a:r>
            <a:br>
              <a:rPr lang="en-US" sz="2200" dirty="0">
                <a:latin typeface="Bell MT" panose="02020503060305020303" pitchFamily="18" charset="0"/>
              </a:rPr>
            </a:br>
            <a:endParaRPr lang="en-US" sz="22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23</a:t>
            </a:fld>
            <a:endParaRPr lang="en-US"/>
          </a:p>
        </p:txBody>
      </p:sp>
    </p:spTree>
    <p:extLst>
      <p:ext uri="{BB962C8B-B14F-4D97-AF65-F5344CB8AC3E}">
        <p14:creationId xmlns:p14="http://schemas.microsoft.com/office/powerpoint/2010/main" val="176254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6719"/>
            <a:ext cx="9354671" cy="2813610"/>
          </a:xfrm>
        </p:spPr>
        <p:txBody>
          <a:bodyPr>
            <a:normAutofit/>
          </a:bodyPr>
          <a:lstStyle/>
          <a:p>
            <a:r>
              <a:rPr lang="en-US" sz="2000" dirty="0">
                <a:latin typeface="Bell MT" panose="02020503060305020303" pitchFamily="18" charset="0"/>
              </a:rPr>
              <a:t>The lexical analyzer is typically a self-contained unit that interfaces with the rest </a:t>
            </a:r>
            <a:r>
              <a:rPr lang="en-US" sz="2000" dirty="0" smtClean="0">
                <a:latin typeface="Bell MT" panose="02020503060305020303" pitchFamily="18" charset="0"/>
              </a:rPr>
              <a:t>of the </a:t>
            </a:r>
            <a:r>
              <a:rPr lang="en-US" sz="2000" dirty="0">
                <a:latin typeface="Bell MT" panose="02020503060305020303" pitchFamily="18" charset="0"/>
              </a:rPr>
              <a:t>compiler via a small number of subroutines and global variables. </a:t>
            </a:r>
          </a:p>
          <a:p>
            <a:r>
              <a:rPr lang="en-US" sz="2000" dirty="0">
                <a:latin typeface="Bell MT" panose="02020503060305020303" pitchFamily="18" charset="0"/>
              </a:rPr>
              <a:t>The parser calls the lexical-analyzer every time it needs a new token, and the analyzer returns that token and the associated lexeme. </a:t>
            </a:r>
          </a:p>
          <a:p>
            <a:r>
              <a:rPr lang="en-US" sz="2000" dirty="0">
                <a:latin typeface="Bell MT" panose="02020503060305020303" pitchFamily="18" charset="0"/>
              </a:rPr>
              <a:t>Since the actual input mechanism is hidden from the parser, you can modify or replace the lexical analyzer without affecting the rest of the compiler</a:t>
            </a:r>
            <a:r>
              <a:rPr lang="en-US" sz="2000" dirty="0" smtClean="0">
                <a:latin typeface="Bell MT" panose="02020503060305020303" pitchFamily="18" charset="0"/>
              </a:rPr>
              <a:t>.</a:t>
            </a:r>
          </a:p>
          <a:p>
            <a:r>
              <a:rPr lang="en-US" sz="2000" dirty="0">
                <a:latin typeface="Bell MT" panose="02020503060305020303" pitchFamily="18" charset="0"/>
              </a:rPr>
              <a:t>Lexical analyzer may also perform other auxiliary operation like removing redundant white space, removing token separator (like semicolon) etc.</a:t>
            </a:r>
          </a:p>
          <a:p>
            <a:pPr marL="0" indent="0">
              <a:buNone/>
            </a:pP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dirty="0" smtClean="0"/>
              <a:t>Dabbal Mahara</a:t>
            </a:r>
            <a:endParaRPr lang="en-US" dirty="0"/>
          </a:p>
        </p:txBody>
      </p:sp>
      <p:sp>
        <p:nvSpPr>
          <p:cNvPr id="5" name="Slide Number Placeholder 4"/>
          <p:cNvSpPr>
            <a:spLocks noGrp="1"/>
          </p:cNvSpPr>
          <p:nvPr>
            <p:ph type="sldNum" sz="quarter" idx="12"/>
          </p:nvPr>
        </p:nvSpPr>
        <p:spPr/>
        <p:txBody>
          <a:bodyPr/>
          <a:lstStyle/>
          <a:p>
            <a:fld id="{10CE138F-077E-4F22-9EFF-343499C387EA}" type="slidenum">
              <a:rPr lang="en-US" smtClean="0"/>
              <a:t>24</a:t>
            </a:fld>
            <a:endParaRPr lang="en-US"/>
          </a:p>
        </p:txBody>
      </p:sp>
      <p:sp>
        <p:nvSpPr>
          <p:cNvPr id="6" name="Title 1"/>
          <p:cNvSpPr>
            <a:spLocks noGrp="1"/>
          </p:cNvSpPr>
          <p:nvPr>
            <p:ph type="title"/>
          </p:nvPr>
        </p:nvSpPr>
        <p:spPr>
          <a:xfrm>
            <a:off x="838200" y="365125"/>
            <a:ext cx="10515600" cy="549275"/>
          </a:xfrm>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Lexical Analyzer</a:t>
            </a:r>
          </a:p>
        </p:txBody>
      </p:sp>
      <p:pic>
        <p:nvPicPr>
          <p:cNvPr id="7" name="Picture 6"/>
          <p:cNvPicPr/>
          <p:nvPr/>
        </p:nvPicPr>
        <p:blipFill>
          <a:blip r:embed="rId2"/>
          <a:srcRect/>
          <a:stretch>
            <a:fillRect/>
          </a:stretch>
        </p:blipFill>
        <p:spPr bwMode="auto">
          <a:xfrm>
            <a:off x="2770561" y="4232648"/>
            <a:ext cx="5149757" cy="2123702"/>
          </a:xfrm>
          <a:prstGeom prst="rect">
            <a:avLst/>
          </a:prstGeom>
          <a:noFill/>
          <a:ln w="9525">
            <a:noFill/>
            <a:miter lim="800000"/>
            <a:headEnd/>
            <a:tailEnd/>
          </a:ln>
        </p:spPr>
      </p:pic>
    </p:spTree>
    <p:extLst>
      <p:ext uri="{BB962C8B-B14F-4D97-AF65-F5344CB8AC3E}">
        <p14:creationId xmlns:p14="http://schemas.microsoft.com/office/powerpoint/2010/main" val="305995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0070C0"/>
                </a:solidFill>
                <a:latin typeface="Bell MT" panose="02020503060305020303" pitchFamily="18" charset="0"/>
              </a:rPr>
              <a:t>Lexical </a:t>
            </a:r>
            <a:r>
              <a:rPr lang="en-US" b="1" smtClean="0">
                <a:solidFill>
                  <a:srgbClr val="0070C0"/>
                </a:solidFill>
                <a:latin typeface="Bell MT" panose="02020503060305020303" pitchFamily="18" charset="0"/>
              </a:rPr>
              <a:t>Analyzer</a:t>
            </a:r>
            <a:endParaRPr lang="en-US" dirty="0"/>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25</a:t>
            </a:fld>
            <a:endParaRPr lang="en-US"/>
          </a:p>
        </p:txBody>
      </p:sp>
      <p:pic>
        <p:nvPicPr>
          <p:cNvPr id="3074" name="Picture 2" descr="Lexical Analysis with Que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7706" y="1837727"/>
            <a:ext cx="7167282" cy="429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258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Syntax Analyzer</a:t>
            </a:r>
          </a:p>
        </p:txBody>
      </p:sp>
      <p:sp>
        <p:nvSpPr>
          <p:cNvPr id="3" name="Content Placeholder 2"/>
          <p:cNvSpPr>
            <a:spLocks noGrp="1"/>
          </p:cNvSpPr>
          <p:nvPr>
            <p:ph idx="1"/>
          </p:nvPr>
        </p:nvSpPr>
        <p:spPr>
          <a:xfrm>
            <a:off x="838200" y="1435660"/>
            <a:ext cx="9690847" cy="4351338"/>
          </a:xfrm>
        </p:spPr>
        <p:txBody>
          <a:bodyPr>
            <a:noAutofit/>
          </a:bodyPr>
          <a:lstStyle/>
          <a:p>
            <a:r>
              <a:rPr lang="en-US" sz="2000" dirty="0">
                <a:latin typeface="Bell MT" panose="02020503060305020303" pitchFamily="18" charset="0"/>
              </a:rPr>
              <a:t>Syntax analyzer is also called the </a:t>
            </a:r>
            <a:r>
              <a:rPr lang="en-US" sz="2000" b="1" dirty="0">
                <a:latin typeface="Bell MT" panose="02020503060305020303" pitchFamily="18" charset="0"/>
              </a:rPr>
              <a:t>parser.</a:t>
            </a:r>
            <a:r>
              <a:rPr lang="en-US" sz="2000" dirty="0">
                <a:latin typeface="Bell MT" panose="02020503060305020303" pitchFamily="18" charset="0"/>
              </a:rPr>
              <a:t> </a:t>
            </a:r>
            <a:endParaRPr lang="en-US" sz="2000" dirty="0" smtClean="0">
              <a:latin typeface="Bell MT" panose="02020503060305020303" pitchFamily="18" charset="0"/>
            </a:endParaRPr>
          </a:p>
          <a:p>
            <a:r>
              <a:rPr lang="en-US" sz="2000" dirty="0" smtClean="0">
                <a:latin typeface="Bell MT" panose="02020503060305020303" pitchFamily="18" charset="0"/>
              </a:rPr>
              <a:t>A </a:t>
            </a:r>
            <a:r>
              <a:rPr lang="en-US" sz="2000" dirty="0">
                <a:latin typeface="Bell MT" panose="02020503060305020303" pitchFamily="18" charset="0"/>
              </a:rPr>
              <a:t>parser is a group of subroutines that converts a token stream into </a:t>
            </a:r>
            <a:r>
              <a:rPr lang="en-US" sz="2000" dirty="0" smtClean="0">
                <a:latin typeface="Bell MT" panose="02020503060305020303" pitchFamily="18" charset="0"/>
              </a:rPr>
              <a:t>a parse </a:t>
            </a:r>
            <a:r>
              <a:rPr lang="en-US" sz="2000" dirty="0">
                <a:latin typeface="Bell MT" panose="02020503060305020303" pitchFamily="18" charset="0"/>
              </a:rPr>
              <a:t>tree, and a parse tree is a structural representation of the sentence being parsed</a:t>
            </a:r>
            <a:r>
              <a:rPr lang="en-US" sz="2000" dirty="0" smtClean="0">
                <a:latin typeface="Bell MT" panose="02020503060305020303" pitchFamily="18" charset="0"/>
              </a:rPr>
              <a:t>.</a:t>
            </a:r>
          </a:p>
          <a:p>
            <a:r>
              <a:rPr lang="en-US" sz="2000" dirty="0">
                <a:latin typeface="Bell MT" panose="02020503060305020303" pitchFamily="18" charset="0"/>
              </a:rPr>
              <a:t>The syntax of a language is specified by a </a:t>
            </a:r>
            <a:r>
              <a:rPr lang="en-US" sz="2000" b="1" dirty="0">
                <a:latin typeface="Bell MT" panose="02020503060305020303" pitchFamily="18" charset="0"/>
              </a:rPr>
              <a:t>context free grammar </a:t>
            </a:r>
            <a:r>
              <a:rPr lang="en-US" sz="2000" dirty="0">
                <a:latin typeface="Bell MT" panose="02020503060305020303" pitchFamily="18" charset="0"/>
              </a:rPr>
              <a:t>(CFG).</a:t>
            </a:r>
          </a:p>
          <a:p>
            <a:r>
              <a:rPr lang="en-US" sz="2000" dirty="0">
                <a:latin typeface="Bell MT" panose="02020503060305020303" pitchFamily="18" charset="0"/>
              </a:rPr>
              <a:t>The rules in a CFG are mostly recursive.</a:t>
            </a:r>
          </a:p>
          <a:p>
            <a:r>
              <a:rPr lang="en-US" sz="2000" dirty="0">
                <a:latin typeface="Bell MT" panose="02020503060305020303" pitchFamily="18" charset="0"/>
              </a:rPr>
              <a:t>A syntax analyzer checks whether a given program satisfies the rules implied by a CFG or not.</a:t>
            </a:r>
          </a:p>
          <a:p>
            <a:r>
              <a:rPr lang="en-US" sz="2000" dirty="0" smtClean="0">
                <a:latin typeface="Bell MT" panose="02020503060305020303" pitchFamily="18" charset="0"/>
              </a:rPr>
              <a:t> </a:t>
            </a:r>
            <a:r>
              <a:rPr lang="en-US" sz="2000" dirty="0">
                <a:latin typeface="Bell MT" panose="02020503060305020303" pitchFamily="18" charset="0"/>
              </a:rPr>
              <a:t>If it satisfies, the syntax analyzer creates a parse tree for the given program.</a:t>
            </a:r>
          </a:p>
          <a:p>
            <a:pPr marL="0" indent="0">
              <a:buNone/>
            </a:pP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26</a:t>
            </a:fld>
            <a:endParaRPr lang="en-US"/>
          </a:p>
        </p:txBody>
      </p:sp>
    </p:spTree>
    <p:extLst>
      <p:ext uri="{BB962C8B-B14F-4D97-AF65-F5344CB8AC3E}">
        <p14:creationId xmlns:p14="http://schemas.microsoft.com/office/powerpoint/2010/main" val="3471092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27</a:t>
            </a:fld>
            <a:endParaRPr lang="en-US"/>
          </a:p>
        </p:txBody>
      </p:sp>
      <p:pic>
        <p:nvPicPr>
          <p:cNvPr id="2050" name="Picture 2" descr="Compiler Constru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2067" y="548153"/>
            <a:ext cx="7075416" cy="531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79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557"/>
          </a:xfrm>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Semantic Analyzer</a:t>
            </a:r>
          </a:p>
        </p:txBody>
      </p:sp>
      <p:sp>
        <p:nvSpPr>
          <p:cNvPr id="3" name="Content Placeholder 2"/>
          <p:cNvSpPr>
            <a:spLocks noGrp="1"/>
          </p:cNvSpPr>
          <p:nvPr>
            <p:ph idx="1"/>
          </p:nvPr>
        </p:nvSpPr>
        <p:spPr>
          <a:xfrm>
            <a:off x="838200" y="1223682"/>
            <a:ext cx="9569824" cy="4351338"/>
          </a:xfrm>
        </p:spPr>
        <p:txBody>
          <a:bodyPr>
            <a:noAutofit/>
          </a:bodyPr>
          <a:lstStyle/>
          <a:p>
            <a:r>
              <a:rPr lang="en-US" sz="1800" dirty="0">
                <a:latin typeface="Bell MT" panose="02020503060305020303" pitchFamily="18" charset="0"/>
              </a:rPr>
              <a:t>A semantic analyzer checks the source program for semantic errors and collects the type information for the code generation.</a:t>
            </a:r>
          </a:p>
          <a:p>
            <a:r>
              <a:rPr lang="en-US" sz="1800" dirty="0" smtClean="0">
                <a:latin typeface="Bell MT" panose="02020503060305020303" pitchFamily="18" charset="0"/>
              </a:rPr>
              <a:t>Type-checking </a:t>
            </a:r>
            <a:r>
              <a:rPr lang="en-US" sz="1800" dirty="0">
                <a:latin typeface="Bell MT" panose="02020503060305020303" pitchFamily="18" charset="0"/>
              </a:rPr>
              <a:t>is an important part of semantic </a:t>
            </a:r>
            <a:r>
              <a:rPr lang="en-US" sz="1800" dirty="0" smtClean="0">
                <a:latin typeface="Bell MT" panose="02020503060305020303" pitchFamily="18" charset="0"/>
              </a:rPr>
              <a:t>analyzer where the compiler checks that each operator has matching operands.</a:t>
            </a:r>
          </a:p>
          <a:p>
            <a:r>
              <a:rPr lang="en-US" sz="1800" dirty="0" smtClean="0">
                <a:latin typeface="Bell MT" panose="02020503060305020303" pitchFamily="18" charset="0"/>
              </a:rPr>
              <a:t>It gathers type information and saves it in either the syntax tree or the symbol table, for subsequent use during intermediate-code generation.</a:t>
            </a:r>
          </a:p>
          <a:p>
            <a:r>
              <a:rPr lang="en-US" sz="1800" dirty="0" smtClean="0">
                <a:latin typeface="Bell MT" panose="02020503060305020303" pitchFamily="18" charset="0"/>
              </a:rPr>
              <a:t>For example, many programming language definition require an array index to be an integer; the compiler must report an error if a floating point number is used to index an array.</a:t>
            </a:r>
          </a:p>
          <a:p>
            <a:r>
              <a:rPr lang="en-US" sz="1800" dirty="0" smtClean="0">
                <a:latin typeface="Bell MT" panose="02020503060305020303" pitchFamily="18" charset="0"/>
              </a:rPr>
              <a:t>Similarly, automatic type conversion called coercions may take place in semantic analysis phase. For example, a binary arithmetic operator may be applied to either a pair of integers or a pair of floating point numbers. if the operator is applied to a floating point number and an integer, the compiler may convert or coerce integer to floating point number.</a:t>
            </a:r>
          </a:p>
          <a:p>
            <a:r>
              <a:rPr lang="en-US" sz="1800" dirty="0" smtClean="0">
                <a:latin typeface="Bell MT" panose="02020503060305020303" pitchFamily="18" charset="0"/>
              </a:rPr>
              <a:t>Actually, semantic analysis is not done as a separate phase in compiler, it is done in parallel with the parsing by associating some attributes to grammar symbols and semantic rules with grammar productions. </a:t>
            </a:r>
          </a:p>
          <a:p>
            <a:endParaRPr lang="en-US" sz="1800" dirty="0">
              <a:latin typeface="Bell MT" panose="02020503060305020303" pitchFamily="18" charset="0"/>
            </a:endParaRPr>
          </a:p>
          <a:p>
            <a:endParaRPr lang="en-US" sz="18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dirty="0" smtClean="0"/>
              <a:t>Dabbal Mahara</a:t>
            </a:r>
            <a:endParaRPr lang="en-US" dirty="0"/>
          </a:p>
        </p:txBody>
      </p:sp>
      <p:sp>
        <p:nvSpPr>
          <p:cNvPr id="5" name="Slide Number Placeholder 4"/>
          <p:cNvSpPr>
            <a:spLocks noGrp="1"/>
          </p:cNvSpPr>
          <p:nvPr>
            <p:ph type="sldNum" sz="quarter" idx="12"/>
          </p:nvPr>
        </p:nvSpPr>
        <p:spPr/>
        <p:txBody>
          <a:bodyPr/>
          <a:lstStyle/>
          <a:p>
            <a:fld id="{10CE138F-077E-4F22-9EFF-343499C387EA}" type="slidenum">
              <a:rPr lang="en-US" smtClean="0"/>
              <a:t>28</a:t>
            </a:fld>
            <a:endParaRPr lang="en-US"/>
          </a:p>
        </p:txBody>
      </p:sp>
    </p:spTree>
    <p:extLst>
      <p:ext uri="{BB962C8B-B14F-4D97-AF65-F5344CB8AC3E}">
        <p14:creationId xmlns:p14="http://schemas.microsoft.com/office/powerpoint/2010/main" val="33712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Bell MT" panose="02020503060305020303" pitchFamily="18" charset="0"/>
              </a:rPr>
              <a:t>Semantic </a:t>
            </a:r>
            <a:r>
              <a:rPr lang="en-US" b="1" dirty="0" smtClean="0">
                <a:solidFill>
                  <a:srgbClr val="0070C0"/>
                </a:solidFill>
                <a:latin typeface="Bell MT" panose="02020503060305020303" pitchFamily="18" charset="0"/>
              </a:rPr>
              <a:t>Analyzer: Example</a:t>
            </a:r>
            <a:endParaRPr lang="en-US" dirty="0"/>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29</a:t>
            </a:fld>
            <a:endParaRPr lang="en-US"/>
          </a:p>
        </p:txBody>
      </p:sp>
      <p:pic>
        <p:nvPicPr>
          <p:cNvPr id="4098" name="Picture 2" descr="COMPILER DESIGN: Semantic 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5220" y="2086326"/>
            <a:ext cx="6515380" cy="349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33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85"/>
            <a:ext cx="10515600" cy="912345"/>
          </a:xfrm>
        </p:spPr>
        <p:txBody>
          <a:bodyPr vert="horz" lIns="91440" tIns="45720" rIns="91440" bIns="45720" rtlCol="0" anchor="ctr">
            <a:normAutofit/>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Introduction</a:t>
            </a:r>
          </a:p>
        </p:txBody>
      </p:sp>
      <p:sp>
        <p:nvSpPr>
          <p:cNvPr id="3" name="Content Placeholder 2"/>
          <p:cNvSpPr>
            <a:spLocks noGrp="1"/>
          </p:cNvSpPr>
          <p:nvPr>
            <p:ph idx="1"/>
          </p:nvPr>
        </p:nvSpPr>
        <p:spPr>
          <a:xfrm>
            <a:off x="1268505" y="874060"/>
            <a:ext cx="9300882" cy="4975411"/>
          </a:xfrm>
        </p:spPr>
        <p:txBody>
          <a:bodyPr>
            <a:noAutofit/>
          </a:bodyPr>
          <a:lstStyle/>
          <a:p>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Programming languages are notations for describing computations to people and to machines. </a:t>
            </a:r>
          </a:p>
          <a:p>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The world depends on programming languages, because all the software running on all the computers was written in some programming language. </a:t>
            </a:r>
          </a:p>
          <a:p>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But, before a program can be run, it first must be translated into a form in which it can be executed by a computer. The software systems that do this translation are called compilers.</a:t>
            </a:r>
          </a:p>
          <a:p>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This course is about how to design and implement compilers.</a:t>
            </a:r>
          </a:p>
          <a:p>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The principles and techniques for compiler design are applicable to so many other domains that they are likely to be reused many times in the career of a computer scientist.</a:t>
            </a:r>
          </a:p>
          <a:p>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The study of compiler writing touches upon programming languages, machine architecture, language theory, algorithms, and software engineering. </a:t>
            </a:r>
          </a:p>
          <a:p>
            <a:r>
              <a:rPr lang="en-US" sz="1900" dirty="0">
                <a:latin typeface="Bell MT" panose="02020503060305020303" pitchFamily="18" charset="0"/>
                <a:ea typeface="Arial Unicode MS" panose="020B0604020202020204" pitchFamily="34" charset="-128"/>
                <a:cs typeface="Arial Unicode MS" panose="020B0604020202020204" pitchFamily="34" charset="-128"/>
              </a:rPr>
              <a:t>Compilers are not particularly difficult programs to understand once </a:t>
            </a:r>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we're </a:t>
            </a:r>
            <a:r>
              <a:rPr lang="en-US" sz="1900" dirty="0">
                <a:latin typeface="Bell MT" panose="02020503060305020303" pitchFamily="18" charset="0"/>
                <a:ea typeface="Arial Unicode MS" panose="020B0604020202020204" pitchFamily="34" charset="-128"/>
                <a:cs typeface="Arial Unicode MS" panose="020B0604020202020204" pitchFamily="34" charset="-128"/>
              </a:rPr>
              <a:t>familiar with</a:t>
            </a:r>
            <a:br>
              <a:rPr lang="en-US" sz="1900" dirty="0">
                <a:latin typeface="Bell MT" panose="02020503060305020303" pitchFamily="18" charset="0"/>
                <a:ea typeface="Arial Unicode MS" panose="020B0604020202020204" pitchFamily="34" charset="-128"/>
                <a:cs typeface="Arial Unicode MS" panose="020B0604020202020204" pitchFamily="34" charset="-128"/>
              </a:rPr>
            </a:br>
            <a:r>
              <a:rPr lang="en-US" sz="1900" dirty="0">
                <a:latin typeface="Bell MT" panose="02020503060305020303" pitchFamily="18" charset="0"/>
                <a:ea typeface="Arial Unicode MS" panose="020B0604020202020204" pitchFamily="34" charset="-128"/>
                <a:cs typeface="Arial Unicode MS" panose="020B0604020202020204" pitchFamily="34" charset="-128"/>
              </a:rPr>
              <a:t>the structure of a compiler in a general sort of way. </a:t>
            </a:r>
            <a:endParaRPr lang="en-US" sz="1900" dirty="0" smtClean="0">
              <a:latin typeface="Bell MT" panose="02020503060305020303" pitchFamily="18" charset="0"/>
              <a:ea typeface="Arial Unicode MS" panose="020B0604020202020204" pitchFamily="34" charset="-128"/>
              <a:cs typeface="Arial Unicode MS" panose="020B0604020202020204" pitchFamily="34" charset="-128"/>
            </a:endParaRPr>
          </a:p>
          <a:p>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The </a:t>
            </a:r>
            <a:r>
              <a:rPr lang="en-US" sz="1900" dirty="0">
                <a:latin typeface="Bell MT" panose="02020503060305020303" pitchFamily="18" charset="0"/>
                <a:ea typeface="Arial Unicode MS" panose="020B0604020202020204" pitchFamily="34" charset="-128"/>
                <a:cs typeface="Arial Unicode MS" panose="020B0604020202020204" pitchFamily="34" charset="-128"/>
              </a:rPr>
              <a:t>main problem is not that </a:t>
            </a:r>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any one </a:t>
            </a:r>
            <a:r>
              <a:rPr lang="en-US" sz="1900" dirty="0">
                <a:latin typeface="Bell MT" panose="02020503060305020303" pitchFamily="18" charset="0"/>
                <a:ea typeface="Arial Unicode MS" panose="020B0604020202020204" pitchFamily="34" charset="-128"/>
                <a:cs typeface="Arial Unicode MS" panose="020B0604020202020204" pitchFamily="34" charset="-128"/>
              </a:rPr>
              <a:t>part of a compiler is hard to understand; but, rather, that there are so many </a:t>
            </a:r>
            <a:r>
              <a:rPr lang="en-US" sz="1900" dirty="0" smtClean="0">
                <a:latin typeface="Bell MT" panose="02020503060305020303" pitchFamily="18" charset="0"/>
                <a:ea typeface="Arial Unicode MS" panose="020B0604020202020204" pitchFamily="34" charset="-128"/>
                <a:cs typeface="Arial Unicode MS" panose="020B0604020202020204" pitchFamily="34" charset="-128"/>
              </a:rPr>
              <a:t>parts and we </a:t>
            </a:r>
            <a:r>
              <a:rPr lang="en-US" sz="1900" dirty="0">
                <a:latin typeface="Bell MT" panose="02020503060305020303" pitchFamily="18" charset="0"/>
                <a:ea typeface="Arial Unicode MS" panose="020B0604020202020204" pitchFamily="34" charset="-128"/>
                <a:cs typeface="Arial Unicode MS" panose="020B0604020202020204" pitchFamily="34" charset="-128"/>
              </a:rPr>
              <a:t>need to have absorbed most of these parts before any of them make sense.</a:t>
            </a:r>
            <a:br>
              <a:rPr lang="en-US" sz="1900" dirty="0">
                <a:latin typeface="Bell MT" panose="02020503060305020303" pitchFamily="18" charset="0"/>
                <a:ea typeface="Arial Unicode MS" panose="020B0604020202020204" pitchFamily="34" charset="-128"/>
                <a:cs typeface="Arial Unicode MS" panose="020B0604020202020204" pitchFamily="34" charset="-128"/>
              </a:rPr>
            </a:br>
            <a:r>
              <a:rPr lang="en-US" sz="1900" dirty="0">
                <a:latin typeface="Bell MT" panose="02020503060305020303" pitchFamily="18" charset="0"/>
                <a:ea typeface="Arial Unicode MS" panose="020B0604020202020204" pitchFamily="34" charset="-128"/>
                <a:cs typeface="Arial Unicode MS" panose="020B0604020202020204" pitchFamily="34" charset="-128"/>
              </a:rPr>
              <a:t/>
            </a:r>
            <a:br>
              <a:rPr lang="en-US" sz="1900" dirty="0">
                <a:latin typeface="Bell MT" panose="02020503060305020303" pitchFamily="18" charset="0"/>
                <a:ea typeface="Arial Unicode MS" panose="020B0604020202020204" pitchFamily="34" charset="-128"/>
                <a:cs typeface="Arial Unicode MS" panose="020B0604020202020204" pitchFamily="34" charset="-128"/>
              </a:rPr>
            </a:br>
            <a:endParaRPr lang="en-US" sz="1900" dirty="0" smtClean="0">
              <a:latin typeface="Bell MT" panose="02020503060305020303" pitchFamily="18" charset="0"/>
              <a:ea typeface="Arial Unicode MS" panose="020B0604020202020204" pitchFamily="34" charset="-128"/>
              <a:cs typeface="Arial Unicode MS" panose="020B0604020202020204" pitchFamily="34" charset="-128"/>
            </a:endParaRPr>
          </a:p>
          <a:p>
            <a:endParaRPr lang="en-US" sz="1900" dirty="0">
              <a:latin typeface="Bell MT" panose="02020503060305020303" pitchFamily="18" charset="0"/>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a:t>
            </a:fld>
            <a:endParaRPr lang="en-US"/>
          </a:p>
        </p:txBody>
      </p:sp>
    </p:spTree>
    <p:extLst>
      <p:ext uri="{BB962C8B-B14F-4D97-AF65-F5344CB8AC3E}">
        <p14:creationId xmlns:p14="http://schemas.microsoft.com/office/powerpoint/2010/main" val="4219547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
            <a:ext cx="10515600" cy="858556"/>
          </a:xfrm>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Intermediate Code Generator</a:t>
            </a:r>
          </a:p>
        </p:txBody>
      </p:sp>
      <p:sp>
        <p:nvSpPr>
          <p:cNvPr id="3" name="Content Placeholder 2"/>
          <p:cNvSpPr>
            <a:spLocks noGrp="1"/>
          </p:cNvSpPr>
          <p:nvPr>
            <p:ph idx="1"/>
          </p:nvPr>
        </p:nvSpPr>
        <p:spPr>
          <a:xfrm>
            <a:off x="1055594" y="860613"/>
            <a:ext cx="10080812" cy="5230905"/>
          </a:xfrm>
        </p:spPr>
        <p:txBody>
          <a:bodyPr>
            <a:noAutofit/>
          </a:bodyPr>
          <a:lstStyle/>
          <a:p>
            <a:r>
              <a:rPr lang="en-US" sz="2000" dirty="0">
                <a:latin typeface="Bell MT" panose="02020503060305020303" pitchFamily="18" charset="0"/>
              </a:rPr>
              <a:t>Instead of generating machine language directly, </a:t>
            </a:r>
            <a:r>
              <a:rPr lang="en-US" sz="2000" dirty="0" smtClean="0">
                <a:latin typeface="Bell MT" panose="02020503060305020303" pitchFamily="18" charset="0"/>
              </a:rPr>
              <a:t>compilers create a program </a:t>
            </a:r>
            <a:r>
              <a:rPr lang="en-US" sz="2000" dirty="0">
                <a:latin typeface="Bell MT" panose="02020503060305020303" pitchFamily="18" charset="0"/>
              </a:rPr>
              <a:t>in an </a:t>
            </a:r>
            <a:r>
              <a:rPr lang="en-US" sz="2000" i="1" dirty="0">
                <a:latin typeface="Bell MT" panose="02020503060305020303" pitchFamily="18" charset="0"/>
              </a:rPr>
              <a:t>intermediate language </a:t>
            </a:r>
            <a:r>
              <a:rPr lang="en-US" sz="2000" dirty="0">
                <a:latin typeface="Bell MT" panose="02020503060305020303" pitchFamily="18" charset="0"/>
              </a:rPr>
              <a:t>that is translated by the compiler's </a:t>
            </a:r>
            <a:r>
              <a:rPr lang="en-US" sz="2000" i="1" dirty="0">
                <a:latin typeface="Bell MT" panose="02020503060305020303" pitchFamily="18" charset="0"/>
              </a:rPr>
              <a:t>back end </a:t>
            </a:r>
            <a:r>
              <a:rPr lang="en-US" sz="2000" dirty="0" smtClean="0">
                <a:latin typeface="Bell MT" panose="02020503060305020303" pitchFamily="18" charset="0"/>
              </a:rPr>
              <a:t>into actual </a:t>
            </a:r>
            <a:r>
              <a:rPr lang="en-US" sz="2000" dirty="0">
                <a:latin typeface="Bell MT" panose="02020503060305020303" pitchFamily="18" charset="0"/>
              </a:rPr>
              <a:t>machine language. </a:t>
            </a:r>
            <a:endParaRPr lang="en-US" sz="2000" dirty="0" smtClean="0">
              <a:latin typeface="Bell MT" panose="02020503060305020303" pitchFamily="18" charset="0"/>
            </a:endParaRPr>
          </a:p>
          <a:p>
            <a:r>
              <a:rPr lang="en-US" sz="2000" dirty="0">
                <a:latin typeface="Bell MT" panose="02020503060305020303" pitchFamily="18" charset="0"/>
              </a:rPr>
              <a:t>It's somewhat </a:t>
            </a:r>
            <a:r>
              <a:rPr lang="en-US" sz="2000" dirty="0" smtClean="0">
                <a:latin typeface="Bell MT" panose="02020503060305020303" pitchFamily="18" charset="0"/>
              </a:rPr>
              <a:t>misleading to </a:t>
            </a:r>
            <a:r>
              <a:rPr lang="en-US" sz="2000" dirty="0">
                <a:latin typeface="Bell MT" panose="02020503060305020303" pitchFamily="18" charset="0"/>
              </a:rPr>
              <a:t>represent this phase as a separate component from the </a:t>
            </a:r>
            <a:r>
              <a:rPr lang="en-US" sz="2000" dirty="0" smtClean="0">
                <a:latin typeface="Bell MT" panose="02020503060305020303" pitchFamily="18" charset="0"/>
              </a:rPr>
              <a:t>parser, </a:t>
            </a:r>
            <a:r>
              <a:rPr lang="en-US" sz="2000" dirty="0">
                <a:latin typeface="Bell MT" panose="02020503060305020303" pitchFamily="18" charset="0"/>
              </a:rPr>
              <a:t>because </a:t>
            </a:r>
            <a:r>
              <a:rPr lang="en-US" sz="2000" dirty="0" smtClean="0">
                <a:latin typeface="Bell MT" panose="02020503060305020303" pitchFamily="18" charset="0"/>
              </a:rPr>
              <a:t>most compilers </a:t>
            </a:r>
            <a:r>
              <a:rPr lang="en-US" sz="2000" dirty="0">
                <a:latin typeface="Bell MT" panose="02020503060305020303" pitchFamily="18" charset="0"/>
              </a:rPr>
              <a:t>generate code as the parse progresses. That is, the code is generated by </a:t>
            </a:r>
            <a:r>
              <a:rPr lang="en-US" sz="2000" dirty="0" smtClean="0">
                <a:latin typeface="Bell MT" panose="02020503060305020303" pitchFamily="18" charset="0"/>
              </a:rPr>
              <a:t>the same </a:t>
            </a:r>
            <a:r>
              <a:rPr lang="en-US" sz="2000" dirty="0">
                <a:latin typeface="Bell MT" panose="02020503060305020303" pitchFamily="18" charset="0"/>
              </a:rPr>
              <a:t>subroutines that are parsing the input stream</a:t>
            </a:r>
            <a:r>
              <a:rPr lang="en-US" sz="2000" dirty="0" smtClean="0">
                <a:latin typeface="Bell MT" panose="02020503060305020303" pitchFamily="18" charset="0"/>
              </a:rPr>
              <a:t>.</a:t>
            </a:r>
          </a:p>
          <a:p>
            <a:r>
              <a:rPr lang="en-US" sz="2000" dirty="0">
                <a:latin typeface="Bell MT" panose="02020503060305020303" pitchFamily="18" charset="0"/>
              </a:rPr>
              <a:t>An intermediate language is often used by many </a:t>
            </a:r>
            <a:r>
              <a:rPr lang="en-US" sz="2000" dirty="0" smtClean="0">
                <a:latin typeface="Bell MT" panose="02020503060305020303" pitchFamily="18" charset="0"/>
              </a:rPr>
              <a:t>compilers </a:t>
            </a:r>
            <a:r>
              <a:rPr lang="en-US" sz="2000" dirty="0">
                <a:latin typeface="Bell MT" panose="02020503060305020303" pitchFamily="18" charset="0"/>
              </a:rPr>
              <a:t>for analyzing and optimizing the source program. The intermediate language should have two important properties:</a:t>
            </a:r>
          </a:p>
          <a:p>
            <a:pPr marL="0" indent="0">
              <a:buNone/>
            </a:pPr>
            <a:r>
              <a:rPr lang="en-US" sz="2000" dirty="0" smtClean="0">
                <a:latin typeface="Bell MT" panose="02020503060305020303" pitchFamily="18" charset="0"/>
              </a:rPr>
              <a:t>	– </a:t>
            </a:r>
            <a:r>
              <a:rPr lang="en-US" sz="2000" dirty="0">
                <a:latin typeface="Bell MT" panose="02020503060305020303" pitchFamily="18" charset="0"/>
              </a:rPr>
              <a:t>It should be simple and easy to produce.</a:t>
            </a:r>
          </a:p>
          <a:p>
            <a:pPr marL="0" indent="0">
              <a:buNone/>
            </a:pPr>
            <a:r>
              <a:rPr lang="en-US" sz="2000" dirty="0" smtClean="0">
                <a:latin typeface="Bell MT" panose="02020503060305020303" pitchFamily="18" charset="0"/>
              </a:rPr>
              <a:t>	– </a:t>
            </a:r>
            <a:r>
              <a:rPr lang="en-US" sz="2000" dirty="0">
                <a:latin typeface="Bell MT" panose="02020503060305020303" pitchFamily="18" charset="0"/>
              </a:rPr>
              <a:t>It should be easy to translate to the target program</a:t>
            </a:r>
          </a:p>
          <a:p>
            <a:r>
              <a:rPr lang="en-US" sz="2000" dirty="0" smtClean="0">
                <a:latin typeface="Bell MT" panose="02020503060305020303" pitchFamily="18" charset="0"/>
              </a:rPr>
              <a:t>There </a:t>
            </a:r>
            <a:r>
              <a:rPr lang="en-US" sz="2000" dirty="0">
                <a:latin typeface="Bell MT" panose="02020503060305020303" pitchFamily="18" charset="0"/>
              </a:rPr>
              <a:t>are advantages and disadvantages to an intermediate-language approach </a:t>
            </a:r>
            <a:r>
              <a:rPr lang="en-US" sz="2000" dirty="0" smtClean="0">
                <a:latin typeface="Bell MT" panose="02020503060305020303" pitchFamily="18" charset="0"/>
              </a:rPr>
              <a:t>to compiler </a:t>
            </a:r>
            <a:r>
              <a:rPr lang="en-US" sz="2000" dirty="0">
                <a:latin typeface="Bell MT" panose="02020503060305020303" pitchFamily="18" charset="0"/>
              </a:rPr>
              <a:t>writing. </a:t>
            </a:r>
            <a:endParaRPr lang="en-US" sz="2000" dirty="0" smtClean="0">
              <a:latin typeface="Bell MT" panose="02020503060305020303" pitchFamily="18" charset="0"/>
            </a:endParaRPr>
          </a:p>
          <a:p>
            <a:r>
              <a:rPr lang="en-US" sz="2000" dirty="0">
                <a:latin typeface="Bell MT" panose="02020503060305020303" pitchFamily="18" charset="0"/>
              </a:rPr>
              <a:t>The main disadvantage is lack of speed. A parser that goes straight from tokens to binary object code will be very fast, since an extra stage to process the intermediate code can often double the compile time.</a:t>
            </a:r>
          </a:p>
          <a:p>
            <a:pPr marL="0" indent="0">
              <a:buNone/>
            </a:pP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30</a:t>
            </a:fld>
            <a:endParaRPr lang="en-US"/>
          </a:p>
        </p:txBody>
      </p:sp>
    </p:spTree>
    <p:extLst>
      <p:ext uri="{BB962C8B-B14F-4D97-AF65-F5344CB8AC3E}">
        <p14:creationId xmlns:p14="http://schemas.microsoft.com/office/powerpoint/2010/main" val="1738807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2682" y="1129554"/>
            <a:ext cx="10062883" cy="4351338"/>
          </a:xfrm>
        </p:spPr>
        <p:txBody>
          <a:bodyPr>
            <a:noAutofit/>
          </a:bodyPr>
          <a:lstStyle/>
          <a:p>
            <a:r>
              <a:rPr lang="en-US" sz="2000" dirty="0" smtClean="0">
                <a:latin typeface="Bell MT" panose="02020503060305020303" pitchFamily="18" charset="0"/>
              </a:rPr>
              <a:t>The </a:t>
            </a:r>
            <a:r>
              <a:rPr lang="en-US" sz="2000" dirty="0">
                <a:latin typeface="Bell MT" panose="02020503060305020303" pitchFamily="18" charset="0"/>
              </a:rPr>
              <a:t>advantages, however, are usually enough to justify the loss of speed. These are, in a nutshell, optimization and flexibility.</a:t>
            </a:r>
          </a:p>
          <a:p>
            <a:r>
              <a:rPr lang="en-US" sz="2000" dirty="0" smtClean="0">
                <a:latin typeface="Bell MT" panose="02020503060305020303" pitchFamily="18" charset="0"/>
              </a:rPr>
              <a:t>A </a:t>
            </a:r>
            <a:r>
              <a:rPr lang="en-US" sz="2000" dirty="0">
                <a:latin typeface="Bell MT" panose="02020503060305020303" pitchFamily="18" charset="0"/>
              </a:rPr>
              <a:t>few optimizations, such as simple constant folding-the evaluation of constant expressions at compile time rather than run time-can be done in the parser. </a:t>
            </a:r>
            <a:r>
              <a:rPr lang="en-US" sz="2000" dirty="0" smtClean="0">
                <a:latin typeface="Bell MT" panose="02020503060305020303" pitchFamily="18" charset="0"/>
              </a:rPr>
              <a:t> Consequently</a:t>
            </a:r>
            <a:r>
              <a:rPr lang="en-US" sz="2000" dirty="0">
                <a:latin typeface="Bell MT" panose="02020503060305020303" pitchFamily="18" charset="0"/>
              </a:rPr>
              <a:t>, parsers for optimizing compilers output an intermediate language that's easy </a:t>
            </a:r>
            <a:r>
              <a:rPr lang="en-US" sz="2000" dirty="0" smtClean="0">
                <a:latin typeface="Bell MT" panose="02020503060305020303" pitchFamily="18" charset="0"/>
              </a:rPr>
              <a:t>for a </a:t>
            </a:r>
            <a:r>
              <a:rPr lang="en-US" sz="2000" dirty="0">
                <a:latin typeface="Bell MT" panose="02020503060305020303" pitchFamily="18" charset="0"/>
              </a:rPr>
              <a:t>second pass to optimize</a:t>
            </a:r>
            <a:r>
              <a:rPr lang="en-US" sz="2000" dirty="0" smtClean="0">
                <a:latin typeface="Bell MT" panose="02020503060305020303" pitchFamily="18" charset="0"/>
              </a:rPr>
              <a:t>.</a:t>
            </a:r>
          </a:p>
          <a:p>
            <a:r>
              <a:rPr lang="en-US" sz="2000" dirty="0" smtClean="0">
                <a:latin typeface="Bell MT" panose="02020503060305020303" pitchFamily="18" charset="0"/>
              </a:rPr>
              <a:t>Intermediate </a:t>
            </a:r>
            <a:r>
              <a:rPr lang="en-US" sz="2000" dirty="0">
                <a:latin typeface="Bell MT" panose="02020503060305020303" pitchFamily="18" charset="0"/>
              </a:rPr>
              <a:t>languages give </a:t>
            </a:r>
            <a:r>
              <a:rPr lang="en-US" sz="2000" dirty="0" smtClean="0">
                <a:latin typeface="Bell MT" panose="02020503060305020303" pitchFamily="18" charset="0"/>
              </a:rPr>
              <a:t>us flexibility as well.</a:t>
            </a:r>
          </a:p>
          <a:p>
            <a:r>
              <a:rPr lang="en-US" sz="2000" dirty="0" smtClean="0">
                <a:latin typeface="Bell MT" panose="02020503060305020303" pitchFamily="18" charset="0"/>
              </a:rPr>
              <a:t>A </a:t>
            </a:r>
            <a:r>
              <a:rPr lang="en-US" sz="2000" dirty="0">
                <a:latin typeface="Bell MT" panose="02020503060305020303" pitchFamily="18" charset="0"/>
              </a:rPr>
              <a:t>single lexical-analyzer/parser front end can be used to generate code for several different machines by providing separate back ends that translate a common intermediate language to a machine-specific assembly language. </a:t>
            </a:r>
            <a:endParaRPr lang="en-US" sz="2000" dirty="0" smtClean="0">
              <a:latin typeface="Bell MT" panose="02020503060305020303" pitchFamily="18" charset="0"/>
            </a:endParaRPr>
          </a:p>
          <a:p>
            <a:r>
              <a:rPr lang="en-US" sz="2000" dirty="0" smtClean="0">
                <a:latin typeface="Bell MT" panose="02020503060305020303" pitchFamily="18" charset="0"/>
              </a:rPr>
              <a:t>Conversely</a:t>
            </a:r>
            <a:r>
              <a:rPr lang="en-US" sz="2000" dirty="0">
                <a:latin typeface="Bell MT" panose="02020503060305020303" pitchFamily="18" charset="0"/>
              </a:rPr>
              <a:t>, </a:t>
            </a:r>
            <a:r>
              <a:rPr lang="en-US" sz="2000" dirty="0" smtClean="0">
                <a:latin typeface="Bell MT" panose="02020503060305020303" pitchFamily="18" charset="0"/>
              </a:rPr>
              <a:t>we </a:t>
            </a:r>
            <a:r>
              <a:rPr lang="en-US" sz="2000" dirty="0">
                <a:latin typeface="Bell MT" panose="02020503060305020303" pitchFamily="18" charset="0"/>
              </a:rPr>
              <a:t>can write several front ends that parse several different high-level languages, but which all output the same intermediate language</a:t>
            </a:r>
            <a:r>
              <a:rPr lang="en-US" sz="2000" dirty="0" smtClean="0">
                <a:latin typeface="Bell MT" panose="02020503060305020303" pitchFamily="18" charset="0"/>
              </a:rPr>
              <a:t>. This </a:t>
            </a:r>
            <a:r>
              <a:rPr lang="en-US" sz="2000" dirty="0">
                <a:latin typeface="Bell MT" panose="02020503060305020303" pitchFamily="18" charset="0"/>
              </a:rPr>
              <a:t>way, compilers for several languages can share a single optimizer and back end.</a:t>
            </a:r>
            <a:br>
              <a:rPr lang="en-US" sz="2000"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31</a:t>
            </a:fld>
            <a:endParaRPr lang="en-US"/>
          </a:p>
        </p:txBody>
      </p:sp>
      <p:sp>
        <p:nvSpPr>
          <p:cNvPr id="6" name="Title 1"/>
          <p:cNvSpPr>
            <a:spLocks noGrp="1"/>
          </p:cNvSpPr>
          <p:nvPr>
            <p:ph type="title"/>
          </p:nvPr>
        </p:nvSpPr>
        <p:spPr>
          <a:xfrm>
            <a:off x="838200" y="365126"/>
            <a:ext cx="10515600" cy="764428"/>
          </a:xfrm>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Intermediate Code Generator</a:t>
            </a:r>
          </a:p>
        </p:txBody>
      </p:sp>
    </p:spTree>
    <p:extLst>
      <p:ext uri="{BB962C8B-B14F-4D97-AF65-F5344CB8AC3E}">
        <p14:creationId xmlns:p14="http://schemas.microsoft.com/office/powerpoint/2010/main" val="3826049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marL="342900" indent="-342900">
              <a:buFont typeface="Wingdings" panose="05000000000000000000" pitchFamily="2" charset="2"/>
              <a:buChar char="q"/>
            </a:pPr>
            <a:r>
              <a:rPr lang="en-US" sz="2800" b="1" dirty="0">
                <a:solidFill>
                  <a:srgbClr val="0070C0"/>
                </a:solidFill>
                <a:latin typeface="Bell MT" panose="02020503060305020303" pitchFamily="18" charset="0"/>
              </a:rPr>
              <a:t>Code Optimizer</a:t>
            </a:r>
          </a:p>
        </p:txBody>
      </p:sp>
      <p:sp>
        <p:nvSpPr>
          <p:cNvPr id="3" name="Content Placeholder 2"/>
          <p:cNvSpPr>
            <a:spLocks noGrp="1"/>
          </p:cNvSpPr>
          <p:nvPr>
            <p:ph idx="1"/>
          </p:nvPr>
        </p:nvSpPr>
        <p:spPr>
          <a:xfrm>
            <a:off x="1039906" y="1394853"/>
            <a:ext cx="9233647" cy="4351338"/>
          </a:xfrm>
        </p:spPr>
        <p:txBody>
          <a:bodyPr>
            <a:normAutofit/>
          </a:bodyPr>
          <a:lstStyle/>
          <a:p>
            <a:r>
              <a:rPr lang="en-US" sz="2000" dirty="0" smtClean="0">
                <a:latin typeface="Bell MT" panose="02020503060305020303" pitchFamily="18" charset="0"/>
              </a:rPr>
              <a:t>Machine independent code-optimization attempts to improve intermediate code so that better target code will result.</a:t>
            </a:r>
          </a:p>
          <a:p>
            <a:r>
              <a:rPr lang="en-US" sz="2000" dirty="0" smtClean="0">
                <a:latin typeface="Bell MT" panose="02020503060305020303" pitchFamily="18" charset="0"/>
              </a:rPr>
              <a:t>Usually better means faster and compact code.</a:t>
            </a:r>
          </a:p>
          <a:p>
            <a:r>
              <a:rPr lang="en-US" sz="2000" dirty="0" smtClean="0">
                <a:latin typeface="Bell MT" panose="02020503060305020303" pitchFamily="18" charset="0"/>
              </a:rPr>
              <a:t>There is a great variation in the amount of code optimization different compilers perform. Those which do the most, called optimizing compilers, spend significant amount of time on this phase.</a:t>
            </a:r>
          </a:p>
          <a:p>
            <a:r>
              <a:rPr lang="en-US" sz="2000" dirty="0" smtClean="0">
                <a:latin typeface="Bell MT" panose="02020503060305020303" pitchFamily="18" charset="0"/>
              </a:rPr>
              <a:t>There are simple optimizations that significantly improve running time of target program without slowing down the compilation too much. </a:t>
            </a:r>
          </a:p>
          <a:p>
            <a:r>
              <a:rPr lang="en-US" sz="2000" dirty="0" smtClean="0">
                <a:latin typeface="Bell MT" panose="02020503060305020303" pitchFamily="18" charset="0"/>
              </a:rPr>
              <a:t>Some of these optimizations are:</a:t>
            </a:r>
          </a:p>
          <a:p>
            <a:pPr lvl="1">
              <a:buFont typeface="Wingdings" panose="05000000000000000000" pitchFamily="2" charset="2"/>
              <a:buChar char="§"/>
            </a:pPr>
            <a:r>
              <a:rPr lang="en-US" sz="2000" dirty="0">
                <a:latin typeface="Bell MT" panose="02020503060305020303" pitchFamily="18" charset="0"/>
              </a:rPr>
              <a:t>Detection of loop invariants</a:t>
            </a:r>
          </a:p>
          <a:p>
            <a:pPr lvl="1">
              <a:buFont typeface="Wingdings" panose="05000000000000000000" pitchFamily="2" charset="2"/>
              <a:buChar char="§"/>
            </a:pPr>
            <a:r>
              <a:rPr lang="en-US" sz="2000" dirty="0">
                <a:latin typeface="Bell MT" panose="02020503060305020303" pitchFamily="18" charset="0"/>
              </a:rPr>
              <a:t>Common sub-expression elimination</a:t>
            </a:r>
          </a:p>
          <a:p>
            <a:pPr lvl="1">
              <a:buFont typeface="Wingdings" panose="05000000000000000000" pitchFamily="2" charset="2"/>
              <a:buChar char="§"/>
            </a:pPr>
            <a:r>
              <a:rPr lang="en-US" sz="2000" dirty="0">
                <a:latin typeface="Bell MT" panose="02020503060305020303" pitchFamily="18" charset="0"/>
              </a:rPr>
              <a:t>Dead code detection and elimination</a:t>
            </a:r>
          </a:p>
          <a:p>
            <a:pPr lvl="1"/>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32</a:t>
            </a:fld>
            <a:endParaRPr lang="en-US"/>
          </a:p>
        </p:txBody>
      </p:sp>
    </p:spTree>
    <p:extLst>
      <p:ext uri="{BB962C8B-B14F-4D97-AF65-F5344CB8AC3E}">
        <p14:creationId xmlns:p14="http://schemas.microsoft.com/office/powerpoint/2010/main" val="260495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normAutofit/>
          </a:bodyPr>
          <a:lstStyle/>
          <a:p>
            <a:pPr marL="342900" indent="-342900">
              <a:buFont typeface="Wingdings" panose="05000000000000000000" pitchFamily="2" charset="2"/>
              <a:buChar char="q"/>
            </a:pPr>
            <a:r>
              <a:rPr lang="en-US" sz="2800" b="1" dirty="0" smtClean="0">
                <a:solidFill>
                  <a:srgbClr val="0070C0"/>
                </a:solidFill>
                <a:latin typeface="Bell MT" panose="02020503060305020303" pitchFamily="18" charset="0"/>
              </a:rPr>
              <a:t>Target Code Generator</a:t>
            </a:r>
            <a:endParaRPr lang="en-US" sz="2800" b="1" dirty="0">
              <a:solidFill>
                <a:srgbClr val="0070C0"/>
              </a:solidFill>
              <a:latin typeface="Bell MT" panose="02020503060305020303" pitchFamily="18" charset="0"/>
            </a:endParaRPr>
          </a:p>
        </p:txBody>
      </p:sp>
      <p:sp>
        <p:nvSpPr>
          <p:cNvPr id="3" name="Content Placeholder 2"/>
          <p:cNvSpPr>
            <a:spLocks noGrp="1"/>
          </p:cNvSpPr>
          <p:nvPr>
            <p:ph idx="1"/>
          </p:nvPr>
        </p:nvSpPr>
        <p:spPr>
          <a:xfrm>
            <a:off x="838200" y="1408766"/>
            <a:ext cx="9542929" cy="4351338"/>
          </a:xfrm>
        </p:spPr>
        <p:txBody>
          <a:bodyPr>
            <a:normAutofit/>
          </a:bodyPr>
          <a:lstStyle/>
          <a:p>
            <a:r>
              <a:rPr lang="en-US" sz="2000" dirty="0" smtClean="0">
                <a:latin typeface="Bell MT" panose="02020503060305020303" pitchFamily="18" charset="0"/>
              </a:rPr>
              <a:t>The code generator takes intermediate representation of source program and maps it to the target language.</a:t>
            </a:r>
          </a:p>
          <a:p>
            <a:r>
              <a:rPr lang="en-US" sz="2000" dirty="0"/>
              <a:t>The target code is normally </a:t>
            </a:r>
            <a:r>
              <a:rPr lang="en-US" sz="2000" dirty="0" smtClean="0"/>
              <a:t> </a:t>
            </a:r>
            <a:r>
              <a:rPr lang="en-US" sz="2000" dirty="0"/>
              <a:t>a relocatable object file containing the machine or assembly codes.</a:t>
            </a:r>
          </a:p>
          <a:p>
            <a:r>
              <a:rPr lang="en-US" sz="2000" dirty="0" smtClean="0">
                <a:latin typeface="Bell MT" panose="02020503060305020303" pitchFamily="18" charset="0"/>
              </a:rPr>
              <a:t>If target language is machine code, registers or memory locations  are selected for each of the variable used by the program.</a:t>
            </a:r>
          </a:p>
          <a:p>
            <a:r>
              <a:rPr lang="en-US" sz="2000" dirty="0" smtClean="0">
                <a:latin typeface="Bell MT" panose="02020503060305020303" pitchFamily="18" charset="0"/>
              </a:rPr>
              <a:t>Then intermediate instructions are translated into sequence of machine instructions to perform the same task.</a:t>
            </a:r>
          </a:p>
          <a:p>
            <a:r>
              <a:rPr lang="en-US" sz="2000" dirty="0" smtClean="0">
                <a:latin typeface="Bell MT" panose="02020503060305020303" pitchFamily="18" charset="0"/>
              </a:rPr>
              <a:t>To improve the performance of target code execution on the processor, instruction scheduling is one of the important task performed in code generation phase. </a:t>
            </a:r>
          </a:p>
          <a:p>
            <a:r>
              <a:rPr lang="en-US" sz="2000" dirty="0" smtClean="0">
                <a:latin typeface="Bell MT" panose="02020503060305020303" pitchFamily="18" charset="0"/>
              </a:rPr>
              <a:t>The instruction scheduling finds independent sequences of machine instruction so that ILP or multiprocessing capability of architecture can be utilized.</a:t>
            </a: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33</a:t>
            </a:fld>
            <a:endParaRPr lang="en-US"/>
          </a:p>
        </p:txBody>
      </p:sp>
    </p:spTree>
    <p:extLst>
      <p:ext uri="{BB962C8B-B14F-4D97-AF65-F5344CB8AC3E}">
        <p14:creationId xmlns:p14="http://schemas.microsoft.com/office/powerpoint/2010/main" val="3518675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Compilation process for an assignment statement</a:t>
            </a:r>
            <a:endParaRPr lang="en-US" dirty="0"/>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34</a:t>
            </a:fld>
            <a:endParaRPr lang="en-US"/>
          </a:p>
        </p:txBody>
      </p:sp>
      <p:pic>
        <p:nvPicPr>
          <p:cNvPr id="1028" name="Picture 4" descr="CS 341 Read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880" y="175092"/>
            <a:ext cx="4308849" cy="654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621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vert="horz" lIns="91440" tIns="45720" rIns="91440" bIns="45720" rtlCol="0" anchor="ctr">
            <a:noAutofit/>
          </a:bodyPr>
          <a:lstStyle/>
          <a:p>
            <a:pPr marL="457200" indent="-457200">
              <a:buFont typeface="Wingdings" panose="05000000000000000000" pitchFamily="2" charset="2"/>
              <a:buChar char="q"/>
            </a:pPr>
            <a:r>
              <a:rPr lang="en-US" sz="2800" b="1" dirty="0">
                <a:solidFill>
                  <a:srgbClr val="0070C0"/>
                </a:solidFill>
                <a:latin typeface="Bell MT" panose="02020503060305020303" pitchFamily="18" charset="0"/>
              </a:rPr>
              <a:t>Symbol Table</a:t>
            </a:r>
          </a:p>
        </p:txBody>
      </p:sp>
      <p:sp>
        <p:nvSpPr>
          <p:cNvPr id="3" name="Content Placeholder 2"/>
          <p:cNvSpPr>
            <a:spLocks noGrp="1"/>
          </p:cNvSpPr>
          <p:nvPr>
            <p:ph idx="1"/>
          </p:nvPr>
        </p:nvSpPr>
        <p:spPr>
          <a:xfrm>
            <a:off x="1322294" y="1102660"/>
            <a:ext cx="9206753" cy="4351338"/>
          </a:xfrm>
        </p:spPr>
        <p:txBody>
          <a:bodyPr>
            <a:normAutofit lnSpcReduction="10000"/>
          </a:bodyPr>
          <a:lstStyle/>
          <a:p>
            <a:r>
              <a:rPr lang="en-US" sz="2000" dirty="0" smtClean="0">
                <a:latin typeface="Bell MT" panose="02020503060305020303" pitchFamily="18" charset="0"/>
              </a:rPr>
              <a:t>Symbol tables are data structures that are used by compilers to hold information about source program constructs such as identifier.</a:t>
            </a:r>
          </a:p>
          <a:p>
            <a:r>
              <a:rPr lang="en-US" sz="2000" dirty="0" smtClean="0">
                <a:latin typeface="Bell MT" panose="02020503060305020303" pitchFamily="18" charset="0"/>
              </a:rPr>
              <a:t>The information is collected incrementally by analysis phases of compiler and used by synthesis phases to generate the target code.</a:t>
            </a:r>
          </a:p>
          <a:p>
            <a:r>
              <a:rPr lang="en-US" sz="2000" dirty="0" smtClean="0">
                <a:latin typeface="Bell MT" panose="02020503060305020303" pitchFamily="18" charset="0"/>
              </a:rPr>
              <a:t>Entries in the symbol table contain information about an identifier such as its character string (lexeme), its type, its position in storage and any other relevant information.</a:t>
            </a:r>
          </a:p>
          <a:p>
            <a:r>
              <a:rPr lang="en-US" sz="2000" dirty="0" smtClean="0">
                <a:latin typeface="Bell MT" panose="02020503060305020303" pitchFamily="18" charset="0"/>
              </a:rPr>
              <a:t>Symbol table needs to support multiple declarations of the same identifier within a program.</a:t>
            </a:r>
          </a:p>
          <a:p>
            <a:r>
              <a:rPr lang="en-US" sz="2000" dirty="0" smtClean="0">
                <a:latin typeface="Bell MT" panose="02020503060305020303" pitchFamily="18" charset="0"/>
              </a:rPr>
              <a:t>The role of symbol table is to pass information from declarations to users.</a:t>
            </a:r>
          </a:p>
          <a:p>
            <a:r>
              <a:rPr lang="en-US" sz="2000" dirty="0" smtClean="0">
                <a:latin typeface="Bell MT" panose="02020503060305020303" pitchFamily="18" charset="0"/>
              </a:rPr>
              <a:t>A semantic action puts information about identifier x into the symbol table, when the declaration of x is analyzed.</a:t>
            </a:r>
          </a:p>
          <a:p>
            <a:r>
              <a:rPr lang="en-US" sz="2000" dirty="0" smtClean="0">
                <a:latin typeface="Bell MT" panose="02020503060305020303" pitchFamily="18" charset="0"/>
              </a:rPr>
              <a:t>A semantic action associated with the production such as </a:t>
            </a:r>
            <a:r>
              <a:rPr lang="en-US" sz="2000" i="1" dirty="0" smtClean="0">
                <a:latin typeface="Bell MT" panose="02020503060305020303" pitchFamily="18" charset="0"/>
              </a:rPr>
              <a:t>factor -&gt; id </a:t>
            </a:r>
            <a:r>
              <a:rPr lang="en-US" sz="2000" dirty="0" smtClean="0">
                <a:latin typeface="Bell MT" panose="02020503060305020303" pitchFamily="18" charset="0"/>
              </a:rPr>
              <a:t>gets information about the identifier from the symbol table. </a:t>
            </a: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35</a:t>
            </a:fld>
            <a:endParaRPr lang="en-US"/>
          </a:p>
        </p:txBody>
      </p:sp>
    </p:spTree>
    <p:extLst>
      <p:ext uri="{BB962C8B-B14F-4D97-AF65-F5344CB8AC3E}">
        <p14:creationId xmlns:p14="http://schemas.microsoft.com/office/powerpoint/2010/main" val="2711880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36</a:t>
            </a:fld>
            <a:endParaRPr lang="en-US"/>
          </a:p>
        </p:txBody>
      </p:sp>
      <p:pic>
        <p:nvPicPr>
          <p:cNvPr id="5122" name="Picture 2" descr="6. Semantic Analysis. Semantic Analysis Phase – Purpose: compute ..."/>
          <p:cNvPicPr>
            <a:picLocks noGrp="1" noChangeAspect="1" noChangeArrowheads="1"/>
          </p:cNvPicPr>
          <p:nvPr>
            <p:ph idx="4294967295"/>
          </p:nvPr>
        </p:nvPicPr>
        <p:blipFill rotWithShape="1">
          <a:blip r:embed="rId2" cstate="print">
            <a:extLst>
              <a:ext uri="{28A0092B-C50C-407E-A947-70E740481C1C}">
                <a14:useLocalDpi xmlns:a14="http://schemas.microsoft.com/office/drawing/2010/main" val="0"/>
              </a:ext>
            </a:extLst>
          </a:blip>
          <a:srcRect/>
          <a:stretch/>
        </p:blipFill>
        <p:spPr bwMode="auto">
          <a:xfrm>
            <a:off x="1864240" y="306250"/>
            <a:ext cx="8463520" cy="589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7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958704"/>
            <a:ext cx="10515600" cy="1325563"/>
          </a:xfrm>
        </p:spPr>
        <p:txBody>
          <a:bodyPr>
            <a:noAutofit/>
          </a:bodyPr>
          <a:lstStyle/>
          <a:p>
            <a:pPr algn="ctr"/>
            <a:r>
              <a:rPr lang="en-US" sz="9600" smtClean="0">
                <a:latin typeface="Bell MT" panose="02020503060305020303" pitchFamily="18" charset="0"/>
              </a:rPr>
              <a:t>Thank You !</a:t>
            </a:r>
            <a:endParaRPr lang="en-US" sz="9600">
              <a:latin typeface="Bell MT" panose="02020503060305020303" pitchFamily="18" charset="0"/>
            </a:endParaRPr>
          </a:p>
        </p:txBody>
      </p:sp>
      <p:sp>
        <p:nvSpPr>
          <p:cNvPr id="3" name="Slide Number Placeholder 2"/>
          <p:cNvSpPr>
            <a:spLocks noGrp="1"/>
          </p:cNvSpPr>
          <p:nvPr>
            <p:ph type="sldNum" sz="quarter" idx="12"/>
          </p:nvPr>
        </p:nvSpPr>
        <p:spPr/>
        <p:txBody>
          <a:bodyPr/>
          <a:lstStyle/>
          <a:p>
            <a:fld id="{10CE138F-077E-4F22-9EFF-343499C387EA}" type="slidenum">
              <a:rPr lang="en-US" smtClean="0"/>
              <a:t>37</a:t>
            </a:fld>
            <a:endParaRPr lang="en-US"/>
          </a:p>
        </p:txBody>
      </p:sp>
    </p:spTree>
    <p:extLst>
      <p:ext uri="{BB962C8B-B14F-4D97-AF65-F5344CB8AC3E}">
        <p14:creationId xmlns:p14="http://schemas.microsoft.com/office/powerpoint/2010/main" val="4285216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29" y="83205"/>
            <a:ext cx="10515600" cy="804301"/>
          </a:xfrm>
        </p:spPr>
        <p:txBody>
          <a:bodyPr vert="horz" lIns="91440" tIns="45720" rIns="91440" bIns="45720" rtlCol="0" anchor="ctr">
            <a:normAutofit/>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Language Processing system</a:t>
            </a:r>
          </a:p>
        </p:txBody>
      </p:sp>
      <p:sp>
        <p:nvSpPr>
          <p:cNvPr id="3" name="Content Placeholder 2"/>
          <p:cNvSpPr>
            <a:spLocks noGrp="1"/>
          </p:cNvSpPr>
          <p:nvPr>
            <p:ph idx="1"/>
          </p:nvPr>
        </p:nvSpPr>
        <p:spPr>
          <a:xfrm>
            <a:off x="703730" y="1099484"/>
            <a:ext cx="9798423" cy="5099610"/>
          </a:xfrm>
        </p:spPr>
        <p:txBody>
          <a:bodyPr>
            <a:noAutofit/>
          </a:bodyPr>
          <a:lstStyle/>
          <a:p>
            <a:r>
              <a:rPr lang="en-US" sz="1900" dirty="0">
                <a:latin typeface="Bell MT" panose="02020503060305020303" pitchFamily="18" charset="0"/>
              </a:rPr>
              <a:t>The process of creating an executable image from a source-code file can involve several </a:t>
            </a:r>
            <a:r>
              <a:rPr lang="en-US" sz="1900" dirty="0" smtClean="0">
                <a:latin typeface="Bell MT" panose="02020503060305020303" pitchFamily="18" charset="0"/>
              </a:rPr>
              <a:t>stages other </a:t>
            </a:r>
            <a:r>
              <a:rPr lang="en-US" sz="1900" dirty="0">
                <a:latin typeface="Bell MT" panose="02020503060305020303" pitchFamily="18" charset="0"/>
              </a:rPr>
              <a:t>than compilation (preprocessing, assembly, linking, and so forth). </a:t>
            </a:r>
            <a:r>
              <a:rPr lang="en-US" sz="1900" dirty="0" smtClean="0">
                <a:latin typeface="Bell MT" panose="02020503060305020303" pitchFamily="18" charset="0"/>
              </a:rPr>
              <a:t>That is, several other programs may be required to create an executable  target program. </a:t>
            </a:r>
          </a:p>
          <a:p>
            <a:r>
              <a:rPr lang="en-US" sz="1900" b="1" dirty="0" smtClean="0">
                <a:latin typeface="Bell MT" panose="02020503060305020303" pitchFamily="18" charset="0"/>
              </a:rPr>
              <a:t>Pre-Processor</a:t>
            </a:r>
            <a:r>
              <a:rPr lang="en-US" sz="1900" b="1" dirty="0">
                <a:latin typeface="Bell MT" panose="02020503060305020303" pitchFamily="18" charset="0"/>
              </a:rPr>
              <a:t>: </a:t>
            </a:r>
            <a:r>
              <a:rPr lang="en-US" sz="1900" dirty="0">
                <a:latin typeface="Bell MT" panose="02020503060305020303" pitchFamily="18" charset="0"/>
              </a:rPr>
              <a:t>  </a:t>
            </a:r>
            <a:endParaRPr lang="en-US" sz="1900" dirty="0" smtClean="0">
              <a:latin typeface="Bell MT" panose="02020503060305020303" pitchFamily="18" charset="0"/>
            </a:endParaRPr>
          </a:p>
          <a:p>
            <a:pPr lvl="1">
              <a:buFont typeface="Arial Unicode MS" panose="020B0604020202020204" pitchFamily="34" charset="-128"/>
              <a:buChar char="‣"/>
            </a:pPr>
            <a:r>
              <a:rPr lang="en-US" sz="1900" dirty="0" smtClean="0">
                <a:latin typeface="Bell MT" panose="02020503060305020303" pitchFamily="18" charset="0"/>
              </a:rPr>
              <a:t> </a:t>
            </a:r>
            <a:r>
              <a:rPr lang="en-US" sz="1900" dirty="0">
                <a:latin typeface="Bell MT" panose="02020503060305020303" pitchFamily="18" charset="0"/>
              </a:rPr>
              <a:t>A pre-processor is considered as a part of compiler, is a tool that produces input for compilers. </a:t>
            </a:r>
          </a:p>
          <a:p>
            <a:pPr lvl="1">
              <a:buFont typeface="Arial Unicode MS" panose="020B0604020202020204" pitchFamily="34" charset="-128"/>
              <a:buChar char="‣"/>
            </a:pPr>
            <a:r>
              <a:rPr lang="en-US" sz="1900" dirty="0" smtClean="0">
                <a:latin typeface="Bell MT" panose="02020503060305020303" pitchFamily="18" charset="0"/>
              </a:rPr>
              <a:t>Preprocessors </a:t>
            </a:r>
            <a:r>
              <a:rPr lang="en-US" sz="1900" dirty="0">
                <a:latin typeface="Bell MT" panose="02020503060305020303" pitchFamily="18" charset="0"/>
              </a:rPr>
              <a:t>typically do macro substitutions, strip comments </a:t>
            </a:r>
            <a:r>
              <a:rPr lang="en-US" sz="1900" dirty="0" smtClean="0">
                <a:latin typeface="Bell MT" panose="02020503060305020303" pitchFamily="18" charset="0"/>
              </a:rPr>
              <a:t>from the </a:t>
            </a:r>
            <a:r>
              <a:rPr lang="en-US" sz="1900" dirty="0">
                <a:latin typeface="Bell MT" panose="02020503060305020303" pitchFamily="18" charset="0"/>
              </a:rPr>
              <a:t>source code, and handle various housekeeping tasks with which you don't want </a:t>
            </a:r>
            <a:r>
              <a:rPr lang="en-US" sz="1900" dirty="0" smtClean="0">
                <a:latin typeface="Bell MT" panose="02020503060305020303" pitchFamily="18" charset="0"/>
              </a:rPr>
              <a:t>to burden </a:t>
            </a:r>
            <a:r>
              <a:rPr lang="en-US" sz="1900" dirty="0">
                <a:latin typeface="Bell MT" panose="02020503060305020303" pitchFamily="18" charset="0"/>
              </a:rPr>
              <a:t>the compiler proper</a:t>
            </a:r>
            <a:r>
              <a:rPr lang="en-US" sz="1900" dirty="0" smtClean="0">
                <a:latin typeface="Bell MT" panose="02020503060305020303" pitchFamily="18" charset="0"/>
              </a:rPr>
              <a:t>.</a:t>
            </a:r>
          </a:p>
          <a:p>
            <a:r>
              <a:rPr lang="en-US" sz="1900" dirty="0">
                <a:latin typeface="Bell MT" panose="02020503060305020303" pitchFamily="18" charset="0"/>
              </a:rPr>
              <a:t> </a:t>
            </a:r>
            <a:r>
              <a:rPr lang="en-US" sz="1900" b="1" dirty="0" smtClean="0">
                <a:latin typeface="Bell MT" panose="02020503060305020303" pitchFamily="18" charset="0"/>
              </a:rPr>
              <a:t>Compiler:</a:t>
            </a:r>
          </a:p>
          <a:p>
            <a:pPr lvl="1">
              <a:buFont typeface="Arial Unicode MS" panose="020B0604020202020204" pitchFamily="34" charset="-128"/>
              <a:buChar char="‣"/>
            </a:pPr>
            <a:r>
              <a:rPr lang="en-US" sz="1900" dirty="0" smtClean="0">
                <a:latin typeface="Bell MT" panose="02020503060305020303" pitchFamily="18" charset="0"/>
              </a:rPr>
              <a:t> </a:t>
            </a:r>
            <a:r>
              <a:rPr lang="en-US" sz="1900" dirty="0">
                <a:latin typeface="Bell MT" panose="02020503060305020303" pitchFamily="18" charset="0"/>
              </a:rPr>
              <a:t>A compiler is a program that reads the whole source code at once, creates tokens, checks semantics, generates intermediate code, executes the whole program and may involve many passes. </a:t>
            </a:r>
            <a:endParaRPr lang="en-US" sz="1900" dirty="0" smtClean="0">
              <a:latin typeface="Bell MT" panose="02020503060305020303" pitchFamily="18" charset="0"/>
            </a:endParaRPr>
          </a:p>
          <a:p>
            <a:pPr lvl="1">
              <a:buFont typeface="Arial Unicode MS" panose="020B0604020202020204" pitchFamily="34" charset="-128"/>
              <a:buChar char="‣"/>
            </a:pPr>
            <a:r>
              <a:rPr lang="en-US" sz="1900" dirty="0" smtClean="0">
                <a:latin typeface="Bell MT" panose="02020503060305020303" pitchFamily="18" charset="0"/>
              </a:rPr>
              <a:t>In </a:t>
            </a:r>
            <a:r>
              <a:rPr lang="en-US" sz="1900" dirty="0">
                <a:latin typeface="Bell MT" panose="02020503060305020303" pitchFamily="18" charset="0"/>
              </a:rPr>
              <a:t>contrast, an interpreter reads a statement from the input, converts it to an intermediate code, executes it, then takes the next statement in sequence</a:t>
            </a:r>
            <a:r>
              <a:rPr lang="en-US" sz="1900" dirty="0" smtClean="0">
                <a:latin typeface="Bell MT" panose="02020503060305020303" pitchFamily="18" charset="0"/>
              </a:rPr>
              <a:t>.</a:t>
            </a:r>
          </a:p>
          <a:p>
            <a:pPr lvl="1">
              <a:buFont typeface="Arial Unicode MS" panose="020B0604020202020204" pitchFamily="34" charset="-128"/>
              <a:buChar char="‣"/>
            </a:pPr>
            <a:r>
              <a:rPr lang="en-US" sz="1900" dirty="0" smtClean="0">
                <a:latin typeface="Bell MT" panose="02020503060305020303" pitchFamily="18" charset="0"/>
              </a:rPr>
              <a:t> </a:t>
            </a:r>
            <a:r>
              <a:rPr lang="en-US" sz="1900" dirty="0">
                <a:latin typeface="Bell MT" panose="02020503060305020303" pitchFamily="18" charset="0"/>
              </a:rPr>
              <a:t>If an error occurs, an interpreter stops execution and reports it, whereas a compiler reads the whole program even if it encounters several errors.</a:t>
            </a:r>
          </a:p>
          <a:p>
            <a:endParaRPr lang="en-US" sz="1900" dirty="0" smtClean="0">
              <a:latin typeface="Bell MT" panose="02020503060305020303" pitchFamily="18" charset="0"/>
            </a:endParaRPr>
          </a:p>
          <a:p>
            <a:endParaRPr lang="en-US" sz="19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4</a:t>
            </a:fld>
            <a:endParaRPr lang="en-US"/>
          </a:p>
        </p:txBody>
      </p:sp>
    </p:spTree>
    <p:extLst>
      <p:ext uri="{BB962C8B-B14F-4D97-AF65-F5344CB8AC3E}">
        <p14:creationId xmlns:p14="http://schemas.microsoft.com/office/powerpoint/2010/main" val="3259800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0510"/>
            <a:ext cx="9663953" cy="4871008"/>
          </a:xfrm>
        </p:spPr>
        <p:txBody>
          <a:bodyPr>
            <a:noAutofit/>
          </a:bodyPr>
          <a:lstStyle/>
          <a:p>
            <a:r>
              <a:rPr lang="en-US" sz="2000" dirty="0">
                <a:latin typeface="Bell MT" panose="02020503060305020303" pitchFamily="18" charset="0"/>
              </a:rPr>
              <a:t> </a:t>
            </a:r>
            <a:r>
              <a:rPr lang="en-US" sz="2000" b="1" dirty="0">
                <a:latin typeface="Bell MT" panose="02020503060305020303" pitchFamily="18" charset="0"/>
              </a:rPr>
              <a:t>Assembler</a:t>
            </a:r>
            <a:r>
              <a:rPr lang="en-US" sz="2000" dirty="0">
                <a:latin typeface="Bell MT" panose="02020503060305020303" pitchFamily="18" charset="0"/>
              </a:rPr>
              <a:t>: </a:t>
            </a:r>
            <a:endParaRPr lang="en-US" sz="2000" dirty="0" smtClean="0">
              <a:latin typeface="Bell MT" panose="02020503060305020303" pitchFamily="18" charset="0"/>
            </a:endParaRPr>
          </a:p>
          <a:p>
            <a:pPr lvl="1">
              <a:buFont typeface="Arial Unicode MS" panose="020B0604020202020204" pitchFamily="34" charset="-128"/>
              <a:buChar char="‣"/>
            </a:pPr>
            <a:r>
              <a:rPr lang="en-US" sz="1800" dirty="0" smtClean="0">
                <a:latin typeface="Bell MT" panose="02020503060305020303" pitchFamily="18" charset="0"/>
              </a:rPr>
              <a:t>An </a:t>
            </a:r>
            <a:r>
              <a:rPr lang="en-US" sz="1800" dirty="0">
                <a:latin typeface="Bell MT" panose="02020503060305020303" pitchFamily="18" charset="0"/>
              </a:rPr>
              <a:t>assembler translates assembly language programs into machine code. </a:t>
            </a:r>
            <a:endParaRPr lang="en-US" sz="1800" dirty="0" smtClean="0">
              <a:latin typeface="Bell MT" panose="02020503060305020303" pitchFamily="18" charset="0"/>
            </a:endParaRPr>
          </a:p>
          <a:p>
            <a:pPr lvl="1">
              <a:buFont typeface="Arial Unicode MS" panose="020B0604020202020204" pitchFamily="34" charset="-128"/>
              <a:buChar char="‣"/>
            </a:pPr>
            <a:r>
              <a:rPr lang="en-US" sz="1800" dirty="0" smtClean="0">
                <a:latin typeface="Bell MT" panose="02020503060305020303" pitchFamily="18" charset="0"/>
              </a:rPr>
              <a:t>The </a:t>
            </a:r>
            <a:r>
              <a:rPr lang="en-US" sz="1800" dirty="0">
                <a:latin typeface="Bell MT" panose="02020503060305020303" pitchFamily="18" charset="0"/>
              </a:rPr>
              <a:t>output of an assembler is called an object file, which contains a combination of machine instructions as well as the data required to place these instructions in memory.</a:t>
            </a:r>
          </a:p>
          <a:p>
            <a:r>
              <a:rPr lang="en-US" sz="2000" b="1" dirty="0" smtClean="0">
                <a:latin typeface="Bell MT" panose="02020503060305020303" pitchFamily="18" charset="0"/>
              </a:rPr>
              <a:t>Linker</a:t>
            </a:r>
            <a:r>
              <a:rPr lang="en-US" sz="2000" b="1" dirty="0">
                <a:latin typeface="Bell MT" panose="02020503060305020303" pitchFamily="18" charset="0"/>
              </a:rPr>
              <a:t>:  </a:t>
            </a:r>
            <a:endParaRPr lang="en-US" sz="2000" b="1" dirty="0" smtClean="0">
              <a:latin typeface="Bell MT" panose="02020503060305020303" pitchFamily="18" charset="0"/>
            </a:endParaRPr>
          </a:p>
          <a:p>
            <a:pPr lvl="1">
              <a:buFont typeface="Arial Unicode MS" panose="020B0604020202020204" pitchFamily="34" charset="-128"/>
              <a:buChar char="‣"/>
            </a:pPr>
            <a:r>
              <a:rPr lang="en-US" sz="1800" dirty="0" smtClean="0">
                <a:latin typeface="Bell MT" panose="02020503060305020303" pitchFamily="18" charset="0"/>
              </a:rPr>
              <a:t>Linker </a:t>
            </a:r>
            <a:r>
              <a:rPr lang="en-US" sz="1800" dirty="0">
                <a:latin typeface="Bell MT" panose="02020503060305020303" pitchFamily="18" charset="0"/>
              </a:rPr>
              <a:t>is a computer program that links and merges various object files together in order to make an executable file. </a:t>
            </a:r>
            <a:endParaRPr lang="en-US" sz="1800" dirty="0" smtClean="0">
              <a:latin typeface="Bell MT" panose="02020503060305020303" pitchFamily="18" charset="0"/>
            </a:endParaRPr>
          </a:p>
          <a:p>
            <a:pPr lvl="1">
              <a:buFont typeface="Arial Unicode MS" panose="020B0604020202020204" pitchFamily="34" charset="-128"/>
              <a:buChar char="‣"/>
            </a:pPr>
            <a:r>
              <a:rPr lang="en-US" sz="1800" dirty="0" smtClean="0">
                <a:latin typeface="Bell MT" panose="02020503060305020303" pitchFamily="18" charset="0"/>
              </a:rPr>
              <a:t>All </a:t>
            </a:r>
            <a:r>
              <a:rPr lang="en-US" sz="1800" dirty="0">
                <a:latin typeface="Bell MT" panose="02020503060305020303" pitchFamily="18" charset="0"/>
              </a:rPr>
              <a:t>these files might have been compiled by separate assemblers.  </a:t>
            </a:r>
            <a:endParaRPr lang="en-US" sz="1800" dirty="0" smtClean="0">
              <a:latin typeface="Bell MT" panose="02020503060305020303" pitchFamily="18" charset="0"/>
            </a:endParaRPr>
          </a:p>
          <a:p>
            <a:pPr lvl="1">
              <a:buFont typeface="Arial Unicode MS" panose="020B0604020202020204" pitchFamily="34" charset="-128"/>
              <a:buChar char="‣"/>
            </a:pPr>
            <a:r>
              <a:rPr lang="en-US" sz="1800" dirty="0" smtClean="0">
                <a:latin typeface="Bell MT" panose="02020503060305020303" pitchFamily="18" charset="0"/>
              </a:rPr>
              <a:t>The </a:t>
            </a:r>
            <a:r>
              <a:rPr lang="en-US" sz="1800" dirty="0">
                <a:latin typeface="Bell MT" panose="02020503060305020303" pitchFamily="18" charset="0"/>
              </a:rPr>
              <a:t>major task of a linker is to search and locate referenced module/routines in a program and to determine the memory location where these codes will be loaded, making the program instruction to have absolute references.</a:t>
            </a:r>
          </a:p>
          <a:p>
            <a:r>
              <a:rPr lang="en-US" sz="2000" b="1" dirty="0">
                <a:latin typeface="Bell MT" panose="02020503060305020303" pitchFamily="18" charset="0"/>
              </a:rPr>
              <a:t>Loader: </a:t>
            </a:r>
            <a:endParaRPr lang="en-US" sz="2000" b="1" dirty="0" smtClean="0">
              <a:latin typeface="Bell MT" panose="02020503060305020303" pitchFamily="18" charset="0"/>
            </a:endParaRPr>
          </a:p>
          <a:p>
            <a:pPr lvl="1">
              <a:buFont typeface="Arial Unicode MS" panose="020B0604020202020204" pitchFamily="34" charset="-128"/>
              <a:buChar char="‣"/>
            </a:pPr>
            <a:r>
              <a:rPr lang="en-US" sz="1800" dirty="0" smtClean="0">
                <a:latin typeface="Bell MT" panose="02020503060305020303" pitchFamily="18" charset="0"/>
              </a:rPr>
              <a:t> </a:t>
            </a:r>
            <a:r>
              <a:rPr lang="en-US" sz="1800" dirty="0">
                <a:latin typeface="Bell MT" panose="02020503060305020303" pitchFamily="18" charset="0"/>
              </a:rPr>
              <a:t>A loader is a part of operating system and is responsible for loading executable files into memory and executing them.</a:t>
            </a:r>
          </a:p>
          <a:p>
            <a:pPr lvl="1">
              <a:buFont typeface="Arial Unicode MS" panose="020B0604020202020204" pitchFamily="34" charset="-128"/>
              <a:buChar char="‣"/>
            </a:pPr>
            <a:r>
              <a:rPr lang="en-US" sz="1800" dirty="0">
                <a:latin typeface="Bell MT" panose="02020503060305020303" pitchFamily="18" charset="0"/>
              </a:rPr>
              <a:t> It calculates the size of a program (Instructions and data) and creates a memory space for it. </a:t>
            </a:r>
          </a:p>
          <a:p>
            <a:pPr lvl="1">
              <a:buFont typeface="Arial Unicode MS" panose="020B0604020202020204" pitchFamily="34" charset="-128"/>
              <a:buChar char="‣"/>
            </a:pPr>
            <a:r>
              <a:rPr lang="en-US" sz="1800" dirty="0">
                <a:latin typeface="Bell MT" panose="02020503060305020303" pitchFamily="18" charset="0"/>
              </a:rPr>
              <a:t>It initializes various registers to initiate execution.</a:t>
            </a:r>
          </a:p>
          <a:p>
            <a:endParaRPr lang="en-US" sz="2000" dirty="0">
              <a:solidFill>
                <a:schemeClr val="tx2">
                  <a:lumMod val="75000"/>
                </a:schemeClr>
              </a:solidFill>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5</a:t>
            </a:fld>
            <a:endParaRPr lang="en-US"/>
          </a:p>
        </p:txBody>
      </p:sp>
      <p:sp>
        <p:nvSpPr>
          <p:cNvPr id="6" name="Title 1"/>
          <p:cNvSpPr>
            <a:spLocks noGrp="1"/>
          </p:cNvSpPr>
          <p:nvPr>
            <p:ph type="title"/>
          </p:nvPr>
        </p:nvSpPr>
        <p:spPr>
          <a:xfrm>
            <a:off x="838200" y="365125"/>
            <a:ext cx="10515600" cy="662551"/>
          </a:xfrm>
        </p:spPr>
        <p:txBody>
          <a:bodyPr vert="horz" lIns="91440" tIns="45720" rIns="91440" bIns="45720" rtlCol="0" anchor="ctr">
            <a:normAutofit/>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Language Processing system</a:t>
            </a:r>
          </a:p>
        </p:txBody>
      </p:sp>
    </p:spTree>
    <p:extLst>
      <p:ext uri="{BB962C8B-B14F-4D97-AF65-F5344CB8AC3E}">
        <p14:creationId xmlns:p14="http://schemas.microsoft.com/office/powerpoint/2010/main" val="3532895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6</a:t>
            </a:fld>
            <a:endParaRPr lang="en-US"/>
          </a:p>
        </p:txBody>
      </p:sp>
      <p:sp>
        <p:nvSpPr>
          <p:cNvPr id="6" name="Title 1"/>
          <p:cNvSpPr>
            <a:spLocks noGrp="1"/>
          </p:cNvSpPr>
          <p:nvPr>
            <p:ph type="title"/>
          </p:nvPr>
        </p:nvSpPr>
        <p:spPr>
          <a:xfrm>
            <a:off x="475131" y="96185"/>
            <a:ext cx="10515600" cy="458153"/>
          </a:xfrm>
        </p:spPr>
        <p:txBody>
          <a:bodyPr vert="horz" lIns="91440" tIns="45720" rIns="91440" bIns="45720" rtlCol="0" anchor="ctr">
            <a:normAutofit fontScale="90000"/>
          </a:bodyPr>
          <a:lstStyle/>
          <a:p>
            <a:pPr marL="457200" indent="-457200">
              <a:buFont typeface="Wingdings" panose="05000000000000000000" pitchFamily="2" charset="2"/>
              <a:buChar char="q"/>
            </a:pPr>
            <a:r>
              <a:rPr lang="en-US" sz="2800" b="1" u="sng" dirty="0">
                <a:solidFill>
                  <a:srgbClr val="0070C0"/>
                </a:solidFill>
                <a:latin typeface="Bell MT" panose="02020503060305020303" pitchFamily="18" charset="0"/>
              </a:rPr>
              <a:t>Language Processing system</a:t>
            </a:r>
          </a:p>
        </p:txBody>
      </p:sp>
      <p:pic>
        <p:nvPicPr>
          <p:cNvPr id="95" name="Picture 94"/>
          <p:cNvPicPr>
            <a:picLocks noChangeAspect="1"/>
          </p:cNvPicPr>
          <p:nvPr/>
        </p:nvPicPr>
        <p:blipFill>
          <a:blip r:embed="rId2"/>
          <a:stretch>
            <a:fillRect/>
          </a:stretch>
        </p:blipFill>
        <p:spPr>
          <a:xfrm>
            <a:off x="1116106" y="1034854"/>
            <a:ext cx="3724836" cy="4907982"/>
          </a:xfrm>
          <a:prstGeom prst="rect">
            <a:avLst/>
          </a:prstGeom>
          <a:ln>
            <a:solidFill>
              <a:schemeClr val="accent3">
                <a:lumMod val="40000"/>
                <a:lumOff val="60000"/>
              </a:schemeClr>
            </a:solidFill>
          </a:ln>
        </p:spPr>
      </p:pic>
      <p:pic>
        <p:nvPicPr>
          <p:cNvPr id="97" name="Picture 96"/>
          <p:cNvPicPr>
            <a:picLocks noChangeAspect="1"/>
          </p:cNvPicPr>
          <p:nvPr/>
        </p:nvPicPr>
        <p:blipFill>
          <a:blip r:embed="rId3"/>
          <a:stretch>
            <a:fillRect/>
          </a:stretch>
        </p:blipFill>
        <p:spPr>
          <a:xfrm>
            <a:off x="4840942" y="1386700"/>
            <a:ext cx="5957047" cy="4137288"/>
          </a:xfrm>
          <a:prstGeom prst="rect">
            <a:avLst/>
          </a:prstGeom>
          <a:ln>
            <a:solidFill>
              <a:schemeClr val="accent3">
                <a:lumMod val="40000"/>
                <a:lumOff val="60000"/>
              </a:schemeClr>
            </a:solidFill>
          </a:ln>
        </p:spPr>
      </p:pic>
    </p:spTree>
    <p:extLst>
      <p:ext uri="{BB962C8B-B14F-4D97-AF65-F5344CB8AC3E}">
        <p14:creationId xmlns:p14="http://schemas.microsoft.com/office/powerpoint/2010/main" val="11861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980"/>
          </a:xfrm>
        </p:spPr>
        <p:txBody>
          <a:bodyPr>
            <a:noAutofit/>
          </a:bodyPr>
          <a:lstStyle/>
          <a:p>
            <a:pPr algn="ctr"/>
            <a:r>
              <a:rPr lang="en-US" sz="3200" b="1" u="sng" dirty="0">
                <a:solidFill>
                  <a:srgbClr val="0070C0"/>
                </a:solidFill>
                <a:latin typeface="Bell MT" panose="02020503060305020303" pitchFamily="18" charset="0"/>
              </a:rPr>
              <a:t>Language</a:t>
            </a:r>
            <a:r>
              <a:rPr lang="en-US" b="1" u="sng" dirty="0">
                <a:solidFill>
                  <a:srgbClr val="FF0000"/>
                </a:solidFill>
                <a:latin typeface="Bell MT" panose="02020503060305020303" pitchFamily="18" charset="0"/>
              </a:rPr>
              <a:t> </a:t>
            </a:r>
            <a:r>
              <a:rPr lang="en-US" sz="3200" b="1" u="sng" dirty="0">
                <a:solidFill>
                  <a:srgbClr val="0070C0"/>
                </a:solidFill>
                <a:latin typeface="Bell MT" panose="02020503060305020303" pitchFamily="18" charset="0"/>
              </a:rPr>
              <a:t>Processors</a:t>
            </a:r>
          </a:p>
        </p:txBody>
      </p:sp>
      <p:sp>
        <p:nvSpPr>
          <p:cNvPr id="3" name="Content Placeholder 2"/>
          <p:cNvSpPr>
            <a:spLocks noGrp="1"/>
          </p:cNvSpPr>
          <p:nvPr>
            <p:ph idx="1"/>
          </p:nvPr>
        </p:nvSpPr>
        <p:spPr>
          <a:xfrm>
            <a:off x="1506070" y="1854906"/>
            <a:ext cx="8861611" cy="2236877"/>
          </a:xfrm>
        </p:spPr>
        <p:txBody>
          <a:bodyPr>
            <a:noAutofit/>
          </a:bodyPr>
          <a:lstStyle/>
          <a:p>
            <a:r>
              <a:rPr lang="en-US" sz="2000" dirty="0" smtClean="0">
                <a:latin typeface="Bell MT" panose="02020503060305020303" pitchFamily="18" charset="0"/>
              </a:rPr>
              <a:t>Simply stated, a compiler is a program that can read a program in one language- source language, and translate it into an equivalent program in another language – target language.</a:t>
            </a:r>
          </a:p>
          <a:p>
            <a:r>
              <a:rPr lang="en-US" sz="2000" dirty="0" smtClean="0">
                <a:latin typeface="Bell MT" panose="02020503060305020303" pitchFamily="18" charset="0"/>
              </a:rPr>
              <a:t>An important role of the compiler is to report any errors in the source program that it detects during the translation process.</a:t>
            </a:r>
          </a:p>
          <a:p>
            <a:r>
              <a:rPr lang="en-US" sz="2000" dirty="0" smtClean="0">
                <a:latin typeface="Bell MT" panose="02020503060305020303" pitchFamily="18" charset="0"/>
              </a:rPr>
              <a:t>If the target program is an executable machine program, it can then be called by user to process inputs and produce outputs.</a:t>
            </a:r>
          </a:p>
          <a:p>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dirty="0" smtClean="0"/>
              <a:t>Dabbal Mahara</a:t>
            </a:r>
            <a:endParaRPr lang="en-US" dirty="0"/>
          </a:p>
        </p:txBody>
      </p:sp>
      <p:sp>
        <p:nvSpPr>
          <p:cNvPr id="5" name="Slide Number Placeholder 4"/>
          <p:cNvSpPr>
            <a:spLocks noGrp="1"/>
          </p:cNvSpPr>
          <p:nvPr>
            <p:ph type="sldNum" sz="quarter" idx="12"/>
          </p:nvPr>
        </p:nvSpPr>
        <p:spPr/>
        <p:txBody>
          <a:bodyPr/>
          <a:lstStyle/>
          <a:p>
            <a:fld id="{10CE138F-077E-4F22-9EFF-343499C387EA}" type="slidenum">
              <a:rPr lang="en-US" smtClean="0"/>
              <a:t>7</a:t>
            </a:fld>
            <a:endParaRPr lang="en-US"/>
          </a:p>
        </p:txBody>
      </p:sp>
      <p:grpSp>
        <p:nvGrpSpPr>
          <p:cNvPr id="20" name="Group 19"/>
          <p:cNvGrpSpPr/>
          <p:nvPr/>
        </p:nvGrpSpPr>
        <p:grpSpPr>
          <a:xfrm>
            <a:off x="1600201" y="4647727"/>
            <a:ext cx="8175811" cy="664783"/>
            <a:chOff x="645458" y="4410635"/>
            <a:chExt cx="7755689" cy="954741"/>
          </a:xfrm>
        </p:grpSpPr>
        <p:sp>
          <p:nvSpPr>
            <p:cNvPr id="6" name="Rectangle 5"/>
            <p:cNvSpPr/>
            <p:nvPr/>
          </p:nvSpPr>
          <p:spPr>
            <a:xfrm>
              <a:off x="3294529" y="4410635"/>
              <a:ext cx="2380130" cy="95474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Compiler </a:t>
              </a:r>
              <a:endParaRPr lang="en-US" dirty="0"/>
            </a:p>
          </p:txBody>
        </p:sp>
        <p:cxnSp>
          <p:nvCxnSpPr>
            <p:cNvPr id="8" name="Straight Arrow Connector 7"/>
            <p:cNvCxnSpPr/>
            <p:nvPr/>
          </p:nvCxnSpPr>
          <p:spPr>
            <a:xfrm flipV="1">
              <a:off x="2232212" y="4955241"/>
              <a:ext cx="1062317" cy="6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74659" y="4938432"/>
              <a:ext cx="1062317" cy="1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5458" y="4746812"/>
              <a:ext cx="1734671" cy="369332"/>
            </a:xfrm>
            <a:prstGeom prst="rect">
              <a:avLst/>
            </a:prstGeom>
            <a:noFill/>
          </p:spPr>
          <p:txBody>
            <a:bodyPr wrap="square" rtlCol="0">
              <a:spAutoFit/>
            </a:bodyPr>
            <a:lstStyle/>
            <a:p>
              <a:r>
                <a:rPr lang="en-US" b="1" dirty="0" smtClean="0">
                  <a:solidFill>
                    <a:srgbClr val="FF0000"/>
                  </a:solidFill>
                </a:rPr>
                <a:t>source program</a:t>
              </a:r>
              <a:endParaRPr lang="en-US" b="1" dirty="0">
                <a:solidFill>
                  <a:srgbClr val="FF0000"/>
                </a:solidFill>
              </a:endParaRPr>
            </a:p>
          </p:txBody>
        </p:sp>
        <p:sp>
          <p:nvSpPr>
            <p:cNvPr id="19" name="TextBox 18"/>
            <p:cNvSpPr txBox="1"/>
            <p:nvPr/>
          </p:nvSpPr>
          <p:spPr>
            <a:xfrm>
              <a:off x="6666476" y="4746810"/>
              <a:ext cx="1734671" cy="369332"/>
            </a:xfrm>
            <a:prstGeom prst="rect">
              <a:avLst/>
            </a:prstGeom>
            <a:noFill/>
          </p:spPr>
          <p:txBody>
            <a:bodyPr wrap="square" rtlCol="0">
              <a:spAutoFit/>
            </a:bodyPr>
            <a:lstStyle/>
            <a:p>
              <a:r>
                <a:rPr lang="en-US" b="1" dirty="0" smtClean="0">
                  <a:solidFill>
                    <a:srgbClr val="FF0000"/>
                  </a:solidFill>
                </a:rPr>
                <a:t>target program</a:t>
              </a:r>
              <a:endParaRPr lang="en-US" b="1" dirty="0">
                <a:solidFill>
                  <a:srgbClr val="FF0000"/>
                </a:solidFill>
              </a:endParaRPr>
            </a:p>
          </p:txBody>
        </p:sp>
      </p:grpSp>
      <p:grpSp>
        <p:nvGrpSpPr>
          <p:cNvPr id="21" name="Group 20"/>
          <p:cNvGrpSpPr/>
          <p:nvPr/>
        </p:nvGrpSpPr>
        <p:grpSpPr>
          <a:xfrm>
            <a:off x="2568307" y="5548534"/>
            <a:ext cx="6042213" cy="544606"/>
            <a:chOff x="645458" y="4410635"/>
            <a:chExt cx="7749990" cy="954741"/>
          </a:xfrm>
        </p:grpSpPr>
        <p:sp>
          <p:nvSpPr>
            <p:cNvPr id="22" name="Rectangle 21"/>
            <p:cNvSpPr/>
            <p:nvPr/>
          </p:nvSpPr>
          <p:spPr>
            <a:xfrm>
              <a:off x="3294529" y="4410635"/>
              <a:ext cx="2380130" cy="95474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Target Program </a:t>
              </a:r>
              <a:endParaRPr lang="en-US" dirty="0"/>
            </a:p>
          </p:txBody>
        </p:sp>
        <p:cxnSp>
          <p:nvCxnSpPr>
            <p:cNvPr id="23" name="Straight Arrow Connector 22"/>
            <p:cNvCxnSpPr/>
            <p:nvPr/>
          </p:nvCxnSpPr>
          <p:spPr>
            <a:xfrm flipV="1">
              <a:off x="2232212" y="4955241"/>
              <a:ext cx="1062317" cy="6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674659" y="4938432"/>
              <a:ext cx="1062317" cy="1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5458" y="4746812"/>
              <a:ext cx="1734671" cy="369332"/>
            </a:xfrm>
            <a:prstGeom prst="rect">
              <a:avLst/>
            </a:prstGeom>
            <a:noFill/>
          </p:spPr>
          <p:txBody>
            <a:bodyPr wrap="square" rtlCol="0">
              <a:spAutoFit/>
            </a:bodyPr>
            <a:lstStyle/>
            <a:p>
              <a:r>
                <a:rPr lang="en-US" b="1" dirty="0" smtClean="0">
                  <a:solidFill>
                    <a:srgbClr val="FF0000"/>
                  </a:solidFill>
                </a:rPr>
                <a:t>Input</a:t>
              </a:r>
              <a:endParaRPr lang="en-US" b="1" dirty="0">
                <a:solidFill>
                  <a:srgbClr val="FF0000"/>
                </a:solidFill>
              </a:endParaRPr>
            </a:p>
          </p:txBody>
        </p:sp>
        <p:sp>
          <p:nvSpPr>
            <p:cNvPr id="26" name="TextBox 25"/>
            <p:cNvSpPr txBox="1"/>
            <p:nvPr/>
          </p:nvSpPr>
          <p:spPr>
            <a:xfrm>
              <a:off x="6660777" y="4746812"/>
              <a:ext cx="1734671" cy="369332"/>
            </a:xfrm>
            <a:prstGeom prst="rect">
              <a:avLst/>
            </a:prstGeom>
            <a:noFill/>
          </p:spPr>
          <p:txBody>
            <a:bodyPr wrap="square" rtlCol="0">
              <a:spAutoFit/>
            </a:bodyPr>
            <a:lstStyle/>
            <a:p>
              <a:r>
                <a:rPr lang="en-US" b="1" dirty="0" smtClean="0">
                  <a:solidFill>
                    <a:srgbClr val="FF0000"/>
                  </a:solidFill>
                </a:rPr>
                <a:t>output</a:t>
              </a:r>
              <a:endParaRPr lang="en-US" b="1" dirty="0">
                <a:solidFill>
                  <a:srgbClr val="FF0000"/>
                </a:solidFill>
              </a:endParaRPr>
            </a:p>
          </p:txBody>
        </p:sp>
      </p:grpSp>
      <p:sp>
        <p:nvSpPr>
          <p:cNvPr id="7" name="Rectangle 6"/>
          <p:cNvSpPr/>
          <p:nvPr/>
        </p:nvSpPr>
        <p:spPr>
          <a:xfrm>
            <a:off x="838200" y="1236144"/>
            <a:ext cx="3653118" cy="523220"/>
          </a:xfrm>
          <a:prstGeom prst="rect">
            <a:avLst/>
          </a:prstGeom>
        </p:spPr>
        <p:txBody>
          <a:bodyPr wrap="square">
            <a:spAutoFit/>
          </a:bodyPr>
          <a:lstStyle/>
          <a:p>
            <a:pPr marL="457200" indent="-457200">
              <a:buFont typeface="Wingdings" panose="05000000000000000000" pitchFamily="2" charset="2"/>
              <a:buChar char="q"/>
            </a:pPr>
            <a:r>
              <a:rPr lang="en-US" sz="2800" b="1" dirty="0">
                <a:solidFill>
                  <a:srgbClr val="0070C0"/>
                </a:solidFill>
                <a:latin typeface="Bell MT" panose="02020503060305020303" pitchFamily="18" charset="0"/>
              </a:rPr>
              <a:t>What is compiler?</a:t>
            </a:r>
            <a:endParaRPr lang="en-US" sz="2800" dirty="0"/>
          </a:p>
        </p:txBody>
      </p:sp>
    </p:spTree>
    <p:extLst>
      <p:ext uri="{BB962C8B-B14F-4D97-AF65-F5344CB8AC3E}">
        <p14:creationId xmlns:p14="http://schemas.microsoft.com/office/powerpoint/2010/main" val="29027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US" sz="2800" b="1" dirty="0">
                <a:solidFill>
                  <a:srgbClr val="0070C0"/>
                </a:solidFill>
                <a:latin typeface="Bell MT" panose="02020503060305020303" pitchFamily="18" charset="0"/>
                <a:ea typeface="+mn-ea"/>
                <a:cs typeface="+mn-cs"/>
              </a:rPr>
              <a:t>Interpreter</a:t>
            </a:r>
          </a:p>
        </p:txBody>
      </p:sp>
      <p:sp>
        <p:nvSpPr>
          <p:cNvPr id="3" name="Content Placeholder 2"/>
          <p:cNvSpPr>
            <a:spLocks noGrp="1"/>
          </p:cNvSpPr>
          <p:nvPr>
            <p:ph idx="1"/>
          </p:nvPr>
        </p:nvSpPr>
        <p:spPr>
          <a:xfrm>
            <a:off x="1304365" y="1543237"/>
            <a:ext cx="9090212" cy="4351338"/>
          </a:xfrm>
        </p:spPr>
        <p:txBody>
          <a:bodyPr>
            <a:noAutofit/>
          </a:bodyPr>
          <a:lstStyle/>
          <a:p>
            <a:r>
              <a:rPr lang="en-US" sz="2000" dirty="0" smtClean="0">
                <a:latin typeface="Bell MT" panose="02020503060305020303" pitchFamily="18" charset="0"/>
              </a:rPr>
              <a:t>This is also common kind of language processor.</a:t>
            </a:r>
          </a:p>
          <a:p>
            <a:r>
              <a:rPr lang="en-US" sz="2000" dirty="0" smtClean="0">
                <a:latin typeface="Bell MT" panose="02020503060305020303" pitchFamily="18" charset="0"/>
              </a:rPr>
              <a:t>Instead of producing a target program as a translation, an interpreter appears to directly execute operations specified in the source program on inputs supplied by the user.</a:t>
            </a:r>
          </a:p>
          <a:p>
            <a:endParaRPr lang="en-US" sz="2000" dirty="0">
              <a:latin typeface="Bell MT" panose="02020503060305020303" pitchFamily="18" charset="0"/>
            </a:endParaRPr>
          </a:p>
          <a:p>
            <a:endParaRPr lang="en-US" sz="2000" dirty="0" smtClean="0">
              <a:latin typeface="Bell MT" panose="02020503060305020303" pitchFamily="18" charset="0"/>
            </a:endParaRPr>
          </a:p>
          <a:p>
            <a:endParaRPr lang="en-US" sz="2000" dirty="0">
              <a:latin typeface="Bell MT" panose="02020503060305020303" pitchFamily="18" charset="0"/>
            </a:endParaRPr>
          </a:p>
          <a:p>
            <a:endParaRPr lang="en-US" sz="2000" dirty="0" smtClean="0">
              <a:latin typeface="Bell MT" panose="02020503060305020303" pitchFamily="18" charset="0"/>
            </a:endParaRPr>
          </a:p>
          <a:p>
            <a:r>
              <a:rPr lang="en-US" sz="2000" dirty="0" smtClean="0">
                <a:latin typeface="Bell MT" panose="02020503060305020303" pitchFamily="18" charset="0"/>
              </a:rPr>
              <a:t>The machine language target program produced by a compiler is usually much faster than an interpreter at mapping inputs to outputs. </a:t>
            </a:r>
          </a:p>
          <a:p>
            <a:r>
              <a:rPr lang="en-US" sz="2000" dirty="0" smtClean="0">
                <a:latin typeface="Bell MT" panose="02020503060305020303" pitchFamily="18" charset="0"/>
              </a:rPr>
              <a:t>An interpreter, however, can give better error diagnostics than a compiler because it executes instructions one by one.</a:t>
            </a:r>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8</a:t>
            </a:fld>
            <a:endParaRPr lang="en-US"/>
          </a:p>
        </p:txBody>
      </p:sp>
      <p:grpSp>
        <p:nvGrpSpPr>
          <p:cNvPr id="22" name="Group 21"/>
          <p:cNvGrpSpPr/>
          <p:nvPr/>
        </p:nvGrpSpPr>
        <p:grpSpPr>
          <a:xfrm>
            <a:off x="2675963" y="3084680"/>
            <a:ext cx="6499331" cy="828418"/>
            <a:chOff x="2057401" y="4268016"/>
            <a:chExt cx="6499331" cy="828418"/>
          </a:xfrm>
        </p:grpSpPr>
        <p:grpSp>
          <p:nvGrpSpPr>
            <p:cNvPr id="6" name="Group 5"/>
            <p:cNvGrpSpPr/>
            <p:nvPr/>
          </p:nvGrpSpPr>
          <p:grpSpPr>
            <a:xfrm>
              <a:off x="2514519" y="4284515"/>
              <a:ext cx="6042213" cy="811919"/>
              <a:chOff x="645458" y="4410635"/>
              <a:chExt cx="7749990" cy="954741"/>
            </a:xfrm>
          </p:grpSpPr>
          <p:sp>
            <p:nvSpPr>
              <p:cNvPr id="7" name="Rectangle 6"/>
              <p:cNvSpPr/>
              <p:nvPr/>
            </p:nvSpPr>
            <p:spPr>
              <a:xfrm>
                <a:off x="3294529" y="4410635"/>
                <a:ext cx="2380130" cy="95474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solidFill>
                      <a:srgbClr val="002060"/>
                    </a:solidFill>
                  </a:rPr>
                  <a:t>Interpreter </a:t>
                </a:r>
                <a:endParaRPr lang="en-US" sz="2400" b="1" dirty="0">
                  <a:solidFill>
                    <a:srgbClr val="002060"/>
                  </a:solidFill>
                </a:endParaRPr>
              </a:p>
            </p:txBody>
          </p:sp>
          <p:cxnSp>
            <p:nvCxnSpPr>
              <p:cNvPr id="8" name="Straight Arrow Connector 7"/>
              <p:cNvCxnSpPr/>
              <p:nvPr/>
            </p:nvCxnSpPr>
            <p:spPr>
              <a:xfrm flipV="1">
                <a:off x="2232212" y="5097553"/>
                <a:ext cx="1062317" cy="6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74659" y="4938432"/>
                <a:ext cx="1062317" cy="1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5458" y="4889123"/>
                <a:ext cx="1734671" cy="434300"/>
              </a:xfrm>
              <a:prstGeom prst="rect">
                <a:avLst/>
              </a:prstGeom>
              <a:noFill/>
            </p:spPr>
            <p:txBody>
              <a:bodyPr wrap="square" rtlCol="0">
                <a:spAutoFit/>
              </a:bodyPr>
              <a:lstStyle/>
              <a:p>
                <a:r>
                  <a:rPr lang="en-US" b="1" dirty="0" smtClean="0">
                    <a:solidFill>
                      <a:srgbClr val="FF0000"/>
                    </a:solidFill>
                  </a:rPr>
                  <a:t>Input</a:t>
                </a:r>
                <a:endParaRPr lang="en-US" b="1" dirty="0">
                  <a:solidFill>
                    <a:srgbClr val="FF0000"/>
                  </a:solidFill>
                </a:endParaRPr>
              </a:p>
            </p:txBody>
          </p:sp>
          <p:sp>
            <p:nvSpPr>
              <p:cNvPr id="11" name="TextBox 10"/>
              <p:cNvSpPr txBox="1"/>
              <p:nvPr/>
            </p:nvSpPr>
            <p:spPr>
              <a:xfrm>
                <a:off x="6660777" y="4746811"/>
                <a:ext cx="1734671" cy="434300"/>
              </a:xfrm>
              <a:prstGeom prst="rect">
                <a:avLst/>
              </a:prstGeom>
              <a:noFill/>
            </p:spPr>
            <p:txBody>
              <a:bodyPr wrap="square" rtlCol="0">
                <a:spAutoFit/>
              </a:bodyPr>
              <a:lstStyle/>
              <a:p>
                <a:r>
                  <a:rPr lang="en-US" b="1" dirty="0" smtClean="0">
                    <a:solidFill>
                      <a:srgbClr val="FF0000"/>
                    </a:solidFill>
                  </a:rPr>
                  <a:t>output</a:t>
                </a:r>
                <a:endParaRPr lang="en-US" b="1" dirty="0">
                  <a:solidFill>
                    <a:srgbClr val="FF0000"/>
                  </a:solidFill>
                </a:endParaRPr>
              </a:p>
            </p:txBody>
          </p:sp>
        </p:grpSp>
        <p:cxnSp>
          <p:nvCxnSpPr>
            <p:cNvPr id="13" name="Straight Arrow Connector 12"/>
            <p:cNvCxnSpPr/>
            <p:nvPr/>
          </p:nvCxnSpPr>
          <p:spPr>
            <a:xfrm>
              <a:off x="3751618" y="4469384"/>
              <a:ext cx="828226" cy="3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57401" y="4268016"/>
              <a:ext cx="1956316" cy="369332"/>
            </a:xfrm>
            <a:prstGeom prst="rect">
              <a:avLst/>
            </a:prstGeom>
            <a:noFill/>
          </p:spPr>
          <p:txBody>
            <a:bodyPr wrap="square" rtlCol="0">
              <a:spAutoFit/>
            </a:bodyPr>
            <a:lstStyle/>
            <a:p>
              <a:r>
                <a:rPr lang="en-US" b="1" dirty="0" smtClean="0">
                  <a:solidFill>
                    <a:srgbClr val="FF0000"/>
                  </a:solidFill>
                </a:rPr>
                <a:t>source program</a:t>
              </a:r>
              <a:endParaRPr lang="en-US" b="1" dirty="0">
                <a:solidFill>
                  <a:srgbClr val="FF0000"/>
                </a:solidFill>
              </a:endParaRPr>
            </a:p>
          </p:txBody>
        </p:sp>
      </p:grpSp>
    </p:spTree>
    <p:extLst>
      <p:ext uri="{BB962C8B-B14F-4D97-AF65-F5344CB8AC3E}">
        <p14:creationId xmlns:p14="http://schemas.microsoft.com/office/powerpoint/2010/main" val="1818603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228"/>
            <a:ext cx="10515600" cy="1325563"/>
          </a:xfrm>
        </p:spPr>
        <p:txBody>
          <a:bodyPr>
            <a:normAutofit/>
          </a:bodyPr>
          <a:lstStyle/>
          <a:p>
            <a:pPr marL="457200" indent="-457200">
              <a:buFont typeface="Wingdings" panose="05000000000000000000" pitchFamily="2" charset="2"/>
              <a:buChar char="q"/>
            </a:pPr>
            <a:r>
              <a:rPr lang="en-US" sz="2800" b="1" dirty="0">
                <a:solidFill>
                  <a:srgbClr val="0070C0"/>
                </a:solidFill>
                <a:latin typeface="Bell MT" panose="02020503060305020303" pitchFamily="18" charset="0"/>
                <a:ea typeface="+mn-ea"/>
                <a:cs typeface="+mn-cs"/>
              </a:rPr>
              <a:t>Java Language Processor</a:t>
            </a:r>
          </a:p>
        </p:txBody>
      </p:sp>
      <p:sp>
        <p:nvSpPr>
          <p:cNvPr id="3" name="Content Placeholder 2"/>
          <p:cNvSpPr>
            <a:spLocks noGrp="1"/>
          </p:cNvSpPr>
          <p:nvPr>
            <p:ph idx="1"/>
          </p:nvPr>
        </p:nvSpPr>
        <p:spPr>
          <a:xfrm>
            <a:off x="1454743" y="1166722"/>
            <a:ext cx="9410482" cy="3095999"/>
          </a:xfrm>
        </p:spPr>
        <p:txBody>
          <a:bodyPr>
            <a:normAutofit/>
          </a:bodyPr>
          <a:lstStyle/>
          <a:p>
            <a:r>
              <a:rPr lang="en-US" sz="2000" dirty="0" smtClean="0">
                <a:latin typeface="Bell MT" panose="02020503060305020303" pitchFamily="18" charset="0"/>
              </a:rPr>
              <a:t>combines compilation and interpretation.</a:t>
            </a:r>
          </a:p>
          <a:p>
            <a:r>
              <a:rPr lang="en-US" sz="2000" dirty="0" smtClean="0">
                <a:latin typeface="Bell MT" panose="02020503060305020303" pitchFamily="18" charset="0"/>
              </a:rPr>
              <a:t>Java source program first is compiled into an intermediate form called bytecodes.</a:t>
            </a:r>
          </a:p>
          <a:p>
            <a:r>
              <a:rPr lang="en-US" sz="2000" dirty="0" smtClean="0">
                <a:latin typeface="Bell MT" panose="02020503060305020303" pitchFamily="18" charset="0"/>
              </a:rPr>
              <a:t>The bytecodes are then interpreted by a virtual machine.</a:t>
            </a:r>
          </a:p>
          <a:p>
            <a:r>
              <a:rPr lang="en-US" sz="2000" dirty="0" smtClean="0">
                <a:latin typeface="Bell MT" panose="02020503060305020303" pitchFamily="18" charset="0"/>
              </a:rPr>
              <a:t>This arrangement provides platform independence to java language because the bytecodes are portable and can be executed on any platform by its java virtual machine.</a:t>
            </a:r>
          </a:p>
          <a:p>
            <a:r>
              <a:rPr lang="en-US" sz="2000" dirty="0" smtClean="0">
                <a:latin typeface="Bell MT" panose="02020503060305020303" pitchFamily="18" charset="0"/>
              </a:rPr>
              <a:t>In order to achieve faster processing of inputs to outputs, some java compilers translate byte codes to machine codes immediately before they run the intermediate program to process input. These types of compilers are called </a:t>
            </a:r>
            <a:r>
              <a:rPr lang="en-US" sz="2000" dirty="0">
                <a:latin typeface="Bell MT" panose="02020503060305020303" pitchFamily="18" charset="0"/>
              </a:rPr>
              <a:t>j</a:t>
            </a:r>
            <a:r>
              <a:rPr lang="en-US" sz="2000" dirty="0" smtClean="0">
                <a:latin typeface="Bell MT" panose="02020503060305020303" pitchFamily="18" charset="0"/>
              </a:rPr>
              <a:t>ust-in-time compilers.</a:t>
            </a:r>
          </a:p>
          <a:p>
            <a:endParaRPr lang="en-US" sz="2000" dirty="0" smtClean="0">
              <a:latin typeface="Bell MT" panose="02020503060305020303" pitchFamily="18" charset="0"/>
            </a:endParaRPr>
          </a:p>
          <a:p>
            <a:endParaRPr lang="en-US" sz="20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9</a:t>
            </a:fld>
            <a:endParaRPr lang="en-US"/>
          </a:p>
        </p:txBody>
      </p:sp>
      <p:grpSp>
        <p:nvGrpSpPr>
          <p:cNvPr id="22" name="Group 21"/>
          <p:cNvGrpSpPr/>
          <p:nvPr/>
        </p:nvGrpSpPr>
        <p:grpSpPr>
          <a:xfrm>
            <a:off x="1454743" y="4674066"/>
            <a:ext cx="9302904" cy="1017620"/>
            <a:chOff x="1514016" y="4848877"/>
            <a:chExt cx="10718928" cy="1017620"/>
          </a:xfrm>
        </p:grpSpPr>
        <p:grpSp>
          <p:nvGrpSpPr>
            <p:cNvPr id="7" name="Group 6"/>
            <p:cNvGrpSpPr/>
            <p:nvPr/>
          </p:nvGrpSpPr>
          <p:grpSpPr>
            <a:xfrm>
              <a:off x="1514016" y="4848877"/>
              <a:ext cx="5121151" cy="847473"/>
              <a:chOff x="914401" y="4410635"/>
              <a:chExt cx="5822575" cy="1217115"/>
            </a:xfrm>
          </p:grpSpPr>
          <p:sp>
            <p:nvSpPr>
              <p:cNvPr id="8" name="Rectangle 7"/>
              <p:cNvSpPr/>
              <p:nvPr/>
            </p:nvSpPr>
            <p:spPr>
              <a:xfrm>
                <a:off x="3294529" y="4410635"/>
                <a:ext cx="2380129" cy="12171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solidFill>
                      <a:srgbClr val="002060"/>
                    </a:solidFill>
                  </a:rPr>
                  <a:t>Java Compiler </a:t>
                </a:r>
                <a:endParaRPr lang="en-US" sz="2400" b="1" dirty="0">
                  <a:solidFill>
                    <a:srgbClr val="002060"/>
                  </a:solidFill>
                </a:endParaRPr>
              </a:p>
            </p:txBody>
          </p:sp>
          <p:cxnSp>
            <p:nvCxnSpPr>
              <p:cNvPr id="9" name="Straight Arrow Connector 8"/>
              <p:cNvCxnSpPr/>
              <p:nvPr/>
            </p:nvCxnSpPr>
            <p:spPr>
              <a:xfrm flipV="1">
                <a:off x="2232213" y="4955240"/>
                <a:ext cx="1062318" cy="6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674659" y="4938432"/>
                <a:ext cx="1062317" cy="1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4401" y="4515066"/>
                <a:ext cx="1465728" cy="928241"/>
              </a:xfrm>
              <a:prstGeom prst="rect">
                <a:avLst/>
              </a:prstGeom>
              <a:noFill/>
            </p:spPr>
            <p:txBody>
              <a:bodyPr wrap="square" rtlCol="0">
                <a:spAutoFit/>
              </a:bodyPr>
              <a:lstStyle/>
              <a:p>
                <a:r>
                  <a:rPr lang="en-US" b="1" dirty="0" smtClean="0">
                    <a:solidFill>
                      <a:srgbClr val="FF0000"/>
                    </a:solidFill>
                  </a:rPr>
                  <a:t>source program</a:t>
                </a:r>
                <a:endParaRPr lang="en-US" b="1" dirty="0">
                  <a:solidFill>
                    <a:srgbClr val="FF0000"/>
                  </a:solidFill>
                </a:endParaRPr>
              </a:p>
            </p:txBody>
          </p:sp>
        </p:grpSp>
        <p:grpSp>
          <p:nvGrpSpPr>
            <p:cNvPr id="13" name="Group 12"/>
            <p:cNvGrpSpPr/>
            <p:nvPr/>
          </p:nvGrpSpPr>
          <p:grpSpPr>
            <a:xfrm>
              <a:off x="6601908" y="5024632"/>
              <a:ext cx="5631036" cy="841865"/>
              <a:chOff x="2057401" y="4268016"/>
              <a:chExt cx="6499331" cy="841865"/>
            </a:xfrm>
          </p:grpSpPr>
          <p:grpSp>
            <p:nvGrpSpPr>
              <p:cNvPr id="14" name="Group 13"/>
              <p:cNvGrpSpPr/>
              <p:nvPr/>
            </p:nvGrpSpPr>
            <p:grpSpPr>
              <a:xfrm>
                <a:off x="2514519" y="4297962"/>
                <a:ext cx="6042213" cy="811919"/>
                <a:chOff x="645458" y="4426447"/>
                <a:chExt cx="7749990" cy="954741"/>
              </a:xfrm>
            </p:grpSpPr>
            <p:sp>
              <p:nvSpPr>
                <p:cNvPr id="17" name="Rectangle 16"/>
                <p:cNvSpPr/>
                <p:nvPr/>
              </p:nvSpPr>
              <p:spPr>
                <a:xfrm>
                  <a:off x="3294529" y="4426447"/>
                  <a:ext cx="2380130" cy="954741"/>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solidFill>
                        <a:srgbClr val="FFFF00"/>
                      </a:solidFill>
                    </a:rPr>
                    <a:t>JVM </a:t>
                  </a:r>
                  <a:endParaRPr lang="en-US" sz="2400" b="1" dirty="0">
                    <a:solidFill>
                      <a:srgbClr val="FFFF00"/>
                    </a:solidFill>
                  </a:endParaRPr>
                </a:p>
              </p:txBody>
            </p:sp>
            <p:cxnSp>
              <p:nvCxnSpPr>
                <p:cNvPr id="18" name="Straight Arrow Connector 17"/>
                <p:cNvCxnSpPr/>
                <p:nvPr/>
              </p:nvCxnSpPr>
              <p:spPr>
                <a:xfrm flipV="1">
                  <a:off x="2232212" y="5097553"/>
                  <a:ext cx="1062317" cy="6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74659" y="4938432"/>
                  <a:ext cx="1062317" cy="1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5458" y="4889123"/>
                  <a:ext cx="1734671" cy="434300"/>
                </a:xfrm>
                <a:prstGeom prst="rect">
                  <a:avLst/>
                </a:prstGeom>
                <a:noFill/>
              </p:spPr>
              <p:txBody>
                <a:bodyPr wrap="square" rtlCol="0">
                  <a:spAutoFit/>
                </a:bodyPr>
                <a:lstStyle/>
                <a:p>
                  <a:r>
                    <a:rPr lang="en-US" b="1" dirty="0" smtClean="0">
                      <a:solidFill>
                        <a:srgbClr val="FF0000"/>
                      </a:solidFill>
                    </a:rPr>
                    <a:t>Input</a:t>
                  </a:r>
                  <a:endParaRPr lang="en-US" b="1" dirty="0">
                    <a:solidFill>
                      <a:srgbClr val="FF0000"/>
                    </a:solidFill>
                  </a:endParaRPr>
                </a:p>
              </p:txBody>
            </p:sp>
            <p:sp>
              <p:nvSpPr>
                <p:cNvPr id="21" name="TextBox 20"/>
                <p:cNvSpPr txBox="1"/>
                <p:nvPr/>
              </p:nvSpPr>
              <p:spPr>
                <a:xfrm>
                  <a:off x="6660777" y="4746811"/>
                  <a:ext cx="1734671" cy="434300"/>
                </a:xfrm>
                <a:prstGeom prst="rect">
                  <a:avLst/>
                </a:prstGeom>
                <a:noFill/>
              </p:spPr>
              <p:txBody>
                <a:bodyPr wrap="square" rtlCol="0">
                  <a:spAutoFit/>
                </a:bodyPr>
                <a:lstStyle/>
                <a:p>
                  <a:r>
                    <a:rPr lang="en-US" b="1" dirty="0" smtClean="0">
                      <a:solidFill>
                        <a:srgbClr val="FF0000"/>
                      </a:solidFill>
                    </a:rPr>
                    <a:t>output</a:t>
                  </a:r>
                  <a:endParaRPr lang="en-US" b="1" dirty="0">
                    <a:solidFill>
                      <a:srgbClr val="FF0000"/>
                    </a:solidFill>
                  </a:endParaRPr>
                </a:p>
              </p:txBody>
            </p:sp>
          </p:grpSp>
          <p:cxnSp>
            <p:nvCxnSpPr>
              <p:cNvPr id="15" name="Straight Arrow Connector 14"/>
              <p:cNvCxnSpPr/>
              <p:nvPr/>
            </p:nvCxnSpPr>
            <p:spPr>
              <a:xfrm>
                <a:off x="3751618" y="4469384"/>
                <a:ext cx="828226" cy="3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57401" y="4268016"/>
                <a:ext cx="1956316" cy="369332"/>
              </a:xfrm>
              <a:prstGeom prst="rect">
                <a:avLst/>
              </a:prstGeom>
              <a:noFill/>
            </p:spPr>
            <p:txBody>
              <a:bodyPr wrap="square" rtlCol="0">
                <a:spAutoFit/>
              </a:bodyPr>
              <a:lstStyle/>
              <a:p>
                <a:r>
                  <a:rPr lang="en-US" b="1" dirty="0" smtClean="0">
                    <a:solidFill>
                      <a:srgbClr val="FF0000"/>
                    </a:solidFill>
                  </a:rPr>
                  <a:t>bytecodes</a:t>
                </a:r>
                <a:endParaRPr lang="en-US" b="1" dirty="0">
                  <a:solidFill>
                    <a:srgbClr val="FF0000"/>
                  </a:solidFill>
                </a:endParaRPr>
              </a:p>
            </p:txBody>
          </p:sp>
        </p:grpSp>
      </p:grpSp>
    </p:spTree>
    <p:extLst>
      <p:ext uri="{BB962C8B-B14F-4D97-AF65-F5344CB8AC3E}">
        <p14:creationId xmlns:p14="http://schemas.microsoft.com/office/powerpoint/2010/main" val="3891122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5117</TotalTime>
  <Words>3232</Words>
  <Application>Microsoft Office PowerPoint</Application>
  <PresentationFormat>Widescreen</PresentationFormat>
  <Paragraphs>382</Paragraphs>
  <Slides>37</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37</vt:i4>
      </vt:variant>
    </vt:vector>
  </HeadingPairs>
  <TitlesOfParts>
    <vt:vector size="49" baseType="lpstr">
      <vt:lpstr>Arial Unicode MS</vt:lpstr>
      <vt:lpstr>Arial</vt:lpstr>
      <vt:lpstr>Bell MT</vt:lpstr>
      <vt:lpstr>Calibri</vt:lpstr>
      <vt:lpstr>Calibri Light</vt:lpstr>
      <vt:lpstr>Corbel</vt:lpstr>
      <vt:lpstr>Trebuchet MS</vt:lpstr>
      <vt:lpstr>Wingdings</vt:lpstr>
      <vt:lpstr>Wingdings 2</vt:lpstr>
      <vt:lpstr>Office Theme</vt:lpstr>
      <vt:lpstr>Berlin</vt:lpstr>
      <vt:lpstr>Frame</vt:lpstr>
      <vt:lpstr>Unit – I  ( Introduction to Compiler)</vt:lpstr>
      <vt:lpstr>Why to take this course</vt:lpstr>
      <vt:lpstr>Introduction</vt:lpstr>
      <vt:lpstr>Language Processing system</vt:lpstr>
      <vt:lpstr>Language Processing system</vt:lpstr>
      <vt:lpstr>Language Processing system</vt:lpstr>
      <vt:lpstr>Language Processors</vt:lpstr>
      <vt:lpstr>Interpreter</vt:lpstr>
      <vt:lpstr>Java Language Processor</vt:lpstr>
      <vt:lpstr>Two-Pass Model of a Compiler</vt:lpstr>
      <vt:lpstr>Front End</vt:lpstr>
      <vt:lpstr>Scanner</vt:lpstr>
      <vt:lpstr>Parser</vt:lpstr>
      <vt:lpstr>PowerPoint Presentation</vt:lpstr>
      <vt:lpstr>Back End</vt:lpstr>
      <vt:lpstr>Instruction Selection</vt:lpstr>
      <vt:lpstr>Register Allocation</vt:lpstr>
      <vt:lpstr>Instruction Scheduling</vt:lpstr>
      <vt:lpstr>Three Pass Compiler</vt:lpstr>
      <vt:lpstr>A typical four - pass compiler</vt:lpstr>
      <vt:lpstr>A typical four - pass compiler</vt:lpstr>
      <vt:lpstr>Phases of Compiler</vt:lpstr>
      <vt:lpstr>Lexical Analyzer</vt:lpstr>
      <vt:lpstr>Lexical Analyzer</vt:lpstr>
      <vt:lpstr>Lexical Analyzer</vt:lpstr>
      <vt:lpstr>Syntax Analyzer</vt:lpstr>
      <vt:lpstr>PowerPoint Presentation</vt:lpstr>
      <vt:lpstr>Semantic Analyzer</vt:lpstr>
      <vt:lpstr>Semantic Analyzer: Example</vt:lpstr>
      <vt:lpstr>Intermediate Code Generator</vt:lpstr>
      <vt:lpstr>Intermediate Code Generator</vt:lpstr>
      <vt:lpstr>Code Optimizer</vt:lpstr>
      <vt:lpstr>Target Code Generator</vt:lpstr>
      <vt:lpstr>Example: Compilation process for an assignment statement</vt:lpstr>
      <vt:lpstr>Symbol Table</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Resham</dc:creator>
  <cp:lastModifiedBy>DsinghMa</cp:lastModifiedBy>
  <cp:revision>616</cp:revision>
  <dcterms:created xsi:type="dcterms:W3CDTF">2016-12-19T13:10:35Z</dcterms:created>
  <dcterms:modified xsi:type="dcterms:W3CDTF">2020-08-19T13:44:27Z</dcterms:modified>
</cp:coreProperties>
</file>