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8"/>
  </p:notesMasterIdLst>
  <p:handoutMasterIdLst>
    <p:handoutMasterId r:id="rId79"/>
  </p:handoutMasterIdLst>
  <p:sldIdLst>
    <p:sldId id="408" r:id="rId3"/>
    <p:sldId id="257" r:id="rId4"/>
    <p:sldId id="258" r:id="rId5"/>
    <p:sldId id="335" r:id="rId6"/>
    <p:sldId id="259" r:id="rId7"/>
    <p:sldId id="336" r:id="rId8"/>
    <p:sldId id="337" r:id="rId9"/>
    <p:sldId id="343" r:id="rId10"/>
    <p:sldId id="338" r:id="rId11"/>
    <p:sldId id="339" r:id="rId12"/>
    <p:sldId id="340" r:id="rId13"/>
    <p:sldId id="341" r:id="rId14"/>
    <p:sldId id="342" r:id="rId15"/>
    <p:sldId id="344" r:id="rId16"/>
    <p:sldId id="345" r:id="rId17"/>
    <p:sldId id="346" r:id="rId18"/>
    <p:sldId id="347" r:id="rId19"/>
    <p:sldId id="348" r:id="rId20"/>
    <p:sldId id="349" r:id="rId21"/>
    <p:sldId id="350" r:id="rId22"/>
    <p:sldId id="351" r:id="rId23"/>
    <p:sldId id="352" r:id="rId24"/>
    <p:sldId id="353" r:id="rId25"/>
    <p:sldId id="355" r:id="rId26"/>
    <p:sldId id="354" r:id="rId27"/>
    <p:sldId id="370" r:id="rId28"/>
    <p:sldId id="356" r:id="rId29"/>
    <p:sldId id="371" r:id="rId30"/>
    <p:sldId id="357" r:id="rId31"/>
    <p:sldId id="358" r:id="rId32"/>
    <p:sldId id="360" r:id="rId33"/>
    <p:sldId id="361" r:id="rId34"/>
    <p:sldId id="363" r:id="rId35"/>
    <p:sldId id="362" r:id="rId36"/>
    <p:sldId id="365" r:id="rId37"/>
    <p:sldId id="366" r:id="rId38"/>
    <p:sldId id="367" r:id="rId39"/>
    <p:sldId id="368" r:id="rId40"/>
    <p:sldId id="369" r:id="rId41"/>
    <p:sldId id="372"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2" r:id="rId71"/>
    <p:sldId id="403" r:id="rId72"/>
    <p:sldId id="404" r:id="rId73"/>
    <p:sldId id="405" r:id="rId74"/>
    <p:sldId id="406" r:id="rId75"/>
    <p:sldId id="407" r:id="rId76"/>
    <p:sldId id="28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B2A3A1-9E3A-4CC8-8867-71FCC9F818DF}">
          <p14:sldIdLst>
            <p14:sldId id="408"/>
            <p14:sldId id="257"/>
            <p14:sldId id="258"/>
            <p14:sldId id="335"/>
            <p14:sldId id="259"/>
            <p14:sldId id="336"/>
            <p14:sldId id="337"/>
            <p14:sldId id="343"/>
            <p14:sldId id="338"/>
            <p14:sldId id="339"/>
            <p14:sldId id="340"/>
            <p14:sldId id="341"/>
            <p14:sldId id="342"/>
            <p14:sldId id="344"/>
            <p14:sldId id="345"/>
            <p14:sldId id="346"/>
            <p14:sldId id="347"/>
            <p14:sldId id="348"/>
            <p14:sldId id="349"/>
            <p14:sldId id="350"/>
            <p14:sldId id="351"/>
            <p14:sldId id="352"/>
            <p14:sldId id="353"/>
            <p14:sldId id="355"/>
            <p14:sldId id="354"/>
            <p14:sldId id="370"/>
            <p14:sldId id="356"/>
            <p14:sldId id="371"/>
            <p14:sldId id="357"/>
            <p14:sldId id="358"/>
            <p14:sldId id="360"/>
            <p14:sldId id="361"/>
            <p14:sldId id="363"/>
            <p14:sldId id="362"/>
            <p14:sldId id="365"/>
            <p14:sldId id="366"/>
            <p14:sldId id="367"/>
            <p14:sldId id="368"/>
            <p14:sldId id="369"/>
            <p14:sldId id="372"/>
            <p14:sldId id="374"/>
            <p14:sldId id="375"/>
            <p14:sldId id="376"/>
            <p14:sldId id="377"/>
            <p14:sldId id="378"/>
            <p14:sldId id="379"/>
            <p14:sldId id="380"/>
          </p14:sldIdLst>
        </p14:section>
        <p14:section name="Untitled Section" id="{DEC97662-E9A3-4A34-ABF6-63CA278DCC17}">
          <p14:sldIdLst>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1" d="100"/>
          <a:sy n="71" d="100"/>
        </p:scale>
        <p:origin x="61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2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36363E-39B9-4E9D-8F0D-9688C827E136}" type="datetimeFigureOut">
              <a:rPr lang="en-US" smtClean="0"/>
              <a:t>8/19/2020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B9FEE4-86A3-451E-AF88-767A4060A695}" type="slidenum">
              <a:rPr lang="en-US" smtClean="0"/>
              <a:t>‹#›</a:t>
            </a:fld>
            <a:endParaRPr lang="en-US"/>
          </a:p>
        </p:txBody>
      </p:sp>
    </p:spTree>
    <p:extLst>
      <p:ext uri="{BB962C8B-B14F-4D97-AF65-F5344CB8AC3E}">
        <p14:creationId xmlns:p14="http://schemas.microsoft.com/office/powerpoint/2010/main" val="12938249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5E17A-8861-46F7-A524-FE8EA8D3758B}"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659BE-2E0E-4FA5-AAB5-7851ED76C3F6}" type="slidenum">
              <a:rPr lang="en-US" smtClean="0"/>
              <a:t>‹#›</a:t>
            </a:fld>
            <a:endParaRPr lang="en-US"/>
          </a:p>
        </p:txBody>
      </p:sp>
    </p:spTree>
    <p:extLst>
      <p:ext uri="{BB962C8B-B14F-4D97-AF65-F5344CB8AC3E}">
        <p14:creationId xmlns:p14="http://schemas.microsoft.com/office/powerpoint/2010/main" val="42409292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36FAF3-ACC2-4DD5-BE62-A7B67F4C8D52}" type="slidenum">
              <a:rPr lang="en-US" smtClean="0"/>
              <a:t>1</a:t>
            </a:fld>
            <a:endParaRPr lang="en-US"/>
          </a:p>
        </p:txBody>
      </p:sp>
    </p:spTree>
    <p:extLst>
      <p:ext uri="{BB962C8B-B14F-4D97-AF65-F5344CB8AC3E}">
        <p14:creationId xmlns:p14="http://schemas.microsoft.com/office/powerpoint/2010/main" val="268447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659BE-2E0E-4FA5-AAB5-7851ED76C3F6}" type="slidenum">
              <a:rPr lang="en-US" smtClean="0"/>
              <a:t>5</a:t>
            </a:fld>
            <a:endParaRPr lang="en-US"/>
          </a:p>
        </p:txBody>
      </p:sp>
    </p:spTree>
    <p:extLst>
      <p:ext uri="{BB962C8B-B14F-4D97-AF65-F5344CB8AC3E}">
        <p14:creationId xmlns:p14="http://schemas.microsoft.com/office/powerpoint/2010/main" val="120409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64388-D46D-4A5F-9CDA-308D12F6074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0951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DD31D-4C2A-403F-9504-152FE25EE6C4}"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34448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A5016-88EC-4999-A5D0-9973E3DC8B5F}"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92472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864388-D46D-4A5F-9CDA-308D12F60745}" type="datetime1">
              <a:rPr lang="en-US" smtClean="0"/>
              <a:t>8/19/2020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smtClean="0"/>
              <a:t>Dabbal Mahara</a:t>
            </a:r>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0CE138F-077E-4F22-9EFF-343499C387E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0654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D4A4D-6EBA-4011-8B6E-7E84215DDED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021564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47935-6B51-49B2-8FA5-345C33602E6A}"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716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042977-89AA-42A9-8FD3-50FE6A3D1660}"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05773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24341D-DC9E-454E-94D4-758E186BF64E}" type="datetime1">
              <a:rPr lang="en-US" smtClean="0"/>
              <a:t>8/19/2020</a:t>
            </a:fld>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
        <p:nvSpPr>
          <p:cNvPr id="9" name="Slide Number Placeholder 8"/>
          <p:cNvSpPr>
            <a:spLocks noGrp="1"/>
          </p:cNvSpPr>
          <p:nvPr>
            <p:ph type="sldNum" sz="quarter" idx="12"/>
          </p:nvPr>
        </p:nvSpPr>
        <p:spPr/>
        <p:txBody>
          <a:bodyPr/>
          <a:lstStyle/>
          <a:p>
            <a:fld id="{10CE138F-077E-4F22-9EFF-343499C387E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165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5EA63A-0E4A-40A3-A5AA-F23A7DF539A8}" type="datetime1">
              <a:rPr lang="en-US" smtClean="0"/>
              <a:t>8/19/2020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366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EDE43-E068-4BCA-98C8-0FDDBF78FA55}" type="datetime1">
              <a:rPr lang="en-US" smtClean="0"/>
              <a:t>8/19/2020</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61895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ED31F-5703-40DD-9759-30DA95A406A2}"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727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D4A4D-6EBA-4011-8B6E-7E84215DDED5}"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803268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E0A3C-CE8F-40FF-83A0-D508DD253D59}"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463896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954220337"/>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21FF1-477B-4AFF-8384-BC9C5A6856F1}"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674148"/>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21FF1-477B-4AFF-8384-BC9C5A6856F1}"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97659"/>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21FF1-477B-4AFF-8384-BC9C5A6856F1}"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21221011"/>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21FF1-477B-4AFF-8384-BC9C5A6856F1}"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936203"/>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21FF1-477B-4AFF-8384-BC9C5A6856F1}"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669760"/>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6DD31D-4C2A-403F-9504-152FE25EE6C4}"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6942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A5016-88EC-4999-A5D0-9973E3DC8B5F}"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78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47935-6B51-49B2-8FA5-345C33602E6A}" type="datetime1">
              <a:rPr lang="en-US" smtClean="0"/>
              <a:t>8/19/2020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4772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042977-89AA-42A9-8FD3-50FE6A3D1660}"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11198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24341D-DC9E-454E-94D4-758E186BF64E}" type="datetime1">
              <a:rPr lang="en-US" smtClean="0"/>
              <a:t>8/19/2020</a:t>
            </a:fld>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
        <p:nvSpPr>
          <p:cNvPr id="9" name="Slide Number Placeholder 8"/>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75163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5EA63A-0E4A-40A3-A5AA-F23A7DF539A8}" type="datetime1">
              <a:rPr lang="en-US" smtClean="0"/>
              <a:t>8/19/2020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94354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EDE43-E068-4BCA-98C8-0FDDBF78FA55}" type="datetime1">
              <a:rPr lang="en-US" smtClean="0"/>
              <a:t>8/19/2020</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94557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ED31F-5703-40DD-9759-30DA95A406A2}"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96557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E0A3C-CE8F-40FF-83A0-D508DD253D59}" type="datetime1">
              <a:rPr lang="en-US" smtClean="0"/>
              <a:t>8/19/2020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73819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21FF1-477B-4AFF-8384-BC9C5A6856F1}" type="datetime1">
              <a:rPr lang="en-US" smtClean="0"/>
              <a:t>8/19/2020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Dabbal Mahara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415167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721FF1-477B-4AFF-8384-BC9C5A6856F1}" type="datetime1">
              <a:rPr lang="en-US" smtClean="0"/>
              <a:t>8/19/2020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Dabbal Mahara</a:t>
            </a:r>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2945496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Unit – </a:t>
            </a:r>
            <a:r>
              <a:rPr lang="en-US" dirty="0" smtClean="0"/>
              <a:t>III</a:t>
            </a:r>
            <a:r>
              <a:rPr lang="en-US" dirty="0" smtClean="0"/>
              <a:t/>
            </a:r>
            <a:br>
              <a:rPr lang="en-US" dirty="0" smtClean="0"/>
            </a:br>
            <a:r>
              <a:rPr lang="en-US" dirty="0" smtClean="0"/>
              <a:t> ( </a:t>
            </a:r>
            <a:r>
              <a:rPr lang="en-US" dirty="0" smtClean="0"/>
              <a:t>Parsing</a:t>
            </a:r>
            <a:r>
              <a:rPr lang="en-US" dirty="0" smtClean="0"/>
              <a:t>)</a:t>
            </a:r>
            <a:endParaRPr lang="en-US" dirty="0"/>
          </a:p>
        </p:txBody>
      </p:sp>
      <p:sp>
        <p:nvSpPr>
          <p:cNvPr id="5" name="Content Placeholder 4"/>
          <p:cNvSpPr>
            <a:spLocks noGrp="1"/>
          </p:cNvSpPr>
          <p:nvPr>
            <p:ph idx="1"/>
          </p:nvPr>
        </p:nvSpPr>
        <p:spPr/>
        <p:txBody>
          <a:bodyPr>
            <a:noAutofit/>
          </a:bodyPr>
          <a:lstStyle/>
          <a:p>
            <a:pPr marL="0" indent="0" algn="ctr">
              <a:buNone/>
            </a:pPr>
            <a:r>
              <a:rPr lang="en-US" sz="2800" dirty="0" smtClean="0"/>
              <a:t>BSc CSIT 5</a:t>
            </a:r>
            <a:r>
              <a:rPr lang="en-US" sz="2800" baseline="30000" dirty="0" smtClean="0"/>
              <a:t>th</a:t>
            </a:r>
            <a:r>
              <a:rPr lang="en-US" sz="2800" dirty="0" smtClean="0"/>
              <a:t> Semester</a:t>
            </a:r>
          </a:p>
          <a:p>
            <a:pPr marL="0" indent="0" algn="ctr">
              <a:buNone/>
            </a:pPr>
            <a:r>
              <a:rPr lang="en-US" sz="2800" dirty="0"/>
              <a:t>2020</a:t>
            </a:r>
          </a:p>
          <a:p>
            <a:pPr marL="0" indent="0" algn="ctr">
              <a:buNone/>
            </a:pPr>
            <a:r>
              <a:rPr lang="en-US" sz="2800" dirty="0" smtClean="0"/>
              <a:t>Mid-Western University, Surkhet</a:t>
            </a:r>
          </a:p>
          <a:p>
            <a:pPr marL="0" indent="0" algn="ctr">
              <a:buNone/>
            </a:pPr>
            <a:endParaRPr lang="en-US" sz="2800" dirty="0"/>
          </a:p>
          <a:p>
            <a:pPr marL="0" indent="0" algn="ctr">
              <a:buNone/>
            </a:pPr>
            <a:r>
              <a:rPr lang="en-US" sz="2800" dirty="0" smtClean="0"/>
              <a:t>Prepared By:</a:t>
            </a:r>
          </a:p>
          <a:p>
            <a:pPr marL="0" indent="0" algn="ctr">
              <a:buNone/>
            </a:pPr>
            <a:r>
              <a:rPr lang="en-US" sz="2800" dirty="0" smtClean="0"/>
              <a:t>Dabbal Singh Mahara</a:t>
            </a:r>
          </a:p>
        </p:txBody>
      </p:sp>
      <p:sp>
        <p:nvSpPr>
          <p:cNvPr id="7" name="Slide Number Placeholder 6"/>
          <p:cNvSpPr>
            <a:spLocks noGrp="1"/>
          </p:cNvSpPr>
          <p:nvPr>
            <p:ph type="sldNum" sz="quarter" idx="12"/>
          </p:nvPr>
        </p:nvSpPr>
        <p:spPr/>
        <p:txBody>
          <a:bodyPr/>
          <a:lstStyle/>
          <a:p>
            <a:fld id="{25ABC812-AC9D-45CF-A2E0-AB450E8B5CC7}" type="slidenum">
              <a:rPr lang="en-US" smtClean="0"/>
              <a:t>1</a:t>
            </a:fld>
            <a:endParaRPr lang="en-US" dirty="0"/>
          </a:p>
        </p:txBody>
      </p:sp>
    </p:spTree>
    <p:extLst>
      <p:ext uri="{BB962C8B-B14F-4D97-AF65-F5344CB8AC3E}">
        <p14:creationId xmlns:p14="http://schemas.microsoft.com/office/powerpoint/2010/main" val="2870422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4" y="175045"/>
            <a:ext cx="10515600" cy="1325563"/>
          </a:xfrm>
        </p:spPr>
        <p:txBody>
          <a:bodyPr>
            <a:normAutofit/>
          </a:bodyPr>
          <a:lstStyle/>
          <a:p>
            <a:r>
              <a:rPr lang="en-US" sz="2800">
                <a:solidFill>
                  <a:srgbClr val="000000"/>
                </a:solidFill>
                <a:latin typeface="TimesNewRoman"/>
              </a:rPr>
              <a:t>The two corresponding parse trees are :</a:t>
            </a:r>
            <a:br>
              <a:rPr lang="en-US" sz="2800">
                <a:solidFill>
                  <a:srgbClr val="000000"/>
                </a:solidFill>
                <a:latin typeface="TimesNewRoman"/>
              </a:rPr>
            </a:br>
            <a:endParaRPr lang="en-US" sz="2800"/>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10</a:t>
            </a:fld>
            <a:endParaRPr lang="en-US"/>
          </a:p>
        </p:txBody>
      </p:sp>
      <p:pic>
        <p:nvPicPr>
          <p:cNvPr id="7" name="Content Placeholder 6"/>
          <p:cNvPicPr>
            <a:picLocks noGrp="1"/>
          </p:cNvPicPr>
          <p:nvPr>
            <p:ph idx="1"/>
          </p:nvPr>
        </p:nvPicPr>
        <p:blipFill>
          <a:blip r:embed="rId2"/>
          <a:srcRect/>
          <a:stretch>
            <a:fillRect/>
          </a:stretch>
        </p:blipFill>
        <p:spPr bwMode="auto">
          <a:xfrm>
            <a:off x="1143001" y="1721224"/>
            <a:ext cx="3550022" cy="2487706"/>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6448985" y="1736538"/>
            <a:ext cx="3533215" cy="2526180"/>
          </a:xfrm>
          <a:prstGeom prst="rect">
            <a:avLst/>
          </a:prstGeom>
          <a:noFill/>
          <a:ln w="9525">
            <a:noFill/>
            <a:miter lim="800000"/>
            <a:headEnd/>
            <a:tailEnd/>
          </a:ln>
        </p:spPr>
      </p:pic>
    </p:spTree>
    <p:extLst>
      <p:ext uri="{BB962C8B-B14F-4D97-AF65-F5344CB8AC3E}">
        <p14:creationId xmlns:p14="http://schemas.microsoft.com/office/powerpoint/2010/main" val="112085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5"/>
            <a:ext cx="10515600" cy="710640"/>
          </a:xfrm>
        </p:spPr>
        <p:txBody>
          <a:bodyPr>
            <a:normAutofit/>
          </a:bodyPr>
          <a:lstStyle/>
          <a:p>
            <a:r>
              <a:rPr lang="en-US" sz="3200" smtClean="0">
                <a:solidFill>
                  <a:srgbClr val="C00000"/>
                </a:solidFill>
              </a:rPr>
              <a:t>Eliminating </a:t>
            </a:r>
            <a:r>
              <a:rPr lang="en-US" sz="3200">
                <a:solidFill>
                  <a:srgbClr val="C00000"/>
                </a:solidFill>
              </a:rPr>
              <a:t>Left Recursion:</a:t>
            </a:r>
          </a:p>
        </p:txBody>
      </p:sp>
      <p:sp>
        <p:nvSpPr>
          <p:cNvPr id="3" name="Content Placeholder 2"/>
          <p:cNvSpPr>
            <a:spLocks noGrp="1"/>
          </p:cNvSpPr>
          <p:nvPr>
            <p:ph idx="1"/>
          </p:nvPr>
        </p:nvSpPr>
        <p:spPr>
          <a:xfrm>
            <a:off x="838200" y="806825"/>
            <a:ext cx="10515600" cy="2913131"/>
          </a:xfrm>
        </p:spPr>
        <p:txBody>
          <a:bodyPr>
            <a:noAutofit/>
          </a:bodyPr>
          <a:lstStyle/>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grammar is said to be left recursive if it has a non-terminal A such that there is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 derivation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A=&gt;Aα for some string α. </a:t>
            </a:r>
            <a:endParaRPr lang="en-US" sz="20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Top-down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parsing methods cannot handle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left-recursive grammars.</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Hence, left recursion can be eliminated as follows:</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If there is a production A → Aα | </a:t>
            </a: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β,  </a:t>
            </a:r>
            <a: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it can be replaced with a sequence of two productions </a:t>
            </a:r>
            <a:endPar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 </a:t>
            </a:r>
            <a: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βA</a:t>
            </a: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 αA’ | </a:t>
            </a: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ε          without </a:t>
            </a:r>
            <a: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changing the set of strings derivable from A.</a:t>
            </a:r>
            <a:b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11</a:t>
            </a:fld>
            <a:endParaRPr lang="en-US"/>
          </a:p>
        </p:txBody>
      </p:sp>
      <p:sp>
        <p:nvSpPr>
          <p:cNvPr id="6" name="Rectangle 5"/>
          <p:cNvSpPr/>
          <p:nvPr/>
        </p:nvSpPr>
        <p:spPr>
          <a:xfrm>
            <a:off x="1342464" y="3919841"/>
            <a:ext cx="4775947" cy="1477328"/>
          </a:xfrm>
          <a:prstGeom prst="rect">
            <a:avLst/>
          </a:prstGeom>
          <a:ln>
            <a:solidFill>
              <a:srgbClr val="002060"/>
            </a:solidFill>
          </a:ln>
        </p:spPr>
        <p:txBody>
          <a:bodyPr wrap="square">
            <a:spAutoFit/>
          </a:bodyPr>
          <a:lstStyle/>
          <a:p>
            <a:r>
              <a:rPr lang="en-US">
                <a:solidFill>
                  <a:srgbClr val="000000"/>
                </a:solidFill>
                <a:latin typeface="TimesNewRoman"/>
              </a:rPr>
              <a:t>Example : Consider the following grammar for arithmetic expressions:</a:t>
            </a:r>
            <a:br>
              <a:rPr lang="en-US">
                <a:solidFill>
                  <a:srgbClr val="000000"/>
                </a:solidFill>
                <a:latin typeface="TimesNewRoman"/>
              </a:rPr>
            </a:br>
            <a:r>
              <a:rPr lang="en-US">
                <a:solidFill>
                  <a:srgbClr val="000000"/>
                </a:solidFill>
                <a:latin typeface="TimesNewRoman"/>
              </a:rPr>
              <a:t>E → E+T | T</a:t>
            </a:r>
            <a:br>
              <a:rPr lang="en-US">
                <a:solidFill>
                  <a:srgbClr val="000000"/>
                </a:solidFill>
                <a:latin typeface="TimesNewRoman"/>
              </a:rPr>
            </a:br>
            <a:r>
              <a:rPr lang="en-US">
                <a:solidFill>
                  <a:srgbClr val="000000"/>
                </a:solidFill>
                <a:latin typeface="TimesNewRoman"/>
              </a:rPr>
              <a:t>T → T*F | F</a:t>
            </a:r>
            <a:br>
              <a:rPr lang="en-US">
                <a:solidFill>
                  <a:srgbClr val="000000"/>
                </a:solidFill>
                <a:latin typeface="TimesNewRoman"/>
              </a:rPr>
            </a:br>
            <a:r>
              <a:rPr lang="en-US">
                <a:solidFill>
                  <a:srgbClr val="000000"/>
                </a:solidFill>
                <a:latin typeface="TimesNewRoman"/>
              </a:rPr>
              <a:t>F → (E) | </a:t>
            </a:r>
            <a:r>
              <a:rPr lang="en-US" smtClean="0">
                <a:solidFill>
                  <a:srgbClr val="000000"/>
                </a:solidFill>
                <a:latin typeface="TimesNewRoman"/>
              </a:rPr>
              <a:t>id</a:t>
            </a:r>
            <a:endParaRPr lang="en-US"/>
          </a:p>
        </p:txBody>
      </p:sp>
      <p:sp>
        <p:nvSpPr>
          <p:cNvPr id="7" name="Rectangle 6"/>
          <p:cNvSpPr/>
          <p:nvPr/>
        </p:nvSpPr>
        <p:spPr>
          <a:xfrm>
            <a:off x="6633882" y="3883991"/>
            <a:ext cx="3487271" cy="2031325"/>
          </a:xfrm>
          <a:prstGeom prst="rect">
            <a:avLst/>
          </a:prstGeom>
          <a:ln>
            <a:solidFill>
              <a:srgbClr val="C00000"/>
            </a:solidFill>
          </a:ln>
        </p:spPr>
        <p:txBody>
          <a:bodyPr wrap="square">
            <a:spAutoFit/>
          </a:bodyPr>
          <a:lstStyle/>
          <a:p>
            <a:r>
              <a:rPr lang="en-US" smtClean="0">
                <a:solidFill>
                  <a:srgbClr val="000000"/>
                </a:solidFill>
                <a:latin typeface="TimesNewRoman"/>
              </a:rPr>
              <a:t>The grammar </a:t>
            </a:r>
            <a:r>
              <a:rPr lang="en-US">
                <a:solidFill>
                  <a:srgbClr val="000000"/>
                </a:solidFill>
                <a:latin typeface="TimesNewRoman"/>
              </a:rPr>
              <a:t>after eliminating left recursion is</a:t>
            </a:r>
            <a:br>
              <a:rPr lang="en-US">
                <a:solidFill>
                  <a:srgbClr val="000000"/>
                </a:solidFill>
                <a:latin typeface="TimesNewRoman"/>
              </a:rPr>
            </a:br>
            <a:r>
              <a:rPr lang="en-US">
                <a:solidFill>
                  <a:srgbClr val="000000"/>
                </a:solidFill>
                <a:latin typeface="TimesNewRoman"/>
              </a:rPr>
              <a:t>E → TE’</a:t>
            </a:r>
            <a:br>
              <a:rPr lang="en-US">
                <a:solidFill>
                  <a:srgbClr val="000000"/>
                </a:solidFill>
                <a:latin typeface="TimesNewRoman"/>
              </a:rPr>
            </a:br>
            <a:r>
              <a:rPr lang="en-US" smtClean="0">
                <a:solidFill>
                  <a:srgbClr val="000000"/>
                </a:solidFill>
                <a:latin typeface="TimesNewRoman"/>
              </a:rPr>
              <a:t>E’ </a:t>
            </a:r>
            <a:r>
              <a:rPr lang="en-US">
                <a:solidFill>
                  <a:srgbClr val="000000"/>
                </a:solidFill>
                <a:latin typeface="TimesNewRoman"/>
              </a:rPr>
              <a:t>→ +TE’ | </a:t>
            </a:r>
            <a:r>
              <a:rPr lang="el-GR">
                <a:solidFill>
                  <a:srgbClr val="000000"/>
                </a:solidFill>
                <a:latin typeface="TimesNewRoman"/>
              </a:rPr>
              <a:t>ε</a:t>
            </a:r>
            <a:br>
              <a:rPr lang="el-GR">
                <a:solidFill>
                  <a:srgbClr val="000000"/>
                </a:solidFill>
                <a:latin typeface="TimesNewRoman"/>
              </a:rPr>
            </a:br>
            <a:r>
              <a:rPr lang="en-US">
                <a:solidFill>
                  <a:srgbClr val="000000"/>
                </a:solidFill>
                <a:latin typeface="TimesNewRoman"/>
              </a:rPr>
              <a:t>T → FT’</a:t>
            </a:r>
            <a:br>
              <a:rPr lang="en-US">
                <a:solidFill>
                  <a:srgbClr val="000000"/>
                </a:solidFill>
                <a:latin typeface="TimesNewRoman"/>
              </a:rPr>
            </a:br>
            <a:r>
              <a:rPr lang="en-US" smtClean="0">
                <a:solidFill>
                  <a:srgbClr val="000000"/>
                </a:solidFill>
                <a:latin typeface="TimesNewRoman"/>
              </a:rPr>
              <a:t>T</a:t>
            </a:r>
            <a:r>
              <a:rPr lang="en-US">
                <a:solidFill>
                  <a:srgbClr val="000000"/>
                </a:solidFill>
                <a:latin typeface="TimesNewRoman"/>
              </a:rPr>
              <a:t>’ → *FT’ | </a:t>
            </a:r>
            <a:r>
              <a:rPr lang="el-GR">
                <a:solidFill>
                  <a:srgbClr val="000000"/>
                </a:solidFill>
                <a:latin typeface="TimesNewRoman"/>
              </a:rPr>
              <a:t>ε</a:t>
            </a:r>
            <a:br>
              <a:rPr lang="el-GR">
                <a:solidFill>
                  <a:srgbClr val="000000"/>
                </a:solidFill>
                <a:latin typeface="TimesNewRoman"/>
              </a:rPr>
            </a:br>
            <a:r>
              <a:rPr lang="en-US" smtClean="0">
                <a:solidFill>
                  <a:srgbClr val="000000"/>
                </a:solidFill>
                <a:latin typeface="TimesNewRoman"/>
              </a:rPr>
              <a:t> F </a:t>
            </a:r>
            <a:r>
              <a:rPr lang="en-US">
                <a:solidFill>
                  <a:srgbClr val="000000"/>
                </a:solidFill>
                <a:latin typeface="TimesNewRoman"/>
              </a:rPr>
              <a:t>→ (E) | </a:t>
            </a:r>
            <a:r>
              <a:rPr lang="en-US" smtClean="0">
                <a:solidFill>
                  <a:srgbClr val="000000"/>
                </a:solidFill>
                <a:latin typeface="TimesNewRoman"/>
              </a:rPr>
              <a:t>id</a:t>
            </a:r>
            <a:endParaRPr lang="en-US"/>
          </a:p>
        </p:txBody>
      </p:sp>
    </p:spTree>
    <p:extLst>
      <p:ext uri="{BB962C8B-B14F-4D97-AF65-F5344CB8AC3E}">
        <p14:creationId xmlns:p14="http://schemas.microsoft.com/office/powerpoint/2010/main" val="277654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Autofit/>
          </a:bodyPr>
          <a:lstStyle/>
          <a:p>
            <a:r>
              <a:rPr lang="en-US" sz="3200" smtClean="0">
                <a:solidFill>
                  <a:srgbClr val="C00000"/>
                </a:solidFill>
              </a:rPr>
              <a:t/>
            </a:r>
            <a:br>
              <a:rPr lang="en-US" sz="3200" smtClean="0">
                <a:solidFill>
                  <a:srgbClr val="C00000"/>
                </a:solidFill>
              </a:rPr>
            </a:br>
            <a:r>
              <a:rPr lang="en-US" sz="3200" smtClean="0">
                <a:solidFill>
                  <a:srgbClr val="C00000"/>
                </a:solidFill>
              </a:rPr>
              <a:t>Left factoring</a:t>
            </a:r>
            <a:r>
              <a:rPr lang="en-US" sz="3200">
                <a:solidFill>
                  <a:srgbClr val="C00000"/>
                </a:solidFill>
              </a:rPr>
              <a:t/>
            </a:r>
            <a:br>
              <a:rPr lang="en-US" sz="3200">
                <a:solidFill>
                  <a:srgbClr val="C00000"/>
                </a:solidFill>
              </a:rPr>
            </a:br>
            <a:r>
              <a:rPr lang="en-US" sz="3200">
                <a:solidFill>
                  <a:srgbClr val="C00000"/>
                </a:solidFill>
              </a:rPr>
              <a:t/>
            </a:r>
            <a:br>
              <a:rPr lang="en-US" sz="3200">
                <a:solidFill>
                  <a:srgbClr val="C00000"/>
                </a:solidFill>
              </a:rPr>
            </a:br>
            <a:endParaRPr lang="en-US" sz="3200">
              <a:solidFill>
                <a:srgbClr val="C00000"/>
              </a:solidFill>
            </a:endParaRPr>
          </a:p>
        </p:txBody>
      </p:sp>
      <p:sp>
        <p:nvSpPr>
          <p:cNvPr id="3" name="Content Placeholder 2"/>
          <p:cNvSpPr>
            <a:spLocks noGrp="1"/>
          </p:cNvSpPr>
          <p:nvPr>
            <p:ph idx="1"/>
          </p:nvPr>
        </p:nvSpPr>
        <p:spPr>
          <a:xfrm>
            <a:off x="838200" y="995082"/>
            <a:ext cx="9704294" cy="1458402"/>
          </a:xfrm>
        </p:spPr>
        <p:txBody>
          <a:bodyPr>
            <a:noAutofit/>
          </a:bodyPr>
          <a:lstStyle/>
          <a:p>
            <a:r>
              <a:rPr lang="en-US" sz="1800">
                <a:latin typeface="Arial Unicode MS" panose="020B0604020202020204" pitchFamily="34" charset="-128"/>
                <a:ea typeface="Arial Unicode MS" panose="020B0604020202020204" pitchFamily="34" charset="-128"/>
                <a:cs typeface="Arial Unicode MS" panose="020B0604020202020204" pitchFamily="34" charset="-128"/>
              </a:rPr>
              <a:t>Left factoring is a grammar transformation that is useful for producing a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grammar suitable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for predictive parsing.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When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it is not clear which of two alternative productions to use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to expand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a non-terminal A, we can rewrite the A-productions to defer the decision until we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have seen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enough of the input to make the right choice.</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12</a:t>
            </a:fld>
            <a:endParaRPr lang="en-US"/>
          </a:p>
        </p:txBody>
      </p:sp>
      <p:sp>
        <p:nvSpPr>
          <p:cNvPr id="6" name="Rectangle 5"/>
          <p:cNvSpPr/>
          <p:nvPr/>
        </p:nvSpPr>
        <p:spPr>
          <a:xfrm>
            <a:off x="838200" y="2830001"/>
            <a:ext cx="6665259" cy="1361911"/>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latin typeface="TimesNewRoman"/>
              </a:rPr>
              <a:t>If there is any production A → αβ</a:t>
            </a:r>
            <a:r>
              <a:rPr lang="en-US" sz="1050">
                <a:solidFill>
                  <a:srgbClr val="000000"/>
                </a:solidFill>
                <a:latin typeface="TimesNewRoman"/>
              </a:rPr>
              <a:t>1 </a:t>
            </a:r>
            <a:r>
              <a:rPr lang="en-US">
                <a:solidFill>
                  <a:srgbClr val="000000"/>
                </a:solidFill>
                <a:latin typeface="TimesNewRoman"/>
              </a:rPr>
              <a:t>| αβ</a:t>
            </a:r>
            <a:r>
              <a:rPr lang="en-US" sz="1050">
                <a:solidFill>
                  <a:srgbClr val="000000"/>
                </a:solidFill>
                <a:latin typeface="TimesNewRoman"/>
              </a:rPr>
              <a:t>2 </a:t>
            </a:r>
            <a:r>
              <a:rPr lang="en-US">
                <a:solidFill>
                  <a:srgbClr val="000000"/>
                </a:solidFill>
                <a:latin typeface="TimesNewRoman"/>
              </a:rPr>
              <a:t>, it can be rewritten as A → αA</a:t>
            </a:r>
            <a:r>
              <a:rPr lang="en-US" smtClean="0">
                <a:solidFill>
                  <a:srgbClr val="000000"/>
                </a:solidFill>
                <a:latin typeface="TimesNewRoman"/>
              </a:rPr>
              <a:t>’</a:t>
            </a:r>
          </a:p>
          <a:p>
            <a:r>
              <a:rPr lang="en-US" smtClean="0">
                <a:solidFill>
                  <a:srgbClr val="000000"/>
                </a:solidFill>
                <a:latin typeface="TimesNewRoman"/>
              </a:rPr>
              <a:t>    A</a:t>
            </a:r>
            <a:r>
              <a:rPr lang="en-US">
                <a:solidFill>
                  <a:srgbClr val="000000"/>
                </a:solidFill>
                <a:latin typeface="TimesNewRoman"/>
              </a:rPr>
              <a:t>’ → β</a:t>
            </a:r>
            <a:r>
              <a:rPr lang="en-US" sz="1050">
                <a:solidFill>
                  <a:srgbClr val="000000"/>
                </a:solidFill>
                <a:latin typeface="TimesNewRoman"/>
              </a:rPr>
              <a:t>1 </a:t>
            </a:r>
            <a:r>
              <a:rPr lang="en-US">
                <a:solidFill>
                  <a:srgbClr val="000000"/>
                </a:solidFill>
                <a:latin typeface="TimesNewRoman"/>
              </a:rPr>
              <a:t>| β</a:t>
            </a:r>
            <a:r>
              <a:rPr lang="en-US" sz="1050">
                <a:solidFill>
                  <a:srgbClr val="000000"/>
                </a:solidFill>
                <a:latin typeface="TimesNewRoman"/>
              </a:rPr>
              <a:t>2</a:t>
            </a:r>
            <a:br>
              <a:rPr lang="en-US" sz="1050">
                <a:solidFill>
                  <a:srgbClr val="000000"/>
                </a:solidFill>
                <a:latin typeface="TimesNewRoman"/>
              </a:rPr>
            </a:br>
            <a:r>
              <a:rPr lang="en-US" sz="1050">
                <a:solidFill>
                  <a:srgbClr val="000000"/>
                </a:solidFill>
                <a:latin typeface="TimesNewRoman"/>
              </a:rPr>
              <a:t/>
            </a:r>
            <a:br>
              <a:rPr lang="en-US" sz="1050">
                <a:solidFill>
                  <a:srgbClr val="000000"/>
                </a:solidFill>
                <a:latin typeface="TimesNewRoman"/>
              </a:rPr>
            </a:br>
            <a:endParaRPr lang="en-US"/>
          </a:p>
        </p:txBody>
      </p:sp>
      <p:sp>
        <p:nvSpPr>
          <p:cNvPr id="7" name="Rectangle 6"/>
          <p:cNvSpPr/>
          <p:nvPr/>
        </p:nvSpPr>
        <p:spPr>
          <a:xfrm>
            <a:off x="990600" y="3911886"/>
            <a:ext cx="6096000" cy="2862322"/>
          </a:xfrm>
          <a:prstGeom prst="rect">
            <a:avLst/>
          </a:prstGeom>
        </p:spPr>
        <p:txBody>
          <a:bodyPr>
            <a:spAutoFit/>
          </a:bodyPr>
          <a:lstStyle/>
          <a:p>
            <a:pPr marL="285750" indent="-285750">
              <a:buFont typeface="Arial" panose="020B0604020202020204" pitchFamily="34" charset="0"/>
              <a:buChar char="•"/>
            </a:pPr>
            <a:r>
              <a:rPr lang="en-US">
                <a:solidFill>
                  <a:srgbClr val="000000"/>
                </a:solidFill>
                <a:latin typeface="TimesNewRoman"/>
              </a:rPr>
              <a:t>Consider the grammar , G : </a:t>
            </a:r>
            <a:endParaRPr lang="en-US" smtClean="0">
              <a:solidFill>
                <a:srgbClr val="000000"/>
              </a:solidFill>
              <a:latin typeface="TimesNewRoman"/>
            </a:endParaRPr>
          </a:p>
          <a:p>
            <a:r>
              <a:rPr lang="en-US" smtClean="0">
                <a:solidFill>
                  <a:srgbClr val="000000"/>
                </a:solidFill>
                <a:latin typeface="TimesNewRoman"/>
              </a:rPr>
              <a:t>	S </a:t>
            </a:r>
            <a:r>
              <a:rPr lang="en-US">
                <a:solidFill>
                  <a:srgbClr val="000000"/>
                </a:solidFill>
                <a:latin typeface="TimesNewRoman"/>
              </a:rPr>
              <a:t>→ iEtS | iEtSeS | a</a:t>
            </a:r>
            <a:br>
              <a:rPr lang="en-US">
                <a:solidFill>
                  <a:srgbClr val="000000"/>
                </a:solidFill>
                <a:latin typeface="TimesNewRoman"/>
              </a:rPr>
            </a:br>
            <a:r>
              <a:rPr lang="en-US" smtClean="0">
                <a:solidFill>
                  <a:srgbClr val="000000"/>
                </a:solidFill>
                <a:latin typeface="TimesNewRoman"/>
              </a:rPr>
              <a:t>	E </a:t>
            </a:r>
            <a:r>
              <a:rPr lang="en-US">
                <a:solidFill>
                  <a:srgbClr val="000000"/>
                </a:solidFill>
                <a:latin typeface="TimesNewRoman"/>
              </a:rPr>
              <a:t>→ </a:t>
            </a:r>
            <a:r>
              <a:rPr lang="en-US" smtClean="0">
                <a:solidFill>
                  <a:srgbClr val="000000"/>
                </a:solidFill>
                <a:latin typeface="TimesNewRoman"/>
              </a:rPr>
              <a:t>b</a:t>
            </a:r>
          </a:p>
          <a:p>
            <a:r>
              <a:rPr lang="en-US">
                <a:solidFill>
                  <a:srgbClr val="000000"/>
                </a:solidFill>
                <a:latin typeface="TimesNewRoman"/>
              </a:rPr>
              <a:t/>
            </a:r>
            <a:br>
              <a:rPr lang="en-US">
                <a:solidFill>
                  <a:srgbClr val="000000"/>
                </a:solidFill>
                <a:latin typeface="TimesNewRoman"/>
              </a:rPr>
            </a:br>
            <a:r>
              <a:rPr lang="en-US" smtClean="0">
                <a:solidFill>
                  <a:srgbClr val="000000"/>
                </a:solidFill>
                <a:latin typeface="TimesNewRoman"/>
              </a:rPr>
              <a:t>	Left </a:t>
            </a:r>
            <a:r>
              <a:rPr lang="en-US">
                <a:solidFill>
                  <a:srgbClr val="000000"/>
                </a:solidFill>
                <a:latin typeface="TimesNewRoman"/>
              </a:rPr>
              <a:t>factored, this grammar becomes</a:t>
            </a:r>
            <a:br>
              <a:rPr lang="en-US">
                <a:solidFill>
                  <a:srgbClr val="000000"/>
                </a:solidFill>
                <a:latin typeface="TimesNewRoman"/>
              </a:rPr>
            </a:br>
            <a:r>
              <a:rPr lang="en-US" smtClean="0">
                <a:solidFill>
                  <a:srgbClr val="000000"/>
                </a:solidFill>
                <a:latin typeface="TimesNewRoman"/>
              </a:rPr>
              <a:t>	S </a:t>
            </a:r>
            <a:r>
              <a:rPr lang="en-US">
                <a:solidFill>
                  <a:srgbClr val="000000"/>
                </a:solidFill>
                <a:latin typeface="TimesNewRoman"/>
              </a:rPr>
              <a:t>→ iEtSS’ | a</a:t>
            </a:r>
            <a:br>
              <a:rPr lang="en-US">
                <a:solidFill>
                  <a:srgbClr val="000000"/>
                </a:solidFill>
                <a:latin typeface="TimesNewRoman"/>
              </a:rPr>
            </a:br>
            <a:r>
              <a:rPr lang="en-US" smtClean="0">
                <a:solidFill>
                  <a:srgbClr val="000000"/>
                </a:solidFill>
                <a:latin typeface="TimesNewRoman"/>
              </a:rPr>
              <a:t>	S</a:t>
            </a:r>
            <a:r>
              <a:rPr lang="en-US">
                <a:solidFill>
                  <a:srgbClr val="000000"/>
                </a:solidFill>
                <a:latin typeface="TimesNewRoman"/>
              </a:rPr>
              <a:t>’ → eS | </a:t>
            </a:r>
            <a:r>
              <a:rPr lang="el-GR">
                <a:solidFill>
                  <a:srgbClr val="000000"/>
                </a:solidFill>
                <a:latin typeface="TimesNewRoman"/>
              </a:rPr>
              <a:t>ε</a:t>
            </a:r>
            <a:br>
              <a:rPr lang="el-GR">
                <a:solidFill>
                  <a:srgbClr val="000000"/>
                </a:solidFill>
                <a:latin typeface="TimesNewRoman"/>
              </a:rPr>
            </a:br>
            <a:r>
              <a:rPr lang="en-US" smtClean="0">
                <a:solidFill>
                  <a:srgbClr val="000000"/>
                </a:solidFill>
                <a:latin typeface="TimesNewRoman"/>
              </a:rPr>
              <a:t>	E </a:t>
            </a:r>
            <a:r>
              <a:rPr lang="en-US">
                <a:solidFill>
                  <a:srgbClr val="000000"/>
                </a:solidFill>
                <a:latin typeface="TimesNewRoman"/>
              </a:rPr>
              <a:t>→ b</a:t>
            </a:r>
            <a:br>
              <a:rPr lang="en-US">
                <a:solidFill>
                  <a:srgbClr val="000000"/>
                </a:solidFill>
                <a:latin typeface="TimesNewRoman"/>
              </a:rPr>
            </a:br>
            <a:r>
              <a:rPr lang="en-US">
                <a:solidFill>
                  <a:srgbClr val="000000"/>
                </a:solidFill>
                <a:latin typeface="TimesNewRoman"/>
              </a:rPr>
              <a:t/>
            </a:r>
            <a:br>
              <a:rPr lang="en-US">
                <a:solidFill>
                  <a:srgbClr val="000000"/>
                </a:solidFill>
                <a:latin typeface="TimesNewRoman"/>
              </a:rPr>
            </a:br>
            <a:endParaRPr lang="en-US"/>
          </a:p>
        </p:txBody>
      </p:sp>
    </p:spTree>
    <p:extLst>
      <p:ext uri="{BB962C8B-B14F-4D97-AF65-F5344CB8AC3E}">
        <p14:creationId xmlns:p14="http://schemas.microsoft.com/office/powerpoint/2010/main" val="264804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780"/>
            <a:ext cx="10515600" cy="1325563"/>
          </a:xfrm>
        </p:spPr>
        <p:txBody>
          <a:bodyPr>
            <a:noAutofit/>
          </a:bodyPr>
          <a:lstStyle/>
          <a:p>
            <a:r>
              <a:rPr lang="en-US" sz="2800" smtClean="0">
                <a:solidFill>
                  <a:srgbClr val="C00000"/>
                </a:solidFill>
              </a:rPr>
              <a:t>PARSING</a:t>
            </a:r>
            <a:endParaRPr lang="en-US" sz="2800">
              <a:solidFill>
                <a:srgbClr val="C00000"/>
              </a:solidFill>
            </a:endParaRPr>
          </a:p>
        </p:txBody>
      </p:sp>
      <p:sp>
        <p:nvSpPr>
          <p:cNvPr id="3" name="Content Placeholder 2"/>
          <p:cNvSpPr>
            <a:spLocks noGrp="1"/>
          </p:cNvSpPr>
          <p:nvPr>
            <p:ph idx="1"/>
          </p:nvPr>
        </p:nvSpPr>
        <p:spPr>
          <a:xfrm>
            <a:off x="838200" y="1516343"/>
            <a:ext cx="9623612" cy="4351338"/>
          </a:xfrm>
        </p:spPr>
        <p:txBody>
          <a:bodyPr>
            <a:noAutofit/>
          </a:bodyPr>
          <a:lstStyle/>
          <a:p>
            <a:pPr>
              <a:spcAft>
                <a:spcPts val="1200"/>
              </a:spcAft>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It is the process of analyzing a continuous stream of input in order to determine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its grammatical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structure with respect to a given formal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grammar.</a:t>
            </a:r>
          </a:p>
          <a:p>
            <a:pPr>
              <a:spcAft>
                <a:spcPts val="1200"/>
              </a:spcAft>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Types of parsing:</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1. Top down parsing</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2. Bottom up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parsing</a:t>
            </a:r>
          </a:p>
          <a:p>
            <a:pPr>
              <a:spcAft>
                <a:spcPts val="1200"/>
              </a:spcAft>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Top–down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parsing : A parser can start with the start symbol and try to transform it to the</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input string.</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Example : LL Parsers</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spcAft>
                <a:spcPts val="1200"/>
              </a:spcAft>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Bottom–up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parsing : A parser can start with input and attempt to rewrite it into the start</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symbol.</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Example : LR Parsers.</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13</a:t>
            </a:fld>
            <a:endParaRPr lang="en-US"/>
          </a:p>
        </p:txBody>
      </p:sp>
    </p:spTree>
    <p:extLst>
      <p:ext uri="{BB962C8B-B14F-4D97-AF65-F5344CB8AC3E}">
        <p14:creationId xmlns:p14="http://schemas.microsoft.com/office/powerpoint/2010/main" val="199732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solidFill>
                  <a:srgbClr val="C00000"/>
                </a:solidFill>
              </a:rPr>
              <a:t>TOP-DOWN PARSING</a:t>
            </a:r>
          </a:p>
        </p:txBody>
      </p:sp>
      <p:sp>
        <p:nvSpPr>
          <p:cNvPr id="3" name="Content Placeholder 2"/>
          <p:cNvSpPr>
            <a:spLocks noGrp="1"/>
          </p:cNvSpPr>
          <p:nvPr>
            <p:ph idx="1"/>
          </p:nvPr>
        </p:nvSpPr>
        <p:spPr/>
        <p:txBody>
          <a:bodyPr>
            <a:normAutofit/>
          </a:bodyPr>
          <a:lstStyle/>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It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can be viewed as an attempt to find a left-most derivation for an input string or </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an attempt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to construct a parse tree for the input starting from the root to the leaves</a:t>
            </a:r>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It involves </a:t>
            </a:r>
            <a:r>
              <a:rPr lang="en-US" sz="2400">
                <a:latin typeface="Arial Unicode MS" panose="020B0604020202020204" pitchFamily="34" charset="-128"/>
                <a:ea typeface="Arial Unicode MS" panose="020B0604020202020204" pitchFamily="34" charset="-128"/>
                <a:cs typeface="Arial Unicode MS" panose="020B0604020202020204" pitchFamily="34" charset="-128"/>
              </a:rPr>
              <a:t>generating the string starting from the first non-terminal and repeatedly applying production rules.</a:t>
            </a:r>
          </a:p>
          <a:p>
            <a:r>
              <a:rPr lang="en-US" sz="2400" smtClean="0">
                <a:latin typeface="Arial Unicode MS" panose="020B0604020202020204" pitchFamily="34" charset="-128"/>
                <a:ea typeface="Arial Unicode MS" panose="020B0604020202020204" pitchFamily="34" charset="-128"/>
                <a:cs typeface="Arial Unicode MS" panose="020B0604020202020204" pitchFamily="34" charset="-128"/>
              </a:rPr>
              <a:t> Types of Top down parsing </a:t>
            </a:r>
          </a:p>
          <a:p>
            <a:pPr marL="457200" lvl="1" indent="0">
              <a:buNone/>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a:latin typeface="Arial Unicode MS" panose="020B0604020202020204" pitchFamily="34" charset="-128"/>
                <a:ea typeface="Arial Unicode MS" panose="020B0604020202020204" pitchFamily="34" charset="-128"/>
                <a:cs typeface="Arial Unicode MS" panose="020B0604020202020204" pitchFamily="34" charset="-128"/>
              </a:rPr>
              <a:t>. Recursive descent parsing</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2. Predictive parsing</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r>
              <a:rPr lang="en-US">
                <a:latin typeface="Arial Unicode MS" panose="020B0604020202020204" pitchFamily="34" charset="-128"/>
                <a:ea typeface="Arial Unicode MS" panose="020B0604020202020204" pitchFamily="34" charset="-128"/>
                <a:cs typeface="Arial Unicode MS" panose="020B0604020202020204" pitchFamily="34" charset="-128"/>
              </a:rPr>
              <a:t/>
            </a:r>
            <a:br>
              <a:rPr lang="en-US">
                <a:latin typeface="Arial Unicode MS" panose="020B0604020202020204" pitchFamily="34" charset="-128"/>
                <a:ea typeface="Arial Unicode MS" panose="020B0604020202020204" pitchFamily="34" charset="-128"/>
                <a:cs typeface="Arial Unicode MS" panose="020B0604020202020204" pitchFamily="34" charset="-128"/>
              </a:rPr>
            </a:b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14</a:t>
            </a:fld>
            <a:endParaRPr lang="en-US"/>
          </a:p>
        </p:txBody>
      </p:sp>
    </p:spTree>
    <p:extLst>
      <p:ext uri="{BB962C8B-B14F-4D97-AF65-F5344CB8AC3E}">
        <p14:creationId xmlns:p14="http://schemas.microsoft.com/office/powerpoint/2010/main" val="317855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259"/>
            <a:ext cx="10515600" cy="682625"/>
          </a:xfrm>
        </p:spPr>
        <p:txBody>
          <a:bodyPr>
            <a:noAutofit/>
          </a:bodyPr>
          <a:lstStyle/>
          <a:p>
            <a:r>
              <a:rPr lang="en-US" sz="3200" smtClean="0">
                <a:solidFill>
                  <a:srgbClr val="C00000"/>
                </a:solidFill>
              </a:rPr>
              <a:t/>
            </a:r>
            <a:br>
              <a:rPr lang="en-US" sz="3200" smtClean="0">
                <a:solidFill>
                  <a:srgbClr val="C00000"/>
                </a:solidFill>
              </a:rPr>
            </a:br>
            <a:r>
              <a:rPr lang="en-US" sz="3200" smtClean="0">
                <a:solidFill>
                  <a:srgbClr val="C00000"/>
                </a:solidFill>
              </a:rPr>
              <a:t>1</a:t>
            </a:r>
            <a:r>
              <a:rPr lang="en-US" sz="3200">
                <a:solidFill>
                  <a:srgbClr val="C00000"/>
                </a:solidFill>
              </a:rPr>
              <a:t>. RECURSIVE DESCENT PARSING</a:t>
            </a:r>
            <a:br>
              <a:rPr lang="en-US" sz="3200">
                <a:solidFill>
                  <a:srgbClr val="C00000"/>
                </a:solidFill>
              </a:rPr>
            </a:br>
            <a:r>
              <a:rPr lang="en-US" sz="3200">
                <a:solidFill>
                  <a:srgbClr val="C00000"/>
                </a:solidFill>
              </a:rPr>
              <a:t/>
            </a:r>
            <a:br>
              <a:rPr lang="en-US" sz="3200">
                <a:solidFill>
                  <a:srgbClr val="C00000"/>
                </a:solidFill>
              </a:rPr>
            </a:br>
            <a:endParaRPr lang="en-US" sz="3200">
              <a:solidFill>
                <a:srgbClr val="C00000"/>
              </a:solidFill>
            </a:endParaRPr>
          </a:p>
        </p:txBody>
      </p:sp>
      <p:sp>
        <p:nvSpPr>
          <p:cNvPr id="3" name="Content Placeholder 2"/>
          <p:cNvSpPr>
            <a:spLocks noGrp="1"/>
          </p:cNvSpPr>
          <p:nvPr>
            <p:ph idx="1"/>
          </p:nvPr>
        </p:nvSpPr>
        <p:spPr>
          <a:xfrm>
            <a:off x="838200" y="763220"/>
            <a:ext cx="10040471" cy="3687669"/>
          </a:xfrm>
        </p:spPr>
        <p:txBody>
          <a:bodyPr>
            <a:noAutofit/>
          </a:bodyPr>
          <a:lstStyle/>
          <a:p>
            <a:r>
              <a:rPr lang="en-US" sz="1800">
                <a:latin typeface="Arial Unicode MS" panose="020B0604020202020204" pitchFamily="34" charset="-128"/>
                <a:ea typeface="Arial Unicode MS" panose="020B0604020202020204" pitchFamily="34" charset="-128"/>
                <a:cs typeface="Arial Unicode MS" panose="020B0604020202020204" pitchFamily="34" charset="-128"/>
              </a:rPr>
              <a:t>Recursive descent parsing is one of the top-down parsing techniques that uses a set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of recursive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procedures to scan its input</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sz="1800">
                <a:latin typeface="Arial Unicode MS" panose="020B0604020202020204" pitchFamily="34" charset="-128"/>
                <a:ea typeface="Arial Unicode MS" panose="020B0604020202020204" pitchFamily="34" charset="-128"/>
                <a:cs typeface="Arial Unicode MS" panose="020B0604020202020204" pitchFamily="34" charset="-128"/>
              </a:rPr>
              <a:t>It is a general parsing technique, but not widely used.</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Not efficient</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This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parsing method may involve backtracking, that is, making repeated scans of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input.</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Example for backtracking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Consider the grammar G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S → cAd</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ab |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and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the input string w=cad</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parse tree can be constructed using the following top-down approach :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Step1: Initially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create a tree with single node labeled S. An input pointer points to ‘c’, the first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symbol of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w. Expand the tree with the production of S</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15</a:t>
            </a:fld>
            <a:endParaRPr lang="en-US"/>
          </a:p>
        </p:txBody>
      </p:sp>
      <p:grpSp>
        <p:nvGrpSpPr>
          <p:cNvPr id="18" name="Group 17"/>
          <p:cNvGrpSpPr/>
          <p:nvPr/>
        </p:nvGrpSpPr>
        <p:grpSpPr>
          <a:xfrm>
            <a:off x="6665258" y="5025850"/>
            <a:ext cx="2229970" cy="876619"/>
            <a:chOff x="5204012" y="4459194"/>
            <a:chExt cx="2229970" cy="876619"/>
          </a:xfrm>
        </p:grpSpPr>
        <p:sp>
          <p:nvSpPr>
            <p:cNvPr id="6" name="TextBox 5"/>
            <p:cNvSpPr txBox="1"/>
            <p:nvPr/>
          </p:nvSpPr>
          <p:spPr>
            <a:xfrm>
              <a:off x="5930153" y="4459194"/>
              <a:ext cx="726141" cy="369332"/>
            </a:xfrm>
            <a:prstGeom prst="rect">
              <a:avLst/>
            </a:prstGeom>
            <a:noFill/>
          </p:spPr>
          <p:txBody>
            <a:bodyPr wrap="square" rtlCol="0">
              <a:spAutoFit/>
            </a:bodyPr>
            <a:lstStyle/>
            <a:p>
              <a:pPr algn="ctr"/>
              <a:r>
                <a:rPr lang="en-US" smtClean="0"/>
                <a:t>S</a:t>
              </a:r>
              <a:endParaRPr lang="en-US"/>
            </a:p>
          </p:txBody>
        </p:sp>
        <p:sp>
          <p:nvSpPr>
            <p:cNvPr id="7" name="TextBox 6"/>
            <p:cNvSpPr txBox="1"/>
            <p:nvPr/>
          </p:nvSpPr>
          <p:spPr>
            <a:xfrm>
              <a:off x="5930153" y="4934972"/>
              <a:ext cx="726141" cy="369332"/>
            </a:xfrm>
            <a:prstGeom prst="rect">
              <a:avLst/>
            </a:prstGeom>
            <a:noFill/>
          </p:spPr>
          <p:txBody>
            <a:bodyPr wrap="square" rtlCol="0">
              <a:spAutoFit/>
            </a:bodyPr>
            <a:lstStyle/>
            <a:p>
              <a:pPr algn="ctr"/>
              <a:r>
                <a:rPr lang="en-US"/>
                <a:t>A</a:t>
              </a:r>
            </a:p>
          </p:txBody>
        </p:sp>
        <p:sp>
          <p:nvSpPr>
            <p:cNvPr id="8" name="TextBox 7"/>
            <p:cNvSpPr txBox="1"/>
            <p:nvPr/>
          </p:nvSpPr>
          <p:spPr>
            <a:xfrm>
              <a:off x="5204012" y="4953133"/>
              <a:ext cx="726141" cy="369332"/>
            </a:xfrm>
            <a:prstGeom prst="rect">
              <a:avLst/>
            </a:prstGeom>
            <a:noFill/>
          </p:spPr>
          <p:txBody>
            <a:bodyPr wrap="square" rtlCol="0">
              <a:spAutoFit/>
            </a:bodyPr>
            <a:lstStyle/>
            <a:p>
              <a:pPr algn="ctr"/>
              <a:r>
                <a:rPr lang="en-US"/>
                <a:t>c</a:t>
              </a:r>
            </a:p>
          </p:txBody>
        </p:sp>
        <p:sp>
          <p:nvSpPr>
            <p:cNvPr id="9" name="TextBox 8"/>
            <p:cNvSpPr txBox="1"/>
            <p:nvPr/>
          </p:nvSpPr>
          <p:spPr>
            <a:xfrm>
              <a:off x="6707841" y="4966481"/>
              <a:ext cx="726141" cy="369332"/>
            </a:xfrm>
            <a:prstGeom prst="rect">
              <a:avLst/>
            </a:prstGeom>
            <a:noFill/>
          </p:spPr>
          <p:txBody>
            <a:bodyPr wrap="square" rtlCol="0">
              <a:spAutoFit/>
            </a:bodyPr>
            <a:lstStyle/>
            <a:p>
              <a:pPr algn="ctr"/>
              <a:r>
                <a:rPr lang="en-US"/>
                <a:t>d</a:t>
              </a:r>
            </a:p>
          </p:txBody>
        </p:sp>
        <p:cxnSp>
          <p:nvCxnSpPr>
            <p:cNvPr id="11" name="Straight Connector 10"/>
            <p:cNvCxnSpPr/>
            <p:nvPr/>
          </p:nvCxnSpPr>
          <p:spPr>
            <a:xfrm flipH="1">
              <a:off x="5750858" y="4764119"/>
              <a:ext cx="345143" cy="309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50105" y="4728571"/>
              <a:ext cx="569260" cy="291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293223" y="4747844"/>
              <a:ext cx="1" cy="26302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76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solidFill>
                  <a:srgbClr val="C00000"/>
                </a:solidFill>
              </a:rPr>
              <a:t/>
            </a:r>
            <a:br>
              <a:rPr lang="en-US" sz="3200" smtClean="0">
                <a:solidFill>
                  <a:srgbClr val="C00000"/>
                </a:solidFill>
              </a:rPr>
            </a:br>
            <a:r>
              <a:rPr lang="en-US" sz="3200" smtClean="0">
                <a:solidFill>
                  <a:srgbClr val="C00000"/>
                </a:solidFill>
              </a:rPr>
              <a:t>RECURSIVE </a:t>
            </a:r>
            <a:r>
              <a:rPr lang="en-US" sz="3200">
                <a:solidFill>
                  <a:srgbClr val="C00000"/>
                </a:solidFill>
              </a:rPr>
              <a:t>DESCENT PARSING</a:t>
            </a:r>
            <a:br>
              <a:rPr lang="en-US" sz="3200">
                <a:solidFill>
                  <a:srgbClr val="C00000"/>
                </a:solidFill>
              </a:rPr>
            </a:br>
            <a:r>
              <a:rPr lang="en-US" sz="3200">
                <a:solidFill>
                  <a:srgbClr val="C00000"/>
                </a:solidFill>
              </a:rPr>
              <a:t/>
            </a:r>
            <a:br>
              <a:rPr lang="en-US" sz="3200">
                <a:solidFill>
                  <a:srgbClr val="C00000"/>
                </a:solidFill>
              </a:rPr>
            </a:br>
            <a:endParaRPr lang="en-US" sz="3200">
              <a:solidFill>
                <a:srgbClr val="C00000"/>
              </a:solidFill>
            </a:endParaRPr>
          </a:p>
        </p:txBody>
      </p:sp>
      <p:sp>
        <p:nvSpPr>
          <p:cNvPr id="3" name="Content Placeholder 2"/>
          <p:cNvSpPr>
            <a:spLocks noGrp="1"/>
          </p:cNvSpPr>
          <p:nvPr>
            <p:ph idx="1"/>
          </p:nvPr>
        </p:nvSpPr>
        <p:spPr>
          <a:xfrm>
            <a:off x="838200" y="1233210"/>
            <a:ext cx="6947799" cy="4351338"/>
          </a:xfrm>
        </p:spPr>
        <p:txBody>
          <a:bodyPr>
            <a:noAutofit/>
          </a:bodyPr>
          <a:lstStyle/>
          <a:p>
            <a:pPr>
              <a:spcAft>
                <a:spcPts val="1200"/>
              </a:spcAft>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Step2:  The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leftmost leaf ‘c’ matches the first symbol of w, so advance the input pointer to the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second symbol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of w ‘a’ and consider the next leaf ‘A’. Expand A using the first alternative</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spcAft>
                <a:spcPts val="1200"/>
              </a:spcAft>
              <a:buNone/>
            </a:pP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spcAft>
                <a:spcPts val="1200"/>
              </a:spcAft>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Step3: The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second symbol ‘a’ of w also matches with second leaf of tree. So advance the input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pointer to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third symbol of w ‘d’. But the third leaf of tree is b which does not match with the input</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symbol d</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Hence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discard the chosen production and reset the pointer to second position. This is called backtracking.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spcAft>
                <a:spcPts val="1200"/>
              </a:spcAft>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Step4: Now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try the second alternative for A</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Now we can halt and announce the successful completion of parsing</a:t>
            </a:r>
            <a:br>
              <a:rPr lang="en-US" sz="1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16</a:t>
            </a:fld>
            <a:endParaRPr lang="en-US"/>
          </a:p>
        </p:txBody>
      </p:sp>
      <p:grpSp>
        <p:nvGrpSpPr>
          <p:cNvPr id="31" name="Group 30"/>
          <p:cNvGrpSpPr/>
          <p:nvPr/>
        </p:nvGrpSpPr>
        <p:grpSpPr>
          <a:xfrm>
            <a:off x="7593257" y="1362880"/>
            <a:ext cx="2229970" cy="1402615"/>
            <a:chOff x="4806204" y="2235002"/>
            <a:chExt cx="2229970" cy="1402615"/>
          </a:xfrm>
        </p:grpSpPr>
        <p:sp>
          <p:nvSpPr>
            <p:cNvPr id="6" name="Rectangle 5"/>
            <p:cNvSpPr/>
            <p:nvPr/>
          </p:nvSpPr>
          <p:spPr>
            <a:xfrm>
              <a:off x="6015318" y="3230773"/>
              <a:ext cx="306494" cy="369332"/>
            </a:xfrm>
            <a:prstGeom prst="rect">
              <a:avLst/>
            </a:prstGeom>
          </p:spPr>
          <p:txBody>
            <a:bodyPr wrap="none">
              <a:spAutoFit/>
            </a:bodyPr>
            <a:lstStyle/>
            <a:p>
              <a:r>
                <a:rPr lang="en-US" smtClean="0"/>
                <a:t>b</a:t>
              </a:r>
              <a:endParaRPr lang="en-US"/>
            </a:p>
          </p:txBody>
        </p:sp>
        <p:grpSp>
          <p:nvGrpSpPr>
            <p:cNvPr id="30" name="Group 29"/>
            <p:cNvGrpSpPr/>
            <p:nvPr/>
          </p:nvGrpSpPr>
          <p:grpSpPr>
            <a:xfrm>
              <a:off x="4806204" y="2235002"/>
              <a:ext cx="2229970" cy="1402615"/>
              <a:chOff x="4981015" y="2857202"/>
              <a:chExt cx="2229970" cy="1402615"/>
            </a:xfrm>
          </p:grpSpPr>
          <p:grpSp>
            <p:nvGrpSpPr>
              <p:cNvPr id="7" name="Group 6"/>
              <p:cNvGrpSpPr/>
              <p:nvPr/>
            </p:nvGrpSpPr>
            <p:grpSpPr>
              <a:xfrm>
                <a:off x="4981015" y="2857202"/>
                <a:ext cx="2229970" cy="876619"/>
                <a:chOff x="5204012" y="4459194"/>
                <a:chExt cx="2229970" cy="876619"/>
              </a:xfrm>
            </p:grpSpPr>
            <p:sp>
              <p:nvSpPr>
                <p:cNvPr id="8" name="TextBox 7"/>
                <p:cNvSpPr txBox="1"/>
                <p:nvPr/>
              </p:nvSpPr>
              <p:spPr>
                <a:xfrm>
                  <a:off x="5930153" y="4459194"/>
                  <a:ext cx="726141" cy="369332"/>
                </a:xfrm>
                <a:prstGeom prst="rect">
                  <a:avLst/>
                </a:prstGeom>
                <a:noFill/>
              </p:spPr>
              <p:txBody>
                <a:bodyPr wrap="square" rtlCol="0">
                  <a:spAutoFit/>
                </a:bodyPr>
                <a:lstStyle/>
                <a:p>
                  <a:pPr algn="ctr"/>
                  <a:r>
                    <a:rPr lang="en-US" smtClean="0"/>
                    <a:t>S</a:t>
                  </a:r>
                  <a:endParaRPr lang="en-US"/>
                </a:p>
              </p:txBody>
            </p:sp>
            <p:sp>
              <p:nvSpPr>
                <p:cNvPr id="9" name="TextBox 8"/>
                <p:cNvSpPr txBox="1"/>
                <p:nvPr/>
              </p:nvSpPr>
              <p:spPr>
                <a:xfrm>
                  <a:off x="5930153" y="4934972"/>
                  <a:ext cx="726141" cy="369332"/>
                </a:xfrm>
                <a:prstGeom prst="rect">
                  <a:avLst/>
                </a:prstGeom>
                <a:noFill/>
              </p:spPr>
              <p:txBody>
                <a:bodyPr wrap="square" rtlCol="0">
                  <a:spAutoFit/>
                </a:bodyPr>
                <a:lstStyle/>
                <a:p>
                  <a:pPr algn="ctr"/>
                  <a:r>
                    <a:rPr lang="en-US"/>
                    <a:t>A</a:t>
                  </a:r>
                </a:p>
              </p:txBody>
            </p:sp>
            <p:sp>
              <p:nvSpPr>
                <p:cNvPr id="10" name="TextBox 9"/>
                <p:cNvSpPr txBox="1"/>
                <p:nvPr/>
              </p:nvSpPr>
              <p:spPr>
                <a:xfrm>
                  <a:off x="5204012" y="4953133"/>
                  <a:ext cx="726141" cy="369332"/>
                </a:xfrm>
                <a:prstGeom prst="rect">
                  <a:avLst/>
                </a:prstGeom>
                <a:noFill/>
              </p:spPr>
              <p:txBody>
                <a:bodyPr wrap="square" rtlCol="0">
                  <a:spAutoFit/>
                </a:bodyPr>
                <a:lstStyle/>
                <a:p>
                  <a:pPr algn="ctr"/>
                  <a:r>
                    <a:rPr lang="en-US"/>
                    <a:t>c</a:t>
                  </a:r>
                </a:p>
              </p:txBody>
            </p:sp>
            <p:sp>
              <p:nvSpPr>
                <p:cNvPr id="11" name="TextBox 10"/>
                <p:cNvSpPr txBox="1"/>
                <p:nvPr/>
              </p:nvSpPr>
              <p:spPr>
                <a:xfrm>
                  <a:off x="6707841" y="4966481"/>
                  <a:ext cx="726141" cy="369332"/>
                </a:xfrm>
                <a:prstGeom prst="rect">
                  <a:avLst/>
                </a:prstGeom>
                <a:noFill/>
              </p:spPr>
              <p:txBody>
                <a:bodyPr wrap="square" rtlCol="0">
                  <a:spAutoFit/>
                </a:bodyPr>
                <a:lstStyle/>
                <a:p>
                  <a:pPr algn="ctr"/>
                  <a:r>
                    <a:rPr lang="en-US"/>
                    <a:t>d</a:t>
                  </a:r>
                </a:p>
              </p:txBody>
            </p:sp>
            <p:cxnSp>
              <p:nvCxnSpPr>
                <p:cNvPr id="12" name="Straight Connector 11"/>
                <p:cNvCxnSpPr/>
                <p:nvPr/>
              </p:nvCxnSpPr>
              <p:spPr>
                <a:xfrm flipH="1">
                  <a:off x="5750858" y="4764119"/>
                  <a:ext cx="345143" cy="309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50105" y="4728571"/>
                  <a:ext cx="569260" cy="291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293223" y="4747844"/>
                  <a:ext cx="1" cy="26302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5527861" y="3890485"/>
                <a:ext cx="295274" cy="369332"/>
              </a:xfrm>
              <a:prstGeom prst="rect">
                <a:avLst/>
              </a:prstGeom>
            </p:spPr>
            <p:txBody>
              <a:bodyPr wrap="none">
                <a:spAutoFit/>
              </a:bodyPr>
              <a:lstStyle/>
              <a:p>
                <a:r>
                  <a:rPr lang="en-US" smtClean="0"/>
                  <a:t>a</a:t>
                </a:r>
                <a:endParaRPr lang="en-US"/>
              </a:p>
            </p:txBody>
          </p:sp>
          <p:cxnSp>
            <p:nvCxnSpPr>
              <p:cNvPr id="25" name="Straight Connector 24"/>
              <p:cNvCxnSpPr/>
              <p:nvPr/>
            </p:nvCxnSpPr>
            <p:spPr>
              <a:xfrm flipH="1">
                <a:off x="5789938" y="3704406"/>
                <a:ext cx="207309" cy="296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2"/>
              </p:cNvCxnSpPr>
              <p:nvPr/>
            </p:nvCxnSpPr>
            <p:spPr>
              <a:xfrm>
                <a:off x="6070227" y="3702312"/>
                <a:ext cx="209823" cy="186467"/>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32" name="Picture 31"/>
          <p:cNvPicPr>
            <a:picLocks noChangeAspect="1"/>
          </p:cNvPicPr>
          <p:nvPr/>
        </p:nvPicPr>
        <p:blipFill>
          <a:blip r:embed="rId2"/>
          <a:stretch>
            <a:fillRect/>
          </a:stretch>
        </p:blipFill>
        <p:spPr>
          <a:xfrm>
            <a:off x="7884761" y="3891256"/>
            <a:ext cx="2539525" cy="1971155"/>
          </a:xfrm>
          <a:prstGeom prst="rect">
            <a:avLst/>
          </a:prstGeom>
        </p:spPr>
      </p:pic>
      <p:sp>
        <p:nvSpPr>
          <p:cNvPr id="33" name="Rectangle 32"/>
          <p:cNvSpPr/>
          <p:nvPr/>
        </p:nvSpPr>
        <p:spPr>
          <a:xfrm>
            <a:off x="838200" y="5132416"/>
            <a:ext cx="6096000" cy="584775"/>
          </a:xfrm>
          <a:prstGeom prst="rect">
            <a:avLst/>
          </a:prstGeom>
        </p:spPr>
        <p:txBody>
          <a:bodyPr>
            <a:spAutoFit/>
          </a:bodyPr>
          <a:lstStyle/>
          <a:p>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958602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4462"/>
          </a:xfrm>
        </p:spPr>
        <p:txBody>
          <a:bodyPr>
            <a:noAutofit/>
          </a:bodyPr>
          <a:lstStyle/>
          <a:p>
            <a:r>
              <a:rPr lang="en-US" sz="2800" smtClean="0">
                <a:solidFill>
                  <a:srgbClr val="C00000"/>
                </a:solidFill>
              </a:rPr>
              <a:t/>
            </a:r>
            <a:br>
              <a:rPr lang="en-US" sz="2800" smtClean="0">
                <a:solidFill>
                  <a:srgbClr val="C00000"/>
                </a:solidFill>
              </a:rPr>
            </a:br>
            <a:r>
              <a:rPr lang="en-US" sz="2800">
                <a:solidFill>
                  <a:srgbClr val="C00000"/>
                </a:solidFill>
              </a:rPr>
              <a:t/>
            </a:r>
            <a:br>
              <a:rPr lang="en-US" sz="2800">
                <a:solidFill>
                  <a:srgbClr val="C00000"/>
                </a:solidFill>
              </a:rPr>
            </a:br>
            <a:r>
              <a:rPr lang="en-US" sz="2800" smtClean="0">
                <a:solidFill>
                  <a:srgbClr val="C00000"/>
                </a:solidFill>
              </a:rPr>
              <a:t>Example </a:t>
            </a:r>
            <a:r>
              <a:rPr lang="en-US" sz="2800">
                <a:solidFill>
                  <a:srgbClr val="C00000"/>
                </a:solidFill>
              </a:rPr>
              <a:t>for recursive decent </a:t>
            </a:r>
            <a:r>
              <a:rPr lang="en-US" sz="2800" smtClean="0">
                <a:solidFill>
                  <a:srgbClr val="C00000"/>
                </a:solidFill>
              </a:rPr>
              <a:t>parsing</a:t>
            </a:r>
            <a:r>
              <a:rPr lang="en-US" sz="2800">
                <a:solidFill>
                  <a:srgbClr val="C00000"/>
                </a:solidFill>
              </a:rPr>
              <a:t/>
            </a:r>
            <a:br>
              <a:rPr lang="en-US" sz="2800">
                <a:solidFill>
                  <a:srgbClr val="C00000"/>
                </a:solidFill>
              </a:rPr>
            </a:br>
            <a:r>
              <a:rPr lang="en-US" sz="2800" smtClean="0">
                <a:solidFill>
                  <a:srgbClr val="C00000"/>
                </a:solidFill>
              </a:rPr>
              <a:t/>
            </a:r>
            <a:br>
              <a:rPr lang="en-US" sz="2800" smtClean="0">
                <a:solidFill>
                  <a:srgbClr val="C00000"/>
                </a:solidFill>
              </a:rPr>
            </a:br>
            <a:r>
              <a:rPr lang="en-US" sz="2800">
                <a:solidFill>
                  <a:srgbClr val="C00000"/>
                </a:solidFill>
              </a:rPr>
              <a:t/>
            </a:r>
            <a:br>
              <a:rPr lang="en-US" sz="2800">
                <a:solidFill>
                  <a:srgbClr val="C00000"/>
                </a:solidFill>
              </a:rPr>
            </a:br>
            <a:endParaRPr lang="en-US" sz="28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17</a:t>
            </a:fld>
            <a:endParaRPr lang="en-US"/>
          </a:p>
        </p:txBody>
      </p:sp>
      <p:sp>
        <p:nvSpPr>
          <p:cNvPr id="5" name="Rectangle 4"/>
          <p:cNvSpPr/>
          <p:nvPr/>
        </p:nvSpPr>
        <p:spPr>
          <a:xfrm>
            <a:off x="990599" y="552357"/>
            <a:ext cx="8570259" cy="4524315"/>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latin typeface="TimesNewRoman"/>
              </a:rPr>
              <a:t>A left-recursive grammar can cause a recursive-descent parser to go into an infinite loop. Hence, elimination of left-recursion must be done before parsing.</a:t>
            </a:r>
            <a:br>
              <a:rPr lang="en-US">
                <a:solidFill>
                  <a:srgbClr val="000000"/>
                </a:solidFill>
                <a:latin typeface="TimesNewRoman"/>
              </a:rPr>
            </a:br>
            <a:endParaRPr lang="en-US" smtClean="0">
              <a:solidFill>
                <a:srgbClr val="000000"/>
              </a:solidFill>
              <a:latin typeface="TimesNewRoman"/>
            </a:endParaRPr>
          </a:p>
          <a:p>
            <a:pPr marL="285750" indent="-285750">
              <a:buFont typeface="Arial" panose="020B0604020202020204" pitchFamily="34" charset="0"/>
              <a:buChar char="•"/>
            </a:pPr>
            <a:r>
              <a:rPr lang="en-US" smtClean="0">
                <a:solidFill>
                  <a:srgbClr val="000000"/>
                </a:solidFill>
                <a:latin typeface="TimesNewRoman"/>
              </a:rPr>
              <a:t>Consider </a:t>
            </a:r>
            <a:r>
              <a:rPr lang="en-US">
                <a:solidFill>
                  <a:srgbClr val="000000"/>
                </a:solidFill>
                <a:latin typeface="TimesNewRoman"/>
              </a:rPr>
              <a:t>the grammar for arithmetic expressions</a:t>
            </a:r>
            <a:br>
              <a:rPr lang="en-US">
                <a:solidFill>
                  <a:srgbClr val="000000"/>
                </a:solidFill>
                <a:latin typeface="TimesNewRoman"/>
              </a:rPr>
            </a:br>
            <a:r>
              <a:rPr lang="en-US">
                <a:solidFill>
                  <a:srgbClr val="000000"/>
                </a:solidFill>
                <a:latin typeface="TimesNewRoman"/>
              </a:rPr>
              <a:t>E → E+T | T</a:t>
            </a:r>
            <a:br>
              <a:rPr lang="en-US">
                <a:solidFill>
                  <a:srgbClr val="000000"/>
                </a:solidFill>
                <a:latin typeface="TimesNewRoman"/>
              </a:rPr>
            </a:br>
            <a:r>
              <a:rPr lang="en-US">
                <a:solidFill>
                  <a:srgbClr val="000000"/>
                </a:solidFill>
                <a:latin typeface="TimesNewRoman"/>
              </a:rPr>
              <a:t>T → T*F | F</a:t>
            </a:r>
            <a:br>
              <a:rPr lang="en-US">
                <a:solidFill>
                  <a:srgbClr val="000000"/>
                </a:solidFill>
                <a:latin typeface="TimesNewRoman"/>
              </a:rPr>
            </a:br>
            <a:r>
              <a:rPr lang="en-US">
                <a:solidFill>
                  <a:srgbClr val="000000"/>
                </a:solidFill>
                <a:latin typeface="TimesNewRoman"/>
              </a:rPr>
              <a:t>F → (E) | id</a:t>
            </a:r>
            <a:br>
              <a:rPr lang="en-US">
                <a:solidFill>
                  <a:srgbClr val="000000"/>
                </a:solidFill>
                <a:latin typeface="TimesNewRoman"/>
              </a:rPr>
            </a:br>
            <a:endParaRPr lang="en-US" smtClean="0">
              <a:solidFill>
                <a:srgbClr val="000000"/>
              </a:solidFill>
              <a:latin typeface="TimesNewRoman"/>
            </a:endParaRPr>
          </a:p>
          <a:p>
            <a:pPr marL="285750" indent="-285750">
              <a:buFont typeface="Arial" panose="020B0604020202020204" pitchFamily="34" charset="0"/>
              <a:buChar char="•"/>
            </a:pPr>
            <a:r>
              <a:rPr lang="en-US" smtClean="0">
                <a:solidFill>
                  <a:srgbClr val="000000"/>
                </a:solidFill>
                <a:latin typeface="TimesNewRoman"/>
              </a:rPr>
              <a:t>After </a:t>
            </a:r>
            <a:r>
              <a:rPr lang="en-US">
                <a:solidFill>
                  <a:srgbClr val="000000"/>
                </a:solidFill>
                <a:latin typeface="TimesNewRoman"/>
              </a:rPr>
              <a:t>eliminating the left-recursion the grammar becomes,</a:t>
            </a:r>
            <a:br>
              <a:rPr lang="en-US">
                <a:solidFill>
                  <a:srgbClr val="000000"/>
                </a:solidFill>
                <a:latin typeface="TimesNewRoman"/>
              </a:rPr>
            </a:br>
            <a:r>
              <a:rPr lang="en-US">
                <a:solidFill>
                  <a:srgbClr val="000000"/>
                </a:solidFill>
                <a:latin typeface="TimesNewRoman"/>
              </a:rPr>
              <a:t>E → TE’</a:t>
            </a:r>
            <a:br>
              <a:rPr lang="en-US">
                <a:solidFill>
                  <a:srgbClr val="000000"/>
                </a:solidFill>
                <a:latin typeface="TimesNewRoman"/>
              </a:rPr>
            </a:br>
            <a:r>
              <a:rPr lang="en-US">
                <a:solidFill>
                  <a:srgbClr val="000000"/>
                </a:solidFill>
                <a:latin typeface="TimesNewRoman"/>
              </a:rPr>
              <a:t>E’ → +TE’ | </a:t>
            </a:r>
            <a:r>
              <a:rPr lang="el-GR">
                <a:solidFill>
                  <a:srgbClr val="000000"/>
                </a:solidFill>
                <a:latin typeface="TimesNewRoman"/>
              </a:rPr>
              <a:t>ε</a:t>
            </a:r>
            <a:br>
              <a:rPr lang="el-GR">
                <a:solidFill>
                  <a:srgbClr val="000000"/>
                </a:solidFill>
                <a:latin typeface="TimesNewRoman"/>
              </a:rPr>
            </a:br>
            <a:r>
              <a:rPr lang="en-US">
                <a:solidFill>
                  <a:srgbClr val="000000"/>
                </a:solidFill>
                <a:latin typeface="TimesNewRoman"/>
              </a:rPr>
              <a:t>T → FT’</a:t>
            </a:r>
            <a:br>
              <a:rPr lang="en-US">
                <a:solidFill>
                  <a:srgbClr val="000000"/>
                </a:solidFill>
                <a:latin typeface="TimesNewRoman"/>
              </a:rPr>
            </a:br>
            <a:r>
              <a:rPr lang="en-US">
                <a:solidFill>
                  <a:srgbClr val="000000"/>
                </a:solidFill>
                <a:latin typeface="TimesNewRoman"/>
              </a:rPr>
              <a:t>T’ → *FT’ | </a:t>
            </a:r>
            <a:r>
              <a:rPr lang="el-GR">
                <a:solidFill>
                  <a:srgbClr val="000000"/>
                </a:solidFill>
                <a:latin typeface="TimesNewRoman"/>
              </a:rPr>
              <a:t>ε</a:t>
            </a:r>
            <a:br>
              <a:rPr lang="el-GR">
                <a:solidFill>
                  <a:srgbClr val="000000"/>
                </a:solidFill>
                <a:latin typeface="TimesNewRoman"/>
              </a:rPr>
            </a:br>
            <a:r>
              <a:rPr lang="en-US">
                <a:solidFill>
                  <a:srgbClr val="000000"/>
                </a:solidFill>
                <a:latin typeface="TimesNewRoman"/>
              </a:rPr>
              <a:t>F → (E) | id</a:t>
            </a:r>
            <a:br>
              <a:rPr lang="en-US">
                <a:solidFill>
                  <a:srgbClr val="000000"/>
                </a:solidFill>
                <a:latin typeface="TimesNewRoman"/>
              </a:rPr>
            </a:br>
            <a:r>
              <a:rPr lang="en-US">
                <a:solidFill>
                  <a:srgbClr val="000000"/>
                </a:solidFill>
                <a:latin typeface="TimesNewRoman"/>
              </a:rPr>
              <a:t>Now we can write the procedure for grammar as follows:</a:t>
            </a:r>
            <a:br>
              <a:rPr lang="en-US">
                <a:solidFill>
                  <a:srgbClr val="000000"/>
                </a:solidFill>
                <a:latin typeface="TimesNewRoman"/>
              </a:rPr>
            </a:br>
            <a:endParaRPr lang="en-US"/>
          </a:p>
        </p:txBody>
      </p:sp>
    </p:spTree>
    <p:extLst>
      <p:ext uri="{BB962C8B-B14F-4D97-AF65-F5344CB8AC3E}">
        <p14:creationId xmlns:p14="http://schemas.microsoft.com/office/powerpoint/2010/main" val="174335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18</a:t>
            </a:fld>
            <a:endParaRPr lang="en-US"/>
          </a:p>
        </p:txBody>
      </p:sp>
      <p:sp>
        <p:nvSpPr>
          <p:cNvPr id="5" name="Rectangle 4"/>
          <p:cNvSpPr/>
          <p:nvPr/>
        </p:nvSpPr>
        <p:spPr>
          <a:xfrm>
            <a:off x="1461246" y="117693"/>
            <a:ext cx="8973672" cy="6740307"/>
          </a:xfrm>
          <a:prstGeom prst="rect">
            <a:avLst/>
          </a:prstGeom>
        </p:spPr>
        <p:txBody>
          <a:bodyPr wrap="square" numCol="2">
            <a:spAutoFit/>
          </a:bodyPr>
          <a:lstStyle/>
          <a:p>
            <a:r>
              <a:rPr lang="en-US" sz="2800" b="1" u="sng">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Recursive procedure:</a:t>
            </a:r>
          </a:p>
          <a:p>
            <a:endParaRPr lang="en-US" sz="1600" b="1" u="sng">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174625" indent="-174625">
              <a:buFont typeface="+mj-lt"/>
              <a:buAutoNum type="romanUcPeriod"/>
            </a:pPr>
            <a:r>
              <a:rPr lang="en-US" sz="1600" b="1" u="sng">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Procedure E()</a:t>
            </a:r>
          </a:p>
          <a:p>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begin</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T( );</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EPRIME( ); </a:t>
            </a:r>
          </a:p>
          <a:p>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end</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6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II.  Procedure </a:t>
            </a:r>
            <a:r>
              <a:rPr lang="en-US" sz="1600" b="1" u="sng">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EPRIME( ) </a:t>
            </a:r>
            <a:endParaRPr lang="en-US" sz="16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begin</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If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input_symbol=’+’ then</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ADVANCE</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T</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EPRIME</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end</a:t>
            </a:r>
          </a:p>
          <a:p>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00050" indent="-400050">
              <a:buFont typeface="+mj-lt"/>
              <a:buAutoNum type="romanUcPeriod" startAt="3"/>
            </a:pPr>
            <a:r>
              <a:rPr lang="en-US" sz="1600" b="1" u="sng">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Procedure T( </a:t>
            </a:r>
            <a:r>
              <a:rPr lang="en-US" sz="16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6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sz="16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begin</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F</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TPRIME</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Clr>
                <a:srgbClr val="C00000"/>
              </a:buClr>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end</a:t>
            </a:r>
          </a:p>
          <a:p>
            <a:pPr>
              <a:buClr>
                <a:srgbClr val="C00000"/>
              </a:buClr>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a:buClr>
                <a:srgbClr val="C00000"/>
              </a:buClr>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rgbClr val="C00000"/>
              </a:buClr>
            </a:pP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rgbClr val="C00000"/>
              </a:buClr>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rgbClr val="C00000"/>
              </a:buClr>
            </a:pP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rgbClr val="C00000"/>
              </a:buClr>
            </a:pP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rgbClr val="C00000"/>
              </a:buClr>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rgbClr val="C00000"/>
              </a:buClr>
            </a:pP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00050" indent="-400050">
              <a:buClr>
                <a:srgbClr val="C00000"/>
              </a:buClr>
              <a:buFont typeface="+mj-lt"/>
              <a:buAutoNum type="romanUcPeriod" startAt="4"/>
            </a:pPr>
            <a:r>
              <a:rPr lang="en-US" sz="16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Procedure </a:t>
            </a:r>
            <a:r>
              <a:rPr lang="en-US" sz="1600" b="1" u="sng">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TPRIME( </a:t>
            </a:r>
            <a:r>
              <a:rPr lang="en-US" sz="16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a:buClr>
                <a:srgbClr val="C00000"/>
              </a:buClr>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begin</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If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input_symbol=’*’ then</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ADVANCE</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F</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TPRIME</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end</a:t>
            </a:r>
          </a:p>
          <a:p>
            <a:pPr>
              <a:buClr>
                <a:srgbClr val="C00000"/>
              </a:buClr>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400050" indent="-400050">
              <a:buClr>
                <a:srgbClr val="C00000"/>
              </a:buClr>
              <a:buFont typeface="+mj-lt"/>
              <a:buAutoNum type="romanUcPeriod" startAt="4"/>
            </a:pPr>
            <a:r>
              <a:rPr lang="en-US" sz="16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Procedure </a:t>
            </a:r>
            <a:r>
              <a:rPr lang="en-US" sz="1600" b="1" u="sng">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F( ) </a:t>
            </a:r>
            <a:endParaRPr lang="en-US" sz="16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Clr>
                <a:srgbClr val="C00000"/>
              </a:buClr>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begin</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If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input-symbol=’id’ then</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ADVANCE</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else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if input-symbol=’(‘ then</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ADVANCE</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E</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else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if input-symbol=’)’ then</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ADVANCE</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Clr>
                <a:srgbClr val="C00000"/>
              </a:buClr>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end</a:t>
            </a:r>
          </a:p>
          <a:p>
            <a:pPr>
              <a:buClr>
                <a:srgbClr val="C00000"/>
              </a:buClr>
            </a:pP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rgbClr val="C00000"/>
              </a:buClr>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else ERROR(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8097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981"/>
          </a:xfrm>
        </p:spPr>
        <p:txBody>
          <a:bodyPr>
            <a:noAutofit/>
          </a:bodyPr>
          <a:lstStyle/>
          <a:p>
            <a:r>
              <a:rPr lang="en-US" sz="3200" smtClean="0">
                <a:solidFill>
                  <a:srgbClr val="C00000"/>
                </a:solidFill>
              </a:rPr>
              <a:t/>
            </a:r>
            <a:br>
              <a:rPr lang="en-US" sz="3200" smtClean="0">
                <a:solidFill>
                  <a:srgbClr val="C00000"/>
                </a:solidFill>
              </a:rPr>
            </a:br>
            <a:r>
              <a:rPr lang="en-US" sz="3200" smtClean="0">
                <a:solidFill>
                  <a:srgbClr val="C00000"/>
                </a:solidFill>
              </a:rPr>
              <a:t>2</a:t>
            </a:r>
            <a:r>
              <a:rPr lang="en-US" sz="3200">
                <a:solidFill>
                  <a:srgbClr val="C00000"/>
                </a:solidFill>
              </a:rPr>
              <a:t>. PREDICTIVE PARSING</a:t>
            </a:r>
            <a:br>
              <a:rPr lang="en-US" sz="3200">
                <a:solidFill>
                  <a:srgbClr val="C00000"/>
                </a:solidFill>
              </a:rPr>
            </a:br>
            <a:r>
              <a:rPr lang="en-US" sz="3200">
                <a:solidFill>
                  <a:srgbClr val="C00000"/>
                </a:solidFill>
              </a:rPr>
              <a:t/>
            </a:r>
            <a:br>
              <a:rPr lang="en-US" sz="3200">
                <a:solidFill>
                  <a:srgbClr val="C00000"/>
                </a:solidFill>
              </a:rPr>
            </a:br>
            <a:endParaRPr lang="en-US" sz="32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19</a:t>
            </a:fld>
            <a:endParaRPr lang="en-US"/>
          </a:p>
        </p:txBody>
      </p:sp>
      <p:sp>
        <p:nvSpPr>
          <p:cNvPr id="5" name="Rectangle 4"/>
          <p:cNvSpPr/>
          <p:nvPr/>
        </p:nvSpPr>
        <p:spPr>
          <a:xfrm>
            <a:off x="941294" y="1116106"/>
            <a:ext cx="8834718" cy="2585323"/>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latin typeface="TimesNewRoman"/>
              </a:rPr>
              <a:t>Predictive parsing is a special case of recursive descent parsing where no backtracking </a:t>
            </a:r>
            <a:r>
              <a:rPr lang="en-US" smtClean="0">
                <a:solidFill>
                  <a:srgbClr val="000000"/>
                </a:solidFill>
                <a:latin typeface="TimesNewRoman"/>
              </a:rPr>
              <a:t>is required.</a:t>
            </a:r>
          </a:p>
          <a:p>
            <a:pPr marL="285750" indent="-285750">
              <a:buFont typeface="Arial" panose="020B0604020202020204" pitchFamily="34" charset="0"/>
              <a:buChar char="•"/>
            </a:pPr>
            <a:r>
              <a:rPr lang="en-US" smtClean="0">
                <a:solidFill>
                  <a:srgbClr val="000000"/>
                </a:solidFill>
                <a:latin typeface="TimesNewRoman"/>
              </a:rPr>
              <a:t>The </a:t>
            </a:r>
            <a:r>
              <a:rPr lang="en-US">
                <a:solidFill>
                  <a:srgbClr val="000000"/>
                </a:solidFill>
                <a:latin typeface="TimesNewRoman"/>
              </a:rPr>
              <a:t>key problem of predictive parsing is to determine the production to be applied for </a:t>
            </a:r>
            <a:r>
              <a:rPr lang="en-US" smtClean="0">
                <a:solidFill>
                  <a:srgbClr val="000000"/>
                </a:solidFill>
                <a:latin typeface="TimesNewRoman"/>
              </a:rPr>
              <a:t>a non-terminal </a:t>
            </a:r>
            <a:r>
              <a:rPr lang="en-US">
                <a:solidFill>
                  <a:srgbClr val="000000"/>
                </a:solidFill>
                <a:latin typeface="TimesNewRoman"/>
              </a:rPr>
              <a:t>in case of </a:t>
            </a:r>
            <a:r>
              <a:rPr lang="en-US" smtClean="0">
                <a:solidFill>
                  <a:srgbClr val="000000"/>
                </a:solidFill>
                <a:latin typeface="TimesNewRoman"/>
              </a:rPr>
              <a:t>alternatives</a:t>
            </a:r>
          </a:p>
          <a:p>
            <a:pPr marL="285750" indent="-285750">
              <a:buFont typeface="Arial" panose="020B0604020202020204" pitchFamily="34" charset="0"/>
              <a:buChar char="•"/>
            </a:pPr>
            <a:r>
              <a:rPr lang="en-US" i="1"/>
              <a:t>A table driven predictive parser has an input buffer, a stack, a parsing table and an output stream.</a:t>
            </a:r>
            <a:endParaRPr lang="en-US"/>
          </a:p>
          <a:p>
            <a:r>
              <a:rPr lang="en-US">
                <a:solidFill>
                  <a:srgbClr val="000000"/>
                </a:solidFill>
                <a:latin typeface="TimesNewRoman"/>
              </a:rPr>
              <a:t/>
            </a:r>
            <a:br>
              <a:rPr lang="en-US">
                <a:solidFill>
                  <a:srgbClr val="000000"/>
                </a:solidFill>
                <a:latin typeface="TimesNewRoman"/>
              </a:rPr>
            </a:br>
            <a:r>
              <a:rPr lang="en-US">
                <a:solidFill>
                  <a:srgbClr val="000000"/>
                </a:solidFill>
                <a:latin typeface="TimesNewRoman"/>
              </a:rPr>
              <a:t/>
            </a:r>
            <a:br>
              <a:rPr lang="en-US">
                <a:solidFill>
                  <a:srgbClr val="000000"/>
                </a:solidFill>
                <a:latin typeface="TimesNewRoman"/>
              </a:rPr>
            </a:br>
            <a:endParaRPr lang="en-US"/>
          </a:p>
        </p:txBody>
      </p:sp>
      <p:pic>
        <p:nvPicPr>
          <p:cNvPr id="6" name="Picture 5"/>
          <p:cNvPicPr>
            <a:picLocks noChangeAspect="1"/>
          </p:cNvPicPr>
          <p:nvPr/>
        </p:nvPicPr>
        <p:blipFill rotWithShape="1">
          <a:blip r:embed="rId2"/>
          <a:srcRect t="7989"/>
          <a:stretch/>
        </p:blipFill>
        <p:spPr>
          <a:xfrm>
            <a:off x="2354636" y="3029264"/>
            <a:ext cx="6695235" cy="2846292"/>
          </a:xfrm>
          <a:prstGeom prst="rect">
            <a:avLst/>
          </a:prstGeom>
        </p:spPr>
      </p:pic>
      <p:sp>
        <p:nvSpPr>
          <p:cNvPr id="7" name="Rectangle 6"/>
          <p:cNvSpPr/>
          <p:nvPr/>
        </p:nvSpPr>
        <p:spPr>
          <a:xfrm>
            <a:off x="3698957" y="5799200"/>
            <a:ext cx="4583306" cy="410882"/>
          </a:xfrm>
          <a:prstGeom prst="rect">
            <a:avLst/>
          </a:prstGeom>
        </p:spPr>
        <p:txBody>
          <a:bodyPr wrap="none">
            <a:spAutoFit/>
          </a:bodyPr>
          <a:lstStyle/>
          <a:p>
            <a:pPr>
              <a:lnSpc>
                <a:spcPct val="115000"/>
              </a:lnSpc>
            </a:pPr>
            <a:r>
              <a:rPr lang="en-US" smtClean="0">
                <a:solidFill>
                  <a:srgbClr val="000000"/>
                </a:solidFill>
                <a:latin typeface="Times New Roman" panose="02020603050405020304" pitchFamily="18" charset="0"/>
                <a:ea typeface="Calibri" panose="020F0502020204030204" pitchFamily="34" charset="0"/>
                <a:cs typeface="Mangal" panose="02040503050203030202" pitchFamily="18" charset="0"/>
              </a:rPr>
              <a:t>Fig.  </a:t>
            </a:r>
            <a:r>
              <a:rPr lang="en-US">
                <a:solidFill>
                  <a:srgbClr val="000000"/>
                </a:solidFill>
                <a:latin typeface="Times New Roman" panose="02020603050405020304" pitchFamily="18" charset="0"/>
                <a:ea typeface="Calibri" panose="020F0502020204030204" pitchFamily="34" charset="0"/>
                <a:cs typeface="Mangal" panose="02040503050203030202" pitchFamily="18" charset="0"/>
              </a:rPr>
              <a:t>model of a non-recursive predictive parser</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4672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82204"/>
            <a:ext cx="9144000" cy="706437"/>
          </a:xfrm>
        </p:spPr>
        <p:style>
          <a:lnRef idx="1">
            <a:schemeClr val="accent1"/>
          </a:lnRef>
          <a:fillRef idx="2">
            <a:schemeClr val="accent1"/>
          </a:fillRef>
          <a:effectRef idx="1">
            <a:schemeClr val="accent1"/>
          </a:effectRef>
          <a:fontRef idx="minor">
            <a:schemeClr val="dk1"/>
          </a:fontRef>
        </p:style>
        <p:txBody>
          <a:bodyPr>
            <a:noAutofit/>
          </a:bodyPr>
          <a:lstStyle/>
          <a:p>
            <a:r>
              <a:rPr lang="en-US" sz="4000" b="1" smtClean="0">
                <a:solidFill>
                  <a:srgbClr val="C00000"/>
                </a:solidFill>
                <a:latin typeface="+mj-lt"/>
              </a:rPr>
              <a:t>Syntax Analysis</a:t>
            </a:r>
            <a:endParaRPr lang="en-US" sz="4000" b="1">
              <a:solidFill>
                <a:srgbClr val="C00000"/>
              </a:solidFill>
              <a:latin typeface="+mj-lt"/>
            </a:endParaRPr>
          </a:p>
        </p:txBody>
      </p:sp>
      <p:sp>
        <p:nvSpPr>
          <p:cNvPr id="6" name="Content Placeholder 2"/>
          <p:cNvSpPr txBox="1">
            <a:spLocks/>
          </p:cNvSpPr>
          <p:nvPr/>
        </p:nvSpPr>
        <p:spPr>
          <a:xfrm>
            <a:off x="1596983" y="1220311"/>
            <a:ext cx="9028090" cy="49615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By design, every programming language has precise rules that prescribe the syntactic structure of well-formed programs.</a:t>
            </a:r>
          </a:p>
          <a:p>
            <a:pPr marL="342900" indent="-342900" algn="l">
              <a:lnSpc>
                <a:spcPct val="100000"/>
              </a:lnSpc>
              <a:buFont typeface="Arial" panose="020B0604020202020204" pitchFamily="34" charset="0"/>
              <a:buChar cha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In C, for example, a program is made up of functions, a function out of declarations and statements, a statement out of expressions, and so on. </a:t>
            </a:r>
          </a:p>
          <a:p>
            <a:pPr marL="342900" indent="-342900" algn="l">
              <a:lnSpc>
                <a:spcPct val="100000"/>
              </a:lnSpc>
              <a:buFont typeface="Arial" panose="020B0604020202020204" pitchFamily="34" charset="0"/>
              <a:buChar cha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syntax of programming language constructs can be specified by context-free grammars or BNF notations.</a:t>
            </a:r>
          </a:p>
          <a:p>
            <a:pPr marL="342900" indent="-342900" algn="l">
              <a:lnSpc>
                <a:spcPct val="100000"/>
              </a:lnSpc>
              <a:buFont typeface="Arial" panose="020B0604020202020204" pitchFamily="34" charset="0"/>
              <a:buChar cha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From certain classes of grammars, we can construct automatically an efficient parser that determines the syntactic structure of a source program.</a:t>
            </a:r>
          </a:p>
          <a:p>
            <a:pPr marL="342900" indent="-342900" algn="l">
              <a:lnSpc>
                <a:spcPct val="100000"/>
              </a:lnSpc>
              <a:buFont typeface="Arial" panose="020B0604020202020204" pitchFamily="34" charset="0"/>
              <a:buChar cha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syntax analyzer is also called parser. The parser obtaines a string of tokens from the lexical analyzer and verifies that the string of token names can be generated by the grammar for the source language.</a:t>
            </a:r>
          </a:p>
          <a:p>
            <a:pPr marL="342900" indent="-342900" algn="l">
              <a:lnSpc>
                <a:spcPct val="100000"/>
              </a:lnSpc>
              <a:buFont typeface="Arial" panose="020B0604020202020204" pitchFamily="34" charset="0"/>
              <a:buChar cha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parser also reports any syntax errors in the program and recover from communly occurring errors to continue processing the remainder of the  program.</a:t>
            </a:r>
          </a:p>
          <a:p>
            <a:pPr marL="342900" indent="-342900" algn="l">
              <a:lnSpc>
                <a:spcPct val="100000"/>
              </a:lnSpc>
              <a:buFont typeface="Arial" panose="020B0604020202020204" pitchFamily="34" charset="0"/>
              <a:buChar cha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That is, the parser must distinguish from valid and invalid sequences of tokens.</a:t>
            </a:r>
          </a:p>
          <a:p>
            <a:pPr marL="342900" indent="-342900" algn="l">
              <a:lnSpc>
                <a:spcPct val="100000"/>
              </a:lnSpc>
              <a:buFont typeface="Arial" panose="020B0604020202020204" pitchFamily="34" charset="0"/>
              <a:buChar char="•"/>
            </a:pP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2</a:t>
            </a:fld>
            <a:endParaRPr lang="en-US"/>
          </a:p>
        </p:txBody>
      </p:sp>
    </p:spTree>
    <p:extLst>
      <p:ext uri="{BB962C8B-B14F-4D97-AF65-F5344CB8AC3E}">
        <p14:creationId xmlns:p14="http://schemas.microsoft.com/office/powerpoint/2010/main" val="246136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5" y="230655"/>
            <a:ext cx="10515600" cy="656851"/>
          </a:xfrm>
        </p:spPr>
        <p:txBody>
          <a:bodyPr>
            <a:normAutofit/>
          </a:bodyPr>
          <a:lstStyle/>
          <a:p>
            <a:r>
              <a:rPr lang="en-US" sz="3200" smtClean="0">
                <a:solidFill>
                  <a:srgbClr val="C00000"/>
                </a:solidFill>
              </a:rPr>
              <a:t>Predictive Parser</a:t>
            </a:r>
            <a:endParaRPr lang="en-US" sz="32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20</a:t>
            </a:fld>
            <a:endParaRPr lang="en-US"/>
          </a:p>
        </p:txBody>
      </p:sp>
      <p:sp>
        <p:nvSpPr>
          <p:cNvPr id="5" name="Rectangle 4"/>
          <p:cNvSpPr/>
          <p:nvPr/>
        </p:nvSpPr>
        <p:spPr>
          <a:xfrm>
            <a:off x="676835" y="887506"/>
            <a:ext cx="8969188" cy="2959272"/>
          </a:xfrm>
          <a:prstGeom prst="rect">
            <a:avLst/>
          </a:prstGeom>
        </p:spPr>
        <p:txBody>
          <a:bodyPr wrap="square">
            <a:spAutoFit/>
          </a:bodyPr>
          <a:lstStyle/>
          <a:p>
            <a:pPr algn="just">
              <a:lnSpc>
                <a:spcPct val="115000"/>
              </a:lnSpc>
            </a:pPr>
            <a:r>
              <a:rPr lang="en-US" b="1" i="1" u="sng">
                <a:solidFill>
                  <a:srgbClr val="000000"/>
                </a:solidFill>
                <a:latin typeface="Times New Roman" panose="02020603050405020304" pitchFamily="18" charset="0"/>
                <a:ea typeface="Calibri" panose="020F0502020204030204" pitchFamily="34" charset="0"/>
                <a:cs typeface="Mangal" panose="02040503050203030202" pitchFamily="18" charset="0"/>
              </a:rPr>
              <a:t>Input buffer:</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solidFill>
                  <a:srgbClr val="000000"/>
                </a:solidFill>
                <a:latin typeface="Times New Roman" panose="02020603050405020304" pitchFamily="18" charset="0"/>
                <a:ea typeface="Calibri" panose="020F0502020204030204" pitchFamily="34" charset="0"/>
                <a:cs typeface="Mangal" panose="02040503050203030202" pitchFamily="18" charset="0"/>
              </a:rPr>
              <a:t>It contains the string to be parsed followed by a special symbol $.</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b="1" i="1" u="sng">
                <a:latin typeface="Times New Roman" panose="02020603050405020304" pitchFamily="18" charset="0"/>
                <a:ea typeface="Times New Roman" panose="02020603050405020304" pitchFamily="18" charset="0"/>
                <a:cs typeface="Mangal" panose="02040503050203030202" pitchFamily="18" charset="0"/>
              </a:rPr>
              <a:t>Stack:</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Times New Roman" panose="02020603050405020304" pitchFamily="18" charset="0"/>
                <a:cs typeface="Mangal" panose="02040503050203030202" pitchFamily="18" charset="0"/>
              </a:rPr>
              <a:t>A stack contains a sequence of grammar symbols with $ on the bottom. Initially it contains the symbol $.</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b="1" i="1" u="sng">
                <a:latin typeface="Times New Roman" panose="02020603050405020304" pitchFamily="18" charset="0"/>
                <a:ea typeface="Times New Roman" panose="02020603050405020304" pitchFamily="18" charset="0"/>
                <a:cs typeface="Mangal" panose="02040503050203030202" pitchFamily="18" charset="0"/>
              </a:rPr>
              <a:t>Parsing table:</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Times New Roman" panose="02020603050405020304" pitchFamily="18" charset="0"/>
                <a:cs typeface="Mangal" panose="02040503050203030202" pitchFamily="18" charset="0"/>
              </a:rPr>
              <a:t>It is a two dimensional array M [A, a] where ‘A’ is non-terminal and ‘a’ is a terminal symbol.</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b="1" i="1" u="sng">
                <a:latin typeface="Times New Roman" panose="02020603050405020304" pitchFamily="18" charset="0"/>
                <a:ea typeface="Times New Roman" panose="02020603050405020304" pitchFamily="18" charset="0"/>
                <a:cs typeface="Mangal" panose="02040503050203030202" pitchFamily="18" charset="0"/>
              </a:rPr>
              <a:t>Output stream:</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Times New Roman" panose="02020603050405020304" pitchFamily="18" charset="0"/>
                <a:cs typeface="Mangal" panose="02040503050203030202" pitchFamily="18" charset="0"/>
              </a:rPr>
              <a:t>A production rule representing a step of the derivation sequence of the string in the input buffer.</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65883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1"/>
            <a:ext cx="10515600" cy="724087"/>
          </a:xfrm>
        </p:spPr>
        <p:txBody>
          <a:bodyPr>
            <a:normAutofit fontScale="90000"/>
          </a:bodyPr>
          <a:lstStyle/>
          <a:p>
            <a:r>
              <a:rPr lang="en-US" sz="2800">
                <a:solidFill>
                  <a:srgbClr val="C00000"/>
                </a:solidFill>
                <a:latin typeface="TimesNewRoman"/>
              </a:rPr>
              <a:t>Predictive parsing program:</a:t>
            </a:r>
            <a:br>
              <a:rPr lang="en-US" sz="2800">
                <a:solidFill>
                  <a:srgbClr val="C00000"/>
                </a:solidFill>
                <a:latin typeface="TimesNewRoman"/>
              </a:rPr>
            </a:br>
            <a:endParaRPr lang="en-US" sz="28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21</a:t>
            </a:fld>
            <a:endParaRPr lang="en-US"/>
          </a:p>
        </p:txBody>
      </p:sp>
      <p:sp>
        <p:nvSpPr>
          <p:cNvPr id="5" name="Rectangle 4"/>
          <p:cNvSpPr/>
          <p:nvPr/>
        </p:nvSpPr>
        <p:spPr>
          <a:xfrm>
            <a:off x="838201" y="739588"/>
            <a:ext cx="10188388" cy="4108817"/>
          </a:xfrm>
          <a:prstGeom prst="rect">
            <a:avLst/>
          </a:prstGeom>
        </p:spPr>
        <p:txBody>
          <a:bodyPr wrap="square">
            <a:spAutoFit/>
          </a:bodyPr>
          <a:lstStyle/>
          <a:p>
            <a:pPr>
              <a:spcBef>
                <a:spcPts val="600"/>
              </a:spcBef>
              <a:spcAft>
                <a:spcPts val="1200"/>
              </a:spcAft>
            </a:pPr>
            <a:r>
              <a:rPr lang="en-US" smtClean="0">
                <a:solidFill>
                  <a:srgbClr val="000000"/>
                </a:solidFill>
                <a:latin typeface="TimesNewRoman"/>
              </a:rPr>
              <a:t>The </a:t>
            </a:r>
            <a:r>
              <a:rPr lang="en-US">
                <a:solidFill>
                  <a:srgbClr val="000000"/>
                </a:solidFill>
                <a:latin typeface="TimesNewRoman"/>
              </a:rPr>
              <a:t>parser is controlled by a program that considers X, the symbol on top of stack, and a, the</a:t>
            </a:r>
            <a:br>
              <a:rPr lang="en-US">
                <a:solidFill>
                  <a:srgbClr val="000000"/>
                </a:solidFill>
                <a:latin typeface="TimesNewRoman"/>
              </a:rPr>
            </a:br>
            <a:r>
              <a:rPr lang="en-US">
                <a:solidFill>
                  <a:srgbClr val="000000"/>
                </a:solidFill>
                <a:latin typeface="TimesNewRoman"/>
              </a:rPr>
              <a:t>current input symbol. These two symbols determine the parser action. There are three</a:t>
            </a:r>
            <a:br>
              <a:rPr lang="en-US">
                <a:solidFill>
                  <a:srgbClr val="000000"/>
                </a:solidFill>
                <a:latin typeface="TimesNewRoman"/>
              </a:rPr>
            </a:br>
            <a:r>
              <a:rPr lang="en-US">
                <a:solidFill>
                  <a:srgbClr val="000000"/>
                </a:solidFill>
                <a:latin typeface="TimesNewRoman"/>
              </a:rPr>
              <a:t>possibilities</a:t>
            </a:r>
            <a:r>
              <a:rPr lang="en-US" smtClean="0">
                <a:solidFill>
                  <a:srgbClr val="000000"/>
                </a:solidFill>
                <a:latin typeface="TimesNewRoman"/>
              </a:rPr>
              <a:t>:</a:t>
            </a:r>
          </a:p>
          <a:p>
            <a:pPr marL="342900" indent="-342900">
              <a:spcBef>
                <a:spcPts val="600"/>
              </a:spcBef>
              <a:spcAft>
                <a:spcPts val="1200"/>
              </a:spcAft>
              <a:buAutoNum type="arabicPeriod"/>
            </a:pPr>
            <a:r>
              <a:rPr lang="en-US" smtClean="0">
                <a:solidFill>
                  <a:srgbClr val="000000"/>
                </a:solidFill>
                <a:latin typeface="TimesNewRoman"/>
              </a:rPr>
              <a:t>If </a:t>
            </a:r>
            <a:r>
              <a:rPr lang="en-US">
                <a:solidFill>
                  <a:srgbClr val="000000"/>
                </a:solidFill>
                <a:latin typeface="TimesNewRoman"/>
              </a:rPr>
              <a:t>X = a = $, the parser halts and announces successful completion of parsing</a:t>
            </a:r>
            <a:r>
              <a:rPr lang="en-US" smtClean="0">
                <a:solidFill>
                  <a:srgbClr val="000000"/>
                </a:solidFill>
                <a:latin typeface="TimesNewRoman"/>
              </a:rPr>
              <a:t>.</a:t>
            </a:r>
          </a:p>
          <a:p>
            <a:pPr marL="342900" indent="-342900">
              <a:spcBef>
                <a:spcPts val="600"/>
              </a:spcBef>
              <a:spcAft>
                <a:spcPts val="1200"/>
              </a:spcAft>
              <a:buAutoNum type="arabicPeriod"/>
            </a:pPr>
            <a:r>
              <a:rPr lang="en-US" smtClean="0">
                <a:solidFill>
                  <a:srgbClr val="000000"/>
                </a:solidFill>
                <a:latin typeface="TimesNewRoman"/>
              </a:rPr>
              <a:t>If </a:t>
            </a:r>
            <a:r>
              <a:rPr lang="en-US">
                <a:solidFill>
                  <a:srgbClr val="000000"/>
                </a:solidFill>
                <a:latin typeface="TimesNewRoman"/>
              </a:rPr>
              <a:t>X = a ≠ $, the parser pops X off the stack and advances the input pointer to the next</a:t>
            </a:r>
            <a:br>
              <a:rPr lang="en-US">
                <a:solidFill>
                  <a:srgbClr val="000000"/>
                </a:solidFill>
                <a:latin typeface="TimesNewRoman"/>
              </a:rPr>
            </a:br>
            <a:r>
              <a:rPr lang="en-US">
                <a:solidFill>
                  <a:srgbClr val="000000"/>
                </a:solidFill>
                <a:latin typeface="TimesNewRoman"/>
              </a:rPr>
              <a:t>input symbol</a:t>
            </a:r>
            <a:r>
              <a:rPr lang="en-US" smtClean="0">
                <a:solidFill>
                  <a:srgbClr val="000000"/>
                </a:solidFill>
                <a:latin typeface="TimesNewRoman"/>
              </a:rPr>
              <a:t>.</a:t>
            </a:r>
          </a:p>
          <a:p>
            <a:pPr marL="342900" indent="-342900">
              <a:spcBef>
                <a:spcPts val="600"/>
              </a:spcBef>
              <a:spcAft>
                <a:spcPts val="1200"/>
              </a:spcAft>
              <a:buAutoNum type="arabicPeriod"/>
            </a:pPr>
            <a:r>
              <a:rPr lang="en-US" smtClean="0">
                <a:solidFill>
                  <a:srgbClr val="000000"/>
                </a:solidFill>
                <a:latin typeface="TimesNewRoman"/>
              </a:rPr>
              <a:t>If </a:t>
            </a:r>
            <a:r>
              <a:rPr lang="en-US">
                <a:solidFill>
                  <a:srgbClr val="000000"/>
                </a:solidFill>
                <a:latin typeface="TimesNewRoman"/>
              </a:rPr>
              <a:t>X is a non-terminal , the program consults entry M[X, a] of the parsing table M. This</a:t>
            </a:r>
            <a:br>
              <a:rPr lang="en-US">
                <a:solidFill>
                  <a:srgbClr val="000000"/>
                </a:solidFill>
                <a:latin typeface="TimesNewRoman"/>
              </a:rPr>
            </a:br>
            <a:r>
              <a:rPr lang="en-US">
                <a:solidFill>
                  <a:srgbClr val="000000"/>
                </a:solidFill>
                <a:latin typeface="TimesNewRoman"/>
              </a:rPr>
              <a:t>entry will either be an X-production of the grammar or an error entry.</a:t>
            </a:r>
            <a:br>
              <a:rPr lang="en-US">
                <a:solidFill>
                  <a:srgbClr val="000000"/>
                </a:solidFill>
                <a:latin typeface="TimesNewRoman"/>
              </a:rPr>
            </a:br>
            <a:r>
              <a:rPr lang="en-US">
                <a:solidFill>
                  <a:srgbClr val="000000"/>
                </a:solidFill>
                <a:latin typeface="TimesNewRoman"/>
              </a:rPr>
              <a:t>If M[X, a] = {X → UVW},the parser replaces X on top of the stack by WVU.</a:t>
            </a:r>
            <a:br>
              <a:rPr lang="en-US">
                <a:solidFill>
                  <a:srgbClr val="000000"/>
                </a:solidFill>
                <a:latin typeface="TimesNewRoman"/>
              </a:rPr>
            </a:br>
            <a:r>
              <a:rPr lang="en-US">
                <a:solidFill>
                  <a:srgbClr val="000000"/>
                </a:solidFill>
                <a:latin typeface="TimesNewRoman"/>
              </a:rPr>
              <a:t>If M[X, a] = error, the parser calls an error recovery routine.</a:t>
            </a:r>
            <a:br>
              <a:rPr lang="en-US">
                <a:solidFill>
                  <a:srgbClr val="000000"/>
                </a:solidFill>
                <a:latin typeface="TimesNewRoman"/>
              </a:rPr>
            </a:br>
            <a:r>
              <a:rPr lang="en-US">
                <a:solidFill>
                  <a:srgbClr val="000000"/>
                </a:solidFill>
                <a:latin typeface="TimesNewRoman"/>
              </a:rPr>
              <a:t/>
            </a:r>
            <a:br>
              <a:rPr lang="en-US">
                <a:solidFill>
                  <a:srgbClr val="000000"/>
                </a:solidFill>
                <a:latin typeface="TimesNewRoman"/>
              </a:rPr>
            </a:br>
            <a:endParaRPr lang="en-US"/>
          </a:p>
        </p:txBody>
      </p:sp>
    </p:spTree>
    <p:extLst>
      <p:ext uri="{BB962C8B-B14F-4D97-AF65-F5344CB8AC3E}">
        <p14:creationId xmlns:p14="http://schemas.microsoft.com/office/powerpoint/2010/main" val="376956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169"/>
          </a:xfrm>
        </p:spPr>
        <p:txBody>
          <a:bodyPr>
            <a:noAutofit/>
          </a:bodyPr>
          <a:lstStyle/>
          <a:p>
            <a:r>
              <a:rPr lang="en-US" sz="3200">
                <a:solidFill>
                  <a:srgbClr val="C00000"/>
                </a:solidFill>
              </a:rPr>
              <a:t>Algorithm for nonrecursive predictive parsing:</a:t>
            </a:r>
            <a:br>
              <a:rPr lang="en-US" sz="3200">
                <a:solidFill>
                  <a:srgbClr val="C00000"/>
                </a:solidFill>
              </a:rPr>
            </a:br>
            <a:r>
              <a:rPr lang="en-US" sz="3200">
                <a:solidFill>
                  <a:srgbClr val="C00000"/>
                </a:solidFill>
              </a:rPr>
              <a:t/>
            </a:r>
            <a:br>
              <a:rPr lang="en-US" sz="3200">
                <a:solidFill>
                  <a:srgbClr val="C00000"/>
                </a:solidFill>
              </a:rPr>
            </a:br>
            <a:endParaRPr lang="en-US" sz="32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22</a:t>
            </a:fld>
            <a:endParaRPr lang="en-US"/>
          </a:p>
        </p:txBody>
      </p:sp>
      <p:sp>
        <p:nvSpPr>
          <p:cNvPr id="5" name="Rectangle 4"/>
          <p:cNvSpPr/>
          <p:nvPr/>
        </p:nvSpPr>
        <p:spPr>
          <a:xfrm>
            <a:off x="977153" y="653209"/>
            <a:ext cx="9498106" cy="1969770"/>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Input : A string w and a parsing table M for grammar G.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Aft>
                <a:spcPts val="600"/>
              </a:spcAft>
              <a:buFont typeface="Arial" panose="020B0604020202020204" pitchFamily="34" charset="0"/>
              <a:buChar char="•"/>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Output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If w is in L(G), a leftmost derivation of w; otherwise, an error indication.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Aft>
                <a:spcPts val="600"/>
              </a:spcAft>
              <a:buFont typeface="Arial" panose="020B0604020202020204" pitchFamily="34" charset="0"/>
              <a:buChar char="•"/>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Method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Initially, the parser has $S on the stack with S, the start symbol of G on top, and w$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 the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input buffer. The program that utilizes the predictive parsing table M to produce a parse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for the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input is as follows:</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1434353" y="2209930"/>
            <a:ext cx="8583706" cy="4431983"/>
          </a:xfrm>
          <a:prstGeom prst="rect">
            <a:avLst/>
          </a:prstGeom>
        </p:spPr>
        <p:txBody>
          <a:bodyPr wrap="square">
            <a:spAutoFit/>
          </a:bodyPr>
          <a:lstStyle/>
          <a:p>
            <a:r>
              <a:rPr lang="en-US" sz="1600" i="1">
                <a:latin typeface="SimSun" panose="02010600030101010101" pitchFamily="2" charset="-122"/>
                <a:ea typeface="SimSun" panose="02010600030101010101" pitchFamily="2" charset="-122"/>
              </a:rPr>
              <a:t>set ip to point to the first symbol of w$; </a:t>
            </a:r>
            <a:endParaRPr lang="en-US" sz="1600" i="1" smtClean="0">
              <a:latin typeface="SimSun" panose="02010600030101010101" pitchFamily="2" charset="-122"/>
              <a:ea typeface="SimSun" panose="02010600030101010101" pitchFamily="2" charset="-122"/>
            </a:endParaRPr>
          </a:p>
          <a:p>
            <a:r>
              <a:rPr lang="en-US" sz="1600" i="1" smtClean="0">
                <a:latin typeface="SimSun" panose="02010600030101010101" pitchFamily="2" charset="-122"/>
                <a:ea typeface="SimSun" panose="02010600030101010101" pitchFamily="2" charset="-122"/>
              </a:rPr>
              <a:t>repeat</a:t>
            </a:r>
            <a:r>
              <a:rPr lang="en-US" sz="1600" i="1">
                <a:latin typeface="SimSun" panose="02010600030101010101" pitchFamily="2" charset="-122"/>
                <a:ea typeface="SimSun" panose="02010600030101010101" pitchFamily="2" charset="-122"/>
              </a:rPr>
              <a:t/>
            </a:r>
            <a:br>
              <a:rPr lang="en-US" sz="1600" i="1">
                <a:latin typeface="SimSun" panose="02010600030101010101" pitchFamily="2" charset="-122"/>
                <a:ea typeface="SimSun" panose="02010600030101010101" pitchFamily="2" charset="-122"/>
              </a:rPr>
            </a:br>
            <a:r>
              <a:rPr lang="en-US" sz="1600" i="1" smtClean="0">
                <a:latin typeface="SimSun" panose="02010600030101010101" pitchFamily="2" charset="-122"/>
                <a:ea typeface="SimSun" panose="02010600030101010101" pitchFamily="2" charset="-122"/>
              </a:rPr>
              <a:t>	let </a:t>
            </a:r>
            <a:r>
              <a:rPr lang="en-US" sz="1600" i="1">
                <a:latin typeface="SimSun" panose="02010600030101010101" pitchFamily="2" charset="-122"/>
                <a:ea typeface="SimSun" panose="02010600030101010101" pitchFamily="2" charset="-122"/>
              </a:rPr>
              <a:t>X be the top stack symbol and a the symbol pointed to by ip</a:t>
            </a:r>
            <a:r>
              <a:rPr lang="en-US" sz="1600" i="1" smtClean="0">
                <a:latin typeface="SimSun" panose="02010600030101010101" pitchFamily="2" charset="-122"/>
                <a:ea typeface="SimSun" panose="02010600030101010101" pitchFamily="2" charset="-122"/>
              </a:rPr>
              <a:t>;</a:t>
            </a:r>
          </a:p>
          <a:p>
            <a:r>
              <a:rPr lang="en-US" sz="1600" i="1" smtClean="0">
                <a:latin typeface="SimSun" panose="02010600030101010101" pitchFamily="2" charset="-122"/>
                <a:ea typeface="SimSun" panose="02010600030101010101" pitchFamily="2" charset="-122"/>
              </a:rPr>
              <a:t> 	if </a:t>
            </a:r>
            <a:r>
              <a:rPr lang="en-US" sz="1600" i="1">
                <a:latin typeface="SimSun" panose="02010600030101010101" pitchFamily="2" charset="-122"/>
                <a:ea typeface="SimSun" panose="02010600030101010101" pitchFamily="2" charset="-122"/>
              </a:rPr>
              <a:t>X is a terminal or $ then </a:t>
            </a:r>
            <a:endParaRPr lang="en-US" sz="1600" i="1" smtClean="0">
              <a:latin typeface="SimSun" panose="02010600030101010101" pitchFamily="2" charset="-122"/>
              <a:ea typeface="SimSun" panose="02010600030101010101" pitchFamily="2" charset="-122"/>
            </a:endParaRPr>
          </a:p>
          <a:p>
            <a:r>
              <a:rPr lang="en-US" sz="1600" i="1">
                <a:latin typeface="SimSun" panose="02010600030101010101" pitchFamily="2" charset="-122"/>
                <a:ea typeface="SimSun" panose="02010600030101010101" pitchFamily="2" charset="-122"/>
              </a:rPr>
              <a:t>	</a:t>
            </a:r>
            <a:r>
              <a:rPr lang="en-US" sz="1600" i="1" smtClean="0">
                <a:latin typeface="SimSun" panose="02010600030101010101" pitchFamily="2" charset="-122"/>
                <a:ea typeface="SimSun" panose="02010600030101010101" pitchFamily="2" charset="-122"/>
              </a:rPr>
              <a:t>	if </a:t>
            </a:r>
            <a:r>
              <a:rPr lang="en-US" sz="1600" i="1">
                <a:latin typeface="SimSun" panose="02010600030101010101" pitchFamily="2" charset="-122"/>
                <a:ea typeface="SimSun" panose="02010600030101010101" pitchFamily="2" charset="-122"/>
              </a:rPr>
              <a:t>X = a then</a:t>
            </a:r>
            <a:br>
              <a:rPr lang="en-US" sz="1600" i="1">
                <a:latin typeface="SimSun" panose="02010600030101010101" pitchFamily="2" charset="-122"/>
                <a:ea typeface="SimSun" panose="02010600030101010101" pitchFamily="2" charset="-122"/>
              </a:rPr>
            </a:br>
            <a:r>
              <a:rPr lang="en-US" sz="1600" i="1" smtClean="0">
                <a:latin typeface="SimSun" panose="02010600030101010101" pitchFamily="2" charset="-122"/>
                <a:ea typeface="SimSun" panose="02010600030101010101" pitchFamily="2" charset="-122"/>
              </a:rPr>
              <a:t>			pop </a:t>
            </a:r>
            <a:r>
              <a:rPr lang="en-US" sz="1600" i="1">
                <a:latin typeface="SimSun" panose="02010600030101010101" pitchFamily="2" charset="-122"/>
                <a:ea typeface="SimSun" panose="02010600030101010101" pitchFamily="2" charset="-122"/>
              </a:rPr>
              <a:t>X from the stack and advance </a:t>
            </a:r>
            <a:r>
              <a:rPr lang="en-US" sz="1600" i="1" smtClean="0">
                <a:latin typeface="SimSun" panose="02010600030101010101" pitchFamily="2" charset="-122"/>
                <a:ea typeface="SimSun" panose="02010600030101010101" pitchFamily="2" charset="-122"/>
              </a:rPr>
              <a:t>ip</a:t>
            </a:r>
          </a:p>
          <a:p>
            <a:r>
              <a:rPr lang="en-US" sz="1600" i="1">
                <a:latin typeface="SimSun" panose="02010600030101010101" pitchFamily="2" charset="-122"/>
                <a:ea typeface="SimSun" panose="02010600030101010101" pitchFamily="2" charset="-122"/>
              </a:rPr>
              <a:t>	</a:t>
            </a:r>
            <a:r>
              <a:rPr lang="en-US" sz="1600" i="1" smtClean="0">
                <a:latin typeface="SimSun" panose="02010600030101010101" pitchFamily="2" charset="-122"/>
                <a:ea typeface="SimSun" panose="02010600030101010101" pitchFamily="2" charset="-122"/>
              </a:rPr>
              <a:t> 	else </a:t>
            </a:r>
            <a:r>
              <a:rPr lang="en-US" sz="1600" i="1">
                <a:latin typeface="SimSun" panose="02010600030101010101" pitchFamily="2" charset="-122"/>
                <a:ea typeface="SimSun" panose="02010600030101010101" pitchFamily="2" charset="-122"/>
              </a:rPr>
              <a:t>error() </a:t>
            </a:r>
            <a:endParaRPr lang="en-US" sz="1600" i="1" smtClean="0">
              <a:latin typeface="SimSun" panose="02010600030101010101" pitchFamily="2" charset="-122"/>
              <a:ea typeface="SimSun" panose="02010600030101010101" pitchFamily="2" charset="-122"/>
            </a:endParaRPr>
          </a:p>
          <a:p>
            <a:r>
              <a:rPr lang="en-US" sz="1600" i="1" smtClean="0">
                <a:latin typeface="SimSun" panose="02010600030101010101" pitchFamily="2" charset="-122"/>
                <a:ea typeface="SimSun" panose="02010600030101010101" pitchFamily="2" charset="-122"/>
              </a:rPr>
              <a:t>	else     /* </a:t>
            </a:r>
            <a:r>
              <a:rPr lang="en-US" sz="1600" i="1">
                <a:latin typeface="SimSun" panose="02010600030101010101" pitchFamily="2" charset="-122"/>
                <a:ea typeface="SimSun" panose="02010600030101010101" pitchFamily="2" charset="-122"/>
              </a:rPr>
              <a:t>X is a non-terminal */ </a:t>
            </a:r>
            <a:endParaRPr lang="en-US" sz="1600" i="1" smtClean="0">
              <a:latin typeface="SimSun" panose="02010600030101010101" pitchFamily="2" charset="-122"/>
              <a:ea typeface="SimSun" panose="02010600030101010101" pitchFamily="2" charset="-122"/>
            </a:endParaRPr>
          </a:p>
          <a:p>
            <a:r>
              <a:rPr lang="en-US" sz="1600" i="1">
                <a:latin typeface="SimSun" panose="02010600030101010101" pitchFamily="2" charset="-122"/>
                <a:ea typeface="SimSun" panose="02010600030101010101" pitchFamily="2" charset="-122"/>
              </a:rPr>
              <a:t>	</a:t>
            </a:r>
            <a:r>
              <a:rPr lang="en-US" sz="1600" i="1" smtClean="0">
                <a:latin typeface="SimSun" panose="02010600030101010101" pitchFamily="2" charset="-122"/>
                <a:ea typeface="SimSun" panose="02010600030101010101" pitchFamily="2" charset="-122"/>
              </a:rPr>
              <a:t>	if </a:t>
            </a:r>
            <a:r>
              <a:rPr lang="en-US" sz="1600" i="1">
                <a:latin typeface="SimSun" panose="02010600030101010101" pitchFamily="2" charset="-122"/>
                <a:ea typeface="SimSun" panose="02010600030101010101" pitchFamily="2" charset="-122"/>
              </a:rPr>
              <a:t>M[X, a] = X →Y1Y2 … Yk then begin</a:t>
            </a:r>
            <a:br>
              <a:rPr lang="en-US" sz="1600" i="1">
                <a:latin typeface="SimSun" panose="02010600030101010101" pitchFamily="2" charset="-122"/>
                <a:ea typeface="SimSun" panose="02010600030101010101" pitchFamily="2" charset="-122"/>
              </a:rPr>
            </a:br>
            <a:r>
              <a:rPr lang="en-US" sz="1600" i="1" smtClean="0">
                <a:latin typeface="SimSun" panose="02010600030101010101" pitchFamily="2" charset="-122"/>
                <a:ea typeface="SimSun" panose="02010600030101010101" pitchFamily="2" charset="-122"/>
              </a:rPr>
              <a:t>			pop </a:t>
            </a:r>
            <a:r>
              <a:rPr lang="en-US" sz="1600" i="1">
                <a:latin typeface="SimSun" panose="02010600030101010101" pitchFamily="2" charset="-122"/>
                <a:ea typeface="SimSun" panose="02010600030101010101" pitchFamily="2" charset="-122"/>
              </a:rPr>
              <a:t>X from the stack;</a:t>
            </a:r>
            <a:br>
              <a:rPr lang="en-US" sz="1600" i="1">
                <a:latin typeface="SimSun" panose="02010600030101010101" pitchFamily="2" charset="-122"/>
                <a:ea typeface="SimSun" panose="02010600030101010101" pitchFamily="2" charset="-122"/>
              </a:rPr>
            </a:br>
            <a:r>
              <a:rPr lang="en-US" sz="1600" i="1" smtClean="0">
                <a:latin typeface="SimSun" panose="02010600030101010101" pitchFamily="2" charset="-122"/>
                <a:ea typeface="SimSun" panose="02010600030101010101" pitchFamily="2" charset="-122"/>
              </a:rPr>
              <a:t>			push </a:t>
            </a:r>
            <a:r>
              <a:rPr lang="en-US" sz="1600" i="1">
                <a:latin typeface="SimSun" panose="02010600030101010101" pitchFamily="2" charset="-122"/>
                <a:ea typeface="SimSun" panose="02010600030101010101" pitchFamily="2" charset="-122"/>
              </a:rPr>
              <a:t>Yk, Yk-1, … ,Y1 onto the stack, with Y1 on top;</a:t>
            </a:r>
            <a:br>
              <a:rPr lang="en-US" sz="1600" i="1">
                <a:latin typeface="SimSun" panose="02010600030101010101" pitchFamily="2" charset="-122"/>
                <a:ea typeface="SimSun" panose="02010600030101010101" pitchFamily="2" charset="-122"/>
              </a:rPr>
            </a:br>
            <a:r>
              <a:rPr lang="en-US" sz="1600" i="1" smtClean="0">
                <a:latin typeface="SimSun" panose="02010600030101010101" pitchFamily="2" charset="-122"/>
                <a:ea typeface="SimSun" panose="02010600030101010101" pitchFamily="2" charset="-122"/>
              </a:rPr>
              <a:t>			output </a:t>
            </a:r>
            <a:r>
              <a:rPr lang="en-US" sz="1600" i="1">
                <a:latin typeface="SimSun" panose="02010600030101010101" pitchFamily="2" charset="-122"/>
                <a:ea typeface="SimSun" panose="02010600030101010101" pitchFamily="2" charset="-122"/>
              </a:rPr>
              <a:t>the production X → Y1 Y2 . . . Yk </a:t>
            </a:r>
            <a:endParaRPr lang="en-US" sz="1600" i="1" smtClean="0">
              <a:latin typeface="SimSun" panose="02010600030101010101" pitchFamily="2" charset="-122"/>
              <a:ea typeface="SimSun" panose="02010600030101010101" pitchFamily="2" charset="-122"/>
            </a:endParaRPr>
          </a:p>
          <a:p>
            <a:r>
              <a:rPr lang="en-US" sz="1600" i="1">
                <a:latin typeface="SimSun" panose="02010600030101010101" pitchFamily="2" charset="-122"/>
                <a:ea typeface="SimSun" panose="02010600030101010101" pitchFamily="2" charset="-122"/>
              </a:rPr>
              <a:t>	</a:t>
            </a:r>
            <a:r>
              <a:rPr lang="en-US" sz="1600" i="1" smtClean="0">
                <a:latin typeface="SimSun" panose="02010600030101010101" pitchFamily="2" charset="-122"/>
                <a:ea typeface="SimSun" panose="02010600030101010101" pitchFamily="2" charset="-122"/>
              </a:rPr>
              <a:t>	end</a:t>
            </a:r>
          </a:p>
          <a:p>
            <a:r>
              <a:rPr lang="en-US" sz="1600" i="1">
                <a:latin typeface="SimSun" panose="02010600030101010101" pitchFamily="2" charset="-122"/>
                <a:ea typeface="SimSun" panose="02010600030101010101" pitchFamily="2" charset="-122"/>
              </a:rPr>
              <a:t>	</a:t>
            </a:r>
            <a:r>
              <a:rPr lang="en-US" sz="1600" i="1" smtClean="0">
                <a:latin typeface="SimSun" panose="02010600030101010101" pitchFamily="2" charset="-122"/>
                <a:ea typeface="SimSun" panose="02010600030101010101" pitchFamily="2" charset="-122"/>
              </a:rPr>
              <a:t>else </a:t>
            </a:r>
            <a:r>
              <a:rPr lang="en-US" sz="1600" i="1">
                <a:latin typeface="SimSun" panose="02010600030101010101" pitchFamily="2" charset="-122"/>
                <a:ea typeface="SimSun" panose="02010600030101010101" pitchFamily="2" charset="-122"/>
              </a:rPr>
              <a:t>error() </a:t>
            </a:r>
            <a:endParaRPr lang="en-US" sz="1600" i="1" smtClean="0">
              <a:latin typeface="SimSun" panose="02010600030101010101" pitchFamily="2" charset="-122"/>
              <a:ea typeface="SimSun" panose="02010600030101010101" pitchFamily="2" charset="-122"/>
            </a:endParaRPr>
          </a:p>
          <a:p>
            <a:r>
              <a:rPr lang="en-US" sz="1600" i="1" smtClean="0">
                <a:latin typeface="SimSun" panose="02010600030101010101" pitchFamily="2" charset="-122"/>
                <a:ea typeface="SimSun" panose="02010600030101010101" pitchFamily="2" charset="-122"/>
              </a:rPr>
              <a:t>until </a:t>
            </a:r>
            <a:r>
              <a:rPr lang="en-US" sz="1600" i="1">
                <a:latin typeface="SimSun" panose="02010600030101010101" pitchFamily="2" charset="-122"/>
                <a:ea typeface="SimSun" panose="02010600030101010101" pitchFamily="2" charset="-122"/>
              </a:rPr>
              <a:t>X = $ /* stack is empty */</a:t>
            </a:r>
            <a:br>
              <a:rPr lang="en-US" sz="1600" i="1">
                <a:latin typeface="SimSun" panose="02010600030101010101" pitchFamily="2" charset="-122"/>
                <a:ea typeface="SimSun" panose="02010600030101010101" pitchFamily="2" charset="-122"/>
              </a:rPr>
            </a:br>
            <a:r>
              <a:rPr lang="en-US" sz="1600" i="1">
                <a:latin typeface="SimSun" panose="02010600030101010101" pitchFamily="2" charset="-122"/>
                <a:ea typeface="SimSun" panose="02010600030101010101" pitchFamily="2" charset="-122"/>
              </a:rPr>
              <a:t/>
            </a:r>
            <a:br>
              <a:rPr lang="en-US" sz="1600" i="1">
                <a:latin typeface="SimSun" panose="02010600030101010101" pitchFamily="2" charset="-122"/>
                <a:ea typeface="SimSun" panose="02010600030101010101" pitchFamily="2" charset="-122"/>
              </a:rPr>
            </a:br>
            <a:endParaRPr lang="en-US" sz="1600" i="1">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064506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974"/>
            <a:ext cx="10515600" cy="791322"/>
          </a:xfrm>
        </p:spPr>
        <p:txBody>
          <a:bodyPr>
            <a:noAutofit/>
          </a:bodyPr>
          <a:lstStyle/>
          <a:p>
            <a:r>
              <a:rPr lang="en-US" sz="3200" smtClean="0">
                <a:solidFill>
                  <a:srgbClr val="C00000"/>
                </a:solidFill>
              </a:rPr>
              <a:t/>
            </a:r>
            <a:br>
              <a:rPr lang="en-US" sz="3200" smtClean="0">
                <a:solidFill>
                  <a:srgbClr val="C00000"/>
                </a:solidFill>
              </a:rPr>
            </a:br>
            <a:r>
              <a:rPr lang="en-US" sz="3200" smtClean="0">
                <a:solidFill>
                  <a:srgbClr val="C00000"/>
                </a:solidFill>
              </a:rPr>
              <a:t>Predictive </a:t>
            </a:r>
            <a:r>
              <a:rPr lang="en-US" sz="3200">
                <a:solidFill>
                  <a:srgbClr val="C00000"/>
                </a:solidFill>
              </a:rPr>
              <a:t>parsing table </a:t>
            </a:r>
            <a:r>
              <a:rPr lang="en-US" sz="3200" smtClean="0">
                <a:solidFill>
                  <a:srgbClr val="C00000"/>
                </a:solidFill>
              </a:rPr>
              <a:t>construction</a:t>
            </a:r>
            <a:r>
              <a:rPr lang="en-US" sz="3200">
                <a:solidFill>
                  <a:srgbClr val="C00000"/>
                </a:solidFill>
              </a:rPr>
              <a:t/>
            </a:r>
            <a:br>
              <a:rPr lang="en-US" sz="3200">
                <a:solidFill>
                  <a:srgbClr val="C00000"/>
                </a:solidFill>
              </a:rPr>
            </a:br>
            <a:endParaRPr lang="en-US" sz="32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23</a:t>
            </a:fld>
            <a:endParaRPr lang="en-US"/>
          </a:p>
        </p:txBody>
      </p:sp>
      <p:sp>
        <p:nvSpPr>
          <p:cNvPr id="5" name="Rectangle 4"/>
          <p:cNvSpPr/>
          <p:nvPr/>
        </p:nvSpPr>
        <p:spPr>
          <a:xfrm>
            <a:off x="995082" y="941296"/>
            <a:ext cx="8834718" cy="4708981"/>
          </a:xfrm>
          <a:prstGeom prst="rect">
            <a:avLst/>
          </a:prstGeom>
        </p:spPr>
        <p:txBody>
          <a:bodyPr wrap="square">
            <a:spAutoFit/>
          </a:bodyPr>
          <a:lstStyle/>
          <a:p>
            <a:pPr>
              <a:spcAft>
                <a:spcPts val="600"/>
              </a:spcAft>
            </a:pP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The construction of a predictive parser is aided by two functions associated with a grammar G :</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1. FIRST</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2. FOLLOW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Aft>
                <a:spcPts val="600"/>
              </a:spcAft>
            </a:pPr>
            <a:endPar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Aft>
                <a:spcPts val="600"/>
              </a:spcAft>
              <a:buFont typeface="Arial" panose="020B0604020202020204" pitchFamily="34" charset="0"/>
              <a:buChar char="•"/>
            </a:pP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FIRST(α)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is a set of the terminal symbols which occur as first symbols in strings derived from α where α is any string of grammar symbols.</a:t>
            </a:r>
          </a:p>
          <a:p>
            <a:pPr>
              <a:spcAft>
                <a:spcPts val="600"/>
              </a:spcAf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If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α derives to ∈, then ∈ is also in FIRST (α).</a:t>
            </a:r>
          </a:p>
          <a:p>
            <a:pPr marL="285750" indent="-285750">
              <a:spcAft>
                <a:spcPts val="600"/>
              </a:spcAft>
              <a:buFont typeface="Arial" panose="020B0604020202020204" pitchFamily="34" charset="0"/>
              <a:buChar char="•"/>
            </a:pPr>
            <a:r>
              <a:rPr lang="en-US" sz="20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Rules </a:t>
            </a:r>
            <a:r>
              <a:rPr lang="en-US" sz="2000" b="1" u="sng">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for first( </a:t>
            </a:r>
            <a:r>
              <a:rPr lang="en-US" sz="20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spcAft>
                <a:spcPts val="600"/>
              </a:spcAft>
              <a:buAutoNum type="arabicPeriod"/>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X is terminal, then FIRST(X) is {X</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spcAft>
                <a:spcPts val="600"/>
              </a:spcAft>
              <a:buAutoNum type="arabicPeriod"/>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X → ε is a production, then add ε to FIRST(X</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spcAft>
                <a:spcPts val="600"/>
              </a:spcAft>
              <a:buAutoNum type="arabicPeriod"/>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X is non-terminal and X → aα is a production then add a to FIRST(X</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spcAft>
                <a:spcPts val="600"/>
              </a:spcAft>
              <a:buAutoNum type="arabicPeriod"/>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X is non-terminal and X → Y1 Y2…Yk is a production, then place a in FIRST(X) if for some</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 a is in FIRST(Y</a:t>
            </a:r>
            <a:r>
              <a:rPr lang="en-US" sz="1600" baseline="-25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and ε is in all of FIRST(Y</a:t>
            </a:r>
            <a:r>
              <a:rPr lang="en-US" sz="1600" baseline="-25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),…,FIRST(Y</a:t>
            </a:r>
            <a:r>
              <a:rPr lang="en-US" sz="1600" baseline="-25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i-1</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that is, Y</a:t>
            </a:r>
            <a:r>
              <a:rPr lang="en-US" sz="1600" baseline="-25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1600" baseline="-25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i-1</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=&gt; ε. If ε is</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 FIRST(Y</a:t>
            </a:r>
            <a:r>
              <a:rPr lang="en-US" sz="1600" baseline="-250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j</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for all j=1,2,..,k, then add ε to FIRST(X)</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68209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a:solidFill>
                  <a:srgbClr val="C00000"/>
                </a:solidFill>
              </a:rPr>
              <a:t>Example</a:t>
            </a:r>
            <a:r>
              <a:rPr lang="en-US" sz="2400" smtClean="0">
                <a:solidFill>
                  <a:srgbClr val="C00000"/>
                </a:solidFill>
              </a:rPr>
              <a:t>: </a:t>
            </a:r>
            <a:br>
              <a:rPr lang="en-US" sz="2400" smtClean="0">
                <a:solidFill>
                  <a:srgbClr val="C00000"/>
                </a:solidFill>
              </a:rPr>
            </a:br>
            <a:r>
              <a:rPr lang="en-US" sz="2400">
                <a:solidFill>
                  <a:srgbClr val="C00000"/>
                </a:solidFill>
              </a:rPr>
              <a:t/>
            </a:r>
            <a:br>
              <a:rPr lang="en-US" sz="2400">
                <a:solidFill>
                  <a:srgbClr val="C00000"/>
                </a:solidFill>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Consider the following grammar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and compute first of all non-terminals.</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t/>
            </a:r>
            <a:br>
              <a:rPr lang="en-US" sz="2000"/>
            </a:br>
            <a:endParaRPr lang="en-US" sz="2400"/>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24</a:t>
            </a:fld>
            <a:endParaRPr lang="en-US"/>
          </a:p>
        </p:txBody>
      </p:sp>
      <p:sp>
        <p:nvSpPr>
          <p:cNvPr id="5" name="Rectangle 4"/>
          <p:cNvSpPr/>
          <p:nvPr/>
        </p:nvSpPr>
        <p:spPr>
          <a:xfrm>
            <a:off x="838200" y="1564540"/>
            <a:ext cx="2214282" cy="1477328"/>
          </a:xfrm>
          <a:prstGeom prst="rect">
            <a:avLst/>
          </a:prstGeom>
        </p:spPr>
        <p:txBody>
          <a:bodyPr wrap="square">
            <a:spAutoFit/>
          </a:bodyPr>
          <a:lstStyle/>
          <a:p>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 → TE’</a:t>
            </a:r>
            <a:b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 → +TE’ | </a:t>
            </a:r>
            <a: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ε</a:t>
            </a:r>
            <a:b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 → FT’</a:t>
            </a:r>
            <a:b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 → *FT’ | </a:t>
            </a:r>
            <a: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ε</a:t>
            </a:r>
            <a:b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F → (E) | </a:t>
            </a:r>
            <a:r>
              <a:rPr lang="en-US"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id</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838200" y="3329503"/>
            <a:ext cx="6096000" cy="2585323"/>
          </a:xfrm>
          <a:prstGeom prst="rect">
            <a:avLst/>
          </a:prstGeom>
        </p:spPr>
        <p:txBody>
          <a:bodyPr>
            <a:spAutoFit/>
          </a:bodyPr>
          <a:lstStyle/>
          <a:p>
            <a:pPr>
              <a:lnSpc>
                <a:spcPct val="150000"/>
              </a:lnSpc>
            </a:pPr>
            <a:r>
              <a:rPr lang="en-US" b="1" u="sng">
                <a:solidFill>
                  <a:srgbClr val="C00000"/>
                </a:solidFill>
                <a:latin typeface="TimesNewRoman"/>
              </a:rPr>
              <a:t>First( ) </a:t>
            </a:r>
            <a:r>
              <a:rPr lang="en-US" b="1" u="sng" smtClean="0">
                <a:solidFill>
                  <a:srgbClr val="C00000"/>
                </a:solidFill>
                <a:latin typeface="TimesNewRoman"/>
              </a:rPr>
              <a:t>:</a:t>
            </a:r>
          </a:p>
          <a:p>
            <a:pPr>
              <a:lnSpc>
                <a:spcPct val="150000"/>
              </a:lnSpc>
            </a:pPr>
            <a:r>
              <a:rPr lang="en-US" smtClean="0">
                <a:solidFill>
                  <a:srgbClr val="000000"/>
                </a:solidFill>
                <a:latin typeface="TimesNewRoman"/>
              </a:rPr>
              <a:t>FIRST(E</a:t>
            </a:r>
            <a:r>
              <a:rPr lang="en-US">
                <a:solidFill>
                  <a:srgbClr val="000000"/>
                </a:solidFill>
                <a:latin typeface="TimesNewRoman"/>
              </a:rPr>
              <a:t>) = { ( , id}</a:t>
            </a:r>
            <a:br>
              <a:rPr lang="en-US">
                <a:solidFill>
                  <a:srgbClr val="000000"/>
                </a:solidFill>
                <a:latin typeface="TimesNewRoman"/>
              </a:rPr>
            </a:br>
            <a:r>
              <a:rPr lang="en-US">
                <a:solidFill>
                  <a:srgbClr val="000000"/>
                </a:solidFill>
                <a:latin typeface="TimesNewRoman"/>
              </a:rPr>
              <a:t>FIRST(E’) ={+ , </a:t>
            </a:r>
            <a:r>
              <a:rPr lang="el-GR">
                <a:solidFill>
                  <a:srgbClr val="000000"/>
                </a:solidFill>
                <a:latin typeface="TimesNewRoman"/>
              </a:rPr>
              <a:t>ε }</a:t>
            </a:r>
            <a:br>
              <a:rPr lang="el-GR">
                <a:solidFill>
                  <a:srgbClr val="000000"/>
                </a:solidFill>
                <a:latin typeface="TimesNewRoman"/>
              </a:rPr>
            </a:br>
            <a:r>
              <a:rPr lang="en-US">
                <a:solidFill>
                  <a:srgbClr val="000000"/>
                </a:solidFill>
                <a:latin typeface="TimesNewRoman"/>
              </a:rPr>
              <a:t>FIRST(T) = { ( , id}</a:t>
            </a:r>
            <a:br>
              <a:rPr lang="en-US">
                <a:solidFill>
                  <a:srgbClr val="000000"/>
                </a:solidFill>
                <a:latin typeface="TimesNewRoman"/>
              </a:rPr>
            </a:br>
            <a:r>
              <a:rPr lang="en-US">
                <a:solidFill>
                  <a:srgbClr val="000000"/>
                </a:solidFill>
                <a:latin typeface="TimesNewRoman"/>
              </a:rPr>
              <a:t>FIRST(T’) = {*, </a:t>
            </a:r>
            <a:r>
              <a:rPr lang="el-GR">
                <a:solidFill>
                  <a:srgbClr val="000000"/>
                </a:solidFill>
                <a:latin typeface="TimesNewRoman"/>
              </a:rPr>
              <a:t>ε }</a:t>
            </a:r>
            <a:br>
              <a:rPr lang="el-GR">
                <a:solidFill>
                  <a:srgbClr val="000000"/>
                </a:solidFill>
                <a:latin typeface="TimesNewRoman"/>
              </a:rPr>
            </a:br>
            <a:r>
              <a:rPr lang="en-US">
                <a:solidFill>
                  <a:srgbClr val="000000"/>
                </a:solidFill>
                <a:latin typeface="TimesNewRoman"/>
              </a:rPr>
              <a:t>FIRST(F) = { ( , id </a:t>
            </a:r>
            <a:r>
              <a:rPr lang="en-US" smtClean="0">
                <a:solidFill>
                  <a:srgbClr val="000000"/>
                </a:solidFill>
                <a:latin typeface="TimesNewRoman"/>
              </a:rPr>
              <a:t>}</a:t>
            </a:r>
            <a:endParaRPr lang="en-US"/>
          </a:p>
        </p:txBody>
      </p:sp>
    </p:spTree>
    <p:extLst>
      <p:ext uri="{BB962C8B-B14F-4D97-AF65-F5344CB8AC3E}">
        <p14:creationId xmlns:p14="http://schemas.microsoft.com/office/powerpoint/2010/main" val="3150662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950"/>
            <a:ext cx="10515600" cy="710640"/>
          </a:xfrm>
        </p:spPr>
        <p:txBody>
          <a:bodyPr>
            <a:normAutofit/>
          </a:bodyPr>
          <a:lstStyle/>
          <a:p>
            <a:r>
              <a:rPr lang="en-US" sz="3200" smtClean="0">
                <a:solidFill>
                  <a:srgbClr val="C00000"/>
                </a:solidFill>
              </a:rPr>
              <a:t>Follow (A)</a:t>
            </a:r>
            <a:endParaRPr lang="en-US" sz="32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25</a:t>
            </a:fld>
            <a:endParaRPr lang="en-US"/>
          </a:p>
        </p:txBody>
      </p:sp>
      <p:sp>
        <p:nvSpPr>
          <p:cNvPr id="5" name="Rectangle 4"/>
          <p:cNvSpPr/>
          <p:nvPr/>
        </p:nvSpPr>
        <p:spPr>
          <a:xfrm>
            <a:off x="726141" y="1610724"/>
            <a:ext cx="7884459" cy="2862322"/>
          </a:xfrm>
          <a:prstGeom prst="rect">
            <a:avLst/>
          </a:prstGeom>
        </p:spPr>
        <p:txBody>
          <a:bodyPr wrap="square">
            <a:spAutoFit/>
          </a:bodyPr>
          <a:lstStyle/>
          <a:p>
            <a:pPr>
              <a:spcAft>
                <a:spcPts val="1200"/>
              </a:spcAft>
            </a:pPr>
            <a:r>
              <a:rPr lang="en-US" sz="2000" u="sng">
                <a:solidFill>
                  <a:srgbClr val="C00000"/>
                </a:solidFill>
                <a:latin typeface="TimesNewRoman"/>
              </a:rPr>
              <a:t>Rules for follow( </a:t>
            </a:r>
            <a:r>
              <a:rPr lang="en-US" sz="2000" u="sng" smtClean="0">
                <a:solidFill>
                  <a:srgbClr val="C00000"/>
                </a:solidFill>
                <a:latin typeface="TimesNewRoman"/>
              </a:rPr>
              <a:t>)</a:t>
            </a:r>
          </a:p>
          <a:p>
            <a:pPr marL="342900" indent="-342900">
              <a:spcAft>
                <a:spcPts val="1200"/>
              </a:spcAft>
              <a:buFont typeface="+mj-lt"/>
              <a:buAutoNum type="arabicPeriod"/>
            </a:pPr>
            <a:r>
              <a:rPr lang="en-US" smtClean="0">
                <a:solidFill>
                  <a:srgbClr val="000000"/>
                </a:solidFill>
                <a:latin typeface="TimesNewRoman"/>
              </a:rPr>
              <a:t>If </a:t>
            </a:r>
            <a:r>
              <a:rPr lang="en-US">
                <a:solidFill>
                  <a:srgbClr val="000000"/>
                </a:solidFill>
                <a:latin typeface="TimesNewRoman"/>
              </a:rPr>
              <a:t>S is a start symbol, then FOLLOW(S) contains </a:t>
            </a:r>
            <a:r>
              <a:rPr lang="en-US" smtClean="0">
                <a:solidFill>
                  <a:srgbClr val="000000"/>
                </a:solidFill>
                <a:latin typeface="TimesNewRoman"/>
              </a:rPr>
              <a:t>$.</a:t>
            </a:r>
          </a:p>
          <a:p>
            <a:pPr marL="342900" indent="-342900">
              <a:spcAft>
                <a:spcPts val="1200"/>
              </a:spcAft>
              <a:buFont typeface="+mj-lt"/>
              <a:buAutoNum type="arabicPeriod"/>
            </a:pPr>
            <a:r>
              <a:rPr lang="en-US" smtClean="0">
                <a:solidFill>
                  <a:srgbClr val="000000"/>
                </a:solidFill>
                <a:latin typeface="TimesNewRoman"/>
              </a:rPr>
              <a:t>If </a:t>
            </a:r>
            <a:r>
              <a:rPr lang="en-US">
                <a:solidFill>
                  <a:srgbClr val="000000"/>
                </a:solidFill>
                <a:latin typeface="TimesNewRoman"/>
              </a:rPr>
              <a:t>there is a production A → αBβ, then everything in FIRST(β) except ε is placed </a:t>
            </a:r>
            <a:r>
              <a:rPr lang="en-US" smtClean="0">
                <a:solidFill>
                  <a:srgbClr val="000000"/>
                </a:solidFill>
                <a:latin typeface="TimesNewRoman"/>
              </a:rPr>
              <a:t>in follow(B).</a:t>
            </a:r>
          </a:p>
          <a:p>
            <a:pPr marL="342900" indent="-342900">
              <a:spcAft>
                <a:spcPts val="1200"/>
              </a:spcAft>
              <a:buFont typeface="+mj-lt"/>
              <a:buAutoNum type="arabicPeriod"/>
            </a:pPr>
            <a:r>
              <a:rPr lang="en-US" smtClean="0">
                <a:solidFill>
                  <a:srgbClr val="000000"/>
                </a:solidFill>
                <a:latin typeface="TimesNewRoman"/>
              </a:rPr>
              <a:t>If </a:t>
            </a:r>
            <a:r>
              <a:rPr lang="en-US">
                <a:solidFill>
                  <a:srgbClr val="000000"/>
                </a:solidFill>
                <a:latin typeface="TimesNewRoman"/>
              </a:rPr>
              <a:t>there is a production A → αB, or a production A → αBβ where FIRST(β) contains ε, </a:t>
            </a:r>
            <a:r>
              <a:rPr lang="en-US" smtClean="0">
                <a:solidFill>
                  <a:srgbClr val="000000"/>
                </a:solidFill>
                <a:latin typeface="TimesNewRoman"/>
              </a:rPr>
              <a:t>then everything </a:t>
            </a:r>
            <a:r>
              <a:rPr lang="en-US">
                <a:solidFill>
                  <a:srgbClr val="000000"/>
                </a:solidFill>
                <a:latin typeface="TimesNewRoman"/>
              </a:rPr>
              <a:t>in FOLLOW(A) is in FOLLOW(B).</a:t>
            </a:r>
            <a:br>
              <a:rPr lang="en-US">
                <a:solidFill>
                  <a:srgbClr val="000000"/>
                </a:solidFill>
                <a:latin typeface="TimesNewRoman"/>
              </a:rPr>
            </a:br>
            <a:r>
              <a:rPr lang="en-US">
                <a:solidFill>
                  <a:srgbClr val="000000"/>
                </a:solidFill>
                <a:latin typeface="TimesNewRoman"/>
              </a:rPr>
              <a:t/>
            </a:r>
            <a:br>
              <a:rPr lang="en-US">
                <a:solidFill>
                  <a:srgbClr val="000000"/>
                </a:solidFill>
                <a:latin typeface="TimesNewRoman"/>
              </a:rPr>
            </a:br>
            <a:endParaRPr lang="en-US"/>
          </a:p>
        </p:txBody>
      </p:sp>
      <p:sp>
        <p:nvSpPr>
          <p:cNvPr id="6" name="Rectangle 5"/>
          <p:cNvSpPr/>
          <p:nvPr/>
        </p:nvSpPr>
        <p:spPr>
          <a:xfrm>
            <a:off x="782169" y="687443"/>
            <a:ext cx="8227359" cy="709233"/>
          </a:xfrm>
          <a:prstGeom prst="rect">
            <a:avLst/>
          </a:prstGeom>
        </p:spPr>
        <p:txBody>
          <a:bodyPr wrap="square">
            <a:spAutoFit/>
          </a:bodyPr>
          <a:lstStyle/>
          <a:p>
            <a:pPr marL="285750" indent="-285750">
              <a:lnSpc>
                <a:spcPct val="115000"/>
              </a:lnSpc>
              <a:buFont typeface="Arial" panose="020B0604020202020204" pitchFamily="34" charset="0"/>
              <a:buChar char="•"/>
            </a:pPr>
            <a:r>
              <a:rPr lang="en-US" b="1">
                <a:latin typeface="Times New Roman" panose="02020603050405020304" pitchFamily="18" charset="0"/>
                <a:ea typeface="Calibri" panose="020F0502020204030204" pitchFamily="34" charset="0"/>
                <a:cs typeface="Mangal" panose="02040503050203030202" pitchFamily="18" charset="0"/>
              </a:rPr>
              <a:t>FOLLOW (A) </a:t>
            </a:r>
            <a:r>
              <a:rPr lang="en-US">
                <a:latin typeface="Times New Roman" panose="02020603050405020304" pitchFamily="18" charset="0"/>
                <a:ea typeface="Calibri" panose="020F0502020204030204" pitchFamily="34" charset="0"/>
                <a:cs typeface="Mangal" panose="02040503050203030202" pitchFamily="18" charset="0"/>
              </a:rPr>
              <a:t>is the set of the terminals which occur immediately after (follow) the </a:t>
            </a:r>
            <a:r>
              <a:rPr lang="en-US" i="1">
                <a:latin typeface="Times New Roman" panose="02020603050405020304" pitchFamily="18" charset="0"/>
                <a:ea typeface="Calibri" panose="020F0502020204030204" pitchFamily="34" charset="0"/>
                <a:cs typeface="Mangal" panose="02040503050203030202" pitchFamily="18" charset="0"/>
              </a:rPr>
              <a:t>non-terminal A </a:t>
            </a:r>
            <a:r>
              <a:rPr lang="en-US">
                <a:latin typeface="Times New Roman" panose="02020603050405020304" pitchFamily="18" charset="0"/>
                <a:ea typeface="Calibri" panose="020F0502020204030204" pitchFamily="34" charset="0"/>
                <a:cs typeface="Mangal" panose="02040503050203030202" pitchFamily="18" charset="0"/>
              </a:rPr>
              <a:t>in the strings derived from the starting symbol</a:t>
            </a:r>
            <a:r>
              <a:rPr lang="en-US" smtClean="0">
                <a:latin typeface="Times New Roman" panose="02020603050405020304" pitchFamily="18" charset="0"/>
                <a:ea typeface="Calibri" panose="020F0502020204030204" pitchFamily="34" charset="0"/>
                <a:cs typeface="Mangal" panose="02040503050203030202" pitchFamily="18" charset="0"/>
              </a:rPr>
              <a:t>.</a:t>
            </a:r>
            <a:r>
              <a:rPr lang="en-US">
                <a:latin typeface="Times New Roman" panose="02020603050405020304" pitchFamily="18" charset="0"/>
                <a:ea typeface="SymbolMT"/>
              </a:rPr>
              <a:t>	</a:t>
            </a:r>
            <a:endParaRPr lang="en-US"/>
          </a:p>
        </p:txBody>
      </p:sp>
    </p:spTree>
    <p:extLst>
      <p:ext uri="{BB962C8B-B14F-4D97-AF65-F5344CB8AC3E}">
        <p14:creationId xmlns:p14="http://schemas.microsoft.com/office/powerpoint/2010/main" val="1979256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a:solidFill>
                  <a:srgbClr val="C00000"/>
                </a:solidFill>
              </a:rPr>
              <a:t>Example</a:t>
            </a:r>
            <a:r>
              <a:rPr lang="en-US" sz="2400" smtClean="0">
                <a:solidFill>
                  <a:srgbClr val="C00000"/>
                </a:solidFill>
              </a:rPr>
              <a:t>: </a:t>
            </a:r>
            <a:br>
              <a:rPr lang="en-US" sz="2400" smtClean="0">
                <a:solidFill>
                  <a:srgbClr val="C00000"/>
                </a:solidFill>
              </a:rPr>
            </a:br>
            <a:r>
              <a:rPr lang="en-US" sz="2400">
                <a:solidFill>
                  <a:srgbClr val="C00000"/>
                </a:solidFill>
              </a:rPr>
              <a:t/>
            </a:r>
            <a:br>
              <a:rPr lang="en-US" sz="2400">
                <a:solidFill>
                  <a:srgbClr val="C00000"/>
                </a:solidFill>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Consider the following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grammar and compute follow of all the non-terminals.</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t/>
            </a:r>
            <a:br>
              <a:rPr lang="en-US" sz="2000"/>
            </a:br>
            <a:endParaRPr lang="en-US" sz="2400"/>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26</a:t>
            </a:fld>
            <a:endParaRPr lang="en-US"/>
          </a:p>
        </p:txBody>
      </p:sp>
      <p:sp>
        <p:nvSpPr>
          <p:cNvPr id="5" name="Rectangle 4"/>
          <p:cNvSpPr/>
          <p:nvPr/>
        </p:nvSpPr>
        <p:spPr>
          <a:xfrm>
            <a:off x="838200" y="1564540"/>
            <a:ext cx="2214282" cy="1477328"/>
          </a:xfrm>
          <a:prstGeom prst="rect">
            <a:avLst/>
          </a:prstGeom>
        </p:spPr>
        <p:txBody>
          <a:bodyPr wrap="square">
            <a:spAutoFit/>
          </a:bodyPr>
          <a:lstStyle/>
          <a:p>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 → TE’</a:t>
            </a:r>
            <a:b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 → +TE’ | </a:t>
            </a:r>
            <a: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ε</a:t>
            </a:r>
            <a:b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 → FT’</a:t>
            </a:r>
            <a:b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 → *FT’ | </a:t>
            </a:r>
            <a: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ε</a:t>
            </a:r>
            <a:b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F → (E) | </a:t>
            </a:r>
            <a:r>
              <a:rPr lang="en-US"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id</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838200" y="3329503"/>
            <a:ext cx="6096000" cy="2585323"/>
          </a:xfrm>
          <a:prstGeom prst="rect">
            <a:avLst/>
          </a:prstGeom>
        </p:spPr>
        <p:txBody>
          <a:bodyPr>
            <a:spAutoFit/>
          </a:bodyPr>
          <a:lstStyle/>
          <a:p>
            <a:pPr>
              <a:lnSpc>
                <a:spcPct val="150000"/>
              </a:lnSpc>
            </a:pPr>
            <a:r>
              <a:rPr lang="en-US" b="1" u="sng" smtClean="0">
                <a:solidFill>
                  <a:srgbClr val="C00000"/>
                </a:solidFill>
                <a:latin typeface="TimesNewRoman"/>
              </a:rPr>
              <a:t>Follow( </a:t>
            </a:r>
            <a:r>
              <a:rPr lang="en-US" b="1" u="sng">
                <a:solidFill>
                  <a:srgbClr val="C00000"/>
                </a:solidFill>
                <a:latin typeface="TimesNewRoman"/>
              </a:rPr>
              <a:t>) </a:t>
            </a:r>
            <a:r>
              <a:rPr lang="en-US" b="1" u="sng" smtClean="0">
                <a:solidFill>
                  <a:srgbClr val="C00000"/>
                </a:solidFill>
                <a:latin typeface="TimesNewRoman"/>
              </a:rPr>
              <a:t>:</a:t>
            </a:r>
          </a:p>
          <a:p>
            <a:pPr>
              <a:lnSpc>
                <a:spcPct val="150000"/>
              </a:lnSpc>
            </a:pPr>
            <a:r>
              <a:rPr lang="en-US"/>
              <a:t>FOLLOW(E) = { $, ) }</a:t>
            </a:r>
            <a:br>
              <a:rPr lang="en-US"/>
            </a:br>
            <a:r>
              <a:rPr lang="en-US"/>
              <a:t>FOLLOW(E’) = { $, ) }</a:t>
            </a:r>
            <a:br>
              <a:rPr lang="en-US"/>
            </a:br>
            <a:r>
              <a:rPr lang="en-US"/>
              <a:t>FOLLOW(T) = { +, $, ) }</a:t>
            </a:r>
            <a:br>
              <a:rPr lang="en-US"/>
            </a:br>
            <a:r>
              <a:rPr lang="en-US"/>
              <a:t>FOLLOW(T’) = { +, $, ) }</a:t>
            </a:r>
            <a:br>
              <a:rPr lang="en-US"/>
            </a:br>
            <a:r>
              <a:rPr lang="en-US"/>
              <a:t>FOLLOW(F) = {+, * , $ , ) </a:t>
            </a:r>
            <a:r>
              <a:rPr lang="en-US" smtClean="0"/>
              <a:t>}</a:t>
            </a:r>
            <a:endParaRPr lang="en-US"/>
          </a:p>
        </p:txBody>
      </p:sp>
    </p:spTree>
    <p:extLst>
      <p:ext uri="{BB962C8B-B14F-4D97-AF65-F5344CB8AC3E}">
        <p14:creationId xmlns:p14="http://schemas.microsoft.com/office/powerpoint/2010/main" val="3335061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solidFill>
                  <a:srgbClr val="C00000"/>
                </a:solidFill>
                <a:latin typeface="TimesNewRoman"/>
              </a:rPr>
              <a:t>Algorithm for construction of predictive parsing </a:t>
            </a:r>
            <a:r>
              <a:rPr lang="en-US" sz="3200" smtClean="0">
                <a:solidFill>
                  <a:srgbClr val="C00000"/>
                </a:solidFill>
                <a:latin typeface="TimesNewRoman"/>
              </a:rPr>
              <a:t>table</a:t>
            </a:r>
            <a:endParaRPr lang="en-US" sz="32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27</a:t>
            </a:fld>
            <a:endParaRPr lang="en-US"/>
          </a:p>
        </p:txBody>
      </p:sp>
      <p:sp>
        <p:nvSpPr>
          <p:cNvPr id="5" name="Rectangle 4"/>
          <p:cNvSpPr/>
          <p:nvPr/>
        </p:nvSpPr>
        <p:spPr>
          <a:xfrm>
            <a:off x="1470212" y="1583112"/>
            <a:ext cx="8086165" cy="4062651"/>
          </a:xfrm>
          <a:prstGeom prst="rect">
            <a:avLst/>
          </a:prstGeom>
        </p:spPr>
        <p:txBody>
          <a:bodyPr wrap="square">
            <a:spAutoFit/>
          </a:bodyPr>
          <a:lstStyle/>
          <a:p>
            <a:pPr>
              <a:spcAft>
                <a:spcPts val="1200"/>
              </a:spcAft>
            </a:pPr>
            <a:r>
              <a:rPr lang="en-US" smtClean="0">
                <a:solidFill>
                  <a:srgbClr val="000000"/>
                </a:solidFill>
                <a:latin typeface="TimesNewRoman"/>
              </a:rPr>
              <a:t>Input </a:t>
            </a:r>
            <a:r>
              <a:rPr lang="en-US">
                <a:solidFill>
                  <a:srgbClr val="000000"/>
                </a:solidFill>
                <a:latin typeface="TimesNewRoman"/>
              </a:rPr>
              <a:t>: </a:t>
            </a:r>
            <a:r>
              <a:rPr lang="en-US" sz="1600">
                <a:solidFill>
                  <a:srgbClr val="000000"/>
                </a:solidFill>
                <a:latin typeface="TimesNewRoman"/>
              </a:rPr>
              <a:t>Grammar G </a:t>
            </a:r>
            <a:endParaRPr lang="en-US" sz="1600" smtClean="0">
              <a:solidFill>
                <a:srgbClr val="000000"/>
              </a:solidFill>
              <a:latin typeface="TimesNewRoman"/>
            </a:endParaRPr>
          </a:p>
          <a:p>
            <a:pPr>
              <a:spcAft>
                <a:spcPts val="1200"/>
              </a:spcAft>
            </a:pPr>
            <a:r>
              <a:rPr lang="en-US" smtClean="0">
                <a:solidFill>
                  <a:srgbClr val="000000"/>
                </a:solidFill>
                <a:latin typeface="TimesNewRoman"/>
              </a:rPr>
              <a:t>Output </a:t>
            </a:r>
            <a:r>
              <a:rPr lang="en-US">
                <a:solidFill>
                  <a:srgbClr val="000000"/>
                </a:solidFill>
                <a:latin typeface="TimesNewRoman"/>
              </a:rPr>
              <a:t>: </a:t>
            </a:r>
            <a:r>
              <a:rPr lang="en-US" sz="1600">
                <a:solidFill>
                  <a:srgbClr val="000000"/>
                </a:solidFill>
                <a:latin typeface="TimesNewRoman"/>
              </a:rPr>
              <a:t>Parsing table </a:t>
            </a:r>
            <a:r>
              <a:rPr lang="en-US" sz="1600" smtClean="0">
                <a:solidFill>
                  <a:srgbClr val="000000"/>
                </a:solidFill>
                <a:latin typeface="TimesNewRoman"/>
              </a:rPr>
              <a:t>M</a:t>
            </a:r>
          </a:p>
          <a:p>
            <a:pPr>
              <a:spcAft>
                <a:spcPts val="1200"/>
              </a:spcAft>
            </a:pPr>
            <a:r>
              <a:rPr lang="en-US" smtClean="0">
                <a:solidFill>
                  <a:srgbClr val="000000"/>
                </a:solidFill>
                <a:latin typeface="TimesNewRoman"/>
              </a:rPr>
              <a:t> </a:t>
            </a:r>
            <a:r>
              <a:rPr lang="en-US">
                <a:solidFill>
                  <a:srgbClr val="000000"/>
                </a:solidFill>
                <a:latin typeface="TimesNewRoman"/>
              </a:rPr>
              <a:t>Method </a:t>
            </a:r>
            <a:r>
              <a:rPr lang="en-US" smtClean="0">
                <a:solidFill>
                  <a:srgbClr val="000000"/>
                </a:solidFill>
                <a:latin typeface="TimesNewRoman"/>
              </a:rPr>
              <a:t>:</a:t>
            </a:r>
          </a:p>
          <a:p>
            <a:pPr marL="342900" indent="-342900">
              <a:spcAft>
                <a:spcPts val="1200"/>
              </a:spcAft>
              <a:buFont typeface="+mj-lt"/>
              <a:buAutoNum type="arabicPeriod"/>
            </a:pPr>
            <a:r>
              <a:rPr lang="en-US" smtClean="0">
                <a:solidFill>
                  <a:srgbClr val="000000"/>
                </a:solidFill>
                <a:latin typeface="TimesNewRoman"/>
              </a:rPr>
              <a:t>For </a:t>
            </a:r>
            <a:r>
              <a:rPr lang="en-US">
                <a:solidFill>
                  <a:srgbClr val="000000"/>
                </a:solidFill>
                <a:latin typeface="TimesNewRoman"/>
              </a:rPr>
              <a:t>each production A → α of the grammar, do steps 2 and 3</a:t>
            </a:r>
            <a:r>
              <a:rPr lang="en-US" smtClean="0">
                <a:solidFill>
                  <a:srgbClr val="000000"/>
                </a:solidFill>
                <a:latin typeface="TimesNewRoman"/>
              </a:rPr>
              <a:t>.</a:t>
            </a:r>
          </a:p>
          <a:p>
            <a:pPr marL="342900" indent="-342900">
              <a:spcAft>
                <a:spcPts val="1200"/>
              </a:spcAft>
              <a:buFont typeface="+mj-lt"/>
              <a:buAutoNum type="arabicPeriod"/>
            </a:pPr>
            <a:r>
              <a:rPr lang="en-US" smtClean="0">
                <a:solidFill>
                  <a:srgbClr val="000000"/>
                </a:solidFill>
                <a:latin typeface="TimesNewRoman"/>
              </a:rPr>
              <a:t>For </a:t>
            </a:r>
            <a:r>
              <a:rPr lang="en-US">
                <a:solidFill>
                  <a:srgbClr val="000000"/>
                </a:solidFill>
                <a:latin typeface="TimesNewRoman"/>
              </a:rPr>
              <a:t>each terminal a in FIRST(α), add A → α to M[A, a</a:t>
            </a:r>
            <a:r>
              <a:rPr lang="en-US" smtClean="0">
                <a:solidFill>
                  <a:srgbClr val="000000"/>
                </a:solidFill>
                <a:latin typeface="TimesNewRoman"/>
              </a:rPr>
              <a:t>].</a:t>
            </a:r>
          </a:p>
          <a:p>
            <a:pPr marL="342900" indent="-342900">
              <a:spcAft>
                <a:spcPts val="1200"/>
              </a:spcAft>
              <a:buFont typeface="+mj-lt"/>
              <a:buAutoNum type="arabicPeriod"/>
            </a:pPr>
            <a:r>
              <a:rPr lang="en-US" smtClean="0">
                <a:solidFill>
                  <a:srgbClr val="000000"/>
                </a:solidFill>
                <a:latin typeface="TimesNewRoman"/>
              </a:rPr>
              <a:t>If </a:t>
            </a:r>
            <a:r>
              <a:rPr lang="en-US">
                <a:solidFill>
                  <a:srgbClr val="000000"/>
                </a:solidFill>
                <a:latin typeface="TimesNewRoman"/>
              </a:rPr>
              <a:t>ε is in FIRST(α), add A → α to M[A, b] for each terminal b in FOLLOW(A). If ε is </a:t>
            </a:r>
            <a:r>
              <a:rPr lang="en-US" smtClean="0">
                <a:solidFill>
                  <a:srgbClr val="000000"/>
                </a:solidFill>
                <a:latin typeface="TimesNewRoman"/>
              </a:rPr>
              <a:t>in FIRST(α</a:t>
            </a:r>
            <a:r>
              <a:rPr lang="en-US">
                <a:solidFill>
                  <a:srgbClr val="000000"/>
                </a:solidFill>
                <a:latin typeface="TimesNewRoman"/>
              </a:rPr>
              <a:t>) and $ is in FOLLOW(A) , add A → α to M[A, </a:t>
            </a:r>
            <a:r>
              <a:rPr lang="en-US" smtClean="0">
                <a:solidFill>
                  <a:srgbClr val="000000"/>
                </a:solidFill>
                <a:latin typeface="TimesNewRoman"/>
              </a:rPr>
              <a:t>$].</a:t>
            </a:r>
          </a:p>
          <a:p>
            <a:pPr marL="342900" indent="-342900">
              <a:spcAft>
                <a:spcPts val="1200"/>
              </a:spcAft>
              <a:buFont typeface="+mj-lt"/>
              <a:buAutoNum type="arabicPeriod"/>
            </a:pPr>
            <a:r>
              <a:rPr lang="en-US" smtClean="0">
                <a:solidFill>
                  <a:srgbClr val="000000"/>
                </a:solidFill>
                <a:latin typeface="TimesNewRoman"/>
              </a:rPr>
              <a:t>Make </a:t>
            </a:r>
            <a:r>
              <a:rPr lang="en-US">
                <a:solidFill>
                  <a:srgbClr val="000000"/>
                </a:solidFill>
                <a:latin typeface="TimesNewRoman"/>
              </a:rPr>
              <a:t>each undefined entry of M be error.</a:t>
            </a:r>
            <a:br>
              <a:rPr lang="en-US">
                <a:solidFill>
                  <a:srgbClr val="000000"/>
                </a:solidFill>
                <a:latin typeface="TimesNewRoman"/>
              </a:rPr>
            </a:br>
            <a:r>
              <a:rPr lang="en-US">
                <a:solidFill>
                  <a:srgbClr val="000000"/>
                </a:solidFill>
                <a:latin typeface="TimesNewRoman"/>
              </a:rPr>
              <a:t/>
            </a:r>
            <a:br>
              <a:rPr lang="en-US">
                <a:solidFill>
                  <a:srgbClr val="000000"/>
                </a:solidFill>
                <a:latin typeface="TimesNewRoman"/>
              </a:rPr>
            </a:br>
            <a:endParaRPr lang="en-US"/>
          </a:p>
        </p:txBody>
      </p:sp>
    </p:spTree>
    <p:extLst>
      <p:ext uri="{BB962C8B-B14F-4D97-AF65-F5344CB8AC3E}">
        <p14:creationId xmlns:p14="http://schemas.microsoft.com/office/powerpoint/2010/main" val="1838783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15835" cy="1325563"/>
          </a:xfrm>
        </p:spPr>
        <p:txBody>
          <a:bodyPr>
            <a:noAutofit/>
          </a:bodyPr>
          <a:lstStyle/>
          <a:p>
            <a:r>
              <a:rPr lang="en-US" sz="2400">
                <a:solidFill>
                  <a:srgbClr val="C00000"/>
                </a:solidFill>
              </a:rPr>
              <a:t>Example</a:t>
            </a:r>
            <a:r>
              <a:rPr lang="en-US" sz="2400" smtClean="0">
                <a:solidFill>
                  <a:srgbClr val="C00000"/>
                </a:solidFill>
              </a:rPr>
              <a:t>: </a:t>
            </a:r>
            <a:br>
              <a:rPr lang="en-US" sz="2400" smtClean="0">
                <a:solidFill>
                  <a:srgbClr val="C00000"/>
                </a:solidFill>
              </a:rPr>
            </a:br>
            <a:r>
              <a:rPr lang="en-US" sz="2400">
                <a:solidFill>
                  <a:srgbClr val="C00000"/>
                </a:solidFill>
              </a:rPr>
              <a:t/>
            </a:r>
            <a:br>
              <a:rPr lang="en-US" sz="2400">
                <a:solidFill>
                  <a:srgbClr val="C00000"/>
                </a:solidFill>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Consider the following grammar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and construct LL(1) parsing table. Parse the string id+id*id.</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t/>
            </a:r>
            <a:br>
              <a:rPr lang="en-US" sz="2000"/>
            </a:br>
            <a:endParaRPr lang="en-US" sz="2400"/>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28</a:t>
            </a:fld>
            <a:endParaRPr lang="en-US"/>
          </a:p>
        </p:txBody>
      </p:sp>
      <p:sp>
        <p:nvSpPr>
          <p:cNvPr id="5" name="Rectangle 4"/>
          <p:cNvSpPr/>
          <p:nvPr/>
        </p:nvSpPr>
        <p:spPr>
          <a:xfrm>
            <a:off x="838200" y="1564540"/>
            <a:ext cx="2214282" cy="1477328"/>
          </a:xfrm>
          <a:prstGeom prst="rect">
            <a:avLst/>
          </a:prstGeom>
        </p:spPr>
        <p:txBody>
          <a:bodyPr wrap="square">
            <a:spAutoFit/>
          </a:bodyPr>
          <a:lstStyle/>
          <a:p>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 → TE’</a:t>
            </a:r>
            <a:b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 → +TE’ | </a:t>
            </a:r>
            <a: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ε</a:t>
            </a:r>
            <a:b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 → FT’</a:t>
            </a:r>
            <a:b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 → *FT’ | </a:t>
            </a:r>
            <a: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ε</a:t>
            </a:r>
            <a:br>
              <a:rPr lang="el-GR">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F → (E) | </a:t>
            </a:r>
            <a:r>
              <a:rPr lang="en-US"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id</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838200" y="3329503"/>
            <a:ext cx="2953871" cy="2585323"/>
          </a:xfrm>
          <a:prstGeom prst="rect">
            <a:avLst/>
          </a:prstGeom>
        </p:spPr>
        <p:txBody>
          <a:bodyPr wrap="square">
            <a:spAutoFit/>
          </a:bodyPr>
          <a:lstStyle/>
          <a:p>
            <a:pPr>
              <a:lnSpc>
                <a:spcPct val="150000"/>
              </a:lnSpc>
            </a:pPr>
            <a:r>
              <a:rPr lang="en-US" b="1" u="sng">
                <a:solidFill>
                  <a:srgbClr val="C00000"/>
                </a:solidFill>
                <a:latin typeface="TimesNewRoman"/>
              </a:rPr>
              <a:t>First( ) </a:t>
            </a:r>
            <a:r>
              <a:rPr lang="en-US" b="1" u="sng" smtClean="0">
                <a:solidFill>
                  <a:srgbClr val="C00000"/>
                </a:solidFill>
                <a:latin typeface="TimesNewRoman"/>
              </a:rPr>
              <a:t>:</a:t>
            </a:r>
          </a:p>
          <a:p>
            <a:pPr>
              <a:lnSpc>
                <a:spcPct val="150000"/>
              </a:lnSpc>
            </a:pPr>
            <a:r>
              <a:rPr lang="en-US" smtClean="0">
                <a:solidFill>
                  <a:srgbClr val="000000"/>
                </a:solidFill>
                <a:latin typeface="TimesNewRoman"/>
              </a:rPr>
              <a:t>FIRST(E</a:t>
            </a:r>
            <a:r>
              <a:rPr lang="en-US">
                <a:solidFill>
                  <a:srgbClr val="000000"/>
                </a:solidFill>
                <a:latin typeface="TimesNewRoman"/>
              </a:rPr>
              <a:t>) = { ( , id}</a:t>
            </a:r>
            <a:br>
              <a:rPr lang="en-US">
                <a:solidFill>
                  <a:srgbClr val="000000"/>
                </a:solidFill>
                <a:latin typeface="TimesNewRoman"/>
              </a:rPr>
            </a:br>
            <a:r>
              <a:rPr lang="en-US">
                <a:solidFill>
                  <a:srgbClr val="000000"/>
                </a:solidFill>
                <a:latin typeface="TimesNewRoman"/>
              </a:rPr>
              <a:t>FIRST(E’) ={+ , </a:t>
            </a:r>
            <a:r>
              <a:rPr lang="el-GR">
                <a:solidFill>
                  <a:srgbClr val="000000"/>
                </a:solidFill>
                <a:latin typeface="TimesNewRoman"/>
              </a:rPr>
              <a:t>ε }</a:t>
            </a:r>
            <a:br>
              <a:rPr lang="el-GR">
                <a:solidFill>
                  <a:srgbClr val="000000"/>
                </a:solidFill>
                <a:latin typeface="TimesNewRoman"/>
              </a:rPr>
            </a:br>
            <a:r>
              <a:rPr lang="en-US">
                <a:solidFill>
                  <a:srgbClr val="000000"/>
                </a:solidFill>
                <a:latin typeface="TimesNewRoman"/>
              </a:rPr>
              <a:t>FIRST(T) = { ( , id}</a:t>
            </a:r>
            <a:br>
              <a:rPr lang="en-US">
                <a:solidFill>
                  <a:srgbClr val="000000"/>
                </a:solidFill>
                <a:latin typeface="TimesNewRoman"/>
              </a:rPr>
            </a:br>
            <a:r>
              <a:rPr lang="en-US">
                <a:solidFill>
                  <a:srgbClr val="000000"/>
                </a:solidFill>
                <a:latin typeface="TimesNewRoman"/>
              </a:rPr>
              <a:t>FIRST(T’) = {*, </a:t>
            </a:r>
            <a:r>
              <a:rPr lang="el-GR">
                <a:solidFill>
                  <a:srgbClr val="000000"/>
                </a:solidFill>
                <a:latin typeface="TimesNewRoman"/>
              </a:rPr>
              <a:t>ε }</a:t>
            </a:r>
            <a:br>
              <a:rPr lang="el-GR">
                <a:solidFill>
                  <a:srgbClr val="000000"/>
                </a:solidFill>
                <a:latin typeface="TimesNewRoman"/>
              </a:rPr>
            </a:br>
            <a:r>
              <a:rPr lang="en-US">
                <a:solidFill>
                  <a:srgbClr val="000000"/>
                </a:solidFill>
                <a:latin typeface="TimesNewRoman"/>
              </a:rPr>
              <a:t>FIRST(F) = { ( , id </a:t>
            </a:r>
            <a:r>
              <a:rPr lang="en-US" smtClean="0">
                <a:solidFill>
                  <a:srgbClr val="000000"/>
                </a:solidFill>
                <a:latin typeface="TimesNewRoman"/>
              </a:rPr>
              <a:t>}</a:t>
            </a:r>
            <a:endParaRPr lang="en-US"/>
          </a:p>
        </p:txBody>
      </p:sp>
      <p:sp>
        <p:nvSpPr>
          <p:cNvPr id="7" name="Rectangle 6"/>
          <p:cNvSpPr/>
          <p:nvPr/>
        </p:nvSpPr>
        <p:spPr>
          <a:xfrm>
            <a:off x="5773271" y="3208479"/>
            <a:ext cx="3155576" cy="2585323"/>
          </a:xfrm>
          <a:prstGeom prst="rect">
            <a:avLst/>
          </a:prstGeom>
        </p:spPr>
        <p:txBody>
          <a:bodyPr wrap="square">
            <a:spAutoFit/>
          </a:bodyPr>
          <a:lstStyle/>
          <a:p>
            <a:pPr>
              <a:lnSpc>
                <a:spcPct val="150000"/>
              </a:lnSpc>
            </a:pPr>
            <a:r>
              <a:rPr lang="en-US" b="1" u="sng" smtClean="0">
                <a:solidFill>
                  <a:srgbClr val="C00000"/>
                </a:solidFill>
                <a:latin typeface="TimesNewRoman"/>
              </a:rPr>
              <a:t>Follow( </a:t>
            </a:r>
            <a:r>
              <a:rPr lang="en-US" b="1" u="sng">
                <a:solidFill>
                  <a:srgbClr val="C00000"/>
                </a:solidFill>
                <a:latin typeface="TimesNewRoman"/>
              </a:rPr>
              <a:t>) </a:t>
            </a:r>
            <a:r>
              <a:rPr lang="en-US" b="1" u="sng" smtClean="0">
                <a:solidFill>
                  <a:srgbClr val="C00000"/>
                </a:solidFill>
                <a:latin typeface="TimesNewRoman"/>
              </a:rPr>
              <a:t>:</a:t>
            </a:r>
          </a:p>
          <a:p>
            <a:pPr>
              <a:lnSpc>
                <a:spcPct val="150000"/>
              </a:lnSpc>
            </a:pPr>
            <a:r>
              <a:rPr lang="en-US"/>
              <a:t>FOLLOW(E) = { $, ) }</a:t>
            </a:r>
            <a:br>
              <a:rPr lang="en-US"/>
            </a:br>
            <a:r>
              <a:rPr lang="en-US"/>
              <a:t>FOLLOW(E’) = { $, ) }</a:t>
            </a:r>
            <a:br>
              <a:rPr lang="en-US"/>
            </a:br>
            <a:r>
              <a:rPr lang="en-US"/>
              <a:t>FOLLOW(T) = { +, $, ) }</a:t>
            </a:r>
            <a:br>
              <a:rPr lang="en-US"/>
            </a:br>
            <a:r>
              <a:rPr lang="en-US"/>
              <a:t>FOLLOW(T’) = { +, $, ) }</a:t>
            </a:r>
            <a:br>
              <a:rPr lang="en-US"/>
            </a:br>
            <a:r>
              <a:rPr lang="en-US"/>
              <a:t>FOLLOW(F) = {+, * , $ , ) </a:t>
            </a:r>
            <a:r>
              <a:rPr lang="en-US" smtClean="0"/>
              <a:t>}</a:t>
            </a:r>
            <a:endParaRPr lang="en-US"/>
          </a:p>
        </p:txBody>
      </p:sp>
    </p:spTree>
    <p:extLst>
      <p:ext uri="{BB962C8B-B14F-4D97-AF65-F5344CB8AC3E}">
        <p14:creationId xmlns:p14="http://schemas.microsoft.com/office/powerpoint/2010/main" val="1892572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9930"/>
            <a:ext cx="10515600" cy="766482"/>
          </a:xfrm>
        </p:spPr>
        <p:txBody>
          <a:bodyPr>
            <a:normAutofit/>
          </a:bodyPr>
          <a:lstStyle/>
          <a:p>
            <a:r>
              <a:rPr lang="en-US" sz="2400" b="1" smtClean="0">
                <a:solidFill>
                  <a:srgbClr val="C00000"/>
                </a:solidFill>
                <a:latin typeface="SimSun" panose="02010600030101010101" pitchFamily="2" charset="-122"/>
                <a:ea typeface="SimSun" panose="02010600030101010101" pitchFamily="2" charset="-122"/>
                <a:cs typeface="Arial Unicode MS" panose="020B0604020202020204" pitchFamily="34" charset="-128"/>
              </a:rPr>
              <a:t>Predictive parsing table or LL(1) parsing table</a:t>
            </a:r>
            <a:endParaRPr lang="en-US" sz="2400" b="1">
              <a:solidFill>
                <a:srgbClr val="C00000"/>
              </a:solidFill>
              <a:latin typeface="SimSun" panose="02010600030101010101" pitchFamily="2" charset="-122"/>
              <a:ea typeface="SimSun" panose="02010600030101010101" pitchFamily="2" charset="-122"/>
              <a:cs typeface="Arial Unicode MS" panose="020B0604020202020204" pitchFamily="34" charset="-128"/>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29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65346719"/>
              </p:ext>
            </p:extLst>
          </p:nvPr>
        </p:nvGraphicFramePr>
        <p:xfrm>
          <a:off x="1198282" y="2057400"/>
          <a:ext cx="9532474" cy="2501252"/>
        </p:xfrm>
        <a:graphic>
          <a:graphicData uri="http://schemas.openxmlformats.org/drawingml/2006/table">
            <a:tbl>
              <a:tblPr firstRow="1" bandRow="1"/>
              <a:tblGrid>
                <a:gridCol w="1361782"/>
                <a:gridCol w="1361782"/>
                <a:gridCol w="1361782"/>
                <a:gridCol w="1361782"/>
                <a:gridCol w="1361782"/>
                <a:gridCol w="1361782"/>
                <a:gridCol w="1361782"/>
              </a:tblGrid>
              <a:tr h="647052">
                <a:tc>
                  <a:txBody>
                    <a:bodyPr/>
                    <a:lstStyle/>
                    <a:p>
                      <a:r>
                        <a:rPr lang="en-US" smtClean="0"/>
                        <a:t>Non-Terminal</a:t>
                      </a:r>
                      <a:endParaRPr lang="en-US"/>
                    </a:p>
                  </a:txBody>
                  <a:tcPr/>
                </a:tc>
                <a:tc>
                  <a:txBody>
                    <a:bodyPr/>
                    <a:lstStyle/>
                    <a:p>
                      <a:r>
                        <a:rPr lang="en-US" smtClean="0"/>
                        <a:t>id</a:t>
                      </a:r>
                      <a:endParaRPr lang="en-US"/>
                    </a:p>
                  </a:txBody>
                  <a:tcPr/>
                </a:tc>
                <a:tc>
                  <a:txBody>
                    <a:bodyPr/>
                    <a:lstStyle/>
                    <a:p>
                      <a:r>
                        <a:rPr lang="en-US" smtClean="0"/>
                        <a:t>+</a:t>
                      </a:r>
                      <a:endParaRPr lang="en-US"/>
                    </a:p>
                  </a:txBody>
                  <a:tcPr/>
                </a:tc>
                <a:tc>
                  <a:txBody>
                    <a:bodyPr/>
                    <a:lstStyle/>
                    <a:p>
                      <a:r>
                        <a:rPr lang="en-US" smtClean="0"/>
                        <a:t>* </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r>
              <a:tr h="370840">
                <a:tc>
                  <a:txBody>
                    <a:bodyPr/>
                    <a:lstStyle/>
                    <a:p>
                      <a:r>
                        <a:rPr lang="en-US" smtClean="0"/>
                        <a:t>E</a:t>
                      </a:r>
                      <a:endParaRPr lang="en-US"/>
                    </a:p>
                  </a:txBody>
                  <a:tcPr/>
                </a:tc>
                <a:tc>
                  <a:txBody>
                    <a:bodyPr/>
                    <a:lstStyle/>
                    <a:p>
                      <a:r>
                        <a:rPr lang="en-US" smtClean="0"/>
                        <a:t>E-&gt;TE’</a:t>
                      </a:r>
                      <a:endParaRPr lang="en-US"/>
                    </a:p>
                  </a:txBody>
                  <a:tcPr/>
                </a:tc>
                <a:tc>
                  <a:txBody>
                    <a:bodyPr/>
                    <a:lstStyle/>
                    <a:p>
                      <a:endParaRPr lang="en-US"/>
                    </a:p>
                  </a:txBody>
                  <a:tcPr/>
                </a:tc>
                <a:tc>
                  <a:txBody>
                    <a:bodyPr/>
                    <a:lstStyle/>
                    <a:p>
                      <a:endParaRPr lang="en-US"/>
                    </a:p>
                  </a:txBody>
                  <a:tcPr/>
                </a:tc>
                <a:tc>
                  <a:txBody>
                    <a:bodyPr/>
                    <a:lstStyle/>
                    <a:p>
                      <a:r>
                        <a:rPr lang="en-US" smtClean="0"/>
                        <a:t>E-&gt; TE’</a:t>
                      </a:r>
                      <a:endParaRPr lang="en-US"/>
                    </a:p>
                  </a:txBody>
                  <a:tcPr/>
                </a:tc>
                <a:tc>
                  <a:txBody>
                    <a:bodyPr/>
                    <a:lstStyle/>
                    <a:p>
                      <a:endParaRPr lang="en-US"/>
                    </a:p>
                  </a:txBody>
                  <a:tcPr/>
                </a:tc>
                <a:tc>
                  <a:txBody>
                    <a:bodyPr/>
                    <a:lstStyle/>
                    <a:p>
                      <a:endParaRPr lang="en-US"/>
                    </a:p>
                  </a:txBody>
                  <a:tcPr/>
                </a:tc>
              </a:tr>
              <a:tr h="370840">
                <a:tc>
                  <a:txBody>
                    <a:bodyPr/>
                    <a:lstStyle/>
                    <a:p>
                      <a:r>
                        <a:rPr lang="en-US" smtClean="0"/>
                        <a:t>E’</a:t>
                      </a:r>
                    </a:p>
                  </a:txBody>
                  <a:tcPr/>
                </a:tc>
                <a:tc>
                  <a:txBody>
                    <a:bodyPr/>
                    <a:lstStyle/>
                    <a:p>
                      <a:endParaRPr lang="en-US"/>
                    </a:p>
                  </a:txBody>
                  <a:tcPr/>
                </a:tc>
                <a:tc>
                  <a:txBody>
                    <a:bodyPr/>
                    <a:lstStyle/>
                    <a:p>
                      <a:r>
                        <a:rPr lang="en-US" smtClean="0"/>
                        <a:t>E’-&gt; +TE’</a:t>
                      </a:r>
                    </a:p>
                  </a:txBody>
                  <a:tcPr/>
                </a:tc>
                <a:tc>
                  <a:txBody>
                    <a:bodyPr/>
                    <a:lstStyle/>
                    <a:p>
                      <a:endParaRPr lang="en-US"/>
                    </a:p>
                  </a:txBody>
                  <a:tcPr/>
                </a:tc>
                <a:tc>
                  <a:txBody>
                    <a:bodyPr/>
                    <a:lstStyle/>
                    <a:p>
                      <a:endParaRPr lang="en-US"/>
                    </a:p>
                  </a:txBody>
                  <a:tcPr/>
                </a:tc>
                <a:tc>
                  <a:txBody>
                    <a:bodyPr/>
                    <a:lstStyle/>
                    <a:p>
                      <a:r>
                        <a:rPr lang="en-US" smtClean="0"/>
                        <a:t>E’ -</a:t>
                      </a:r>
                      <a:r>
                        <a:rPr lang="en-US" baseline="0" smtClean="0"/>
                        <a:t>&gt; </a:t>
                      </a:r>
                      <a:r>
                        <a:rPr lang="el-GR" baseline="0" smtClean="0"/>
                        <a:t>ϵ</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 -</a:t>
                      </a:r>
                      <a:r>
                        <a:rPr lang="en-US" baseline="0" smtClean="0"/>
                        <a:t>&gt; </a:t>
                      </a:r>
                      <a:r>
                        <a:rPr lang="el-GR" baseline="0" smtClean="0"/>
                        <a:t>ϵ</a:t>
                      </a:r>
                      <a:endParaRPr lang="en-US"/>
                    </a:p>
                  </a:txBody>
                  <a:tcPr/>
                </a:tc>
              </a:tr>
              <a:tr h="370840">
                <a:tc>
                  <a:txBody>
                    <a:bodyPr/>
                    <a:lstStyle/>
                    <a:p>
                      <a:r>
                        <a:rPr lang="en-US" smtClean="0"/>
                        <a:t>T</a:t>
                      </a:r>
                      <a:endParaRPr lang="en-US"/>
                    </a:p>
                  </a:txBody>
                  <a:tcPr/>
                </a:tc>
                <a:tc>
                  <a:txBody>
                    <a:bodyPr/>
                    <a:lstStyle/>
                    <a:p>
                      <a:r>
                        <a:rPr lang="en-US" smtClean="0"/>
                        <a:t>T -&gt;</a:t>
                      </a:r>
                      <a:r>
                        <a:rPr lang="en-US" baseline="0" smtClean="0"/>
                        <a:t> FT’</a:t>
                      </a:r>
                      <a:endParaRPr lang="en-US"/>
                    </a:p>
                  </a:txBody>
                  <a:tcPr/>
                </a:tc>
                <a:tc>
                  <a:txBody>
                    <a:bodyPr/>
                    <a:lstStyle/>
                    <a:p>
                      <a:endParaRPr lang="en-US"/>
                    </a:p>
                  </a:txBody>
                  <a:tcPr/>
                </a:tc>
                <a:tc>
                  <a:txBody>
                    <a:bodyPr/>
                    <a:lstStyle/>
                    <a:p>
                      <a:endParaRPr lang="en-US"/>
                    </a:p>
                  </a:txBody>
                  <a:tcPr/>
                </a:tc>
                <a:tc>
                  <a:txBody>
                    <a:bodyPr/>
                    <a:lstStyle/>
                    <a:p>
                      <a:r>
                        <a:rPr lang="en-US" smtClean="0"/>
                        <a:t>T -&gt; FT’</a:t>
                      </a:r>
                      <a:endParaRPr lang="en-US"/>
                    </a:p>
                  </a:txBody>
                  <a:tcPr/>
                </a:tc>
                <a:tc>
                  <a:txBody>
                    <a:bodyPr/>
                    <a:lstStyle/>
                    <a:p>
                      <a:endParaRPr lang="en-US"/>
                    </a:p>
                  </a:txBody>
                  <a:tcPr/>
                </a:tc>
                <a:tc>
                  <a:txBody>
                    <a:bodyPr/>
                    <a:lstStyle/>
                    <a:p>
                      <a:endParaRPr lang="en-US"/>
                    </a:p>
                  </a:txBody>
                  <a:tcPr/>
                </a:tc>
              </a:tr>
              <a:tr h="370840">
                <a:tc>
                  <a:txBody>
                    <a:bodyPr/>
                    <a:lstStyle/>
                    <a:p>
                      <a:r>
                        <a:rPr lang="en-US" smtClean="0"/>
                        <a:t>T’</a:t>
                      </a:r>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 -</a:t>
                      </a:r>
                      <a:r>
                        <a:rPr lang="en-US" baseline="0" smtClean="0"/>
                        <a:t>&gt; </a:t>
                      </a:r>
                      <a:r>
                        <a:rPr lang="el-GR" baseline="0" smtClean="0"/>
                        <a:t>ϵ</a:t>
                      </a:r>
                      <a:endParaRPr lang="en-US"/>
                    </a:p>
                  </a:txBody>
                  <a:tcPr/>
                </a:tc>
                <a:tc>
                  <a:txBody>
                    <a:bodyPr/>
                    <a:lstStyle/>
                    <a:p>
                      <a:r>
                        <a:rPr lang="en-US" smtClean="0"/>
                        <a:t>T -&gt;</a:t>
                      </a:r>
                      <a:r>
                        <a:rPr lang="en-US" baseline="0" smtClean="0"/>
                        <a:t> *FT’</a:t>
                      </a:r>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 -</a:t>
                      </a:r>
                      <a:r>
                        <a:rPr lang="en-US" baseline="0" smtClean="0"/>
                        <a:t>&gt; </a:t>
                      </a:r>
                      <a:r>
                        <a:rPr lang="el-GR" baseline="0" smtClean="0"/>
                        <a:t>ϵ</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 -</a:t>
                      </a:r>
                      <a:r>
                        <a:rPr lang="en-US" baseline="0" smtClean="0"/>
                        <a:t>&gt; </a:t>
                      </a:r>
                      <a:r>
                        <a:rPr lang="el-GR" baseline="0" smtClean="0"/>
                        <a:t>ϵ</a:t>
                      </a:r>
                      <a:endParaRPr lang="en-US"/>
                    </a:p>
                  </a:txBody>
                  <a:tcPr/>
                </a:tc>
              </a:tr>
              <a:tr h="370840">
                <a:tc>
                  <a:txBody>
                    <a:bodyPr/>
                    <a:lstStyle/>
                    <a:p>
                      <a:r>
                        <a:rPr lang="en-US" smtClean="0"/>
                        <a:t>F</a:t>
                      </a:r>
                      <a:endParaRPr lang="en-US"/>
                    </a:p>
                  </a:txBody>
                  <a:tcPr/>
                </a:tc>
                <a:tc>
                  <a:txBody>
                    <a:bodyPr/>
                    <a:lstStyle/>
                    <a:p>
                      <a:r>
                        <a:rPr lang="en-US" smtClean="0"/>
                        <a:t>F -&gt; id</a:t>
                      </a:r>
                      <a:endParaRPr lang="en-US"/>
                    </a:p>
                  </a:txBody>
                  <a:tcPr/>
                </a:tc>
                <a:tc>
                  <a:txBody>
                    <a:bodyPr/>
                    <a:lstStyle/>
                    <a:p>
                      <a:endParaRPr lang="en-US"/>
                    </a:p>
                  </a:txBody>
                  <a:tcPr/>
                </a:tc>
                <a:tc>
                  <a:txBody>
                    <a:bodyPr/>
                    <a:lstStyle/>
                    <a:p>
                      <a:endParaRPr lang="en-US"/>
                    </a:p>
                  </a:txBody>
                  <a:tcPr/>
                </a:tc>
                <a:tc>
                  <a:txBody>
                    <a:bodyPr/>
                    <a:lstStyle/>
                    <a:p>
                      <a:r>
                        <a:rPr lang="en-US" smtClean="0"/>
                        <a:t>F -&gt; (E)</a:t>
                      </a:r>
                      <a:endParaRPr lang="en-US"/>
                    </a:p>
                  </a:txBody>
                  <a:tcPr/>
                </a:tc>
                <a:tc>
                  <a:txBody>
                    <a:bodyPr/>
                    <a:lstStyle/>
                    <a:p>
                      <a:endParaRPr lang="en-US"/>
                    </a:p>
                  </a:txBody>
                  <a:tcPr/>
                </a:tc>
                <a:tc>
                  <a:txBody>
                    <a:bodyPr/>
                    <a:lstStyle/>
                    <a:p>
                      <a:endParaRPr lang="en-US"/>
                    </a:p>
                  </a:txBody>
                  <a:tcPr/>
                </a:tc>
              </a:tr>
            </a:tbl>
          </a:graphicData>
        </a:graphic>
      </p:graphicFrame>
      <p:cxnSp>
        <p:nvCxnSpPr>
          <p:cNvPr id="8" name="Straight Arrow Connector 7"/>
          <p:cNvCxnSpPr/>
          <p:nvPr/>
        </p:nvCxnSpPr>
        <p:spPr>
          <a:xfrm>
            <a:off x="2164976" y="2501154"/>
            <a:ext cx="0" cy="3227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634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434" y="317927"/>
            <a:ext cx="9911366" cy="748693"/>
          </a:xfrm>
        </p:spPr>
        <p:txBody>
          <a:bodyPr>
            <a:noAutofit/>
          </a:bodyPr>
          <a:lstStyle/>
          <a:p>
            <a:r>
              <a:rPr lang="en-US" sz="2800" b="1" smtClean="0">
                <a:solidFill>
                  <a:srgbClr val="C00000"/>
                </a:solidFill>
              </a:rPr>
              <a:t> Position of Parser in compiler</a:t>
            </a:r>
            <a:r>
              <a:rPr lang="en-US" sz="2800" b="1">
                <a:solidFill>
                  <a:srgbClr val="C00000"/>
                </a:solidFill>
              </a:rPr>
              <a:t/>
            </a:r>
            <a:br>
              <a:rPr lang="en-US" sz="2800" b="1">
                <a:solidFill>
                  <a:srgbClr val="C00000"/>
                </a:solidFill>
              </a:rPr>
            </a:br>
            <a:endParaRPr lang="en-US" sz="2800" b="1">
              <a:solidFill>
                <a:srgbClr val="C00000"/>
              </a:solidFill>
            </a:endParaRPr>
          </a:p>
        </p:txBody>
      </p:sp>
      <p:sp>
        <p:nvSpPr>
          <p:cNvPr id="6" name="Slide Number Placeholder 5"/>
          <p:cNvSpPr>
            <a:spLocks noGrp="1"/>
          </p:cNvSpPr>
          <p:nvPr>
            <p:ph type="sldNum" sz="quarter" idx="12"/>
          </p:nvPr>
        </p:nvSpPr>
        <p:spPr/>
        <p:txBody>
          <a:bodyPr/>
          <a:lstStyle/>
          <a:p>
            <a:fld id="{10CE138F-077E-4F22-9EFF-343499C387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pic>
        <p:nvPicPr>
          <p:cNvPr id="8" name="Content Placeholder 7"/>
          <p:cNvPicPr>
            <a:picLocks noGrp="1"/>
          </p:cNvPicPr>
          <p:nvPr>
            <p:ph idx="1"/>
          </p:nvPr>
        </p:nvPicPr>
        <p:blipFill>
          <a:blip r:embed="rId2"/>
          <a:srcRect/>
          <a:stretch>
            <a:fillRect/>
          </a:stretch>
        </p:blipFill>
        <p:spPr bwMode="auto">
          <a:xfrm>
            <a:off x="1900675" y="2155818"/>
            <a:ext cx="6709925" cy="2121943"/>
          </a:xfrm>
          <a:prstGeom prst="rect">
            <a:avLst/>
          </a:prstGeom>
          <a:noFill/>
          <a:ln w="9525">
            <a:noFill/>
            <a:miter lim="800000"/>
            <a:headEnd/>
            <a:tailEnd/>
          </a:ln>
        </p:spPr>
      </p:pic>
      <p:sp>
        <p:nvSpPr>
          <p:cNvPr id="9" name="TextBox 8"/>
          <p:cNvSpPr txBox="1"/>
          <p:nvPr/>
        </p:nvSpPr>
        <p:spPr>
          <a:xfrm>
            <a:off x="8619408" y="2361961"/>
            <a:ext cx="1761722" cy="369332"/>
          </a:xfrm>
          <a:prstGeom prst="rect">
            <a:avLst/>
          </a:prstGeom>
          <a:noFill/>
        </p:spPr>
        <p:txBody>
          <a:bodyPr wrap="square" rtlCol="0">
            <a:spAutoFit/>
          </a:bodyPr>
          <a:lstStyle/>
          <a:p>
            <a:r>
              <a:rPr lang="en-US" smtClean="0"/>
              <a:t>Parse Tree</a:t>
            </a:r>
            <a:endParaRPr lang="en-US"/>
          </a:p>
        </p:txBody>
      </p:sp>
      <p:sp>
        <p:nvSpPr>
          <p:cNvPr id="10" name="Rectangle 9"/>
          <p:cNvSpPr/>
          <p:nvPr/>
        </p:nvSpPr>
        <p:spPr>
          <a:xfrm>
            <a:off x="1442433" y="1033551"/>
            <a:ext cx="8938695" cy="1022459"/>
          </a:xfrm>
          <a:prstGeom prst="rect">
            <a:avLst/>
          </a:prstGeom>
        </p:spPr>
        <p:txBody>
          <a:bodyPr wrap="square">
            <a:spAutoFit/>
          </a:bodyPr>
          <a:lstStyle/>
          <a:p>
            <a:pPr marL="285750" indent="-285750">
              <a:lnSpc>
                <a:spcPct val="115000"/>
              </a:lnSpc>
              <a:buFont typeface="Arial" panose="020B0604020202020204" pitchFamily="34" charset="0"/>
              <a:buChar char="•"/>
            </a:pPr>
            <a:r>
              <a:rPr lang="en-US">
                <a:latin typeface="Times New Roman" panose="02020603050405020304" pitchFamily="18" charset="0"/>
                <a:ea typeface="Calibri" panose="020F0502020204030204" pitchFamily="34" charset="0"/>
                <a:cs typeface="Mangal"/>
              </a:rPr>
              <a:t>It works in lock-step with the lexical analyzer and is responsible for creating a parse-tree of the source code</a:t>
            </a:r>
            <a:r>
              <a:rPr lang="en-US" smtClean="0">
                <a:latin typeface="Times New Roman" panose="02020603050405020304" pitchFamily="18" charset="0"/>
                <a:ea typeface="Calibri" panose="020F0502020204030204" pitchFamily="34" charset="0"/>
                <a:cs typeface="Mangal"/>
              </a:rPr>
              <a:t>.</a:t>
            </a:r>
          </a:p>
          <a:p>
            <a:pPr marL="285750" indent="-285750">
              <a:lnSpc>
                <a:spcPct val="115000"/>
              </a:lnSpc>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Mangal"/>
            </a:endParaRPr>
          </a:p>
        </p:txBody>
      </p:sp>
      <p:sp>
        <p:nvSpPr>
          <p:cNvPr id="11" name="Rectangle 10"/>
          <p:cNvSpPr/>
          <p:nvPr/>
        </p:nvSpPr>
        <p:spPr>
          <a:xfrm>
            <a:off x="1443476" y="4549676"/>
            <a:ext cx="8843525" cy="2031325"/>
          </a:xfrm>
          <a:prstGeom prst="rect">
            <a:avLst/>
          </a:prstGeom>
        </p:spPr>
        <p:txBody>
          <a:bodyPr wrap="square">
            <a:spAutoFit/>
          </a:bodyPr>
          <a:lstStyle/>
          <a:p>
            <a: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Functions of the parser :</a:t>
            </a:r>
            <a:b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br>
            <a: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1. It verifies the structure generated by the tokens based on the grammar.</a:t>
            </a:r>
            <a:b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br>
            <a: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2. It constructs the parse tree.</a:t>
            </a:r>
            <a:b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br>
            <a: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3. It reports the errors.</a:t>
            </a:r>
            <a:b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br>
            <a: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4. It performs error recovery.</a:t>
            </a:r>
            <a:b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br>
            <a: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a:r>
            <a:br>
              <a:rPr lang="en-US">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br>
            <a:endParaRPr lang="en-US">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979923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76" y="109631"/>
            <a:ext cx="10515600" cy="656851"/>
          </a:xfrm>
        </p:spPr>
        <p:txBody>
          <a:bodyPr>
            <a:normAutofit/>
          </a:bodyPr>
          <a:lstStyle/>
          <a:p>
            <a:r>
              <a:rPr lang="en-US" sz="2400" b="1" u="sng" smtClean="0">
                <a:solidFill>
                  <a:srgbClr val="C00000"/>
                </a:solidFill>
                <a:latin typeface="SimSun" panose="02010600030101010101" pitchFamily="2" charset="-122"/>
                <a:ea typeface="SimSun" panose="02010600030101010101" pitchFamily="2" charset="-122"/>
              </a:rPr>
              <a:t>LL(1) parsing of the string: id+id*id</a:t>
            </a:r>
            <a:endParaRPr lang="en-US" sz="2400" b="1" u="sng">
              <a:solidFill>
                <a:srgbClr val="C00000"/>
              </a:solidFill>
              <a:latin typeface="SimSun" panose="02010600030101010101" pitchFamily="2" charset="-122"/>
              <a:ea typeface="SimSun" panose="02010600030101010101" pitchFamily="2" charset="-122"/>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05722558"/>
              </p:ext>
            </p:extLst>
          </p:nvPr>
        </p:nvGraphicFramePr>
        <p:xfrm>
          <a:off x="981634" y="808990"/>
          <a:ext cx="7050741" cy="5547360"/>
        </p:xfrm>
        <a:graphic>
          <a:graphicData uri="http://schemas.openxmlformats.org/drawingml/2006/table">
            <a:tbl>
              <a:tblPr firstRow="1" bandRow="1"/>
              <a:tblGrid>
                <a:gridCol w="2350247"/>
                <a:gridCol w="2350247"/>
                <a:gridCol w="2350247"/>
              </a:tblGrid>
              <a:tr h="361741">
                <a:tc>
                  <a:txBody>
                    <a:bodyPr/>
                    <a:lstStyle/>
                    <a:p>
                      <a:r>
                        <a:rPr lang="en-US" sz="1800" b="1" smtClean="0">
                          <a:latin typeface="+mn-lt"/>
                        </a:rPr>
                        <a:t>Stack</a:t>
                      </a:r>
                      <a:endParaRPr lang="en-US" sz="1800" b="1">
                        <a:latin typeface="+mn-lt"/>
                        <a:ea typeface="Arial Unicode MS" panose="020B0604020202020204" pitchFamily="34" charset="-128"/>
                        <a:cs typeface="Times New Roman" panose="02020603050405020304" pitchFamily="18" charset="0"/>
                      </a:endParaRPr>
                    </a:p>
                  </a:txBody>
                  <a:tcPr/>
                </a:tc>
                <a:tc>
                  <a:txBody>
                    <a:bodyPr/>
                    <a:lstStyle/>
                    <a:p>
                      <a:r>
                        <a:rPr lang="en-US" sz="1800" b="1" smtClean="0">
                          <a:latin typeface="+mn-lt"/>
                        </a:rPr>
                        <a:t>Input</a:t>
                      </a:r>
                      <a:endParaRPr lang="en-US" sz="1800" b="1">
                        <a:latin typeface="+mn-lt"/>
                        <a:ea typeface="Arial Unicode MS" panose="020B0604020202020204" pitchFamily="34" charset="-128"/>
                        <a:cs typeface="Times New Roman" panose="02020603050405020304" pitchFamily="18" charset="0"/>
                      </a:endParaRPr>
                    </a:p>
                  </a:txBody>
                  <a:tcPr/>
                </a:tc>
                <a:tc>
                  <a:txBody>
                    <a:bodyPr/>
                    <a:lstStyle/>
                    <a:p>
                      <a:r>
                        <a:rPr lang="en-US" sz="1800" b="1" smtClean="0">
                          <a:latin typeface="+mn-lt"/>
                        </a:rPr>
                        <a:t>Output</a:t>
                      </a:r>
                      <a:endParaRPr lang="en-US" sz="1800" b="1">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E-&gt;</a:t>
                      </a:r>
                      <a:r>
                        <a:rPr lang="en-US" sz="1400" baseline="0" smtClean="0">
                          <a:latin typeface="+mn-lt"/>
                        </a:rPr>
                        <a:t> TE’</a:t>
                      </a:r>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$E’T’F</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latin typeface="+mn-lt"/>
                        </a:rPr>
                        <a:t>id+id*id$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T -&gt; FT’</a:t>
                      </a:r>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$E’T’id</a:t>
                      </a:r>
                      <a:endParaRPr lang="en-US" sz="1400" smtClean="0">
                        <a:latin typeface="+mn-lt"/>
                        <a:ea typeface="Arial Unicode MS" panose="020B0604020202020204" pitchFamily="34" charset="-128"/>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latin typeface="+mn-lt"/>
                        </a:rPr>
                        <a:t>id+id*id$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F -&gt; id</a:t>
                      </a:r>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T’ -&gt;</a:t>
                      </a:r>
                      <a:r>
                        <a:rPr lang="en-US" sz="1400" baseline="0" smtClean="0">
                          <a:latin typeface="+mn-lt"/>
                        </a:rPr>
                        <a:t> </a:t>
                      </a:r>
                      <a:r>
                        <a:rPr lang="el-GR" sz="1400" baseline="0" smtClean="0">
                          <a:latin typeface="+mn-lt"/>
                        </a:rPr>
                        <a:t>ϵ</a:t>
                      </a:r>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E’ -&gt;+TE’</a:t>
                      </a:r>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$E’T’F</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T -&gt; FT’</a:t>
                      </a:r>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F -&gt; id</a:t>
                      </a:r>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$E’T’F*</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T’ -&gt; *FT’</a:t>
                      </a:r>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$E’T’F</a:t>
                      </a:r>
                      <a:endParaRPr lang="en-US" sz="1400" smtClean="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id$</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F -&gt; id</a:t>
                      </a:r>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endParaRPr lang="en-US" sz="140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$E’</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T’-&gt; </a:t>
                      </a:r>
                      <a:r>
                        <a:rPr lang="el-GR" sz="1400" smtClean="0">
                          <a:latin typeface="+mn-lt"/>
                        </a:rPr>
                        <a:t>ϵ</a:t>
                      </a:r>
                      <a:endParaRPr lang="en-US" sz="1400" smtClean="0">
                        <a:latin typeface="+mn-lt"/>
                        <a:ea typeface="Arial Unicode MS" panose="020B0604020202020204" pitchFamily="34" charset="-128"/>
                        <a:cs typeface="Times New Roman" panose="02020603050405020304" pitchFamily="18" charset="0"/>
                      </a:endParaRPr>
                    </a:p>
                  </a:txBody>
                  <a:tcPr/>
                </a:tc>
              </a:tr>
              <a:tr h="301451">
                <a:tc>
                  <a:txBody>
                    <a:bodyPr/>
                    <a:lstStyle/>
                    <a:p>
                      <a:r>
                        <a:rPr lang="en-US" sz="1400" smtClean="0">
                          <a:latin typeface="+mn-lt"/>
                        </a:rPr>
                        <a: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a:t>
                      </a:r>
                      <a:endParaRPr lang="en-US" sz="1400">
                        <a:latin typeface="+mn-lt"/>
                        <a:ea typeface="Arial Unicode MS" panose="020B0604020202020204" pitchFamily="34" charset="-128"/>
                        <a:cs typeface="Times New Roman" panose="02020603050405020304" pitchFamily="18" charset="0"/>
                      </a:endParaRPr>
                    </a:p>
                  </a:txBody>
                  <a:tcPr/>
                </a:tc>
                <a:tc>
                  <a:txBody>
                    <a:bodyPr/>
                    <a:lstStyle/>
                    <a:p>
                      <a:r>
                        <a:rPr lang="en-US" sz="1400" smtClean="0">
                          <a:latin typeface="+mn-lt"/>
                        </a:rPr>
                        <a:t>E’ -&gt; </a:t>
                      </a:r>
                      <a:r>
                        <a:rPr lang="el-GR" sz="1400" smtClean="0">
                          <a:latin typeface="+mn-lt"/>
                        </a:rPr>
                        <a:t>ϵ</a:t>
                      </a:r>
                      <a:endParaRPr lang="en-US" sz="1400" smtClean="0">
                        <a:latin typeface="+mn-lt"/>
                        <a:ea typeface="Arial Unicode MS" panose="020B0604020202020204" pitchFamily="34" charset="-128"/>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737583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smtClean="0">
                <a:solidFill>
                  <a:srgbClr val="C00000"/>
                </a:solidFill>
              </a:rPr>
              <a:t>LL(1) Grammar</a:t>
            </a:r>
            <a:endParaRPr lang="en-US" sz="3200" u="sng">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31</a:t>
            </a:fld>
            <a:endParaRPr lang="en-US"/>
          </a:p>
        </p:txBody>
      </p:sp>
      <p:sp>
        <p:nvSpPr>
          <p:cNvPr id="5" name="Rectangle 4"/>
          <p:cNvSpPr/>
          <p:nvPr/>
        </p:nvSpPr>
        <p:spPr>
          <a:xfrm>
            <a:off x="632011" y="1371600"/>
            <a:ext cx="9587753" cy="4247317"/>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latin typeface="TimesNewRoman"/>
              </a:rPr>
              <a:t>The parsing table entries are single entries. So each location has not more than one entry. </a:t>
            </a:r>
            <a:r>
              <a:rPr lang="en-US" smtClean="0">
                <a:solidFill>
                  <a:srgbClr val="000000"/>
                </a:solidFill>
                <a:latin typeface="TimesNewRoman"/>
              </a:rPr>
              <a:t>This type </a:t>
            </a:r>
            <a:r>
              <a:rPr lang="en-US">
                <a:solidFill>
                  <a:srgbClr val="000000"/>
                </a:solidFill>
                <a:latin typeface="TimesNewRoman"/>
              </a:rPr>
              <a:t>of grammar is called LL(1) grammar</a:t>
            </a:r>
            <a:r>
              <a:rPr lang="en-US" smtClean="0">
                <a:solidFill>
                  <a:srgbClr val="000000"/>
                </a:solidFill>
                <a:latin typeface="TimesNewRoman"/>
              </a:rPr>
              <a:t>.</a:t>
            </a:r>
          </a:p>
          <a:p>
            <a:pPr marL="285750" indent="-285750">
              <a:buFont typeface="Arial" panose="020B0604020202020204" pitchFamily="34" charset="0"/>
              <a:buChar char="•"/>
            </a:pPr>
            <a:r>
              <a:rPr lang="en-US" smtClean="0"/>
              <a:t>A </a:t>
            </a:r>
            <a:r>
              <a:rPr lang="en-US"/>
              <a:t>left recursive, not left factored and ambiguous grammar cannot be a LL(1) grammar (i.e. left recursive, not left factored and ambiguous grammar may have multiply –defined entries in parsing table</a:t>
            </a:r>
            <a:r>
              <a:rPr lang="en-US" smtClean="0"/>
              <a:t>).</a:t>
            </a:r>
            <a:endParaRPr lang="en-US"/>
          </a:p>
          <a:p>
            <a:pPr marL="285750" indent="-285750">
              <a:buFont typeface="Arial" panose="020B0604020202020204" pitchFamily="34" charset="0"/>
              <a:buChar char="•"/>
            </a:pPr>
            <a:r>
              <a:rPr lang="en-US" smtClean="0">
                <a:solidFill>
                  <a:srgbClr val="000000"/>
                </a:solidFill>
                <a:latin typeface="TimesNewRoman"/>
              </a:rPr>
              <a:t>LL(1):  first L means input is scanned from left to right, second L means left most derivation and 1 means one input used as a look-ahead symbol to determine parser action.</a:t>
            </a:r>
          </a:p>
          <a:p>
            <a:pPr marL="285750" indent="-285750">
              <a:buFont typeface="Arial" panose="020B0604020202020204" pitchFamily="34" charset="0"/>
              <a:buChar char="•"/>
            </a:pPr>
            <a:r>
              <a:rPr lang="en-US">
                <a:solidFill>
                  <a:srgbClr val="000000"/>
                </a:solidFill>
                <a:latin typeface="TimesNewRoman"/>
              </a:rPr>
              <a:t> </a:t>
            </a:r>
            <a:r>
              <a:rPr lang="en-US" smtClean="0">
                <a:solidFill>
                  <a:srgbClr val="000000"/>
                </a:solidFill>
                <a:latin typeface="TimesNewRoman"/>
              </a:rPr>
              <a:t>A grammar is LL(1) if and only if the following conditions hold for two distinctive production rules: A -&gt; </a:t>
            </a:r>
            <a:r>
              <a:rPr lang="el-GR" smtClean="0">
                <a:solidFill>
                  <a:srgbClr val="000000"/>
                </a:solidFill>
                <a:latin typeface="TimesNewRoman"/>
              </a:rPr>
              <a:t>α</a:t>
            </a:r>
            <a:r>
              <a:rPr lang="en-US" smtClean="0">
                <a:solidFill>
                  <a:srgbClr val="000000"/>
                </a:solidFill>
                <a:latin typeface="TimesNewRoman"/>
              </a:rPr>
              <a:t> and A -&gt; </a:t>
            </a:r>
            <a:r>
              <a:rPr lang="el-GR" smtClean="0">
                <a:solidFill>
                  <a:srgbClr val="000000"/>
                </a:solidFill>
                <a:latin typeface="TimesNewRoman"/>
              </a:rPr>
              <a:t>β</a:t>
            </a:r>
            <a:r>
              <a:rPr lang="en-US" smtClean="0">
                <a:solidFill>
                  <a:srgbClr val="000000"/>
                </a:solidFill>
                <a:latin typeface="TimesNewRoman"/>
              </a:rPr>
              <a:t> ,</a:t>
            </a:r>
          </a:p>
          <a:p>
            <a:pPr marL="857250" lvl="1" indent="-400050">
              <a:buFont typeface="+mj-lt"/>
              <a:buAutoNum type="romanLcPeriod"/>
            </a:pPr>
            <a:r>
              <a:rPr lang="en-US" smtClean="0">
                <a:solidFill>
                  <a:srgbClr val="000000"/>
                </a:solidFill>
                <a:latin typeface="TimesNewRoman"/>
              </a:rPr>
              <a:t>Both </a:t>
            </a:r>
            <a:r>
              <a:rPr lang="el-GR" smtClean="0">
                <a:solidFill>
                  <a:srgbClr val="000000"/>
                </a:solidFill>
                <a:latin typeface="TimesNewRoman"/>
              </a:rPr>
              <a:t>α</a:t>
            </a:r>
            <a:r>
              <a:rPr lang="en-US" smtClean="0">
                <a:solidFill>
                  <a:srgbClr val="000000"/>
                </a:solidFill>
                <a:latin typeface="TimesNewRoman"/>
              </a:rPr>
              <a:t> and </a:t>
            </a:r>
            <a:r>
              <a:rPr lang="el-GR">
                <a:solidFill>
                  <a:srgbClr val="000000"/>
                </a:solidFill>
                <a:latin typeface="TimesNewRoman"/>
              </a:rPr>
              <a:t>β</a:t>
            </a:r>
            <a:r>
              <a:rPr lang="en-US">
                <a:solidFill>
                  <a:srgbClr val="000000"/>
                </a:solidFill>
                <a:latin typeface="TimesNewRoman"/>
              </a:rPr>
              <a:t> </a:t>
            </a:r>
            <a:r>
              <a:rPr lang="en-US" smtClean="0">
                <a:solidFill>
                  <a:srgbClr val="000000"/>
                </a:solidFill>
                <a:latin typeface="TimesNewRoman"/>
              </a:rPr>
              <a:t> cannot devie string starting with same terminals.</a:t>
            </a:r>
          </a:p>
          <a:p>
            <a:pPr marL="857250" lvl="1" indent="-400050">
              <a:buFont typeface="+mj-lt"/>
              <a:buAutoNum type="romanLcPeriod"/>
            </a:pPr>
            <a:r>
              <a:rPr lang="en-US" smtClean="0">
                <a:solidFill>
                  <a:srgbClr val="000000"/>
                </a:solidFill>
                <a:latin typeface="TimesNewRoman"/>
              </a:rPr>
              <a:t>At most one of </a:t>
            </a:r>
            <a:r>
              <a:rPr lang="el-GR">
                <a:solidFill>
                  <a:srgbClr val="000000"/>
                </a:solidFill>
                <a:latin typeface="TimesNewRoman"/>
              </a:rPr>
              <a:t>α</a:t>
            </a:r>
            <a:r>
              <a:rPr lang="en-US">
                <a:solidFill>
                  <a:srgbClr val="000000"/>
                </a:solidFill>
                <a:latin typeface="TimesNewRoman"/>
              </a:rPr>
              <a:t> and </a:t>
            </a:r>
            <a:r>
              <a:rPr lang="el-GR">
                <a:solidFill>
                  <a:srgbClr val="000000"/>
                </a:solidFill>
                <a:latin typeface="TimesNewRoman"/>
              </a:rPr>
              <a:t>β</a:t>
            </a:r>
            <a:r>
              <a:rPr lang="en-US">
                <a:solidFill>
                  <a:srgbClr val="000000"/>
                </a:solidFill>
                <a:latin typeface="TimesNewRoman"/>
              </a:rPr>
              <a:t> </a:t>
            </a:r>
            <a:r>
              <a:rPr lang="en-US" smtClean="0">
                <a:solidFill>
                  <a:srgbClr val="000000"/>
                </a:solidFill>
                <a:latin typeface="TimesNewRoman"/>
              </a:rPr>
              <a:t>can derive to </a:t>
            </a:r>
            <a:r>
              <a:rPr lang="el-GR" smtClean="0">
                <a:solidFill>
                  <a:srgbClr val="000000"/>
                </a:solidFill>
                <a:latin typeface="TimesNewRoman"/>
              </a:rPr>
              <a:t>ϵ</a:t>
            </a:r>
            <a:r>
              <a:rPr lang="en-US" smtClean="0">
                <a:solidFill>
                  <a:srgbClr val="000000"/>
                </a:solidFill>
                <a:latin typeface="TimesNewRoman"/>
              </a:rPr>
              <a:t>.</a:t>
            </a:r>
          </a:p>
          <a:p>
            <a:pPr marL="857250" lvl="1" indent="-400050">
              <a:buFont typeface="+mj-lt"/>
              <a:buAutoNum type="romanLcPeriod"/>
            </a:pPr>
            <a:r>
              <a:rPr lang="en-US" smtClean="0">
                <a:solidFill>
                  <a:srgbClr val="000000"/>
                </a:solidFill>
                <a:latin typeface="TimesNewRoman"/>
              </a:rPr>
              <a:t>If </a:t>
            </a:r>
            <a:r>
              <a:rPr lang="el-GR" smtClean="0">
                <a:solidFill>
                  <a:srgbClr val="000000"/>
                </a:solidFill>
                <a:latin typeface="TimesNewRoman"/>
              </a:rPr>
              <a:t>β</a:t>
            </a:r>
            <a:r>
              <a:rPr lang="en-US" smtClean="0">
                <a:solidFill>
                  <a:srgbClr val="000000"/>
                </a:solidFill>
                <a:latin typeface="TimesNewRoman"/>
              </a:rPr>
              <a:t> can derive </a:t>
            </a:r>
            <a:r>
              <a:rPr lang="el-GR" smtClean="0">
                <a:solidFill>
                  <a:srgbClr val="000000"/>
                </a:solidFill>
                <a:latin typeface="TimesNewRoman"/>
              </a:rPr>
              <a:t>ϵ</a:t>
            </a:r>
            <a:r>
              <a:rPr lang="en-US" smtClean="0">
                <a:solidFill>
                  <a:srgbClr val="000000"/>
                </a:solidFill>
                <a:latin typeface="TimesNewRoman"/>
              </a:rPr>
              <a:t> then </a:t>
            </a:r>
            <a:r>
              <a:rPr lang="el-GR">
                <a:solidFill>
                  <a:srgbClr val="000000"/>
                </a:solidFill>
                <a:latin typeface="TimesNewRoman"/>
              </a:rPr>
              <a:t>α </a:t>
            </a:r>
            <a:r>
              <a:rPr lang="en-US" smtClean="0">
                <a:solidFill>
                  <a:srgbClr val="000000"/>
                </a:solidFill>
                <a:latin typeface="TimesNewRoman"/>
              </a:rPr>
              <a:t>cannot derive to any string starting with a terminal in FOLLOW(A).</a:t>
            </a:r>
            <a:r>
              <a:rPr lang="en-US">
                <a:solidFill>
                  <a:srgbClr val="000000"/>
                </a:solidFill>
                <a:latin typeface="TimesNewRoman"/>
              </a:rPr>
              <a:t/>
            </a:r>
            <a:br>
              <a:rPr lang="en-US">
                <a:solidFill>
                  <a:srgbClr val="000000"/>
                </a:solidFill>
                <a:latin typeface="TimesNewRoman"/>
              </a:rPr>
            </a:br>
            <a:endParaRPr lang="en-US"/>
          </a:p>
        </p:txBody>
      </p:sp>
    </p:spTree>
    <p:extLst>
      <p:ext uri="{BB962C8B-B14F-4D97-AF65-F5344CB8AC3E}">
        <p14:creationId xmlns:p14="http://schemas.microsoft.com/office/powerpoint/2010/main" val="3420856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C00000"/>
                </a:solidFill>
              </a:rPr>
              <a:t>Exercise</a:t>
            </a:r>
            <a:endParaRPr lang="en-US">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32</a:t>
            </a:fld>
            <a:endParaRPr lang="en-US"/>
          </a:p>
        </p:txBody>
      </p:sp>
      <p:sp>
        <p:nvSpPr>
          <p:cNvPr id="5" name="Rectangle 4"/>
          <p:cNvSpPr/>
          <p:nvPr/>
        </p:nvSpPr>
        <p:spPr>
          <a:xfrm>
            <a:off x="838200" y="1690688"/>
            <a:ext cx="7315200" cy="5262979"/>
          </a:xfrm>
          <a:prstGeom prst="rect">
            <a:avLst/>
          </a:prstGeom>
        </p:spPr>
        <p:txBody>
          <a:bodyPr wrap="square">
            <a:spAutoFit/>
          </a:bodyPr>
          <a:lstStyle/>
          <a:p>
            <a:pPr marL="342900" indent="-342900">
              <a:buFont typeface="+mj-lt"/>
              <a:buAutoNum type="arabicPeriod"/>
            </a:pPr>
            <a:r>
              <a:rPr lang="en-US" sz="2400">
                <a:solidFill>
                  <a:srgbClr val="000000"/>
                </a:solidFill>
                <a:latin typeface="TimesNewRoman"/>
              </a:rPr>
              <a:t>Consider this following grammar:</a:t>
            </a:r>
            <a:br>
              <a:rPr lang="en-US" sz="2400">
                <a:solidFill>
                  <a:srgbClr val="000000"/>
                </a:solidFill>
                <a:latin typeface="TimesNewRoman"/>
              </a:rPr>
            </a:br>
            <a:r>
              <a:rPr lang="en-US" sz="2400">
                <a:solidFill>
                  <a:srgbClr val="000000"/>
                </a:solidFill>
                <a:latin typeface="TimesNewRoman"/>
              </a:rPr>
              <a:t>S → iEtS | iEtSeS | a</a:t>
            </a:r>
            <a:br>
              <a:rPr lang="en-US" sz="2400">
                <a:solidFill>
                  <a:srgbClr val="000000"/>
                </a:solidFill>
                <a:latin typeface="TimesNewRoman"/>
              </a:rPr>
            </a:br>
            <a:r>
              <a:rPr lang="en-US" sz="2400">
                <a:solidFill>
                  <a:srgbClr val="000000"/>
                </a:solidFill>
                <a:latin typeface="TimesNewRoman"/>
              </a:rPr>
              <a:t>E → </a:t>
            </a:r>
            <a:r>
              <a:rPr lang="en-US" sz="2400" smtClean="0">
                <a:solidFill>
                  <a:srgbClr val="000000"/>
                </a:solidFill>
                <a:latin typeface="TimesNewRoman"/>
              </a:rPr>
              <a:t>b Find whether this grammar is LL(1) or not.</a:t>
            </a:r>
          </a:p>
          <a:p>
            <a:pPr marL="342900" indent="-342900">
              <a:buFont typeface="+mj-lt"/>
              <a:buAutoNum type="arabicPeriod"/>
            </a:pPr>
            <a:endParaRPr lang="en-US" sz="2400" smtClean="0">
              <a:solidFill>
                <a:srgbClr val="000000"/>
              </a:solidFill>
              <a:latin typeface="TimesNewRoman"/>
            </a:endParaRPr>
          </a:p>
          <a:p>
            <a:pPr marL="342900" indent="-342900">
              <a:buFont typeface="+mj-lt"/>
              <a:buAutoNum type="arabicPeriod"/>
            </a:pPr>
            <a:endParaRPr lang="en-US" sz="2400">
              <a:solidFill>
                <a:srgbClr val="000000"/>
              </a:solidFill>
              <a:latin typeface="TimesNewRoman"/>
            </a:endParaRPr>
          </a:p>
          <a:p>
            <a:pPr marL="342900" indent="-342900">
              <a:buFont typeface="+mj-lt"/>
              <a:buAutoNum type="arabicPeriod"/>
            </a:pPr>
            <a:r>
              <a:rPr lang="en-US" sz="2400" smtClean="0">
                <a:solidFill>
                  <a:srgbClr val="000000"/>
                </a:solidFill>
                <a:latin typeface="TimesNewRoman"/>
              </a:rPr>
              <a:t>For the grammar:  </a:t>
            </a:r>
          </a:p>
          <a:p>
            <a:r>
              <a:rPr lang="en-US" sz="2400" smtClean="0">
                <a:solidFill>
                  <a:srgbClr val="000000"/>
                </a:solidFill>
                <a:latin typeface="TimesNewRoman"/>
              </a:rPr>
              <a:t>       S -&gt; [C] S | </a:t>
            </a:r>
            <a:r>
              <a:rPr lang="el-GR" sz="2400" smtClean="0">
                <a:solidFill>
                  <a:srgbClr val="000000"/>
                </a:solidFill>
                <a:latin typeface="TimesNewRoman"/>
              </a:rPr>
              <a:t>ϵ</a:t>
            </a:r>
            <a:endParaRPr lang="en-US" sz="2400" smtClean="0">
              <a:solidFill>
                <a:srgbClr val="000000"/>
              </a:solidFill>
              <a:latin typeface="TimesNewRoman"/>
            </a:endParaRPr>
          </a:p>
          <a:p>
            <a:r>
              <a:rPr lang="en-US" sz="2400" smtClean="0">
                <a:solidFill>
                  <a:srgbClr val="000000"/>
                </a:solidFill>
                <a:latin typeface="TimesNewRoman"/>
              </a:rPr>
              <a:t>       C -&gt; {A} C | </a:t>
            </a:r>
            <a:r>
              <a:rPr lang="el-GR" sz="2400" smtClean="0">
                <a:solidFill>
                  <a:srgbClr val="000000"/>
                </a:solidFill>
                <a:latin typeface="TimesNewRoman"/>
              </a:rPr>
              <a:t>ϵ</a:t>
            </a:r>
            <a:endParaRPr lang="en-US" sz="2400" smtClean="0">
              <a:solidFill>
                <a:srgbClr val="000000"/>
              </a:solidFill>
              <a:latin typeface="TimesNewRoman"/>
            </a:endParaRPr>
          </a:p>
          <a:p>
            <a:r>
              <a:rPr lang="en-US" sz="2400" smtClean="0">
                <a:solidFill>
                  <a:srgbClr val="000000"/>
                </a:solidFill>
                <a:latin typeface="TimesNewRoman"/>
              </a:rPr>
              <a:t>        A -&gt; A ( ) | </a:t>
            </a:r>
            <a:r>
              <a:rPr lang="el-GR" sz="2400">
                <a:solidFill>
                  <a:srgbClr val="000000"/>
                </a:solidFill>
                <a:latin typeface="TimesNewRoman"/>
              </a:rPr>
              <a:t>ϵ</a:t>
            </a:r>
            <a:endParaRPr lang="en-US" sz="2400">
              <a:solidFill>
                <a:srgbClr val="000000"/>
              </a:solidFill>
              <a:latin typeface="TimesNewRoman"/>
            </a:endParaRPr>
          </a:p>
          <a:p>
            <a:r>
              <a:rPr lang="en-US" sz="2400" smtClean="0">
                <a:solidFill>
                  <a:srgbClr val="000000"/>
                </a:solidFill>
                <a:latin typeface="TimesNewRoman"/>
              </a:rPr>
              <a:t>Construct LL(1) parsing table.</a:t>
            </a:r>
            <a:endParaRPr lang="en-US" sz="2400">
              <a:solidFill>
                <a:srgbClr val="000000"/>
              </a:solidFill>
              <a:latin typeface="TimesNewRoman"/>
            </a:endParaRPr>
          </a:p>
          <a:p>
            <a:endParaRPr lang="en-US" sz="2400" smtClean="0">
              <a:solidFill>
                <a:srgbClr val="000000"/>
              </a:solidFill>
              <a:latin typeface="TimesNewRoman"/>
            </a:endParaRPr>
          </a:p>
          <a:p>
            <a:pPr marL="342900" indent="-342900">
              <a:buFont typeface="+mj-lt"/>
              <a:buAutoNum type="arabicPeriod"/>
            </a:pPr>
            <a:endParaRPr lang="en-US" sz="2400">
              <a:solidFill>
                <a:srgbClr val="000000"/>
              </a:solidFill>
              <a:latin typeface="TimesNewRoman"/>
            </a:endParaRPr>
          </a:p>
          <a:p>
            <a:r>
              <a:rPr lang="en-US" sz="2400">
                <a:solidFill>
                  <a:srgbClr val="000000"/>
                </a:solidFill>
                <a:latin typeface="TimesNewRoman"/>
              </a:rPr>
              <a:t/>
            </a:r>
            <a:br>
              <a:rPr lang="en-US" sz="2400">
                <a:solidFill>
                  <a:srgbClr val="000000"/>
                </a:solidFill>
                <a:latin typeface="TimesNewRoman"/>
              </a:rPr>
            </a:br>
            <a:endParaRPr lang="en-US" sz="2400"/>
          </a:p>
        </p:txBody>
      </p:sp>
    </p:spTree>
    <p:extLst>
      <p:ext uri="{BB962C8B-B14F-4D97-AF65-F5344CB8AC3E}">
        <p14:creationId xmlns:p14="http://schemas.microsoft.com/office/powerpoint/2010/main" val="1803213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rgbClr val="C00000"/>
                </a:solidFill>
              </a:rPr>
              <a:t>Bottom-Up Parsing</a:t>
            </a:r>
            <a:r>
              <a:rPr lang="en-US">
                <a:solidFill>
                  <a:srgbClr val="C00000"/>
                </a:solidFill>
              </a:rPr>
              <a:t/>
            </a:r>
            <a:br>
              <a:rPr lang="en-US">
                <a:solidFill>
                  <a:srgbClr val="C00000"/>
                </a:solidFill>
              </a:rPr>
            </a:br>
            <a:endParaRPr lang="en-US">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33</a:t>
            </a:fld>
            <a:endParaRPr lang="en-US"/>
          </a:p>
        </p:txBody>
      </p:sp>
      <p:sp>
        <p:nvSpPr>
          <p:cNvPr id="5" name="Rectangle 4"/>
          <p:cNvSpPr/>
          <p:nvPr/>
        </p:nvSpPr>
        <p:spPr>
          <a:xfrm>
            <a:off x="838200" y="1344706"/>
            <a:ext cx="8937812" cy="1477328"/>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latin typeface="TimesNewRoman"/>
              </a:rPr>
              <a:t>Constructing a parse tree for an input string beginning at the leaves and going towards the root </a:t>
            </a:r>
            <a:r>
              <a:rPr lang="en-US" smtClean="0">
                <a:solidFill>
                  <a:srgbClr val="000000"/>
                </a:solidFill>
                <a:latin typeface="TimesNewRoman"/>
              </a:rPr>
              <a:t>is called </a:t>
            </a:r>
            <a:r>
              <a:rPr lang="en-US">
                <a:solidFill>
                  <a:srgbClr val="000000"/>
                </a:solidFill>
                <a:latin typeface="TimesNewRoman"/>
              </a:rPr>
              <a:t>bottom-up parsing</a:t>
            </a:r>
            <a:r>
              <a:rPr lang="en-US" smtClean="0">
                <a:solidFill>
                  <a:srgbClr val="000000"/>
                </a:solidFill>
                <a:latin typeface="TimesNewRoman"/>
              </a:rPr>
              <a:t>.</a:t>
            </a:r>
          </a:p>
          <a:p>
            <a:pPr marL="285750" indent="-285750">
              <a:buFont typeface="Arial" panose="020B0604020202020204" pitchFamily="34" charset="0"/>
              <a:buChar char="•"/>
            </a:pPr>
            <a:r>
              <a:rPr lang="en-US" smtClean="0">
                <a:solidFill>
                  <a:srgbClr val="000000"/>
                </a:solidFill>
                <a:latin typeface="TimesNewRoman"/>
              </a:rPr>
              <a:t>A </a:t>
            </a:r>
            <a:r>
              <a:rPr lang="en-US">
                <a:solidFill>
                  <a:srgbClr val="000000"/>
                </a:solidFill>
                <a:latin typeface="TimesNewRoman"/>
              </a:rPr>
              <a:t>general type of bottom-up parser is a shift-reduce parser.</a:t>
            </a:r>
            <a:br>
              <a:rPr lang="en-US">
                <a:solidFill>
                  <a:srgbClr val="000000"/>
                </a:solidFill>
                <a:latin typeface="TimesNewRoman"/>
              </a:rPr>
            </a:br>
            <a:r>
              <a:rPr lang="en-US">
                <a:solidFill>
                  <a:srgbClr val="000000"/>
                </a:solidFill>
                <a:latin typeface="TimesNewRoman"/>
              </a:rPr>
              <a:t/>
            </a:r>
            <a:br>
              <a:rPr lang="en-US">
                <a:solidFill>
                  <a:srgbClr val="000000"/>
                </a:solidFill>
                <a:latin typeface="TimesNewRoman"/>
              </a:rPr>
            </a:br>
            <a:endParaRPr lang="en-US"/>
          </a:p>
        </p:txBody>
      </p:sp>
      <p:sp>
        <p:nvSpPr>
          <p:cNvPr id="6" name="Rectangle 5"/>
          <p:cNvSpPr/>
          <p:nvPr/>
        </p:nvSpPr>
        <p:spPr>
          <a:xfrm>
            <a:off x="990600" y="2707547"/>
            <a:ext cx="9390530" cy="141577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b="1" u="sng">
                <a:solidFill>
                  <a:srgbClr val="C00000"/>
                </a:solidFill>
                <a:latin typeface="TimesNewRoman"/>
              </a:rPr>
              <a:t>SHIFT-REDUCE </a:t>
            </a:r>
            <a:r>
              <a:rPr lang="en-US" sz="1600" b="1" u="sng" smtClean="0">
                <a:solidFill>
                  <a:srgbClr val="C00000"/>
                </a:solidFill>
                <a:latin typeface="TimesNewRoman"/>
              </a:rPr>
              <a:t>PARSING</a:t>
            </a:r>
          </a:p>
          <a:p>
            <a:endParaRPr lang="en-US" sz="1600" b="1" u="sng" smtClean="0">
              <a:solidFill>
                <a:srgbClr val="C00000"/>
              </a:solidFill>
              <a:latin typeface="TimesNewRoman"/>
            </a:endParaRPr>
          </a:p>
          <a:p>
            <a:pPr marL="285750" indent="-285750">
              <a:spcAft>
                <a:spcPts val="600"/>
              </a:spcAft>
              <a:buFont typeface="Arial" panose="020B0604020202020204" pitchFamily="34" charset="0"/>
              <a:buChar char="•"/>
            </a:pPr>
            <a:r>
              <a:rPr lang="en-US" smtClean="0">
                <a:solidFill>
                  <a:srgbClr val="000000"/>
                </a:solidFill>
                <a:latin typeface="TimesNewRoman"/>
              </a:rPr>
              <a:t>Shift-reduce </a:t>
            </a:r>
            <a:r>
              <a:rPr lang="en-US">
                <a:solidFill>
                  <a:srgbClr val="000000"/>
                </a:solidFill>
                <a:latin typeface="TimesNewRoman"/>
              </a:rPr>
              <a:t>parsing is a type of bottom-up parsing that attempts to construct a parse </a:t>
            </a:r>
            <a:r>
              <a:rPr lang="en-US" smtClean="0">
                <a:solidFill>
                  <a:srgbClr val="000000"/>
                </a:solidFill>
                <a:latin typeface="TimesNewRoman"/>
              </a:rPr>
              <a:t>tree for </a:t>
            </a:r>
            <a:r>
              <a:rPr lang="en-US">
                <a:solidFill>
                  <a:srgbClr val="000000"/>
                </a:solidFill>
                <a:latin typeface="TimesNewRoman"/>
              </a:rPr>
              <a:t>an input string beginning at the leaves (the bottom) and working up towards the root (</a:t>
            </a:r>
            <a:r>
              <a:rPr lang="en-US" smtClean="0">
                <a:solidFill>
                  <a:srgbClr val="000000"/>
                </a:solidFill>
                <a:latin typeface="TimesNewRoman"/>
              </a:rPr>
              <a:t>the top).</a:t>
            </a:r>
            <a:r>
              <a:rPr lang="en-US" sz="1600"/>
              <a:t>		</a:t>
            </a:r>
            <a:endParaRPr lang="en-US"/>
          </a:p>
        </p:txBody>
      </p:sp>
      <p:sp>
        <p:nvSpPr>
          <p:cNvPr id="8" name="Rectangle 2"/>
          <p:cNvSpPr>
            <a:spLocks noChangeArrowheads="1"/>
          </p:cNvSpPr>
          <p:nvPr/>
        </p:nvSpPr>
        <p:spPr bwMode="auto">
          <a:xfrm>
            <a:off x="990600" y="4212565"/>
            <a:ext cx="904987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u="sng" strike="noStrike" cap="none" normalizeH="0" baseline="0" smtClean="0">
                <a:ln>
                  <a:noFill/>
                </a:ln>
                <a:solidFill>
                  <a:srgbClr val="C00000"/>
                </a:solidFill>
                <a:effectLst/>
                <a:latin typeface="Times New Roman" panose="02020603050405020304" pitchFamily="18" charset="0"/>
                <a:cs typeface="Times New Roman" panose="02020603050405020304" pitchFamily="18" charset="0"/>
              </a:rPr>
              <a:t>Reduction:</a:t>
            </a:r>
          </a:p>
          <a:p>
            <a:pPr lvl="1" algn="just" eaLnBrk="0" fontAlgn="base" hangingPunct="0">
              <a:spcBef>
                <a:spcPct val="0"/>
              </a:spcBef>
              <a:spcAft>
                <a:spcPct val="0"/>
              </a:spcAf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process of replacing a substring by a non-terminal in bottom-up parsing is called reduction. </a:t>
            </a:r>
            <a:r>
              <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It is a reverse process of production.</a:t>
            </a:r>
          </a:p>
          <a:p>
            <a:pPr lvl="1" algn="just" eaLnBrk="0" fontAlgn="base" hangingPunct="0">
              <a:spcBef>
                <a:spcPct val="0"/>
              </a:spcBef>
              <a:spcAft>
                <a:spcPct val="0"/>
              </a:spcAft>
            </a:pPr>
            <a:r>
              <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Eg: S -&gt; aA</a:t>
            </a:r>
          </a:p>
          <a:p>
            <a:pPr lvl="1" algn="just" eaLnBrk="0" fontAlgn="base" hangingPunct="0">
              <a:spcBef>
                <a:spcPct val="0"/>
              </a:spcBef>
              <a:spcAft>
                <a:spcPct val="0"/>
              </a:spcAft>
            </a:pPr>
            <a:r>
              <a:rPr lang="en-US"/>
              <a:t>Here, if replacing aA by S then such a </a:t>
            </a:r>
            <a:r>
              <a:rPr lang="en-US" smtClean="0"/>
              <a:t>replacement is </a:t>
            </a:r>
            <a:r>
              <a:rPr lang="en-US"/>
              <a:t>called reduction.</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140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34</a:t>
            </a:fld>
            <a:endParaRPr lang="en-US"/>
          </a:p>
        </p:txBody>
      </p:sp>
      <p:sp>
        <p:nvSpPr>
          <p:cNvPr id="5" name="Rectangle 4"/>
          <p:cNvSpPr/>
          <p:nvPr/>
        </p:nvSpPr>
        <p:spPr>
          <a:xfrm>
            <a:off x="694765" y="786243"/>
            <a:ext cx="9605682" cy="2862322"/>
          </a:xfrm>
          <a:prstGeom prst="rect">
            <a:avLst/>
          </a:prstGeom>
        </p:spPr>
        <p:txBody>
          <a:bodyPr wrap="square">
            <a:spAutoFit/>
          </a:bodyPr>
          <a:lstStyle/>
          <a:p>
            <a:r>
              <a:rPr lang="en-US" b="1" u="sng" smtClean="0">
                <a:solidFill>
                  <a:srgbClr val="C00000"/>
                </a:solidFill>
                <a:latin typeface="TimesNewRoman"/>
              </a:rPr>
              <a:t>Handle</a:t>
            </a:r>
          </a:p>
          <a:p>
            <a:endParaRPr lang="en-US" b="1" u="sng" smtClean="0">
              <a:solidFill>
                <a:srgbClr val="C00000"/>
              </a:solidFill>
              <a:latin typeface="TimesNewRoman"/>
            </a:endParaRPr>
          </a:p>
          <a:p>
            <a:pPr marL="285750" indent="-285750">
              <a:buFont typeface="Arial" panose="020B0604020202020204" pitchFamily="34" charset="0"/>
              <a:buChar char="•"/>
            </a:pPr>
            <a:r>
              <a:rPr lang="en-US" smtClean="0">
                <a:solidFill>
                  <a:srgbClr val="000000"/>
                </a:solidFill>
                <a:latin typeface="TimesNewRoman"/>
              </a:rPr>
              <a:t>A </a:t>
            </a:r>
            <a:r>
              <a:rPr lang="en-US">
                <a:solidFill>
                  <a:srgbClr val="000000"/>
                </a:solidFill>
                <a:latin typeface="TimesNewRoman"/>
              </a:rPr>
              <a:t>handle of a string is a substring that matches the right side of a production, and whose</a:t>
            </a:r>
            <a:br>
              <a:rPr lang="en-US">
                <a:solidFill>
                  <a:srgbClr val="000000"/>
                </a:solidFill>
                <a:latin typeface="TimesNewRoman"/>
              </a:rPr>
            </a:br>
            <a:r>
              <a:rPr lang="en-US">
                <a:solidFill>
                  <a:srgbClr val="000000"/>
                </a:solidFill>
                <a:latin typeface="TimesNewRoman"/>
              </a:rPr>
              <a:t>reduction to the non-terminal on the left side of the production represents one step along </a:t>
            </a:r>
            <a:r>
              <a:rPr lang="en-US" smtClean="0">
                <a:solidFill>
                  <a:srgbClr val="000000"/>
                </a:solidFill>
                <a:latin typeface="TimesNewRoman"/>
              </a:rPr>
              <a:t>the reverse </a:t>
            </a:r>
            <a:r>
              <a:rPr lang="en-US">
                <a:solidFill>
                  <a:srgbClr val="000000"/>
                </a:solidFill>
                <a:latin typeface="TimesNewRoman"/>
              </a:rPr>
              <a:t>of a rightmost derivation</a:t>
            </a:r>
            <a:r>
              <a:rPr lang="en-US" smtClean="0">
                <a:solidFill>
                  <a:srgbClr val="000000"/>
                </a:solidFill>
                <a:latin typeface="TimesNewRoman"/>
              </a:rPr>
              <a:t>.</a:t>
            </a:r>
          </a:p>
          <a:p>
            <a:pPr marL="285750" indent="-285750">
              <a:buFont typeface="Arial" panose="020B0604020202020204" pitchFamily="34" charset="0"/>
              <a:buChar char="•"/>
            </a:pPr>
            <a:r>
              <a:rPr lang="en-US" smtClean="0"/>
              <a:t>If </a:t>
            </a:r>
            <a:r>
              <a:rPr lang="en-US"/>
              <a:t>the grammar is unambiguous, then every right-sentential form of the grammar has exactly one handle.</a:t>
            </a:r>
          </a:p>
          <a:p>
            <a:r>
              <a:rPr lang="en-US">
                <a:solidFill>
                  <a:srgbClr val="000000"/>
                </a:solidFill>
                <a:latin typeface="TimesNewRoman"/>
              </a:rPr>
              <a:t/>
            </a:r>
            <a:br>
              <a:rPr lang="en-US">
                <a:solidFill>
                  <a:srgbClr val="000000"/>
                </a:solidFill>
                <a:latin typeface="TimesNewRoman"/>
              </a:rPr>
            </a:br>
            <a:r>
              <a:rPr lang="en-US">
                <a:solidFill>
                  <a:srgbClr val="000000"/>
                </a:solidFill>
                <a:latin typeface="TimesNewRoman"/>
              </a:rPr>
              <a:t/>
            </a:r>
            <a:br>
              <a:rPr lang="en-US">
                <a:solidFill>
                  <a:srgbClr val="000000"/>
                </a:solidFill>
                <a:latin typeface="TimesNewRoman"/>
              </a:rPr>
            </a:br>
            <a:endParaRPr lang="en-US"/>
          </a:p>
        </p:txBody>
      </p:sp>
      <p:pic>
        <p:nvPicPr>
          <p:cNvPr id="7" name="Picture 6"/>
          <p:cNvPicPr>
            <a:picLocks noChangeAspect="1"/>
          </p:cNvPicPr>
          <p:nvPr/>
        </p:nvPicPr>
        <p:blipFill>
          <a:blip r:embed="rId2"/>
          <a:stretch>
            <a:fillRect/>
          </a:stretch>
        </p:blipFill>
        <p:spPr>
          <a:xfrm>
            <a:off x="904875" y="3213847"/>
            <a:ext cx="3133725" cy="2541494"/>
          </a:xfrm>
          <a:prstGeom prst="rect">
            <a:avLst/>
          </a:prstGeom>
        </p:spPr>
      </p:pic>
      <p:pic>
        <p:nvPicPr>
          <p:cNvPr id="8" name="Picture 7"/>
          <p:cNvPicPr>
            <a:picLocks noChangeAspect="1"/>
          </p:cNvPicPr>
          <p:nvPr/>
        </p:nvPicPr>
        <p:blipFill>
          <a:blip r:embed="rId3"/>
          <a:stretch>
            <a:fillRect/>
          </a:stretch>
        </p:blipFill>
        <p:spPr>
          <a:xfrm>
            <a:off x="6299812" y="3450571"/>
            <a:ext cx="1739423" cy="1598006"/>
          </a:xfrm>
          <a:prstGeom prst="rect">
            <a:avLst/>
          </a:prstGeom>
        </p:spPr>
      </p:pic>
      <p:sp>
        <p:nvSpPr>
          <p:cNvPr id="9" name="TextBox 8"/>
          <p:cNvSpPr txBox="1"/>
          <p:nvPr/>
        </p:nvSpPr>
        <p:spPr>
          <a:xfrm>
            <a:off x="5849470" y="3013792"/>
            <a:ext cx="3375212" cy="400110"/>
          </a:xfrm>
          <a:prstGeom prst="rect">
            <a:avLst/>
          </a:prstGeom>
          <a:noFill/>
        </p:spPr>
        <p:txBody>
          <a:bodyPr wrap="square" rtlCol="0">
            <a:spAutoFit/>
          </a:bodyPr>
          <a:lstStyle/>
          <a:p>
            <a:r>
              <a:rPr lang="en-US" sz="2000" b="1" smtClean="0">
                <a:solidFill>
                  <a:srgbClr val="C00000"/>
                </a:solidFill>
              </a:rPr>
              <a:t>The right most derivation is:</a:t>
            </a:r>
            <a:endParaRPr lang="en-US" sz="2000" b="1">
              <a:solidFill>
                <a:srgbClr val="C00000"/>
              </a:solidFill>
            </a:endParaRPr>
          </a:p>
        </p:txBody>
      </p:sp>
      <p:sp>
        <p:nvSpPr>
          <p:cNvPr id="10" name="TextBox 9"/>
          <p:cNvSpPr txBox="1"/>
          <p:nvPr/>
        </p:nvSpPr>
        <p:spPr>
          <a:xfrm>
            <a:off x="5849470" y="5229783"/>
            <a:ext cx="4719918" cy="646331"/>
          </a:xfrm>
          <a:prstGeom prst="rect">
            <a:avLst/>
          </a:prstGeom>
          <a:noFill/>
        </p:spPr>
        <p:txBody>
          <a:bodyPr wrap="square" rtlCol="0">
            <a:spAutoFit/>
          </a:bodyPr>
          <a:lstStyle/>
          <a:p>
            <a:r>
              <a:rPr lang="en-US" b="1" smtClean="0"/>
              <a:t>In above derivation all the underlined substrings are handles.</a:t>
            </a:r>
            <a:endParaRPr lang="en-US" b="1"/>
          </a:p>
        </p:txBody>
      </p:sp>
    </p:spTree>
    <p:extLst>
      <p:ext uri="{BB962C8B-B14F-4D97-AF65-F5344CB8AC3E}">
        <p14:creationId xmlns:p14="http://schemas.microsoft.com/office/powerpoint/2010/main" val="2897886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35</a:t>
            </a:fld>
            <a:endParaRPr lang="en-US"/>
          </a:p>
        </p:txBody>
      </p:sp>
      <p:pic>
        <p:nvPicPr>
          <p:cNvPr id="5" name="Picture 4"/>
          <p:cNvPicPr/>
          <p:nvPr/>
        </p:nvPicPr>
        <p:blipFill>
          <a:blip r:embed="rId2"/>
          <a:srcRect/>
          <a:stretch>
            <a:fillRect/>
          </a:stretch>
        </p:blipFill>
        <p:spPr bwMode="auto">
          <a:xfrm>
            <a:off x="1221160" y="1792946"/>
            <a:ext cx="6806734" cy="3478302"/>
          </a:xfrm>
          <a:prstGeom prst="rect">
            <a:avLst/>
          </a:prstGeom>
          <a:noFill/>
          <a:ln w="9525">
            <a:noFill/>
            <a:miter lim="800000"/>
            <a:headEnd/>
            <a:tailEnd/>
          </a:ln>
        </p:spPr>
      </p:pic>
      <p:sp>
        <p:nvSpPr>
          <p:cNvPr id="7" name="Title 6"/>
          <p:cNvSpPr>
            <a:spLocks noGrp="1"/>
          </p:cNvSpPr>
          <p:nvPr>
            <p:ph type="title"/>
          </p:nvPr>
        </p:nvSpPr>
        <p:spPr>
          <a:xfrm>
            <a:off x="838200" y="760141"/>
            <a:ext cx="7397153" cy="535531"/>
          </a:xfrm>
          <a:prstGeom prst="rect">
            <a:avLst/>
          </a:prstGeom>
        </p:spPr>
        <p:txBody>
          <a:bodyPr wrap="none">
            <a:spAutoFit/>
          </a:bodyPr>
          <a:lstStyle/>
          <a:p>
            <a:r>
              <a:rPr lang="en-US" sz="3200">
                <a:solidFill>
                  <a:srgbClr val="C00000"/>
                </a:solidFill>
              </a:rPr>
              <a:t>Example: A Shift-Reduce Parser with Handle</a:t>
            </a:r>
          </a:p>
        </p:txBody>
      </p:sp>
    </p:spTree>
    <p:extLst>
      <p:ext uri="{BB962C8B-B14F-4D97-AF65-F5344CB8AC3E}">
        <p14:creationId xmlns:p14="http://schemas.microsoft.com/office/powerpoint/2010/main" val="1111990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89"/>
            <a:ext cx="10515600" cy="603063"/>
          </a:xfrm>
        </p:spPr>
        <p:txBody>
          <a:bodyPr>
            <a:normAutofit fontScale="90000"/>
          </a:bodyPr>
          <a:lstStyle/>
          <a:p>
            <a:r>
              <a:rPr lang="en-US" sz="2800" b="1" i="1" u="sng">
                <a:solidFill>
                  <a:srgbClr val="C00000"/>
                </a:solidFill>
              </a:rPr>
              <a:t>Stack Implementation of Shift-Reduce Parser</a:t>
            </a:r>
            <a:r>
              <a:rPr lang="en-US" sz="2800" b="1">
                <a:solidFill>
                  <a:srgbClr val="C00000"/>
                </a:solidFill>
              </a:rPr>
              <a:t/>
            </a:r>
            <a:br>
              <a:rPr lang="en-US" sz="2800" b="1">
                <a:solidFill>
                  <a:srgbClr val="C00000"/>
                </a:solidFill>
              </a:rPr>
            </a:br>
            <a:endParaRPr lang="en-US" sz="2800" b="1">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36</a:t>
            </a:fld>
            <a:endParaRPr lang="en-US"/>
          </a:p>
        </p:txBody>
      </p:sp>
      <p:sp>
        <p:nvSpPr>
          <p:cNvPr id="5" name="Rectangle 4"/>
          <p:cNvSpPr/>
          <p:nvPr/>
        </p:nvSpPr>
        <p:spPr>
          <a:xfrm>
            <a:off x="1111623" y="891228"/>
            <a:ext cx="9014012" cy="3277820"/>
          </a:xfrm>
          <a:prstGeom prst="rect">
            <a:avLst/>
          </a:prstGeom>
        </p:spPr>
        <p:txBody>
          <a:bodyPr wrap="square">
            <a:spAutoFit/>
          </a:bodyPr>
          <a:lstStyle/>
          <a:p>
            <a:pPr>
              <a:lnSpc>
                <a:spcPct val="115000"/>
              </a:lnSpc>
            </a:pPr>
            <a:r>
              <a:rPr lang="en-US">
                <a:latin typeface="SimSun" panose="02010600030101010101" pitchFamily="2" charset="-122"/>
                <a:ea typeface="SimSun" panose="02010600030101010101" pitchFamily="2" charset="-122"/>
                <a:cs typeface="Mangal" panose="02040503050203030202" pitchFamily="18" charset="0"/>
              </a:rPr>
              <a:t>The stack holds the grammar symbols and input buffer holds the string w to be parsed.</a:t>
            </a:r>
          </a:p>
          <a:p>
            <a:pPr>
              <a:lnSpc>
                <a:spcPct val="115000"/>
              </a:lnSpc>
            </a:pPr>
            <a:r>
              <a:rPr lang="en-US">
                <a:latin typeface="SimSun" panose="02010600030101010101" pitchFamily="2" charset="-122"/>
                <a:ea typeface="SimSun" panose="02010600030101010101" pitchFamily="2" charset="-122"/>
                <a:cs typeface="Mangal" panose="02040503050203030202" pitchFamily="18" charset="0"/>
              </a:rPr>
              <a:t>1. Initially stack contains only the sentinel $, and input buffer contains </a:t>
            </a:r>
            <a:r>
              <a:rPr lang="en-US" smtClean="0">
                <a:latin typeface="SimSun" panose="02010600030101010101" pitchFamily="2" charset="-122"/>
                <a:ea typeface="SimSun" panose="02010600030101010101" pitchFamily="2" charset="-122"/>
                <a:cs typeface="Mangal" panose="02040503050203030202" pitchFamily="18" charset="0"/>
              </a:rPr>
              <a:t/>
            </a:r>
            <a:br>
              <a:rPr lang="en-US" smtClean="0">
                <a:latin typeface="SimSun" panose="02010600030101010101" pitchFamily="2" charset="-122"/>
                <a:ea typeface="SimSun" panose="02010600030101010101" pitchFamily="2" charset="-122"/>
                <a:cs typeface="Mangal" panose="02040503050203030202" pitchFamily="18" charset="0"/>
              </a:rPr>
            </a:br>
            <a:r>
              <a:rPr lang="en-US" smtClean="0">
                <a:latin typeface="SimSun" panose="02010600030101010101" pitchFamily="2" charset="-122"/>
                <a:ea typeface="SimSun" panose="02010600030101010101" pitchFamily="2" charset="-122"/>
                <a:cs typeface="Mangal" panose="02040503050203030202" pitchFamily="18" charset="0"/>
              </a:rPr>
              <a:t>   the </a:t>
            </a:r>
            <a:r>
              <a:rPr lang="en-US">
                <a:latin typeface="SimSun" panose="02010600030101010101" pitchFamily="2" charset="-122"/>
                <a:ea typeface="SimSun" panose="02010600030101010101" pitchFamily="2" charset="-122"/>
                <a:cs typeface="Mangal" panose="02040503050203030202" pitchFamily="18" charset="0"/>
              </a:rPr>
              <a:t>input string w$.</a:t>
            </a:r>
          </a:p>
          <a:p>
            <a:pPr>
              <a:lnSpc>
                <a:spcPct val="115000"/>
              </a:lnSpc>
            </a:pPr>
            <a:r>
              <a:rPr lang="en-US">
                <a:latin typeface="SimSun" panose="02010600030101010101" pitchFamily="2" charset="-122"/>
                <a:ea typeface="SimSun" panose="02010600030101010101" pitchFamily="2" charset="-122"/>
                <a:cs typeface="Mangal" panose="02040503050203030202" pitchFamily="18" charset="0"/>
              </a:rPr>
              <a:t>2. While stack not equal to $S or not </a:t>
            </a:r>
            <a:r>
              <a:rPr lang="en-US" b="1" i="1">
                <a:latin typeface="SimSun" panose="02010600030101010101" pitchFamily="2" charset="-122"/>
                <a:ea typeface="SimSun" panose="02010600030101010101" pitchFamily="2" charset="-122"/>
                <a:cs typeface="Mangal" panose="02040503050203030202" pitchFamily="18" charset="0"/>
              </a:rPr>
              <a:t>error </a:t>
            </a:r>
            <a:r>
              <a:rPr lang="en-US">
                <a:latin typeface="SimSun" panose="02010600030101010101" pitchFamily="2" charset="-122"/>
                <a:ea typeface="SimSun" panose="02010600030101010101" pitchFamily="2" charset="-122"/>
                <a:cs typeface="Mangal" panose="02040503050203030202" pitchFamily="18" charset="0"/>
              </a:rPr>
              <a:t>and input not $ do</a:t>
            </a:r>
          </a:p>
          <a:p>
            <a:pPr marL="457200" marR="0">
              <a:lnSpc>
                <a:spcPct val="115000"/>
              </a:lnSpc>
              <a:spcBef>
                <a:spcPts val="0"/>
              </a:spcBef>
              <a:spcAft>
                <a:spcPts val="0"/>
              </a:spcAft>
            </a:pPr>
            <a:r>
              <a:rPr lang="en-US">
                <a:latin typeface="SimSun" panose="02010600030101010101" pitchFamily="2" charset="-122"/>
                <a:ea typeface="SimSun" panose="02010600030101010101" pitchFamily="2" charset="-122"/>
                <a:cs typeface="Mangal" panose="02040503050203030202" pitchFamily="18" charset="0"/>
              </a:rPr>
              <a:t>(a) While there is no handle at the top of stack, do </a:t>
            </a:r>
            <a:r>
              <a:rPr lang="en-US" b="1" i="1">
                <a:latin typeface="SimSun" panose="02010600030101010101" pitchFamily="2" charset="-122"/>
                <a:ea typeface="SimSun" panose="02010600030101010101" pitchFamily="2" charset="-122"/>
                <a:cs typeface="Mangal" panose="02040503050203030202" pitchFamily="18" charset="0"/>
              </a:rPr>
              <a:t>shift </a:t>
            </a:r>
            <a:r>
              <a:rPr lang="en-US">
                <a:latin typeface="SimSun" panose="02010600030101010101" pitchFamily="2" charset="-122"/>
                <a:ea typeface="SimSun" panose="02010600030101010101" pitchFamily="2" charset="-122"/>
                <a:cs typeface="Mangal" panose="02040503050203030202" pitchFamily="18" charset="0"/>
              </a:rPr>
              <a:t>input buffer </a:t>
            </a:r>
            <a:r>
              <a:rPr lang="en-US" smtClean="0">
                <a:latin typeface="SimSun" panose="02010600030101010101" pitchFamily="2" charset="-122"/>
                <a:ea typeface="SimSun" panose="02010600030101010101" pitchFamily="2" charset="-122"/>
                <a:cs typeface="Mangal" panose="02040503050203030202" pitchFamily="18" charset="0"/>
              </a:rPr>
              <a:t>  </a:t>
            </a:r>
            <a:br>
              <a:rPr lang="en-US" smtClean="0">
                <a:latin typeface="SimSun" panose="02010600030101010101" pitchFamily="2" charset="-122"/>
                <a:ea typeface="SimSun" panose="02010600030101010101" pitchFamily="2" charset="-122"/>
                <a:cs typeface="Mangal" panose="02040503050203030202" pitchFamily="18" charset="0"/>
              </a:rPr>
            </a:br>
            <a:r>
              <a:rPr lang="en-US" smtClean="0">
                <a:latin typeface="SimSun" panose="02010600030101010101" pitchFamily="2" charset="-122"/>
                <a:ea typeface="SimSun" panose="02010600030101010101" pitchFamily="2" charset="-122"/>
                <a:cs typeface="Mangal" panose="02040503050203030202" pitchFamily="18" charset="0"/>
              </a:rPr>
              <a:t>    and </a:t>
            </a:r>
            <a:r>
              <a:rPr lang="en-US">
                <a:latin typeface="SimSun" panose="02010600030101010101" pitchFamily="2" charset="-122"/>
                <a:ea typeface="SimSun" panose="02010600030101010101" pitchFamily="2" charset="-122"/>
                <a:cs typeface="Mangal" panose="02040503050203030202" pitchFamily="18" charset="0"/>
              </a:rPr>
              <a:t>push the symbol onto stack</a:t>
            </a:r>
          </a:p>
          <a:p>
            <a:pPr marL="457200" marR="0">
              <a:lnSpc>
                <a:spcPct val="115000"/>
              </a:lnSpc>
              <a:spcBef>
                <a:spcPts val="0"/>
              </a:spcBef>
              <a:spcAft>
                <a:spcPts val="0"/>
              </a:spcAft>
            </a:pPr>
            <a:r>
              <a:rPr lang="en-US">
                <a:latin typeface="SimSun" panose="02010600030101010101" pitchFamily="2" charset="-122"/>
                <a:ea typeface="SimSun" panose="02010600030101010101" pitchFamily="2" charset="-122"/>
                <a:cs typeface="Mangal" panose="02040503050203030202" pitchFamily="18" charset="0"/>
              </a:rPr>
              <a:t>(b) If there is a handle on top of stack, then pop the handle and </a:t>
            </a:r>
            <a:r>
              <a:rPr lang="en-US" b="1" i="1">
                <a:latin typeface="SimSun" panose="02010600030101010101" pitchFamily="2" charset="-122"/>
                <a:ea typeface="SimSun" panose="02010600030101010101" pitchFamily="2" charset="-122"/>
                <a:cs typeface="Mangal" panose="02040503050203030202" pitchFamily="18" charset="0"/>
              </a:rPr>
              <a:t>reduce </a:t>
            </a:r>
            <a:r>
              <a:rPr lang="en-US" b="1" i="1" smtClean="0">
                <a:latin typeface="SimSun" panose="02010600030101010101" pitchFamily="2" charset="-122"/>
                <a:ea typeface="SimSun" panose="02010600030101010101" pitchFamily="2" charset="-122"/>
                <a:cs typeface="Mangal" panose="02040503050203030202" pitchFamily="18" charset="0"/>
              </a:rPr>
              <a:t/>
            </a:r>
            <a:br>
              <a:rPr lang="en-US" b="1" i="1" smtClean="0">
                <a:latin typeface="SimSun" panose="02010600030101010101" pitchFamily="2" charset="-122"/>
                <a:ea typeface="SimSun" panose="02010600030101010101" pitchFamily="2" charset="-122"/>
                <a:cs typeface="Mangal" panose="02040503050203030202" pitchFamily="18" charset="0"/>
              </a:rPr>
            </a:br>
            <a:r>
              <a:rPr lang="en-US" b="1" i="1" smtClean="0">
                <a:latin typeface="SimSun" panose="02010600030101010101" pitchFamily="2" charset="-122"/>
                <a:ea typeface="SimSun" panose="02010600030101010101" pitchFamily="2" charset="-122"/>
                <a:cs typeface="Mangal" panose="02040503050203030202" pitchFamily="18" charset="0"/>
              </a:rPr>
              <a:t>    </a:t>
            </a:r>
            <a:r>
              <a:rPr lang="en-US" smtClean="0">
                <a:latin typeface="SimSun" panose="02010600030101010101" pitchFamily="2" charset="-122"/>
                <a:ea typeface="SimSun" panose="02010600030101010101" pitchFamily="2" charset="-122"/>
                <a:cs typeface="Mangal" panose="02040503050203030202" pitchFamily="18" charset="0"/>
              </a:rPr>
              <a:t>the </a:t>
            </a:r>
            <a:r>
              <a:rPr lang="en-US">
                <a:latin typeface="SimSun" panose="02010600030101010101" pitchFamily="2" charset="-122"/>
                <a:ea typeface="SimSun" panose="02010600030101010101" pitchFamily="2" charset="-122"/>
                <a:cs typeface="Mangal" panose="02040503050203030202" pitchFamily="18" charset="0"/>
              </a:rPr>
              <a:t>handle with its non-terminal and push it onto stack</a:t>
            </a:r>
          </a:p>
          <a:p>
            <a:pPr>
              <a:lnSpc>
                <a:spcPct val="115000"/>
              </a:lnSpc>
            </a:pPr>
            <a:r>
              <a:rPr lang="en-US">
                <a:latin typeface="SimSun" panose="02010600030101010101" pitchFamily="2" charset="-122"/>
                <a:ea typeface="SimSun" panose="02010600030101010101" pitchFamily="2" charset="-122"/>
                <a:cs typeface="Mangal" panose="02040503050203030202" pitchFamily="18" charset="0"/>
              </a:rPr>
              <a:t>3. Done</a:t>
            </a:r>
            <a:endParaRPr lang="en-US">
              <a:effectLst/>
              <a:latin typeface="SimSun" panose="02010600030101010101" pitchFamily="2" charset="-122"/>
              <a:ea typeface="SimSun" panose="02010600030101010101" pitchFamily="2" charset="-122"/>
              <a:cs typeface="Mangal" panose="02040503050203030202" pitchFamily="18" charset="0"/>
            </a:endParaRPr>
          </a:p>
        </p:txBody>
      </p:sp>
      <p:sp>
        <p:nvSpPr>
          <p:cNvPr id="6" name="Rectangle 5"/>
          <p:cNvSpPr/>
          <p:nvPr/>
        </p:nvSpPr>
        <p:spPr>
          <a:xfrm>
            <a:off x="654424" y="4329569"/>
            <a:ext cx="10116670" cy="2431435"/>
          </a:xfrm>
          <a:prstGeom prst="rect">
            <a:avLst/>
          </a:prstGeom>
        </p:spPr>
        <p:txBody>
          <a:bodyPr wrap="square">
            <a:spAutoFit/>
          </a:bodyPr>
          <a:lstStyle/>
          <a:p>
            <a:pPr>
              <a:lnSpc>
                <a:spcPct val="150000"/>
              </a:lnSpc>
            </a:pPr>
            <a:r>
              <a:rPr lang="en-US" sz="2000" u="sng">
                <a:solidFill>
                  <a:srgbClr val="C00000"/>
                </a:solidFill>
                <a:latin typeface="+mj-lt"/>
              </a:rPr>
              <a:t>Actions in shift-reduce parser</a:t>
            </a:r>
            <a:r>
              <a:rPr lang="en-US" sz="2000" u="sng" smtClean="0">
                <a:solidFill>
                  <a:srgbClr val="C00000"/>
                </a:solidFill>
                <a:latin typeface="+mj-lt"/>
              </a:rPr>
              <a:t>:</a:t>
            </a:r>
          </a:p>
          <a:p>
            <a:pPr marL="285750" indent="-285750">
              <a:buFont typeface="Arial" panose="020B0604020202020204" pitchFamily="34" charset="0"/>
              <a:buChar char="•"/>
            </a:pPr>
            <a:r>
              <a:rPr lang="en-US" smtClean="0">
                <a:solidFill>
                  <a:srgbClr val="000000"/>
                </a:solidFill>
                <a:latin typeface="SimSun" panose="02010600030101010101" pitchFamily="2" charset="-122"/>
                <a:ea typeface="SimSun" panose="02010600030101010101" pitchFamily="2" charset="-122"/>
              </a:rPr>
              <a:t>shift </a:t>
            </a:r>
            <a:r>
              <a:rPr lang="en-US">
                <a:solidFill>
                  <a:srgbClr val="000000"/>
                </a:solidFill>
                <a:latin typeface="SimSun" panose="02010600030101010101" pitchFamily="2" charset="-122"/>
                <a:ea typeface="SimSun" panose="02010600030101010101" pitchFamily="2" charset="-122"/>
              </a:rPr>
              <a:t>– The next input symbol is shifted onto the top of the stack</a:t>
            </a:r>
            <a:r>
              <a:rPr lang="en-US" smtClean="0">
                <a:solidFill>
                  <a:srgbClr val="000000"/>
                </a:solidFill>
                <a:latin typeface="SimSun" panose="02010600030101010101" pitchFamily="2" charset="-122"/>
                <a:ea typeface="SimSun" panose="02010600030101010101" pitchFamily="2" charset="-122"/>
              </a:rPr>
              <a:t>.</a:t>
            </a:r>
          </a:p>
          <a:p>
            <a:pPr marL="285750" indent="-285750">
              <a:buFont typeface="Arial" panose="020B0604020202020204" pitchFamily="34" charset="0"/>
              <a:buChar char="•"/>
            </a:pPr>
            <a:r>
              <a:rPr lang="en-US" smtClean="0">
                <a:solidFill>
                  <a:srgbClr val="000000"/>
                </a:solidFill>
                <a:latin typeface="SimSun" panose="02010600030101010101" pitchFamily="2" charset="-122"/>
                <a:ea typeface="SimSun" panose="02010600030101010101" pitchFamily="2" charset="-122"/>
              </a:rPr>
              <a:t>reduce </a:t>
            </a:r>
            <a:r>
              <a:rPr lang="en-US">
                <a:solidFill>
                  <a:srgbClr val="000000"/>
                </a:solidFill>
                <a:latin typeface="SimSun" panose="02010600030101010101" pitchFamily="2" charset="-122"/>
                <a:ea typeface="SimSun" panose="02010600030101010101" pitchFamily="2" charset="-122"/>
              </a:rPr>
              <a:t>– The parser replaces the handle within a stack with a non-terminal</a:t>
            </a:r>
            <a:r>
              <a:rPr lang="en-US" smtClean="0">
                <a:solidFill>
                  <a:srgbClr val="000000"/>
                </a:solidFill>
                <a:latin typeface="SimSun" panose="02010600030101010101" pitchFamily="2" charset="-122"/>
                <a:ea typeface="SimSun" panose="02010600030101010101" pitchFamily="2" charset="-122"/>
              </a:rPr>
              <a:t>.</a:t>
            </a:r>
          </a:p>
          <a:p>
            <a:pPr marL="285750" indent="-285750">
              <a:buFont typeface="Arial" panose="020B0604020202020204" pitchFamily="34" charset="0"/>
              <a:buChar char="•"/>
            </a:pPr>
            <a:r>
              <a:rPr lang="en-US" smtClean="0">
                <a:solidFill>
                  <a:srgbClr val="000000"/>
                </a:solidFill>
                <a:latin typeface="SimSun" panose="02010600030101010101" pitchFamily="2" charset="-122"/>
                <a:ea typeface="SimSun" panose="02010600030101010101" pitchFamily="2" charset="-122"/>
              </a:rPr>
              <a:t>accept </a:t>
            </a:r>
            <a:r>
              <a:rPr lang="en-US">
                <a:solidFill>
                  <a:srgbClr val="000000"/>
                </a:solidFill>
                <a:latin typeface="SimSun" panose="02010600030101010101" pitchFamily="2" charset="-122"/>
                <a:ea typeface="SimSun" panose="02010600030101010101" pitchFamily="2" charset="-122"/>
              </a:rPr>
              <a:t>– The parser announces successful completion of parsing</a:t>
            </a:r>
            <a:r>
              <a:rPr lang="en-US" smtClean="0">
                <a:solidFill>
                  <a:srgbClr val="000000"/>
                </a:solidFill>
                <a:latin typeface="SimSun" panose="02010600030101010101" pitchFamily="2" charset="-122"/>
                <a:ea typeface="SimSun" panose="02010600030101010101" pitchFamily="2" charset="-122"/>
              </a:rPr>
              <a:t>.</a:t>
            </a:r>
          </a:p>
          <a:p>
            <a:pPr marL="285750" indent="-285750">
              <a:buFont typeface="Arial" panose="020B0604020202020204" pitchFamily="34" charset="0"/>
              <a:buChar char="•"/>
            </a:pPr>
            <a:r>
              <a:rPr lang="en-US" smtClean="0">
                <a:solidFill>
                  <a:srgbClr val="000000"/>
                </a:solidFill>
                <a:latin typeface="SimSun" panose="02010600030101010101" pitchFamily="2" charset="-122"/>
                <a:ea typeface="SimSun" panose="02010600030101010101" pitchFamily="2" charset="-122"/>
              </a:rPr>
              <a:t>error </a:t>
            </a:r>
            <a:r>
              <a:rPr lang="en-US">
                <a:solidFill>
                  <a:srgbClr val="000000"/>
                </a:solidFill>
                <a:latin typeface="SimSun" panose="02010600030101010101" pitchFamily="2" charset="-122"/>
                <a:ea typeface="SimSun" panose="02010600030101010101" pitchFamily="2" charset="-122"/>
              </a:rPr>
              <a:t>– The parser discovers that a syntax error has occurred and calls an error </a:t>
            </a:r>
            <a:r>
              <a:rPr lang="en-US" smtClean="0">
                <a:solidFill>
                  <a:srgbClr val="000000"/>
                </a:solidFill>
                <a:latin typeface="SimSun" panose="02010600030101010101" pitchFamily="2" charset="-122"/>
                <a:ea typeface="SimSun" panose="02010600030101010101" pitchFamily="2" charset="-122"/>
              </a:rPr>
              <a:t/>
            </a:r>
            <a:br>
              <a:rPr lang="en-US" smtClean="0">
                <a:solidFill>
                  <a:srgbClr val="000000"/>
                </a:solidFill>
                <a:latin typeface="SimSun" panose="02010600030101010101" pitchFamily="2" charset="-122"/>
                <a:ea typeface="SimSun" panose="02010600030101010101" pitchFamily="2" charset="-122"/>
              </a:rPr>
            </a:br>
            <a:r>
              <a:rPr lang="en-US" smtClean="0">
                <a:solidFill>
                  <a:srgbClr val="000000"/>
                </a:solidFill>
                <a:latin typeface="SimSun" panose="02010600030101010101" pitchFamily="2" charset="-122"/>
                <a:ea typeface="SimSun" panose="02010600030101010101" pitchFamily="2" charset="-122"/>
              </a:rPr>
              <a:t>         recovery routine</a:t>
            </a:r>
            <a:r>
              <a:rPr lang="en-US">
                <a:solidFill>
                  <a:srgbClr val="000000"/>
                </a:solidFill>
                <a:latin typeface="SimSun" panose="02010600030101010101" pitchFamily="2" charset="-122"/>
                <a:ea typeface="SimSun" panose="02010600030101010101" pitchFamily="2" charset="-122"/>
              </a:rPr>
              <a:t>.</a:t>
            </a:r>
            <a:br>
              <a:rPr lang="en-US">
                <a:solidFill>
                  <a:srgbClr val="000000"/>
                </a:solidFill>
                <a:latin typeface="SimSun" panose="02010600030101010101" pitchFamily="2" charset="-122"/>
                <a:ea typeface="SimSun" panose="02010600030101010101" pitchFamily="2" charset="-122"/>
              </a:rPr>
            </a:br>
            <a:r>
              <a:rPr lang="en-US" sz="1600">
                <a:solidFill>
                  <a:srgbClr val="000000"/>
                </a:solidFill>
                <a:latin typeface="+mj-lt"/>
              </a:rPr>
              <a:t/>
            </a:r>
            <a:br>
              <a:rPr lang="en-US" sz="1600">
                <a:solidFill>
                  <a:srgbClr val="000000"/>
                </a:solidFill>
                <a:latin typeface="+mj-lt"/>
              </a:rPr>
            </a:br>
            <a:endParaRPr lang="en-US" sz="1600">
              <a:latin typeface="+mj-lt"/>
            </a:endParaRPr>
          </a:p>
        </p:txBody>
      </p:sp>
    </p:spTree>
    <p:extLst>
      <p:ext uri="{BB962C8B-B14F-4D97-AF65-F5344CB8AC3E}">
        <p14:creationId xmlns:p14="http://schemas.microsoft.com/office/powerpoint/2010/main" val="83252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smtClean="0">
                <a:solidFill>
                  <a:srgbClr val="C00000"/>
                </a:solidFill>
                <a:latin typeface="SimSun" panose="02010600030101010101" pitchFamily="2" charset="-122"/>
                <a:ea typeface="SimSun" panose="02010600030101010101" pitchFamily="2" charset="-122"/>
              </a:rPr>
              <a:t>Stack Implementation of S-R Parser</a:t>
            </a:r>
            <a:endParaRPr lang="en-US" sz="2800" b="1">
              <a:solidFill>
                <a:srgbClr val="C00000"/>
              </a:solidFill>
              <a:latin typeface="SimSun" panose="02010600030101010101" pitchFamily="2" charset="-122"/>
              <a:ea typeface="SimSun" panose="02010600030101010101" pitchFamily="2" charset="-122"/>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37</a:t>
            </a:fld>
            <a:endParaRPr lang="en-US"/>
          </a:p>
        </p:txBody>
      </p:sp>
      <p:pic>
        <p:nvPicPr>
          <p:cNvPr id="5" name="Picture 4"/>
          <p:cNvPicPr/>
          <p:nvPr/>
        </p:nvPicPr>
        <p:blipFill>
          <a:blip r:embed="rId2"/>
          <a:srcRect/>
          <a:stretch>
            <a:fillRect/>
          </a:stretch>
        </p:blipFill>
        <p:spPr bwMode="auto">
          <a:xfrm>
            <a:off x="1035424" y="1690688"/>
            <a:ext cx="9117105" cy="3994058"/>
          </a:xfrm>
          <a:prstGeom prst="rect">
            <a:avLst/>
          </a:prstGeom>
          <a:noFill/>
          <a:ln w="9525">
            <a:noFill/>
            <a:miter lim="800000"/>
            <a:headEnd/>
            <a:tailEnd/>
          </a:ln>
        </p:spPr>
      </p:pic>
    </p:spTree>
    <p:extLst>
      <p:ext uri="{BB962C8B-B14F-4D97-AF65-F5344CB8AC3E}">
        <p14:creationId xmlns:p14="http://schemas.microsoft.com/office/powerpoint/2010/main" val="3578179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4769"/>
          </a:xfrm>
        </p:spPr>
        <p:txBody>
          <a:bodyPr>
            <a:noAutofit/>
          </a:bodyPr>
          <a:lstStyle/>
          <a:p>
            <a:r>
              <a:rPr lang="en-US" sz="3600" smtClean="0">
                <a:solidFill>
                  <a:srgbClr val="C00000"/>
                </a:solidFill>
                <a:latin typeface="Bell MT" panose="02020503060305020303" pitchFamily="18" charset="0"/>
              </a:rPr>
              <a:t/>
            </a:r>
            <a:br>
              <a:rPr lang="en-US" sz="3600" smtClean="0">
                <a:solidFill>
                  <a:srgbClr val="C00000"/>
                </a:solidFill>
                <a:latin typeface="Bell MT" panose="02020503060305020303" pitchFamily="18" charset="0"/>
              </a:rPr>
            </a:br>
            <a:r>
              <a:rPr lang="en-US" sz="3600" smtClean="0">
                <a:solidFill>
                  <a:srgbClr val="C00000"/>
                </a:solidFill>
                <a:latin typeface="Bell MT" panose="02020503060305020303" pitchFamily="18" charset="0"/>
              </a:rPr>
              <a:t>Conflicts </a:t>
            </a:r>
            <a:r>
              <a:rPr lang="en-US" sz="3600">
                <a:solidFill>
                  <a:srgbClr val="C00000"/>
                </a:solidFill>
                <a:latin typeface="Bell MT" panose="02020503060305020303" pitchFamily="18" charset="0"/>
              </a:rPr>
              <a:t>in shift-reduce parsing:</a:t>
            </a:r>
            <a:br>
              <a:rPr lang="en-US" sz="3600">
                <a:solidFill>
                  <a:srgbClr val="C00000"/>
                </a:solidFill>
                <a:latin typeface="Bell MT" panose="02020503060305020303" pitchFamily="18" charset="0"/>
              </a:rPr>
            </a:br>
            <a:r>
              <a:rPr lang="en-US" sz="3600">
                <a:solidFill>
                  <a:srgbClr val="C00000"/>
                </a:solidFill>
                <a:latin typeface="Bell MT" panose="02020503060305020303" pitchFamily="18" charset="0"/>
              </a:rPr>
              <a:t/>
            </a:r>
            <a:br>
              <a:rPr lang="en-US" sz="3600">
                <a:solidFill>
                  <a:srgbClr val="C00000"/>
                </a:solidFill>
                <a:latin typeface="Bell MT" panose="02020503060305020303" pitchFamily="18" charset="0"/>
              </a:rPr>
            </a:br>
            <a:endParaRPr lang="en-US" sz="3600">
              <a:solidFill>
                <a:srgbClr val="C00000"/>
              </a:solidFill>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38</a:t>
            </a:fld>
            <a:endParaRPr lang="en-US"/>
          </a:p>
        </p:txBody>
      </p:sp>
      <p:sp>
        <p:nvSpPr>
          <p:cNvPr id="9" name="Rectangle 8"/>
          <p:cNvSpPr/>
          <p:nvPr/>
        </p:nvSpPr>
        <p:spPr>
          <a:xfrm>
            <a:off x="990599" y="947608"/>
            <a:ext cx="9686365" cy="1477328"/>
          </a:xfrm>
          <a:prstGeom prst="rect">
            <a:avLst/>
          </a:prstGeom>
        </p:spPr>
        <p:txBody>
          <a:bodyPr wrap="square">
            <a:spAutoFit/>
          </a:bodyPr>
          <a:lstStyle/>
          <a:p>
            <a:r>
              <a:rPr lang="en-US">
                <a:solidFill>
                  <a:srgbClr val="000000"/>
                </a:solidFill>
                <a:latin typeface="TimesNewRoman"/>
              </a:rPr>
              <a:t>There are two conflicts that occur in shift shift-reduce parsing: </a:t>
            </a:r>
            <a:endParaRPr lang="en-US" smtClean="0">
              <a:solidFill>
                <a:srgbClr val="000000"/>
              </a:solidFill>
              <a:latin typeface="TimesNewRoman"/>
            </a:endParaRPr>
          </a:p>
          <a:p>
            <a:pPr marL="342900" indent="-342900">
              <a:buAutoNum type="arabicPeriod"/>
            </a:pPr>
            <a:r>
              <a:rPr lang="en-US" smtClean="0">
                <a:solidFill>
                  <a:srgbClr val="000000"/>
                </a:solidFill>
                <a:latin typeface="TimesNewRoman"/>
              </a:rPr>
              <a:t>Shift-reduce </a:t>
            </a:r>
            <a:r>
              <a:rPr lang="en-US">
                <a:solidFill>
                  <a:srgbClr val="000000"/>
                </a:solidFill>
                <a:latin typeface="TimesNewRoman"/>
              </a:rPr>
              <a:t>conflict: The parser cannot decide whether to shift or to reduce</a:t>
            </a:r>
            <a:r>
              <a:rPr lang="en-US" smtClean="0">
                <a:solidFill>
                  <a:srgbClr val="000000"/>
                </a:solidFill>
                <a:latin typeface="TimesNewRoman"/>
              </a:rPr>
              <a:t>.</a:t>
            </a:r>
          </a:p>
          <a:p>
            <a:pPr marL="342900" indent="-342900">
              <a:buAutoNum type="arabicPeriod"/>
            </a:pPr>
            <a:r>
              <a:rPr lang="en-US" smtClean="0">
                <a:solidFill>
                  <a:srgbClr val="000000"/>
                </a:solidFill>
                <a:latin typeface="TimesNewRoman"/>
              </a:rPr>
              <a:t>Reduce-reduce </a:t>
            </a:r>
            <a:r>
              <a:rPr lang="en-US">
                <a:solidFill>
                  <a:srgbClr val="000000"/>
                </a:solidFill>
                <a:latin typeface="TimesNewRoman"/>
              </a:rPr>
              <a:t>conflict: The parser cannot decide which of several reductions to make.</a:t>
            </a:r>
            <a:br>
              <a:rPr lang="en-US">
                <a:solidFill>
                  <a:srgbClr val="000000"/>
                </a:solidFill>
                <a:latin typeface="TimesNewRoman"/>
              </a:rPr>
            </a:br>
            <a:r>
              <a:rPr lang="en-US">
                <a:solidFill>
                  <a:srgbClr val="000000"/>
                </a:solidFill>
                <a:latin typeface="TimesNewRoman"/>
              </a:rPr>
              <a:t/>
            </a:r>
            <a:br>
              <a:rPr lang="en-US">
                <a:solidFill>
                  <a:srgbClr val="000000"/>
                </a:solidFill>
                <a:latin typeface="TimesNewRoman"/>
              </a:rPr>
            </a:br>
            <a:endParaRPr lang="en-US"/>
          </a:p>
        </p:txBody>
      </p:sp>
      <p:sp>
        <p:nvSpPr>
          <p:cNvPr id="14" name="TextBox 13"/>
          <p:cNvSpPr txBox="1"/>
          <p:nvPr/>
        </p:nvSpPr>
        <p:spPr>
          <a:xfrm>
            <a:off x="990598" y="2232212"/>
            <a:ext cx="9444320" cy="3631763"/>
          </a:xfrm>
          <a:prstGeom prst="rect">
            <a:avLst/>
          </a:prstGeom>
          <a:noFill/>
        </p:spPr>
        <p:txBody>
          <a:bodyPr wrap="square" rtlCol="0">
            <a:spAutoFit/>
          </a:bodyPr>
          <a:lstStyle/>
          <a:p>
            <a:pPr marL="342900" indent="-342900">
              <a:spcAft>
                <a:spcPts val="1200"/>
              </a:spcAft>
              <a:buFont typeface="+mj-lt"/>
              <a:buAutoNum type="arabicPeriod"/>
            </a:pPr>
            <a:r>
              <a:rPr lang="en-US" smtClean="0">
                <a:solidFill>
                  <a:srgbClr val="C00000"/>
                </a:solidFill>
              </a:rPr>
              <a:t>Shift-Reduce Conflict</a:t>
            </a:r>
          </a:p>
          <a:p>
            <a:pPr marL="53975" indent="295275">
              <a:spcAft>
                <a:spcPts val="1200"/>
              </a:spcAft>
            </a:pPr>
            <a:r>
              <a:rPr lang="en-US"/>
              <a:t>Here, the parser is not able to decide whether to shift or to reduce. </a:t>
            </a:r>
            <a:endParaRPr lang="en-US" smtClean="0"/>
          </a:p>
          <a:p>
            <a:pPr>
              <a:spcAft>
                <a:spcPts val="1200"/>
              </a:spcAft>
            </a:pPr>
            <a:r>
              <a:rPr lang="en-US" smtClean="0"/>
              <a:t>       Example</a:t>
            </a:r>
            <a:r>
              <a:rPr lang="en-US"/>
              <a:t>: </a:t>
            </a:r>
            <a:r>
              <a:rPr lang="en-US" smtClean="0"/>
              <a:t> 	A -&gt; ab | abcd</a:t>
            </a:r>
          </a:p>
          <a:p>
            <a:pPr lvl="1" indent="-53975">
              <a:spcAft>
                <a:spcPts val="1200"/>
              </a:spcAft>
            </a:pPr>
            <a:r>
              <a:rPr lang="en-US" smtClean="0"/>
              <a:t>The </a:t>
            </a:r>
            <a:r>
              <a:rPr lang="en-US"/>
              <a:t>stack contains $ab, </a:t>
            </a:r>
            <a:r>
              <a:rPr lang="en-US" smtClean="0"/>
              <a:t>and the </a:t>
            </a:r>
            <a:r>
              <a:rPr lang="en-US"/>
              <a:t>input buffer contains cd$, the parser cannot decide whether to reduce $ab to $A or to shift two more symbols before reducing</a:t>
            </a:r>
            <a:r>
              <a:rPr lang="en-US" smtClean="0"/>
              <a:t>.</a:t>
            </a:r>
          </a:p>
          <a:p>
            <a:pPr marL="342900" indent="-342900">
              <a:spcAft>
                <a:spcPts val="1200"/>
              </a:spcAft>
              <a:buAutoNum type="arabicPeriod" startAt="2"/>
            </a:pPr>
            <a:r>
              <a:rPr lang="en-US" smtClean="0">
                <a:solidFill>
                  <a:srgbClr val="C00000"/>
                </a:solidFill>
              </a:rPr>
              <a:t>Reduce-Reduce Conflict</a:t>
            </a:r>
          </a:p>
          <a:p>
            <a:r>
              <a:rPr lang="en-US" smtClean="0">
                <a:solidFill>
                  <a:srgbClr val="C00000"/>
                </a:solidFill>
              </a:rPr>
              <a:t> </a:t>
            </a:r>
            <a:r>
              <a:rPr lang="en-US"/>
              <a:t>Here, the parser cannot decide which sentential form to use for reduction. </a:t>
            </a:r>
          </a:p>
          <a:p>
            <a:r>
              <a:rPr lang="en-US" i="1"/>
              <a:t>For example  </a:t>
            </a:r>
            <a:r>
              <a:rPr lang="en-US" i="1" smtClean="0"/>
              <a:t>:  A -&gt; bc    and B -&gt; abc.</a:t>
            </a:r>
          </a:p>
          <a:p>
            <a:r>
              <a:rPr lang="en-US"/>
              <a:t>T</a:t>
            </a:r>
            <a:r>
              <a:rPr lang="en-US" smtClean="0"/>
              <a:t>he </a:t>
            </a:r>
            <a:r>
              <a:rPr lang="en-US"/>
              <a:t>stack contains $abc, the parser cannot decide whether to reduce it to $aA or to $B</a:t>
            </a:r>
            <a:r>
              <a:rPr lang="en-US" smtClean="0"/>
              <a:t>.</a:t>
            </a:r>
            <a:endParaRPr lang="en-US"/>
          </a:p>
          <a:p>
            <a:pPr>
              <a:spcAft>
                <a:spcPts val="1200"/>
              </a:spcAft>
            </a:pPr>
            <a:endParaRPr lang="en-US"/>
          </a:p>
        </p:txBody>
      </p:sp>
    </p:spTree>
    <p:extLst>
      <p:ext uri="{BB962C8B-B14F-4D97-AF65-F5344CB8AC3E}">
        <p14:creationId xmlns:p14="http://schemas.microsoft.com/office/powerpoint/2010/main" val="784535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US" sz="3600" b="1" smtClean="0">
                <a:solidFill>
                  <a:srgbClr val="FF0000"/>
                </a:solidFill>
              </a:rPr>
              <a:t>Operator Precedence Parsing</a:t>
            </a:r>
            <a:endParaRPr lang="en-US" sz="3600" b="1">
              <a:solidFill>
                <a:srgbClr val="FF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39</a:t>
            </a:fld>
            <a:endParaRPr lang="en-US"/>
          </a:p>
        </p:txBody>
      </p:sp>
      <p:sp>
        <p:nvSpPr>
          <p:cNvPr id="5" name="Rectangle 4"/>
          <p:cNvSpPr/>
          <p:nvPr/>
        </p:nvSpPr>
        <p:spPr>
          <a:xfrm>
            <a:off x="838199" y="1164351"/>
            <a:ext cx="9206753" cy="2308324"/>
          </a:xfrm>
          <a:prstGeom prst="rect">
            <a:avLst/>
          </a:prstGeom>
        </p:spPr>
        <p:txBody>
          <a:bodyPr wrap="square">
            <a:spAutoFit/>
          </a:bodyPr>
          <a:lstStyle/>
          <a:p>
            <a:pPr marL="285750" indent="-285750">
              <a:buFont typeface="Arial" panose="020B0604020202020204" pitchFamily="34" charset="0"/>
              <a:buChar char="•"/>
            </a:pPr>
            <a:endParaRPr lang="en-US" smtClean="0">
              <a:solidFill>
                <a:srgbClr val="000000"/>
              </a:solidFill>
              <a:latin typeface="TimesNewRoman"/>
            </a:endParaRPr>
          </a:p>
          <a:p>
            <a:pPr marL="285750" indent="-285750">
              <a:buFont typeface="Arial" panose="020B0604020202020204" pitchFamily="34" charset="0"/>
              <a:buChar char="•"/>
            </a:pPr>
            <a:r>
              <a:rPr lang="en-US"/>
              <a:t>It is </a:t>
            </a:r>
            <a:r>
              <a:rPr lang="en-US" smtClean="0"/>
              <a:t>an efficient technique </a:t>
            </a:r>
            <a:r>
              <a:rPr lang="en-US"/>
              <a:t>for constructing shift-reduce parsers for a small class of grammars known as operator grammar. </a:t>
            </a:r>
            <a:endParaRPr lang="en-US" smtClean="0"/>
          </a:p>
          <a:p>
            <a:pPr marL="285750" indent="-285750">
              <a:buFont typeface="Arial" panose="020B0604020202020204" pitchFamily="34" charset="0"/>
              <a:buChar char="•"/>
            </a:pPr>
            <a:r>
              <a:rPr lang="en-US" smtClean="0">
                <a:solidFill>
                  <a:srgbClr val="000000"/>
                </a:solidFill>
                <a:latin typeface="TimesNewRoman"/>
              </a:rPr>
              <a:t>These </a:t>
            </a:r>
            <a:r>
              <a:rPr lang="en-US">
                <a:solidFill>
                  <a:srgbClr val="000000"/>
                </a:solidFill>
                <a:latin typeface="TimesNewRoman"/>
              </a:rPr>
              <a:t>grammars have the property that no production on right side is ɛ or has two adjacent nonterminals</a:t>
            </a:r>
            <a:r>
              <a:rPr lang="en-US" smtClean="0">
                <a:solidFill>
                  <a:srgbClr val="000000"/>
                </a:solidFill>
                <a:latin typeface="TimesNewRoman"/>
              </a:rPr>
              <a:t>.</a:t>
            </a:r>
          </a:p>
          <a:p>
            <a:pPr marL="285750" indent="-285750">
              <a:buFont typeface="Arial" panose="020B0604020202020204" pitchFamily="34" charset="0"/>
              <a:buChar char="•"/>
            </a:pPr>
            <a:r>
              <a:rPr lang="en-US" smtClean="0"/>
              <a:t>Example</a:t>
            </a:r>
            <a:r>
              <a:rPr lang="en-US"/>
              <a:t>: E → E + E | E –E | E ∗E | E/E | (E) | </a:t>
            </a:r>
            <a:r>
              <a:rPr lang="en-US" smtClean="0"/>
              <a:t>id                     is an operator grammar.</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6" name="Rectangle 5"/>
          <p:cNvSpPr/>
          <p:nvPr/>
        </p:nvSpPr>
        <p:spPr>
          <a:xfrm>
            <a:off x="854522" y="3083144"/>
            <a:ext cx="6179897" cy="390684"/>
          </a:xfrm>
          <a:prstGeom prst="rect">
            <a:avLst/>
          </a:prstGeom>
        </p:spPr>
        <p:txBody>
          <a:bodyPr wrap="none">
            <a:spAutoFit/>
          </a:bodyPr>
          <a:lstStyle/>
          <a:p>
            <a:pPr marL="285750" indent="-285750" algn="just">
              <a:lnSpc>
                <a:spcPct val="115000"/>
              </a:lnSpc>
              <a:spcAft>
                <a:spcPts val="1000"/>
              </a:spcAft>
              <a:buFont typeface="Arial" panose="020B0604020202020204" pitchFamily="34" charset="0"/>
              <a:buChar char="•"/>
            </a:pPr>
            <a:r>
              <a:rPr lang="en-US">
                <a:latin typeface="Times New Roman" panose="02020603050405020304" pitchFamily="18" charset="0"/>
                <a:ea typeface="Calibri" panose="020F0502020204030204" pitchFamily="34" charset="0"/>
                <a:cs typeface="Mangal" panose="02040503050203030202" pitchFamily="18" charset="0"/>
              </a:rPr>
              <a:t>These parser rely on the following three precedence relations:</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64635029"/>
              </p:ext>
            </p:extLst>
          </p:nvPr>
        </p:nvGraphicFramePr>
        <p:xfrm>
          <a:off x="1846205" y="3704114"/>
          <a:ext cx="5188214" cy="1383983"/>
        </p:xfrm>
        <a:graphic>
          <a:graphicData uri="http://schemas.openxmlformats.org/drawingml/2006/table">
            <a:tbl>
              <a:tblPr/>
              <a:tblGrid>
                <a:gridCol w="2026548"/>
                <a:gridCol w="3161666"/>
              </a:tblGrid>
              <a:tr h="354732">
                <a:tc>
                  <a:txBody>
                    <a:bodyPr/>
                    <a:lstStyle/>
                    <a:p>
                      <a:pPr marL="0" marR="0" algn="ctr">
                        <a:lnSpc>
                          <a:spcPct val="115000"/>
                        </a:lnSpc>
                        <a:spcBef>
                          <a:spcPts val="0"/>
                        </a:spcBef>
                        <a:spcAft>
                          <a:spcPts val="1000"/>
                        </a:spcAft>
                      </a:pPr>
                      <a:r>
                        <a:rPr lang="en-US" sz="1600">
                          <a:effectLst/>
                        </a:rPr>
                        <a:t>Relation</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600">
                          <a:effectLst/>
                        </a:rPr>
                        <a:t>Meaning</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54732">
                <a:tc>
                  <a:txBody>
                    <a:bodyPr/>
                    <a:lstStyle/>
                    <a:p>
                      <a:pPr marL="0" marR="0" algn="ctr">
                        <a:lnSpc>
                          <a:spcPct val="115000"/>
                        </a:lnSpc>
                        <a:spcBef>
                          <a:spcPts val="0"/>
                        </a:spcBef>
                        <a:spcAft>
                          <a:spcPts val="1000"/>
                        </a:spcAft>
                      </a:pPr>
                      <a:r>
                        <a:rPr lang="en-US" sz="1600">
                          <a:effectLst/>
                        </a:rPr>
                        <a:t>a  &lt;· b</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1000"/>
                        </a:spcAft>
                      </a:pPr>
                      <a:r>
                        <a:rPr lang="en-US" sz="1600">
                          <a:effectLst/>
                        </a:rPr>
                        <a:t> a yields precedence to b</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19787">
                <a:tc>
                  <a:txBody>
                    <a:bodyPr/>
                    <a:lstStyle/>
                    <a:p>
                      <a:pPr marL="0" marR="0" algn="ctr">
                        <a:lnSpc>
                          <a:spcPct val="115000"/>
                        </a:lnSpc>
                        <a:spcBef>
                          <a:spcPts val="0"/>
                        </a:spcBef>
                        <a:spcAft>
                          <a:spcPts val="1000"/>
                        </a:spcAft>
                      </a:pPr>
                      <a:r>
                        <a:rPr lang="en-US" sz="1600">
                          <a:effectLst/>
                        </a:rPr>
                        <a:t>a  =·  b</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1000"/>
                        </a:spcAft>
                      </a:pPr>
                      <a:r>
                        <a:rPr lang="en-US" sz="1600">
                          <a:effectLst/>
                        </a:rPr>
                        <a:t> a has the same precedence as b</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54732">
                <a:tc>
                  <a:txBody>
                    <a:bodyPr/>
                    <a:lstStyle/>
                    <a:p>
                      <a:pPr marL="0" marR="0" algn="ctr">
                        <a:lnSpc>
                          <a:spcPct val="115000"/>
                        </a:lnSpc>
                        <a:spcBef>
                          <a:spcPts val="0"/>
                        </a:spcBef>
                        <a:spcAft>
                          <a:spcPts val="1000"/>
                        </a:spcAft>
                      </a:pPr>
                      <a:r>
                        <a:rPr lang="en-US" sz="1600">
                          <a:effectLst/>
                        </a:rPr>
                        <a:t>a  ·&gt;  b</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1000"/>
                        </a:spcAft>
                      </a:pPr>
                      <a:r>
                        <a:rPr lang="en-US" sz="1600">
                          <a:effectLst/>
                        </a:rPr>
                        <a:t> a takes precedence over b</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216170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7"/>
            <a:ext cx="10515600" cy="716337"/>
          </a:xfrm>
        </p:spPr>
        <p:txBody>
          <a:bodyPr>
            <a:normAutofit/>
          </a:bodyPr>
          <a:lstStyle/>
          <a:p>
            <a:r>
              <a:rPr lang="en-US" sz="2800" smtClean="0">
                <a:solidFill>
                  <a:srgbClr val="FF0000"/>
                </a:solidFill>
              </a:rPr>
              <a:t>Example: input and output of parser</a:t>
            </a:r>
            <a:endParaRPr lang="en-US" sz="2800">
              <a:solidFill>
                <a:srgbClr val="FF0000"/>
              </a:solidFill>
            </a:endParaRPr>
          </a:p>
        </p:txBody>
      </p:sp>
      <p:sp>
        <p:nvSpPr>
          <p:cNvPr id="3" name="Content Placeholder 2"/>
          <p:cNvSpPr>
            <a:spLocks noGrp="1"/>
          </p:cNvSpPr>
          <p:nvPr>
            <p:ph idx="1"/>
          </p:nvPr>
        </p:nvSpPr>
        <p:spPr>
          <a:xfrm>
            <a:off x="838200" y="893204"/>
            <a:ext cx="10515600" cy="2535796"/>
          </a:xfrm>
        </p:spPr>
        <p:txBody>
          <a:bodyPr>
            <a:normAutofit/>
          </a:bodyPr>
          <a:lstStyle/>
          <a:p>
            <a:r>
              <a:rPr lang="en-US" sz="2400" smtClean="0"/>
              <a:t>Source program :   x = y +z * 2</a:t>
            </a:r>
          </a:p>
          <a:p>
            <a:r>
              <a:rPr lang="en-US" sz="2400" smtClean="0"/>
              <a:t>lexical analyzer outputs: &lt;x, id&gt; &lt;=, assign_op&gt; &lt;y, id&gt; &lt; +, Add_op&gt; &lt;z, id&gt; &lt;*, mul_op&gt; &lt;2,num&gt;</a:t>
            </a:r>
          </a:p>
          <a:p>
            <a:r>
              <a:rPr lang="en-US" sz="2400" smtClean="0"/>
              <a:t>This sequence of tokens is input to the parser.</a:t>
            </a:r>
          </a:p>
          <a:p>
            <a:r>
              <a:rPr lang="en-US" sz="2400" smtClean="0"/>
              <a:t>Parser creates a parse tree as below:</a:t>
            </a:r>
          </a:p>
          <a:p>
            <a:endParaRPr lang="en-US" sz="2400"/>
          </a:p>
          <a:p>
            <a:pPr marL="0" indent="0">
              <a:buNone/>
            </a:pPr>
            <a:endParaRPr lang="en-US" sz="2400" smtClean="0"/>
          </a:p>
          <a:p>
            <a:endParaRPr lang="en-US" sz="2400"/>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4</a:t>
            </a:fld>
            <a:endParaRPr lang="en-US"/>
          </a:p>
        </p:txBody>
      </p:sp>
      <p:grpSp>
        <p:nvGrpSpPr>
          <p:cNvPr id="82" name="Group 81"/>
          <p:cNvGrpSpPr/>
          <p:nvPr/>
        </p:nvGrpSpPr>
        <p:grpSpPr>
          <a:xfrm>
            <a:off x="981635" y="3107456"/>
            <a:ext cx="4119282" cy="2930273"/>
            <a:chOff x="2232212" y="3549563"/>
            <a:chExt cx="4262717" cy="3248894"/>
          </a:xfrm>
        </p:grpSpPr>
        <p:sp>
          <p:nvSpPr>
            <p:cNvPr id="7" name="TextBox 6"/>
            <p:cNvSpPr txBox="1"/>
            <p:nvPr/>
          </p:nvSpPr>
          <p:spPr>
            <a:xfrm>
              <a:off x="3666564" y="4532067"/>
              <a:ext cx="537883" cy="369332"/>
            </a:xfrm>
            <a:prstGeom prst="rect">
              <a:avLst/>
            </a:prstGeom>
            <a:noFill/>
          </p:spPr>
          <p:txBody>
            <a:bodyPr wrap="square" rtlCol="0">
              <a:spAutoFit/>
            </a:bodyPr>
            <a:lstStyle/>
            <a:p>
              <a:pPr algn="ctr"/>
              <a:r>
                <a:rPr lang="en-US" smtClean="0"/>
                <a:t>E</a:t>
              </a:r>
              <a:endParaRPr lang="en-US"/>
            </a:p>
          </p:txBody>
        </p:sp>
        <p:sp>
          <p:nvSpPr>
            <p:cNvPr id="8" name="TextBox 7"/>
            <p:cNvSpPr txBox="1"/>
            <p:nvPr/>
          </p:nvSpPr>
          <p:spPr>
            <a:xfrm>
              <a:off x="3500717" y="4013583"/>
              <a:ext cx="537883" cy="369332"/>
            </a:xfrm>
            <a:prstGeom prst="rect">
              <a:avLst/>
            </a:prstGeom>
            <a:noFill/>
          </p:spPr>
          <p:txBody>
            <a:bodyPr wrap="square" rtlCol="0">
              <a:spAutoFit/>
            </a:bodyPr>
            <a:lstStyle/>
            <a:p>
              <a:pPr algn="ctr"/>
              <a:r>
                <a:rPr lang="en-US"/>
                <a:t>=</a:t>
              </a:r>
            </a:p>
          </p:txBody>
        </p:sp>
        <p:grpSp>
          <p:nvGrpSpPr>
            <p:cNvPr id="80" name="Group 79"/>
            <p:cNvGrpSpPr/>
            <p:nvPr/>
          </p:nvGrpSpPr>
          <p:grpSpPr>
            <a:xfrm>
              <a:off x="2232212" y="3549563"/>
              <a:ext cx="4262717" cy="3248894"/>
              <a:chOff x="2232212" y="3549563"/>
              <a:chExt cx="4262717" cy="3248894"/>
            </a:xfrm>
          </p:grpSpPr>
          <p:grpSp>
            <p:nvGrpSpPr>
              <p:cNvPr id="75" name="Group 74"/>
              <p:cNvGrpSpPr/>
              <p:nvPr/>
            </p:nvGrpSpPr>
            <p:grpSpPr>
              <a:xfrm>
                <a:off x="2264709" y="3549563"/>
                <a:ext cx="4230220" cy="2981140"/>
                <a:chOff x="2264709" y="3549563"/>
                <a:chExt cx="4230220" cy="2981140"/>
              </a:xfrm>
            </p:grpSpPr>
            <p:sp>
              <p:nvSpPr>
                <p:cNvPr id="6" name="TextBox 5"/>
                <p:cNvSpPr txBox="1"/>
                <p:nvPr/>
              </p:nvSpPr>
              <p:spPr>
                <a:xfrm>
                  <a:off x="3500717" y="3549563"/>
                  <a:ext cx="537883" cy="369332"/>
                </a:xfrm>
                <a:prstGeom prst="rect">
                  <a:avLst/>
                </a:prstGeom>
                <a:noFill/>
              </p:spPr>
              <p:txBody>
                <a:bodyPr wrap="square" rtlCol="0">
                  <a:spAutoFit/>
                </a:bodyPr>
                <a:lstStyle/>
                <a:p>
                  <a:pPr algn="ctr"/>
                  <a:r>
                    <a:rPr lang="en-US" smtClean="0"/>
                    <a:t>S</a:t>
                  </a:r>
                  <a:endParaRPr lang="en-US"/>
                </a:p>
              </p:txBody>
            </p:sp>
            <p:sp>
              <p:nvSpPr>
                <p:cNvPr id="9" name="TextBox 8"/>
                <p:cNvSpPr txBox="1"/>
                <p:nvPr/>
              </p:nvSpPr>
              <p:spPr>
                <a:xfrm>
                  <a:off x="4440888" y="3989158"/>
                  <a:ext cx="537883" cy="369332"/>
                </a:xfrm>
                <a:prstGeom prst="rect">
                  <a:avLst/>
                </a:prstGeom>
                <a:noFill/>
              </p:spPr>
              <p:txBody>
                <a:bodyPr wrap="square" rtlCol="0">
                  <a:spAutoFit/>
                </a:bodyPr>
                <a:lstStyle/>
                <a:p>
                  <a:pPr algn="ctr"/>
                  <a:r>
                    <a:rPr lang="en-US"/>
                    <a:t>E</a:t>
                  </a:r>
                </a:p>
              </p:txBody>
            </p:sp>
            <p:sp>
              <p:nvSpPr>
                <p:cNvPr id="10" name="TextBox 9"/>
                <p:cNvSpPr txBox="1"/>
                <p:nvPr/>
              </p:nvSpPr>
              <p:spPr>
                <a:xfrm>
                  <a:off x="2264709" y="4134705"/>
                  <a:ext cx="537883" cy="369332"/>
                </a:xfrm>
                <a:prstGeom prst="rect">
                  <a:avLst/>
                </a:prstGeom>
                <a:noFill/>
              </p:spPr>
              <p:txBody>
                <a:bodyPr wrap="square" rtlCol="0">
                  <a:spAutoFit/>
                </a:bodyPr>
                <a:lstStyle/>
                <a:p>
                  <a:pPr algn="ctr"/>
                  <a:r>
                    <a:rPr lang="en-US" smtClean="0"/>
                    <a:t>id</a:t>
                  </a:r>
                  <a:endParaRPr lang="en-US"/>
                </a:p>
              </p:txBody>
            </p:sp>
            <p:sp>
              <p:nvSpPr>
                <p:cNvPr id="11" name="TextBox 10"/>
                <p:cNvSpPr txBox="1"/>
                <p:nvPr/>
              </p:nvSpPr>
              <p:spPr>
                <a:xfrm>
                  <a:off x="4450975" y="4533656"/>
                  <a:ext cx="537883" cy="369332"/>
                </a:xfrm>
                <a:prstGeom prst="rect">
                  <a:avLst/>
                </a:prstGeom>
                <a:noFill/>
              </p:spPr>
              <p:txBody>
                <a:bodyPr wrap="square" rtlCol="0">
                  <a:spAutoFit/>
                </a:bodyPr>
                <a:lstStyle/>
                <a:p>
                  <a:pPr algn="ctr"/>
                  <a:r>
                    <a:rPr lang="en-US" smtClean="0"/>
                    <a:t>+</a:t>
                  </a:r>
                  <a:endParaRPr lang="en-US"/>
                </a:p>
              </p:txBody>
            </p:sp>
            <p:sp>
              <p:nvSpPr>
                <p:cNvPr id="12" name="TextBox 11"/>
                <p:cNvSpPr txBox="1"/>
                <p:nvPr/>
              </p:nvSpPr>
              <p:spPr>
                <a:xfrm>
                  <a:off x="4993340" y="4523343"/>
                  <a:ext cx="537883" cy="369332"/>
                </a:xfrm>
                <a:prstGeom prst="rect">
                  <a:avLst/>
                </a:prstGeom>
                <a:noFill/>
              </p:spPr>
              <p:txBody>
                <a:bodyPr wrap="square" rtlCol="0">
                  <a:spAutoFit/>
                </a:bodyPr>
                <a:lstStyle/>
                <a:p>
                  <a:pPr algn="ctr"/>
                  <a:r>
                    <a:rPr lang="en-US"/>
                    <a:t>T</a:t>
                  </a:r>
                </a:p>
              </p:txBody>
            </p:sp>
            <p:sp>
              <p:nvSpPr>
                <p:cNvPr id="13" name="TextBox 12"/>
                <p:cNvSpPr txBox="1"/>
                <p:nvPr/>
              </p:nvSpPr>
              <p:spPr>
                <a:xfrm>
                  <a:off x="5728446" y="5031288"/>
                  <a:ext cx="537883" cy="369332"/>
                </a:xfrm>
                <a:prstGeom prst="rect">
                  <a:avLst/>
                </a:prstGeom>
                <a:noFill/>
              </p:spPr>
              <p:txBody>
                <a:bodyPr wrap="square" rtlCol="0">
                  <a:spAutoFit/>
                </a:bodyPr>
                <a:lstStyle/>
                <a:p>
                  <a:pPr algn="ctr"/>
                  <a:r>
                    <a:rPr lang="en-US" smtClean="0"/>
                    <a:t>F</a:t>
                  </a:r>
                  <a:endParaRPr lang="en-US"/>
                </a:p>
              </p:txBody>
            </p:sp>
            <p:sp>
              <p:nvSpPr>
                <p:cNvPr id="14" name="TextBox 13"/>
                <p:cNvSpPr txBox="1"/>
                <p:nvPr/>
              </p:nvSpPr>
              <p:spPr>
                <a:xfrm>
                  <a:off x="5006787" y="5108235"/>
                  <a:ext cx="537883" cy="369332"/>
                </a:xfrm>
                <a:prstGeom prst="rect">
                  <a:avLst/>
                </a:prstGeom>
                <a:noFill/>
              </p:spPr>
              <p:txBody>
                <a:bodyPr wrap="square" rtlCol="0">
                  <a:spAutoFit/>
                </a:bodyPr>
                <a:lstStyle/>
                <a:p>
                  <a:pPr algn="ctr"/>
                  <a:r>
                    <a:rPr lang="en-US" smtClean="0"/>
                    <a:t>*</a:t>
                  </a:r>
                  <a:endParaRPr lang="en-US"/>
                </a:p>
              </p:txBody>
            </p:sp>
            <p:sp>
              <p:nvSpPr>
                <p:cNvPr id="15" name="TextBox 14"/>
                <p:cNvSpPr txBox="1"/>
                <p:nvPr/>
              </p:nvSpPr>
              <p:spPr>
                <a:xfrm>
                  <a:off x="4433045" y="5031638"/>
                  <a:ext cx="537883" cy="369332"/>
                </a:xfrm>
                <a:prstGeom prst="rect">
                  <a:avLst/>
                </a:prstGeom>
                <a:noFill/>
              </p:spPr>
              <p:txBody>
                <a:bodyPr wrap="square" rtlCol="0">
                  <a:spAutoFit/>
                </a:bodyPr>
                <a:lstStyle/>
                <a:p>
                  <a:pPr algn="ctr"/>
                  <a:r>
                    <a:rPr lang="en-US"/>
                    <a:t>T</a:t>
                  </a:r>
                </a:p>
              </p:txBody>
            </p:sp>
            <p:sp>
              <p:nvSpPr>
                <p:cNvPr id="16" name="TextBox 15"/>
                <p:cNvSpPr txBox="1"/>
                <p:nvPr/>
              </p:nvSpPr>
              <p:spPr>
                <a:xfrm>
                  <a:off x="3666563" y="5062434"/>
                  <a:ext cx="537883" cy="369332"/>
                </a:xfrm>
                <a:prstGeom prst="rect">
                  <a:avLst/>
                </a:prstGeom>
                <a:noFill/>
              </p:spPr>
              <p:txBody>
                <a:bodyPr wrap="square" rtlCol="0">
                  <a:spAutoFit/>
                </a:bodyPr>
                <a:lstStyle/>
                <a:p>
                  <a:pPr algn="ctr"/>
                  <a:r>
                    <a:rPr lang="en-US" smtClean="0"/>
                    <a:t>T</a:t>
                  </a:r>
                  <a:endParaRPr lang="en-US"/>
                </a:p>
              </p:txBody>
            </p:sp>
            <p:sp>
              <p:nvSpPr>
                <p:cNvPr id="17" name="TextBox 16"/>
                <p:cNvSpPr txBox="1"/>
                <p:nvPr/>
              </p:nvSpPr>
              <p:spPr>
                <a:xfrm>
                  <a:off x="3379692" y="5607104"/>
                  <a:ext cx="537883" cy="369332"/>
                </a:xfrm>
                <a:prstGeom prst="rect">
                  <a:avLst/>
                </a:prstGeom>
                <a:noFill/>
              </p:spPr>
              <p:txBody>
                <a:bodyPr wrap="square" rtlCol="0">
                  <a:spAutoFit/>
                </a:bodyPr>
                <a:lstStyle/>
                <a:p>
                  <a:pPr algn="ctr"/>
                  <a:r>
                    <a:rPr lang="en-US"/>
                    <a:t>F</a:t>
                  </a:r>
                </a:p>
              </p:txBody>
            </p:sp>
            <p:sp>
              <p:nvSpPr>
                <p:cNvPr id="18" name="TextBox 17"/>
                <p:cNvSpPr txBox="1"/>
                <p:nvPr/>
              </p:nvSpPr>
              <p:spPr>
                <a:xfrm>
                  <a:off x="3379692" y="6151774"/>
                  <a:ext cx="537883" cy="369332"/>
                </a:xfrm>
                <a:prstGeom prst="rect">
                  <a:avLst/>
                </a:prstGeom>
                <a:noFill/>
              </p:spPr>
              <p:txBody>
                <a:bodyPr wrap="square" rtlCol="0">
                  <a:spAutoFit/>
                </a:bodyPr>
                <a:lstStyle/>
                <a:p>
                  <a:pPr algn="ctr"/>
                  <a:r>
                    <a:rPr lang="en-US" smtClean="0"/>
                    <a:t>id</a:t>
                  </a:r>
                  <a:endParaRPr lang="en-US"/>
                </a:p>
              </p:txBody>
            </p:sp>
            <p:sp>
              <p:nvSpPr>
                <p:cNvPr id="19" name="TextBox 18"/>
                <p:cNvSpPr txBox="1"/>
                <p:nvPr/>
              </p:nvSpPr>
              <p:spPr>
                <a:xfrm>
                  <a:off x="4433045" y="5618036"/>
                  <a:ext cx="537883" cy="369332"/>
                </a:xfrm>
                <a:prstGeom prst="rect">
                  <a:avLst/>
                </a:prstGeom>
                <a:noFill/>
              </p:spPr>
              <p:txBody>
                <a:bodyPr wrap="square" rtlCol="0">
                  <a:spAutoFit/>
                </a:bodyPr>
                <a:lstStyle/>
                <a:p>
                  <a:pPr algn="ctr"/>
                  <a:r>
                    <a:rPr lang="en-US"/>
                    <a:t>F</a:t>
                  </a:r>
                </a:p>
              </p:txBody>
            </p:sp>
            <p:sp>
              <p:nvSpPr>
                <p:cNvPr id="20" name="TextBox 19"/>
                <p:cNvSpPr txBox="1"/>
                <p:nvPr/>
              </p:nvSpPr>
              <p:spPr>
                <a:xfrm>
                  <a:off x="5728446" y="5718527"/>
                  <a:ext cx="766483" cy="338554"/>
                </a:xfrm>
                <a:prstGeom prst="rect">
                  <a:avLst/>
                </a:prstGeom>
                <a:noFill/>
              </p:spPr>
              <p:txBody>
                <a:bodyPr wrap="square" rtlCol="0">
                  <a:spAutoFit/>
                </a:bodyPr>
                <a:lstStyle/>
                <a:p>
                  <a:pPr algn="ctr"/>
                  <a:r>
                    <a:rPr lang="en-US" sz="1600" smtClean="0"/>
                    <a:t>num</a:t>
                  </a:r>
                  <a:endParaRPr lang="en-US" sz="1600"/>
                </a:p>
              </p:txBody>
            </p:sp>
            <p:sp>
              <p:nvSpPr>
                <p:cNvPr id="21" name="TextBox 20"/>
                <p:cNvSpPr txBox="1"/>
                <p:nvPr/>
              </p:nvSpPr>
              <p:spPr>
                <a:xfrm>
                  <a:off x="4356846" y="6161371"/>
                  <a:ext cx="766483" cy="369332"/>
                </a:xfrm>
                <a:prstGeom prst="rect">
                  <a:avLst/>
                </a:prstGeom>
                <a:noFill/>
              </p:spPr>
              <p:txBody>
                <a:bodyPr wrap="square" rtlCol="0">
                  <a:spAutoFit/>
                </a:bodyPr>
                <a:lstStyle/>
                <a:p>
                  <a:pPr algn="ctr"/>
                  <a:r>
                    <a:rPr lang="en-US" smtClean="0"/>
                    <a:t>id</a:t>
                  </a:r>
                  <a:endParaRPr lang="en-US"/>
                </a:p>
              </p:txBody>
            </p:sp>
            <p:cxnSp>
              <p:nvCxnSpPr>
                <p:cNvPr id="23" name="Straight Connector 22"/>
                <p:cNvCxnSpPr/>
                <p:nvPr/>
              </p:nvCxnSpPr>
              <p:spPr>
                <a:xfrm flipH="1">
                  <a:off x="2758887" y="3864431"/>
                  <a:ext cx="907676" cy="426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2"/>
                </p:cNvCxnSpPr>
                <p:nvPr/>
              </p:nvCxnSpPr>
              <p:spPr>
                <a:xfrm flipH="1">
                  <a:off x="3769657" y="3918895"/>
                  <a:ext cx="2" cy="21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935504" y="3872273"/>
                  <a:ext cx="663389" cy="263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038600" y="4316384"/>
                  <a:ext cx="560293" cy="34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67835" y="4303082"/>
                  <a:ext cx="255494" cy="28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2"/>
                </p:cNvCxnSpPr>
                <p:nvPr/>
              </p:nvCxnSpPr>
              <p:spPr>
                <a:xfrm flipH="1">
                  <a:off x="4709829" y="4358490"/>
                  <a:ext cx="1" cy="292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a:endCxn id="16" idx="0"/>
                </p:cNvCxnSpPr>
                <p:nvPr/>
              </p:nvCxnSpPr>
              <p:spPr>
                <a:xfrm flipH="1">
                  <a:off x="3935505" y="4901399"/>
                  <a:ext cx="1" cy="161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699746" y="5336862"/>
                  <a:ext cx="2241" cy="334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666563" y="5418319"/>
                  <a:ext cx="228601" cy="228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7" idx="2"/>
                </p:cNvCxnSpPr>
                <p:nvPr/>
              </p:nvCxnSpPr>
              <p:spPr>
                <a:xfrm flipH="1">
                  <a:off x="3648633" y="5976436"/>
                  <a:ext cx="1" cy="239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867835" y="4814222"/>
                  <a:ext cx="255494" cy="2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365377" y="4771025"/>
                  <a:ext cx="515469" cy="359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275728" y="4864650"/>
                  <a:ext cx="1" cy="310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3" idx="2"/>
                </p:cNvCxnSpPr>
                <p:nvPr/>
              </p:nvCxnSpPr>
              <p:spPr>
                <a:xfrm flipH="1">
                  <a:off x="5997387" y="5400620"/>
                  <a:ext cx="1" cy="409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706748" y="5943742"/>
                  <a:ext cx="6162" cy="2452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3310217" y="6367877"/>
                <a:ext cx="632012" cy="338554"/>
              </a:xfrm>
              <a:prstGeom prst="rect">
                <a:avLst/>
              </a:prstGeom>
              <a:noFill/>
            </p:spPr>
            <p:txBody>
              <a:bodyPr wrap="square" rtlCol="0">
                <a:spAutoFit/>
              </a:bodyPr>
              <a:lstStyle/>
              <a:p>
                <a:pPr algn="ctr"/>
                <a:r>
                  <a:rPr lang="en-US" sz="1600" i="1"/>
                  <a:t>y</a:t>
                </a:r>
              </a:p>
            </p:txBody>
          </p:sp>
          <p:sp>
            <p:nvSpPr>
              <p:cNvPr id="77" name="TextBox 76"/>
              <p:cNvSpPr txBox="1"/>
              <p:nvPr/>
            </p:nvSpPr>
            <p:spPr>
              <a:xfrm>
                <a:off x="4442010" y="6459903"/>
                <a:ext cx="632012" cy="338554"/>
              </a:xfrm>
              <a:prstGeom prst="rect">
                <a:avLst/>
              </a:prstGeom>
              <a:noFill/>
            </p:spPr>
            <p:txBody>
              <a:bodyPr wrap="square" rtlCol="0">
                <a:spAutoFit/>
              </a:bodyPr>
              <a:lstStyle/>
              <a:p>
                <a:pPr algn="ctr"/>
                <a:r>
                  <a:rPr lang="en-US" sz="1600" i="1"/>
                  <a:t>z</a:t>
                </a:r>
              </a:p>
            </p:txBody>
          </p:sp>
          <p:sp>
            <p:nvSpPr>
              <p:cNvPr id="78" name="TextBox 77"/>
              <p:cNvSpPr txBox="1"/>
              <p:nvPr/>
            </p:nvSpPr>
            <p:spPr>
              <a:xfrm>
                <a:off x="2232212" y="4424491"/>
                <a:ext cx="632012" cy="338554"/>
              </a:xfrm>
              <a:prstGeom prst="rect">
                <a:avLst/>
              </a:prstGeom>
              <a:noFill/>
            </p:spPr>
            <p:txBody>
              <a:bodyPr wrap="square" rtlCol="0">
                <a:spAutoFit/>
              </a:bodyPr>
              <a:lstStyle/>
              <a:p>
                <a:pPr algn="ctr"/>
                <a:r>
                  <a:rPr lang="en-US" sz="1600" i="1" smtClean="0"/>
                  <a:t>x</a:t>
                </a:r>
                <a:endParaRPr lang="en-US" sz="1600" i="1"/>
              </a:p>
            </p:txBody>
          </p:sp>
          <p:sp>
            <p:nvSpPr>
              <p:cNvPr id="79" name="TextBox 78"/>
              <p:cNvSpPr txBox="1"/>
              <p:nvPr/>
            </p:nvSpPr>
            <p:spPr>
              <a:xfrm>
                <a:off x="5795682" y="6039381"/>
                <a:ext cx="632012" cy="338554"/>
              </a:xfrm>
              <a:prstGeom prst="rect">
                <a:avLst/>
              </a:prstGeom>
              <a:noFill/>
            </p:spPr>
            <p:txBody>
              <a:bodyPr wrap="square" rtlCol="0">
                <a:spAutoFit/>
              </a:bodyPr>
              <a:lstStyle/>
              <a:p>
                <a:pPr algn="ctr"/>
                <a:r>
                  <a:rPr lang="en-US" sz="1600" i="1"/>
                  <a:t>2</a:t>
                </a:r>
              </a:p>
            </p:txBody>
          </p:sp>
        </p:grpSp>
      </p:grpSp>
      <p:sp>
        <p:nvSpPr>
          <p:cNvPr id="83" name="TextBox 82"/>
          <p:cNvSpPr txBox="1"/>
          <p:nvPr/>
        </p:nvSpPr>
        <p:spPr>
          <a:xfrm>
            <a:off x="6167717" y="3748476"/>
            <a:ext cx="3469342" cy="1477328"/>
          </a:xfrm>
          <a:prstGeom prst="rect">
            <a:avLst/>
          </a:prstGeom>
          <a:noFill/>
          <a:ln>
            <a:solidFill>
              <a:schemeClr val="accent2">
                <a:lumMod val="75000"/>
              </a:schemeClr>
            </a:solidFill>
          </a:ln>
        </p:spPr>
        <p:txBody>
          <a:bodyPr wrap="square" rtlCol="0">
            <a:spAutoFit/>
          </a:bodyPr>
          <a:lstStyle/>
          <a:p>
            <a:r>
              <a:rPr lang="en-US" b="1" u="sng" smtClean="0">
                <a:solidFill>
                  <a:srgbClr val="FF0000"/>
                </a:solidFill>
              </a:rPr>
              <a:t>CFG for assignment statement</a:t>
            </a:r>
          </a:p>
          <a:p>
            <a:r>
              <a:rPr lang="en-US" smtClean="0"/>
              <a:t>S  -&gt; id = E</a:t>
            </a:r>
          </a:p>
          <a:p>
            <a:r>
              <a:rPr lang="en-US" smtClean="0"/>
              <a:t>E -&gt; E + T | T</a:t>
            </a:r>
          </a:p>
          <a:p>
            <a:r>
              <a:rPr lang="en-US" smtClean="0"/>
              <a:t>T -&gt; T * F | F</a:t>
            </a:r>
          </a:p>
          <a:p>
            <a:r>
              <a:rPr lang="en-US" smtClean="0"/>
              <a:t>F -&gt;  id | num </a:t>
            </a:r>
            <a:endParaRPr lang="en-US"/>
          </a:p>
        </p:txBody>
      </p:sp>
    </p:spTree>
    <p:extLst>
      <p:ext uri="{BB962C8B-B14F-4D97-AF65-F5344CB8AC3E}">
        <p14:creationId xmlns:p14="http://schemas.microsoft.com/office/powerpoint/2010/main" val="181677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96184"/>
            <a:ext cx="10515600" cy="656851"/>
          </a:xfrm>
        </p:spPr>
        <p:txBody>
          <a:bodyPr>
            <a:noAutofit/>
          </a:bodyPr>
          <a:lstStyle/>
          <a:p>
            <a:r>
              <a:rPr lang="en-US" sz="3200">
                <a:solidFill>
                  <a:srgbClr val="FF0000"/>
                </a:solidFill>
                <a:latin typeface="Bell MT" panose="02020503060305020303" pitchFamily="18" charset="0"/>
              </a:rPr>
              <a:t>Rules for binary </a:t>
            </a:r>
            <a:r>
              <a:rPr lang="en-US" sz="3200" smtClean="0">
                <a:solidFill>
                  <a:srgbClr val="FF0000"/>
                </a:solidFill>
                <a:latin typeface="Bell MT" panose="02020503060305020303" pitchFamily="18" charset="0"/>
              </a:rPr>
              <a:t>operations</a:t>
            </a:r>
            <a:endParaRPr lang="en-US" sz="3200">
              <a:solidFill>
                <a:srgbClr val="FF0000"/>
              </a:solidFill>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40</a:t>
            </a:fld>
            <a:endParaRPr lang="en-US"/>
          </a:p>
        </p:txBody>
      </p:sp>
      <p:sp>
        <p:nvSpPr>
          <p:cNvPr id="5" name="Rectangle 4"/>
          <p:cNvSpPr/>
          <p:nvPr/>
        </p:nvSpPr>
        <p:spPr>
          <a:xfrm>
            <a:off x="1250576" y="753035"/>
            <a:ext cx="8014447" cy="3139321"/>
          </a:xfrm>
          <a:prstGeom prst="rect">
            <a:avLst/>
          </a:prstGeom>
        </p:spPr>
        <p:txBody>
          <a:bodyPr wrap="square">
            <a:spAutoFit/>
          </a:bodyPr>
          <a:lstStyle/>
          <a:p>
            <a:pPr marL="342900" indent="-342900">
              <a:buFont typeface="+mj-lt"/>
              <a:buAutoNum type="arabicPeriod"/>
            </a:pPr>
            <a:r>
              <a:rPr lang="en-US" smtClean="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If operator θ</a:t>
            </a:r>
            <a:r>
              <a:rPr lang="en-US" sz="1050">
                <a:solidFill>
                  <a:srgbClr val="000000"/>
                </a:solidFill>
                <a:latin typeface="Bell MT" panose="02020503060305020303" pitchFamily="18" charset="0"/>
                <a:ea typeface="SimSun" panose="02010600030101010101" pitchFamily="2" charset="-122"/>
              </a:rPr>
              <a:t>1 </a:t>
            </a:r>
            <a:r>
              <a:rPr lang="en-US">
                <a:solidFill>
                  <a:srgbClr val="000000"/>
                </a:solidFill>
                <a:latin typeface="Bell MT" panose="02020503060305020303" pitchFamily="18" charset="0"/>
                <a:ea typeface="SimSun" panose="02010600030101010101" pitchFamily="2" charset="-122"/>
              </a:rPr>
              <a:t>has higher precedence than operator θ</a:t>
            </a:r>
            <a:r>
              <a:rPr lang="en-US" sz="1050">
                <a:solidFill>
                  <a:srgbClr val="000000"/>
                </a:solidFill>
                <a:latin typeface="Bell MT" panose="02020503060305020303" pitchFamily="18" charset="0"/>
                <a:ea typeface="SimSun" panose="02010600030101010101" pitchFamily="2" charset="-122"/>
              </a:rPr>
              <a:t>2, </a:t>
            </a:r>
            <a:r>
              <a:rPr lang="en-US">
                <a:solidFill>
                  <a:srgbClr val="000000"/>
                </a:solidFill>
                <a:latin typeface="Bell MT" panose="02020503060305020303" pitchFamily="18" charset="0"/>
                <a:ea typeface="SimSun" panose="02010600030101010101" pitchFamily="2" charset="-122"/>
              </a:rPr>
              <a:t>then </a:t>
            </a:r>
            <a:endParaRPr lang="en-US" smtClean="0">
              <a:solidFill>
                <a:srgbClr val="000000"/>
              </a:solidFill>
              <a:latin typeface="Bell MT" panose="02020503060305020303" pitchFamily="18" charset="0"/>
              <a:ea typeface="SimSun" panose="02010600030101010101" pitchFamily="2" charset="-122"/>
            </a:endParaRPr>
          </a:p>
          <a:p>
            <a:r>
              <a:rPr lang="en-US" smtClean="0">
                <a:solidFill>
                  <a:srgbClr val="000000"/>
                </a:solidFill>
                <a:latin typeface="Bell MT" panose="02020503060305020303" pitchFamily="18" charset="0"/>
                <a:ea typeface="SimSun" panose="02010600030101010101" pitchFamily="2" charset="-122"/>
              </a:rPr>
              <a:t>	make </a:t>
            </a:r>
            <a:r>
              <a:rPr lang="en-US">
                <a:solidFill>
                  <a:srgbClr val="000000"/>
                </a:solidFill>
                <a:latin typeface="Bell MT" panose="02020503060305020303" pitchFamily="18" charset="0"/>
                <a:ea typeface="SimSun" panose="02010600030101010101" pitchFamily="2" charset="-122"/>
              </a:rPr>
              <a:t>θ</a:t>
            </a:r>
            <a:r>
              <a:rPr lang="en-US" sz="1050">
                <a:solidFill>
                  <a:srgbClr val="000000"/>
                </a:solidFill>
                <a:latin typeface="Bell MT" panose="02020503060305020303" pitchFamily="18" charset="0"/>
                <a:ea typeface="SimSun" panose="02010600030101010101" pitchFamily="2" charset="-122"/>
              </a:rPr>
              <a:t>1 . </a:t>
            </a:r>
            <a:r>
              <a:rPr lang="en-US">
                <a:solidFill>
                  <a:srgbClr val="000000"/>
                </a:solidFill>
                <a:latin typeface="Bell MT" panose="02020503060305020303" pitchFamily="18" charset="0"/>
                <a:ea typeface="SimSun" panose="02010600030101010101" pitchFamily="2" charset="-122"/>
              </a:rPr>
              <a:t>&gt; θ</a:t>
            </a:r>
            <a:r>
              <a:rPr lang="en-US" sz="1050">
                <a:solidFill>
                  <a:srgbClr val="000000"/>
                </a:solidFill>
                <a:latin typeface="Bell MT" panose="02020503060305020303" pitchFamily="18" charset="0"/>
                <a:ea typeface="SimSun" panose="02010600030101010101" pitchFamily="2" charset="-122"/>
              </a:rPr>
              <a:t>2 </a:t>
            </a:r>
            <a:r>
              <a:rPr lang="en-US">
                <a:solidFill>
                  <a:srgbClr val="000000"/>
                </a:solidFill>
                <a:latin typeface="Bell MT" panose="02020503060305020303" pitchFamily="18" charset="0"/>
                <a:ea typeface="SimSun" panose="02010600030101010101" pitchFamily="2" charset="-122"/>
              </a:rPr>
              <a:t>and θ</a:t>
            </a:r>
            <a:r>
              <a:rPr lang="en-US" sz="1050">
                <a:solidFill>
                  <a:srgbClr val="000000"/>
                </a:solidFill>
                <a:latin typeface="Bell MT" panose="02020503060305020303" pitchFamily="18" charset="0"/>
                <a:ea typeface="SimSun" panose="02010600030101010101" pitchFamily="2" charset="-122"/>
              </a:rPr>
              <a:t>2 </a:t>
            </a:r>
            <a:r>
              <a:rPr lang="en-US">
                <a:solidFill>
                  <a:srgbClr val="000000"/>
                </a:solidFill>
                <a:latin typeface="Bell MT" panose="02020503060305020303" pitchFamily="18" charset="0"/>
                <a:ea typeface="SimSun" panose="02010600030101010101" pitchFamily="2" charset="-122"/>
              </a:rPr>
              <a:t>&lt;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θ</a:t>
            </a:r>
            <a:r>
              <a:rPr lang="en-US" sz="1050">
                <a:solidFill>
                  <a:srgbClr val="000000"/>
                </a:solidFill>
                <a:latin typeface="Bell MT" panose="02020503060305020303" pitchFamily="18" charset="0"/>
                <a:ea typeface="SimSun" panose="02010600030101010101" pitchFamily="2" charset="-122"/>
              </a:rPr>
              <a:t>1</a:t>
            </a:r>
            <a:r>
              <a:rPr lang="en-US">
                <a:solidFill>
                  <a:srgbClr val="000000"/>
                </a:solidFill>
                <a:latin typeface="Bell MT" panose="02020503060305020303" pitchFamily="18" charset="0"/>
                <a:ea typeface="SimSun" panose="02010600030101010101" pitchFamily="2" charset="-122"/>
              </a:rPr>
              <a:t> </a:t>
            </a:r>
          </a:p>
          <a:p>
            <a:r>
              <a:rPr lang="en-US" smtClean="0">
                <a:solidFill>
                  <a:srgbClr val="000000"/>
                </a:solidFill>
                <a:latin typeface="Bell MT" panose="02020503060305020303" pitchFamily="18" charset="0"/>
                <a:ea typeface="SimSun" panose="02010600030101010101" pitchFamily="2" charset="-122"/>
              </a:rPr>
              <a:t>2.  If </a:t>
            </a:r>
            <a:r>
              <a:rPr lang="en-US">
                <a:solidFill>
                  <a:srgbClr val="000000"/>
                </a:solidFill>
                <a:latin typeface="Bell MT" panose="02020503060305020303" pitchFamily="18" charset="0"/>
                <a:ea typeface="SimSun" panose="02010600030101010101" pitchFamily="2" charset="-122"/>
              </a:rPr>
              <a:t>operators θ</a:t>
            </a:r>
            <a:r>
              <a:rPr lang="en-US" sz="1050">
                <a:solidFill>
                  <a:srgbClr val="000000"/>
                </a:solidFill>
                <a:latin typeface="Bell MT" panose="02020503060305020303" pitchFamily="18" charset="0"/>
                <a:ea typeface="SimSun" panose="02010600030101010101" pitchFamily="2" charset="-122"/>
              </a:rPr>
              <a:t>1 </a:t>
            </a:r>
            <a:r>
              <a:rPr lang="en-US">
                <a:solidFill>
                  <a:srgbClr val="000000"/>
                </a:solidFill>
                <a:latin typeface="Bell MT" panose="02020503060305020303" pitchFamily="18" charset="0"/>
                <a:ea typeface="SimSun" panose="02010600030101010101" pitchFamily="2" charset="-122"/>
              </a:rPr>
              <a:t>and θ</a:t>
            </a:r>
            <a:r>
              <a:rPr lang="en-US" sz="1050">
                <a:solidFill>
                  <a:srgbClr val="000000"/>
                </a:solidFill>
                <a:latin typeface="Bell MT" panose="02020503060305020303" pitchFamily="18" charset="0"/>
                <a:ea typeface="SimSun" panose="02010600030101010101" pitchFamily="2" charset="-122"/>
              </a:rPr>
              <a:t>2, </a:t>
            </a:r>
            <a:r>
              <a:rPr lang="en-US">
                <a:solidFill>
                  <a:srgbClr val="000000"/>
                </a:solidFill>
                <a:latin typeface="Bell MT" panose="02020503060305020303" pitchFamily="18" charset="0"/>
                <a:ea typeface="SimSun" panose="02010600030101010101" pitchFamily="2" charset="-122"/>
              </a:rPr>
              <a:t>are of equal precedence, </a:t>
            </a:r>
            <a:r>
              <a:rPr lang="en-US" smtClean="0">
                <a:solidFill>
                  <a:srgbClr val="000000"/>
                </a:solidFill>
                <a:latin typeface="Bell MT" panose="02020503060305020303" pitchFamily="18" charset="0"/>
                <a:ea typeface="SimSun" panose="02010600030101010101" pitchFamily="2" charset="-122"/>
              </a:rPr>
              <a:t>then</a:t>
            </a:r>
          </a:p>
          <a:p>
            <a:r>
              <a:rPr lang="en-US" smtClean="0">
                <a:solidFill>
                  <a:srgbClr val="000000"/>
                </a:solidFill>
                <a:latin typeface="Bell MT" panose="02020503060305020303" pitchFamily="18" charset="0"/>
                <a:ea typeface="SimSun" panose="02010600030101010101" pitchFamily="2" charset="-122"/>
              </a:rPr>
              <a:t>	make </a:t>
            </a:r>
            <a:r>
              <a:rPr lang="en-US">
                <a:solidFill>
                  <a:srgbClr val="000000"/>
                </a:solidFill>
                <a:latin typeface="Bell MT" panose="02020503060305020303" pitchFamily="18" charset="0"/>
                <a:ea typeface="SimSun" panose="02010600030101010101" pitchFamily="2" charset="-122"/>
              </a:rPr>
              <a:t>θ</a:t>
            </a:r>
            <a:r>
              <a:rPr lang="en-US" sz="1050">
                <a:solidFill>
                  <a:srgbClr val="000000"/>
                </a:solidFill>
                <a:latin typeface="Bell MT" panose="02020503060305020303" pitchFamily="18" charset="0"/>
                <a:ea typeface="SimSun" panose="02010600030101010101" pitchFamily="2" charset="-122"/>
              </a:rPr>
              <a:t>1 . </a:t>
            </a:r>
            <a:r>
              <a:rPr lang="en-US">
                <a:solidFill>
                  <a:srgbClr val="000000"/>
                </a:solidFill>
                <a:latin typeface="Bell MT" panose="02020503060305020303" pitchFamily="18" charset="0"/>
                <a:ea typeface="SimSun" panose="02010600030101010101" pitchFamily="2" charset="-122"/>
              </a:rPr>
              <a:t>&gt; θ</a:t>
            </a:r>
            <a:r>
              <a:rPr lang="en-US" sz="1050">
                <a:solidFill>
                  <a:srgbClr val="000000"/>
                </a:solidFill>
                <a:latin typeface="Bell MT" panose="02020503060305020303" pitchFamily="18" charset="0"/>
                <a:ea typeface="SimSun" panose="02010600030101010101" pitchFamily="2" charset="-122"/>
              </a:rPr>
              <a:t>2 </a:t>
            </a:r>
            <a:r>
              <a:rPr lang="en-US">
                <a:solidFill>
                  <a:srgbClr val="000000"/>
                </a:solidFill>
                <a:latin typeface="Bell MT" panose="02020503060305020303" pitchFamily="18" charset="0"/>
                <a:ea typeface="SimSun" panose="02010600030101010101" pitchFamily="2" charset="-122"/>
              </a:rPr>
              <a:t>and θ</a:t>
            </a:r>
            <a:r>
              <a:rPr lang="en-US" sz="1050">
                <a:solidFill>
                  <a:srgbClr val="000000"/>
                </a:solidFill>
                <a:latin typeface="Bell MT" panose="02020503060305020303" pitchFamily="18" charset="0"/>
                <a:ea typeface="SimSun" panose="02010600030101010101" pitchFamily="2" charset="-122"/>
              </a:rPr>
              <a:t>2 . </a:t>
            </a:r>
            <a:r>
              <a:rPr lang="en-US">
                <a:solidFill>
                  <a:srgbClr val="000000"/>
                </a:solidFill>
                <a:latin typeface="Bell MT" panose="02020503060305020303" pitchFamily="18" charset="0"/>
                <a:ea typeface="SimSun" panose="02010600030101010101" pitchFamily="2" charset="-122"/>
              </a:rPr>
              <a:t>&gt; θ</a:t>
            </a:r>
            <a:r>
              <a:rPr lang="en-US" sz="1050">
                <a:solidFill>
                  <a:srgbClr val="000000"/>
                </a:solidFill>
                <a:latin typeface="Bell MT" panose="02020503060305020303" pitchFamily="18" charset="0"/>
                <a:ea typeface="SimSun" panose="02010600030101010101" pitchFamily="2" charset="-122"/>
              </a:rPr>
              <a:t>1 </a:t>
            </a:r>
            <a:r>
              <a:rPr lang="en-US" sz="1050" smtClean="0">
                <a:solidFill>
                  <a:srgbClr val="000000"/>
                </a:solidFill>
                <a:latin typeface="Bell MT" panose="02020503060305020303" pitchFamily="18" charset="0"/>
                <a:ea typeface="SimSun" panose="02010600030101010101" pitchFamily="2" charset="-122"/>
              </a:rPr>
              <a:t>  </a:t>
            </a:r>
            <a:r>
              <a:rPr lang="en-US" smtClean="0">
                <a:solidFill>
                  <a:srgbClr val="000000"/>
                </a:solidFill>
                <a:latin typeface="Bell MT" panose="02020503060305020303" pitchFamily="18" charset="0"/>
                <a:ea typeface="SimSun" panose="02010600030101010101" pitchFamily="2" charset="-122"/>
              </a:rPr>
              <a:t>if operators </a:t>
            </a:r>
            <a:r>
              <a:rPr lang="en-US">
                <a:solidFill>
                  <a:srgbClr val="000000"/>
                </a:solidFill>
                <a:latin typeface="Bell MT" panose="02020503060305020303" pitchFamily="18" charset="0"/>
                <a:ea typeface="SimSun" panose="02010600030101010101" pitchFamily="2" charset="-122"/>
              </a:rPr>
              <a:t>are left associative </a:t>
            </a:r>
            <a:endParaRPr lang="en-US" smtClean="0">
              <a:solidFill>
                <a:srgbClr val="000000"/>
              </a:solidFill>
              <a:latin typeface="Bell MT" panose="02020503060305020303" pitchFamily="18" charset="0"/>
              <a:ea typeface="SimSun" panose="02010600030101010101" pitchFamily="2" charset="-122"/>
            </a:endParaRPr>
          </a:p>
          <a:p>
            <a:r>
              <a:rPr lang="en-US">
                <a:solidFill>
                  <a:srgbClr val="000000"/>
                </a:solidFill>
                <a:latin typeface="Bell MT" panose="02020503060305020303" pitchFamily="18" charset="0"/>
                <a:ea typeface="SimSun" panose="02010600030101010101" pitchFamily="2" charset="-122"/>
              </a:rPr>
              <a:t>	</a:t>
            </a:r>
            <a:r>
              <a:rPr lang="en-US" smtClean="0">
                <a:solidFill>
                  <a:srgbClr val="000000"/>
                </a:solidFill>
                <a:latin typeface="Bell MT" panose="02020503060305020303" pitchFamily="18" charset="0"/>
                <a:ea typeface="SimSun" panose="02010600030101010101" pitchFamily="2" charset="-122"/>
              </a:rPr>
              <a:t>θ</a:t>
            </a:r>
            <a:r>
              <a:rPr lang="en-US" sz="1050" smtClean="0">
                <a:solidFill>
                  <a:srgbClr val="000000"/>
                </a:solidFill>
                <a:latin typeface="Bell MT" panose="02020503060305020303" pitchFamily="18" charset="0"/>
                <a:ea typeface="SimSun" panose="02010600030101010101" pitchFamily="2" charset="-122"/>
              </a:rPr>
              <a:t>1 </a:t>
            </a:r>
            <a:r>
              <a:rPr lang="en-US">
                <a:solidFill>
                  <a:srgbClr val="000000"/>
                </a:solidFill>
                <a:latin typeface="Bell MT" panose="02020503060305020303" pitchFamily="18" charset="0"/>
                <a:ea typeface="SimSun" panose="02010600030101010101" pitchFamily="2" charset="-122"/>
              </a:rPr>
              <a:t>&lt;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θ</a:t>
            </a:r>
            <a:r>
              <a:rPr lang="en-US" sz="1050">
                <a:solidFill>
                  <a:srgbClr val="000000"/>
                </a:solidFill>
                <a:latin typeface="Bell MT" panose="02020503060305020303" pitchFamily="18" charset="0"/>
                <a:ea typeface="SimSun" panose="02010600030101010101" pitchFamily="2" charset="-122"/>
              </a:rPr>
              <a:t>2 </a:t>
            </a:r>
            <a:r>
              <a:rPr lang="en-US">
                <a:solidFill>
                  <a:srgbClr val="000000"/>
                </a:solidFill>
                <a:latin typeface="Bell MT" panose="02020503060305020303" pitchFamily="18" charset="0"/>
                <a:ea typeface="SimSun" panose="02010600030101010101" pitchFamily="2" charset="-122"/>
              </a:rPr>
              <a:t>and θ</a:t>
            </a:r>
            <a:r>
              <a:rPr lang="en-US" sz="1050">
                <a:solidFill>
                  <a:srgbClr val="000000"/>
                </a:solidFill>
                <a:latin typeface="Bell MT" panose="02020503060305020303" pitchFamily="18" charset="0"/>
                <a:ea typeface="SimSun" panose="02010600030101010101" pitchFamily="2" charset="-122"/>
              </a:rPr>
              <a:t>2 </a:t>
            </a:r>
            <a:r>
              <a:rPr lang="en-US">
                <a:solidFill>
                  <a:srgbClr val="000000"/>
                </a:solidFill>
                <a:latin typeface="Bell MT" panose="02020503060305020303" pitchFamily="18" charset="0"/>
                <a:ea typeface="SimSun" panose="02010600030101010101" pitchFamily="2" charset="-122"/>
              </a:rPr>
              <a:t>&lt;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θ</a:t>
            </a:r>
            <a:r>
              <a:rPr lang="en-US" sz="1050">
                <a:solidFill>
                  <a:srgbClr val="000000"/>
                </a:solidFill>
                <a:latin typeface="Bell MT" panose="02020503060305020303" pitchFamily="18" charset="0"/>
                <a:ea typeface="SimSun" panose="02010600030101010101" pitchFamily="2" charset="-122"/>
              </a:rPr>
              <a:t>1 </a:t>
            </a:r>
            <a:r>
              <a:rPr lang="en-US">
                <a:solidFill>
                  <a:srgbClr val="000000"/>
                </a:solidFill>
                <a:latin typeface="Bell MT" panose="02020503060305020303" pitchFamily="18" charset="0"/>
                <a:ea typeface="SimSun" panose="02010600030101010101" pitchFamily="2" charset="-122"/>
              </a:rPr>
              <a:t>if right associative </a:t>
            </a:r>
            <a:endParaRPr lang="en-US" smtClean="0">
              <a:solidFill>
                <a:srgbClr val="000000"/>
              </a:solidFill>
              <a:latin typeface="Bell MT" panose="02020503060305020303" pitchFamily="18" charset="0"/>
              <a:ea typeface="SimSun" panose="02010600030101010101" pitchFamily="2" charset="-122"/>
            </a:endParaRPr>
          </a:p>
          <a:p>
            <a:pPr marL="342900" indent="-342900">
              <a:buAutoNum type="arabicPeriod" startAt="3"/>
            </a:pPr>
            <a:r>
              <a:rPr lang="en-US" smtClean="0">
                <a:solidFill>
                  <a:srgbClr val="000000"/>
                </a:solidFill>
                <a:latin typeface="Bell MT" panose="02020503060305020303" pitchFamily="18" charset="0"/>
                <a:ea typeface="SimSun" panose="02010600030101010101" pitchFamily="2" charset="-122"/>
              </a:rPr>
              <a:t>  Make </a:t>
            </a:r>
            <a:r>
              <a:rPr lang="en-US">
                <a:solidFill>
                  <a:srgbClr val="000000"/>
                </a:solidFill>
                <a:latin typeface="Bell MT" panose="02020503060305020303" pitchFamily="18" charset="0"/>
                <a:ea typeface="SimSun" panose="02010600030101010101" pitchFamily="2" charset="-122"/>
              </a:rPr>
              <a:t>the following for all operators θ: </a:t>
            </a:r>
            <a:endParaRPr lang="en-US" smtClean="0">
              <a:solidFill>
                <a:srgbClr val="000000"/>
              </a:solidFill>
              <a:latin typeface="Bell MT" panose="02020503060305020303" pitchFamily="18" charset="0"/>
              <a:ea typeface="SimSun" panose="02010600030101010101" pitchFamily="2" charset="-122"/>
            </a:endParaRPr>
          </a:p>
          <a:p>
            <a:r>
              <a:rPr lang="en-US">
                <a:solidFill>
                  <a:srgbClr val="000000"/>
                </a:solidFill>
                <a:latin typeface="Bell MT" panose="02020503060305020303" pitchFamily="18" charset="0"/>
                <a:ea typeface="SimSun" panose="02010600030101010101" pitchFamily="2" charset="-122"/>
              </a:rPr>
              <a:t>	</a:t>
            </a:r>
            <a:r>
              <a:rPr lang="en-US" smtClean="0">
                <a:solidFill>
                  <a:srgbClr val="000000"/>
                </a:solidFill>
                <a:latin typeface="Bell MT" panose="02020503060305020303" pitchFamily="18" charset="0"/>
                <a:ea typeface="SimSun" panose="02010600030101010101" pitchFamily="2" charset="-122"/>
              </a:rPr>
              <a:t>θ </a:t>
            </a:r>
            <a:r>
              <a:rPr lang="en-US">
                <a:solidFill>
                  <a:srgbClr val="000000"/>
                </a:solidFill>
                <a:latin typeface="Bell MT" panose="02020503060305020303" pitchFamily="18" charset="0"/>
                <a:ea typeface="SimSun" panose="02010600030101010101" pitchFamily="2" charset="-122"/>
              </a:rPr>
              <a:t>&lt;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id </a:t>
            </a:r>
            <a:r>
              <a:rPr lang="en-US" smtClean="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id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&gt; θ </a:t>
            </a:r>
            <a:endParaRPr lang="en-US" smtClean="0">
              <a:solidFill>
                <a:srgbClr val="000000"/>
              </a:solidFill>
              <a:latin typeface="Bell MT" panose="02020503060305020303" pitchFamily="18" charset="0"/>
              <a:ea typeface="SimSun" panose="02010600030101010101" pitchFamily="2" charset="-122"/>
            </a:endParaRPr>
          </a:p>
          <a:p>
            <a:r>
              <a:rPr lang="en-US">
                <a:solidFill>
                  <a:srgbClr val="000000"/>
                </a:solidFill>
                <a:latin typeface="Bell MT" panose="02020503060305020303" pitchFamily="18" charset="0"/>
                <a:ea typeface="SimSun" panose="02010600030101010101" pitchFamily="2" charset="-122"/>
              </a:rPr>
              <a:t>	</a:t>
            </a:r>
            <a:r>
              <a:rPr lang="en-US" smtClean="0">
                <a:solidFill>
                  <a:srgbClr val="000000"/>
                </a:solidFill>
                <a:latin typeface="Bell MT" panose="02020503060305020303" pitchFamily="18" charset="0"/>
                <a:ea typeface="SimSun" panose="02010600030101010101" pitchFamily="2" charset="-122"/>
              </a:rPr>
              <a:t>θ </a:t>
            </a:r>
            <a:r>
              <a:rPr lang="en-US">
                <a:solidFill>
                  <a:srgbClr val="000000"/>
                </a:solidFill>
                <a:latin typeface="Bell MT" panose="02020503060305020303" pitchFamily="18" charset="0"/>
                <a:ea typeface="SimSun" panose="02010600030101010101" pitchFamily="2" charset="-122"/>
              </a:rPr>
              <a:t>&lt;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 </a:t>
            </a:r>
            <a:r>
              <a:rPr lang="en-US" smtClean="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 &lt;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θ </a:t>
            </a:r>
            <a:endParaRPr lang="en-US" smtClean="0">
              <a:solidFill>
                <a:srgbClr val="000000"/>
              </a:solidFill>
              <a:latin typeface="Bell MT" panose="02020503060305020303" pitchFamily="18" charset="0"/>
              <a:ea typeface="SimSun" panose="02010600030101010101" pitchFamily="2" charset="-122"/>
            </a:endParaRPr>
          </a:p>
          <a:p>
            <a:r>
              <a:rPr lang="en-US">
                <a:solidFill>
                  <a:srgbClr val="000000"/>
                </a:solidFill>
                <a:latin typeface="Bell MT" panose="02020503060305020303" pitchFamily="18" charset="0"/>
                <a:ea typeface="SimSun" panose="02010600030101010101" pitchFamily="2" charset="-122"/>
              </a:rPr>
              <a:t>	</a:t>
            </a:r>
            <a:r>
              <a:rPr lang="en-US" smtClean="0">
                <a:solidFill>
                  <a:srgbClr val="000000"/>
                </a:solidFill>
                <a:latin typeface="Bell MT" panose="02020503060305020303" pitchFamily="18" charset="0"/>
                <a:ea typeface="SimSun" panose="02010600030101010101" pitchFamily="2" charset="-122"/>
              </a:rPr>
              <a:t>)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&gt; θ , </a:t>
            </a:r>
            <a:r>
              <a:rPr lang="en-US" smtClean="0">
                <a:solidFill>
                  <a:srgbClr val="000000"/>
                </a:solidFill>
                <a:latin typeface="Bell MT" panose="02020503060305020303" pitchFamily="18" charset="0"/>
                <a:ea typeface="SimSun" panose="02010600030101010101" pitchFamily="2" charset="-122"/>
              </a:rPr>
              <a:t>	θ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&gt; ) </a:t>
            </a:r>
            <a:endParaRPr lang="en-US" smtClean="0">
              <a:solidFill>
                <a:srgbClr val="000000"/>
              </a:solidFill>
              <a:latin typeface="Bell MT" panose="02020503060305020303" pitchFamily="18" charset="0"/>
              <a:ea typeface="SimSun" panose="02010600030101010101" pitchFamily="2" charset="-122"/>
            </a:endParaRPr>
          </a:p>
          <a:p>
            <a:r>
              <a:rPr lang="en-US">
                <a:solidFill>
                  <a:srgbClr val="000000"/>
                </a:solidFill>
                <a:latin typeface="Bell MT" panose="02020503060305020303" pitchFamily="18" charset="0"/>
                <a:ea typeface="SimSun" panose="02010600030101010101" pitchFamily="2" charset="-122"/>
              </a:rPr>
              <a:t>	</a:t>
            </a:r>
            <a:r>
              <a:rPr lang="en-US" smtClean="0">
                <a:solidFill>
                  <a:srgbClr val="000000"/>
                </a:solidFill>
                <a:latin typeface="Bell MT" panose="02020503060305020303" pitchFamily="18" charset="0"/>
                <a:ea typeface="SimSun" panose="02010600030101010101" pitchFamily="2" charset="-122"/>
              </a:rPr>
              <a:t>θ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&gt; $ </a:t>
            </a:r>
            <a:r>
              <a:rPr lang="en-US" smtClean="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 &lt; </a:t>
            </a:r>
            <a:r>
              <a:rPr lang="en-US" sz="1050">
                <a:solidFill>
                  <a:srgbClr val="000000"/>
                </a:solidFill>
                <a:latin typeface="Bell MT" panose="02020503060305020303" pitchFamily="18" charset="0"/>
                <a:ea typeface="SimSun" panose="02010600030101010101" pitchFamily="2" charset="-122"/>
              </a:rPr>
              <a:t>. </a:t>
            </a:r>
            <a:r>
              <a:rPr lang="en-US">
                <a:solidFill>
                  <a:srgbClr val="000000"/>
                </a:solidFill>
                <a:latin typeface="Bell MT" panose="02020503060305020303" pitchFamily="18" charset="0"/>
                <a:ea typeface="SimSun" panose="02010600030101010101" pitchFamily="2" charset="-122"/>
              </a:rPr>
              <a:t>θ</a:t>
            </a:r>
            <a:br>
              <a:rPr lang="en-US">
                <a:solidFill>
                  <a:srgbClr val="000000"/>
                </a:solidFill>
                <a:latin typeface="Bell MT" panose="02020503060305020303" pitchFamily="18" charset="0"/>
                <a:ea typeface="SimSun" panose="02010600030101010101" pitchFamily="2" charset="-122"/>
              </a:rPr>
            </a:br>
            <a:r>
              <a:rPr lang="en-US" smtClean="0">
                <a:solidFill>
                  <a:srgbClr val="000000"/>
                </a:solidFill>
                <a:latin typeface="Bell MT" panose="02020503060305020303" pitchFamily="18" charset="0"/>
                <a:ea typeface="SimSun" panose="02010600030101010101" pitchFamily="2" charset="-122"/>
              </a:rPr>
              <a:t>4.   </a:t>
            </a:r>
            <a:r>
              <a:rPr lang="en-US" smtClean="0">
                <a:latin typeface="Bell MT" panose="02020503060305020303" pitchFamily="18" charset="0"/>
                <a:ea typeface="SimSun" panose="02010600030101010101" pitchFamily="2" charset="-122"/>
              </a:rPr>
              <a:t>Also make  ( </a:t>
            </a:r>
            <a:r>
              <a:rPr lang="en-US">
                <a:latin typeface="Bell MT" panose="02020503060305020303" pitchFamily="18" charset="0"/>
                <a:ea typeface="SimSun" panose="02010600030101010101" pitchFamily="2" charset="-122"/>
              </a:rPr>
              <a:t>= ) </a:t>
            </a:r>
            <a:r>
              <a:rPr lang="en-US" smtClean="0">
                <a:latin typeface="Bell MT" panose="02020503060305020303" pitchFamily="18" charset="0"/>
                <a:ea typeface="SimSun" panose="02010600030101010101" pitchFamily="2" charset="-122"/>
              </a:rPr>
              <a:t>,   ( &lt;.( ,   ) .&gt; </a:t>
            </a:r>
            <a:r>
              <a:rPr lang="en-US">
                <a:latin typeface="Bell MT" panose="02020503060305020303" pitchFamily="18" charset="0"/>
                <a:ea typeface="SimSun" panose="02010600030101010101" pitchFamily="2" charset="-122"/>
              </a:rPr>
              <a:t>) </a:t>
            </a:r>
            <a:r>
              <a:rPr lang="en-US" smtClean="0">
                <a:latin typeface="Bell MT" panose="02020503060305020303" pitchFamily="18" charset="0"/>
                <a:ea typeface="SimSun" panose="02010600030101010101" pitchFamily="2" charset="-122"/>
              </a:rPr>
              <a:t>,  ( &lt;. </a:t>
            </a:r>
            <a:r>
              <a:rPr lang="en-US">
                <a:latin typeface="Bell MT" panose="02020503060305020303" pitchFamily="18" charset="0"/>
                <a:ea typeface="SimSun" panose="02010600030101010101" pitchFamily="2" charset="-122"/>
              </a:rPr>
              <a:t>id </a:t>
            </a:r>
            <a:r>
              <a:rPr lang="en-US" smtClean="0">
                <a:latin typeface="Bell MT" panose="02020503060305020303" pitchFamily="18" charset="0"/>
                <a:ea typeface="SimSun" panose="02010600030101010101" pitchFamily="2" charset="-122"/>
              </a:rPr>
              <a:t>,  id .&gt; </a:t>
            </a:r>
            <a:r>
              <a:rPr lang="en-US">
                <a:latin typeface="Bell MT" panose="02020503060305020303" pitchFamily="18" charset="0"/>
                <a:ea typeface="SimSun" panose="02010600030101010101" pitchFamily="2" charset="-122"/>
              </a:rPr>
              <a:t>) </a:t>
            </a:r>
            <a:r>
              <a:rPr lang="en-US" smtClean="0">
                <a:latin typeface="Bell MT" panose="02020503060305020303" pitchFamily="18" charset="0"/>
                <a:ea typeface="SimSun" panose="02010600030101010101" pitchFamily="2" charset="-122"/>
              </a:rPr>
              <a:t>,  $ &lt;. </a:t>
            </a:r>
            <a:r>
              <a:rPr lang="en-US">
                <a:latin typeface="Bell MT" panose="02020503060305020303" pitchFamily="18" charset="0"/>
                <a:ea typeface="SimSun" panose="02010600030101010101" pitchFamily="2" charset="-122"/>
              </a:rPr>
              <a:t>id </a:t>
            </a:r>
            <a:r>
              <a:rPr lang="en-US" smtClean="0">
                <a:latin typeface="Bell MT" panose="02020503060305020303" pitchFamily="18" charset="0"/>
                <a:ea typeface="SimSun" panose="02010600030101010101" pitchFamily="2" charset="-122"/>
              </a:rPr>
              <a:t>, id .&gt; </a:t>
            </a:r>
            <a:r>
              <a:rPr lang="en-US">
                <a:latin typeface="Bell MT" panose="02020503060305020303" pitchFamily="18" charset="0"/>
                <a:ea typeface="SimSun" panose="02010600030101010101" pitchFamily="2" charset="-122"/>
              </a:rPr>
              <a:t>$ </a:t>
            </a:r>
            <a:r>
              <a:rPr lang="en-US" smtClean="0">
                <a:latin typeface="Bell MT" panose="02020503060305020303" pitchFamily="18" charset="0"/>
                <a:ea typeface="SimSun" panose="02010600030101010101" pitchFamily="2" charset="-122"/>
              </a:rPr>
              <a:t>,  </a:t>
            </a:r>
            <a:r>
              <a:rPr lang="en-US">
                <a:latin typeface="Bell MT" panose="02020503060305020303" pitchFamily="18" charset="0"/>
                <a:ea typeface="SimSun" panose="02010600030101010101" pitchFamily="2" charset="-122"/>
              </a:rPr>
              <a:t>$ </a:t>
            </a:r>
            <a:r>
              <a:rPr lang="en-US" smtClean="0">
                <a:latin typeface="Bell MT" panose="02020503060305020303" pitchFamily="18" charset="0"/>
                <a:ea typeface="SimSun" panose="02010600030101010101" pitchFamily="2" charset="-122"/>
              </a:rPr>
              <a:t>&lt;. </a:t>
            </a:r>
            <a:r>
              <a:rPr lang="en-US">
                <a:latin typeface="Bell MT" panose="02020503060305020303" pitchFamily="18" charset="0"/>
                <a:ea typeface="SimSun" panose="02010600030101010101" pitchFamily="2" charset="-122"/>
              </a:rPr>
              <a:t>( , </a:t>
            </a:r>
            <a:r>
              <a:rPr lang="en-US" smtClean="0">
                <a:latin typeface="Bell MT" panose="02020503060305020303" pitchFamily="18" charset="0"/>
                <a:ea typeface="SimSun" panose="02010600030101010101" pitchFamily="2" charset="-122"/>
              </a:rPr>
              <a:t>) .&gt; $</a:t>
            </a:r>
            <a:endParaRPr lang="en-US">
              <a:latin typeface="Bell MT" panose="02020503060305020303" pitchFamily="18" charset="0"/>
              <a:ea typeface="SimSun" panose="02010600030101010101" pitchFamily="2" charset="-122"/>
            </a:endParaRPr>
          </a:p>
        </p:txBody>
      </p:sp>
      <p:sp>
        <p:nvSpPr>
          <p:cNvPr id="6" name="Rectangle 5"/>
          <p:cNvSpPr/>
          <p:nvPr/>
        </p:nvSpPr>
        <p:spPr>
          <a:xfrm>
            <a:off x="995081" y="4000968"/>
            <a:ext cx="7906871" cy="2246769"/>
          </a:xfrm>
          <a:prstGeom prst="rect">
            <a:avLst/>
          </a:prstGeom>
        </p:spPr>
        <p:txBody>
          <a:bodyPr wrap="square">
            <a:spAutoFit/>
          </a:bodyPr>
          <a:lstStyle/>
          <a:p>
            <a:r>
              <a:rPr lang="en-US" sz="3200" b="1" smtClean="0">
                <a:solidFill>
                  <a:srgbClr val="C00000"/>
                </a:solidFill>
                <a:latin typeface="SimSun" panose="02010600030101010101" pitchFamily="2" charset="-122"/>
                <a:ea typeface="SimSun" panose="02010600030101010101" pitchFamily="2" charset="-122"/>
              </a:rPr>
              <a:t>Example:</a:t>
            </a:r>
          </a:p>
          <a:p>
            <a:r>
              <a:rPr lang="en-US" smtClean="0">
                <a:solidFill>
                  <a:srgbClr val="000000"/>
                </a:solidFill>
                <a:latin typeface="Baskerville Old Face" panose="02020602080505020303" pitchFamily="18" charset="0"/>
                <a:ea typeface="SimSun" panose="02010600030101010101" pitchFamily="2" charset="-122"/>
              </a:rPr>
              <a:t>Construct operator-precedence relation table  </a:t>
            </a:r>
            <a:r>
              <a:rPr lang="en-US">
                <a:solidFill>
                  <a:srgbClr val="000000"/>
                </a:solidFill>
                <a:latin typeface="Baskerville Old Face" panose="02020602080505020303" pitchFamily="18" charset="0"/>
                <a:ea typeface="SimSun" panose="02010600030101010101" pitchFamily="2" charset="-122"/>
              </a:rPr>
              <a:t>for the grammar </a:t>
            </a:r>
            <a:endParaRPr lang="en-US" smtClean="0">
              <a:solidFill>
                <a:srgbClr val="000000"/>
              </a:solidFill>
              <a:latin typeface="Baskerville Old Face" panose="02020602080505020303" pitchFamily="18" charset="0"/>
              <a:ea typeface="SimSun" panose="02010600030101010101" pitchFamily="2" charset="-122"/>
            </a:endParaRPr>
          </a:p>
          <a:p>
            <a:r>
              <a:rPr lang="en-US">
                <a:solidFill>
                  <a:srgbClr val="000000"/>
                </a:solidFill>
                <a:latin typeface="Baskerville Old Face" panose="02020602080505020303" pitchFamily="18" charset="0"/>
                <a:ea typeface="SimSun" panose="02010600030101010101" pitchFamily="2" charset="-122"/>
              </a:rPr>
              <a:t>	</a:t>
            </a:r>
            <a:r>
              <a:rPr lang="en-US" smtClean="0">
                <a:solidFill>
                  <a:srgbClr val="000000"/>
                </a:solidFill>
                <a:latin typeface="Baskerville Old Face" panose="02020602080505020303" pitchFamily="18" charset="0"/>
                <a:ea typeface="SimSun" panose="02010600030101010101" pitchFamily="2" charset="-122"/>
              </a:rPr>
              <a:t>E </a:t>
            </a:r>
            <a:r>
              <a:rPr lang="en-US">
                <a:solidFill>
                  <a:srgbClr val="000000"/>
                </a:solidFill>
                <a:latin typeface="Baskerville Old Face" panose="02020602080505020303" pitchFamily="18" charset="0"/>
                <a:ea typeface="SimSun" panose="02010600030101010101" pitchFamily="2" charset="-122"/>
              </a:rPr>
              <a:t>→ E+E | E-E | E*E | E/E | E↑E | (E) | -E | </a:t>
            </a:r>
            <a:r>
              <a:rPr lang="en-US" smtClean="0">
                <a:solidFill>
                  <a:srgbClr val="000000"/>
                </a:solidFill>
                <a:latin typeface="Baskerville Old Face" panose="02020602080505020303" pitchFamily="18" charset="0"/>
                <a:ea typeface="SimSun" panose="02010600030101010101" pitchFamily="2" charset="-122"/>
              </a:rPr>
              <a:t>id</a:t>
            </a:r>
          </a:p>
          <a:p>
            <a:r>
              <a:rPr lang="en-US" smtClean="0">
                <a:solidFill>
                  <a:srgbClr val="000000"/>
                </a:solidFill>
                <a:latin typeface="Baskerville Old Face" panose="02020602080505020303" pitchFamily="18" charset="0"/>
                <a:ea typeface="SimSun" panose="02010600030101010101" pitchFamily="2" charset="-122"/>
              </a:rPr>
              <a:t> Assume that: </a:t>
            </a:r>
          </a:p>
          <a:p>
            <a:pPr marL="342900" indent="-342900">
              <a:buAutoNum type="arabicPeriod"/>
            </a:pPr>
            <a:r>
              <a:rPr lang="en-US" smtClean="0">
                <a:solidFill>
                  <a:srgbClr val="000000"/>
                </a:solidFill>
                <a:latin typeface="Baskerville Old Face" panose="02020602080505020303" pitchFamily="18" charset="0"/>
                <a:ea typeface="SimSun" panose="02010600030101010101" pitchFamily="2" charset="-122"/>
              </a:rPr>
              <a:t>↑ </a:t>
            </a:r>
            <a:r>
              <a:rPr lang="en-US">
                <a:solidFill>
                  <a:srgbClr val="000000"/>
                </a:solidFill>
                <a:latin typeface="Baskerville Old Face" panose="02020602080505020303" pitchFamily="18" charset="0"/>
                <a:ea typeface="SimSun" panose="02010600030101010101" pitchFamily="2" charset="-122"/>
              </a:rPr>
              <a:t>is of highest precedence and </a:t>
            </a:r>
            <a:r>
              <a:rPr lang="en-US" smtClean="0">
                <a:solidFill>
                  <a:srgbClr val="000000"/>
                </a:solidFill>
                <a:latin typeface="Baskerville Old Face" panose="02020602080505020303" pitchFamily="18" charset="0"/>
                <a:ea typeface="SimSun" panose="02010600030101010101" pitchFamily="2" charset="-122"/>
              </a:rPr>
              <a:t>right-associative</a:t>
            </a:r>
          </a:p>
          <a:p>
            <a:pPr marL="342900" indent="-342900">
              <a:buAutoNum type="arabicPeriod"/>
            </a:pPr>
            <a:r>
              <a:rPr lang="en-US" smtClean="0">
                <a:solidFill>
                  <a:srgbClr val="000000"/>
                </a:solidFill>
                <a:latin typeface="Baskerville Old Face" panose="02020602080505020303" pitchFamily="18" charset="0"/>
                <a:ea typeface="SimSun" panose="02010600030101010101" pitchFamily="2" charset="-122"/>
              </a:rPr>
              <a:t> </a:t>
            </a:r>
            <a:r>
              <a:rPr lang="en-US">
                <a:solidFill>
                  <a:srgbClr val="000000"/>
                </a:solidFill>
                <a:latin typeface="Baskerville Old Face" panose="02020602080505020303" pitchFamily="18" charset="0"/>
                <a:ea typeface="SimSun" panose="02010600030101010101" pitchFamily="2" charset="-122"/>
              </a:rPr>
              <a:t>* and / are of next higher precedence and left-associative</a:t>
            </a:r>
            <a:r>
              <a:rPr lang="en-US" smtClean="0">
                <a:solidFill>
                  <a:srgbClr val="000000"/>
                </a:solidFill>
                <a:latin typeface="Baskerville Old Face" panose="02020602080505020303" pitchFamily="18" charset="0"/>
                <a:ea typeface="SimSun" panose="02010600030101010101" pitchFamily="2" charset="-122"/>
              </a:rPr>
              <a:t>, </a:t>
            </a:r>
            <a:r>
              <a:rPr lang="en-US">
                <a:solidFill>
                  <a:srgbClr val="000000"/>
                </a:solidFill>
                <a:latin typeface="Baskerville Old Face" panose="02020602080505020303" pitchFamily="18" charset="0"/>
                <a:ea typeface="SimSun" panose="02010600030101010101" pitchFamily="2" charset="-122"/>
              </a:rPr>
              <a:t>and </a:t>
            </a:r>
            <a:endParaRPr lang="en-US" smtClean="0">
              <a:solidFill>
                <a:srgbClr val="000000"/>
              </a:solidFill>
              <a:latin typeface="Baskerville Old Face" panose="02020602080505020303" pitchFamily="18" charset="0"/>
              <a:ea typeface="SimSun" panose="02010600030101010101" pitchFamily="2" charset="-122"/>
            </a:endParaRPr>
          </a:p>
          <a:p>
            <a:pPr marL="342900" indent="-342900">
              <a:buAutoNum type="arabicPeriod"/>
            </a:pPr>
            <a:r>
              <a:rPr lang="en-US">
                <a:solidFill>
                  <a:srgbClr val="000000"/>
                </a:solidFill>
                <a:latin typeface="Baskerville Old Face" panose="02020602080505020303" pitchFamily="18" charset="0"/>
                <a:ea typeface="SimSun" panose="02010600030101010101" pitchFamily="2" charset="-122"/>
              </a:rPr>
              <a:t> </a:t>
            </a:r>
            <a:r>
              <a:rPr lang="en-US" smtClean="0">
                <a:solidFill>
                  <a:srgbClr val="000000"/>
                </a:solidFill>
                <a:latin typeface="Baskerville Old Face" panose="02020602080505020303" pitchFamily="18" charset="0"/>
                <a:ea typeface="SimSun" panose="02010600030101010101" pitchFamily="2" charset="-122"/>
              </a:rPr>
              <a:t>+ and - are of lowest precedence and left-associative </a:t>
            </a:r>
          </a:p>
        </p:txBody>
      </p:sp>
    </p:spTree>
    <p:extLst>
      <p:ext uri="{BB962C8B-B14F-4D97-AF65-F5344CB8AC3E}">
        <p14:creationId xmlns:p14="http://schemas.microsoft.com/office/powerpoint/2010/main" val="1378533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rgbClr val="FF0000"/>
                </a:solidFill>
              </a:rPr>
              <a:t>Precedence Relation Table</a:t>
            </a:r>
            <a:endParaRPr lang="en-US" sz="3200">
              <a:solidFill>
                <a:srgbClr val="FF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41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53853579"/>
              </p:ext>
            </p:extLst>
          </p:nvPr>
        </p:nvGraphicFramePr>
        <p:xfrm>
          <a:off x="999564" y="1690688"/>
          <a:ext cx="8305800" cy="4439120"/>
        </p:xfrm>
        <a:graphic>
          <a:graphicData uri="http://schemas.openxmlformats.org/drawingml/2006/table">
            <a:tbl>
              <a:tblPr firstRow="1" bandRow="1"/>
              <a:tblGrid>
                <a:gridCol w="830580"/>
                <a:gridCol w="830580"/>
                <a:gridCol w="830580"/>
                <a:gridCol w="830580"/>
                <a:gridCol w="830580"/>
                <a:gridCol w="830580"/>
                <a:gridCol w="830580"/>
                <a:gridCol w="830580"/>
                <a:gridCol w="830580"/>
                <a:gridCol w="830580"/>
              </a:tblGrid>
              <a:tr h="443912">
                <a:tc>
                  <a:txBody>
                    <a:bodyPr/>
                    <a:lstStyle/>
                    <a:p>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 </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id</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 </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id</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r>
            </a:tbl>
          </a:graphicData>
        </a:graphic>
      </p:graphicFrame>
    </p:spTree>
    <p:extLst>
      <p:ext uri="{BB962C8B-B14F-4D97-AF65-F5344CB8AC3E}">
        <p14:creationId xmlns:p14="http://schemas.microsoft.com/office/powerpoint/2010/main" val="917372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722"/>
          </a:xfrm>
        </p:spPr>
        <p:txBody>
          <a:bodyPr>
            <a:noAutofit/>
          </a:bodyPr>
          <a:lstStyle/>
          <a:p>
            <a:r>
              <a:rPr lang="en-US" sz="3200" b="1">
                <a:solidFill>
                  <a:srgbClr val="FF0000"/>
                </a:solidFill>
              </a:rPr>
              <a:t>Operator precedence parsing </a:t>
            </a:r>
            <a:r>
              <a:rPr lang="en-US" sz="3200" b="1" smtClean="0">
                <a:solidFill>
                  <a:srgbClr val="FF0000"/>
                </a:solidFill>
              </a:rPr>
              <a:t>algorithm</a:t>
            </a:r>
            <a:r>
              <a:rPr lang="en-US" sz="3200" b="1">
                <a:solidFill>
                  <a:srgbClr val="FF0000"/>
                </a:solidFill>
              </a:rPr>
              <a:t/>
            </a:r>
            <a:br>
              <a:rPr lang="en-US" sz="3200" b="1">
                <a:solidFill>
                  <a:srgbClr val="FF0000"/>
                </a:solidFill>
              </a:rPr>
            </a:br>
            <a:r>
              <a:rPr lang="en-US" sz="3200" b="1">
                <a:solidFill>
                  <a:srgbClr val="FF0000"/>
                </a:solidFill>
              </a:rPr>
              <a:t/>
            </a:r>
            <a:br>
              <a:rPr lang="en-US" sz="3200" b="1">
                <a:solidFill>
                  <a:srgbClr val="FF0000"/>
                </a:solidFill>
              </a:rPr>
            </a:br>
            <a:endParaRPr lang="en-US" sz="3200" b="1">
              <a:solidFill>
                <a:srgbClr val="FF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42</a:t>
            </a:fld>
            <a:endParaRPr lang="en-US"/>
          </a:p>
        </p:txBody>
      </p:sp>
      <p:sp>
        <p:nvSpPr>
          <p:cNvPr id="5" name="Rectangle 4"/>
          <p:cNvSpPr/>
          <p:nvPr/>
        </p:nvSpPr>
        <p:spPr>
          <a:xfrm>
            <a:off x="1035425" y="779776"/>
            <a:ext cx="8417858" cy="1631216"/>
          </a:xfrm>
          <a:prstGeom prst="rect">
            <a:avLst/>
          </a:prstGeom>
        </p:spPr>
        <p:txBody>
          <a:bodyPr wrap="square">
            <a:spAutoFit/>
          </a:bodyPr>
          <a:lstStyle/>
          <a:p>
            <a:pPr>
              <a:spcAft>
                <a:spcPts val="600"/>
              </a:spcAft>
            </a:pPr>
            <a:r>
              <a:rPr lang="en-US" b="1">
                <a:latin typeface="Bell MT" panose="02020503060305020303" pitchFamily="18" charset="0"/>
                <a:ea typeface="SimSun" panose="02010600030101010101" pitchFamily="2" charset="-122"/>
              </a:rPr>
              <a:t>Input </a:t>
            </a:r>
            <a:r>
              <a:rPr lang="en-US">
                <a:latin typeface="Bell MT" panose="02020503060305020303" pitchFamily="18" charset="0"/>
                <a:ea typeface="SimSun" panose="02010600030101010101" pitchFamily="2" charset="-122"/>
              </a:rPr>
              <a:t>: An input string w and a table of precedence relations</a:t>
            </a:r>
            <a:r>
              <a:rPr lang="en-US" smtClean="0">
                <a:latin typeface="Bell MT" panose="02020503060305020303" pitchFamily="18" charset="0"/>
                <a:ea typeface="SimSun" panose="02010600030101010101" pitchFamily="2" charset="-122"/>
              </a:rPr>
              <a:t>.</a:t>
            </a:r>
          </a:p>
          <a:p>
            <a:pPr>
              <a:spcAft>
                <a:spcPts val="600"/>
              </a:spcAft>
            </a:pPr>
            <a:r>
              <a:rPr lang="en-US" b="1" smtClean="0">
                <a:latin typeface="Bell MT" panose="02020503060305020303" pitchFamily="18" charset="0"/>
                <a:ea typeface="SimSun" panose="02010600030101010101" pitchFamily="2" charset="-122"/>
              </a:rPr>
              <a:t>Output</a:t>
            </a:r>
            <a:r>
              <a:rPr lang="en-US" smtClean="0">
                <a:latin typeface="Bell MT" panose="02020503060305020303" pitchFamily="18" charset="0"/>
                <a:ea typeface="SimSun" panose="02010600030101010101" pitchFamily="2" charset="-122"/>
              </a:rPr>
              <a:t> </a:t>
            </a:r>
            <a:r>
              <a:rPr lang="en-US">
                <a:latin typeface="Bell MT" panose="02020503060305020303" pitchFamily="18" charset="0"/>
                <a:ea typeface="SimSun" panose="02010600030101010101" pitchFamily="2" charset="-122"/>
              </a:rPr>
              <a:t>: If w is well formed, a skeletal parse tree ,with a placeholder non-terminal E labeling all interior nodes; otherwise, an error indication</a:t>
            </a:r>
            <a:r>
              <a:rPr lang="en-US" smtClean="0">
                <a:latin typeface="Bell MT" panose="02020503060305020303" pitchFamily="18" charset="0"/>
                <a:ea typeface="SimSun" panose="02010600030101010101" pitchFamily="2" charset="-122"/>
              </a:rPr>
              <a:t>.</a:t>
            </a:r>
          </a:p>
          <a:p>
            <a:pPr>
              <a:spcAft>
                <a:spcPts val="600"/>
              </a:spcAft>
            </a:pPr>
            <a:r>
              <a:rPr lang="en-US" b="1" smtClean="0">
                <a:latin typeface="Bell MT" panose="02020503060305020303" pitchFamily="18" charset="0"/>
                <a:ea typeface="SimSun" panose="02010600030101010101" pitchFamily="2" charset="-122"/>
              </a:rPr>
              <a:t>Method </a:t>
            </a:r>
            <a:r>
              <a:rPr lang="en-US" b="1">
                <a:latin typeface="Bell MT" panose="02020503060305020303" pitchFamily="18" charset="0"/>
                <a:ea typeface="SimSun" panose="02010600030101010101" pitchFamily="2" charset="-122"/>
              </a:rPr>
              <a:t>: </a:t>
            </a:r>
            <a:r>
              <a:rPr lang="en-US" b="1" smtClean="0">
                <a:latin typeface="Bell MT" panose="02020503060305020303" pitchFamily="18" charset="0"/>
                <a:ea typeface="SimSun" panose="02010600030101010101" pitchFamily="2" charset="-122"/>
              </a:rPr>
              <a:t> </a:t>
            </a:r>
            <a:r>
              <a:rPr lang="en-US" smtClean="0">
                <a:latin typeface="Bell MT" panose="02020503060305020303" pitchFamily="18" charset="0"/>
                <a:ea typeface="SimSun" panose="02010600030101010101" pitchFamily="2" charset="-122"/>
              </a:rPr>
              <a:t>Initially </a:t>
            </a:r>
            <a:r>
              <a:rPr lang="en-US">
                <a:latin typeface="Bell MT" panose="02020503060305020303" pitchFamily="18" charset="0"/>
                <a:ea typeface="SimSun" panose="02010600030101010101" pitchFamily="2" charset="-122"/>
              </a:rPr>
              <a:t>the stack contains $ and the input buffer the string w $. To parse, we execute the following program : </a:t>
            </a:r>
          </a:p>
        </p:txBody>
      </p:sp>
      <p:sp>
        <p:nvSpPr>
          <p:cNvPr id="6" name="Rectangle 5"/>
          <p:cNvSpPr/>
          <p:nvPr/>
        </p:nvSpPr>
        <p:spPr>
          <a:xfrm>
            <a:off x="1035424" y="2410992"/>
            <a:ext cx="9130551" cy="3970318"/>
          </a:xfrm>
          <a:prstGeom prst="rect">
            <a:avLst/>
          </a:prstGeom>
        </p:spPr>
        <p:txBody>
          <a:bodyPr wrap="square">
            <a:spAutoFit/>
          </a:bodyPr>
          <a:lstStyle/>
          <a:p>
            <a:r>
              <a:rPr lang="en-US" i="1" smtClean="0">
                <a:latin typeface="Bell MT" panose="02020503060305020303" pitchFamily="18" charset="0"/>
                <a:ea typeface="SimSun" panose="02010600030101010101" pitchFamily="2" charset="-122"/>
                <a:cs typeface="Mangal" panose="02040503050203030202" pitchFamily="18" charset="0"/>
              </a:rPr>
              <a:t>    Initialize</a:t>
            </a:r>
            <a:r>
              <a:rPr lang="en-US">
                <a:latin typeface="Bell MT" panose="02020503060305020303" pitchFamily="18" charset="0"/>
                <a:ea typeface="SimSun" panose="02010600030101010101" pitchFamily="2" charset="-122"/>
                <a:cs typeface="Mangal" panose="02040503050203030202" pitchFamily="18" charset="0"/>
              </a:rPr>
              <a:t>: Set  </a:t>
            </a:r>
            <a:r>
              <a:rPr lang="en-US" i="1">
                <a:latin typeface="Bell MT" panose="02020503060305020303" pitchFamily="18" charset="0"/>
                <a:ea typeface="SimSun" panose="02010600030101010101" pitchFamily="2" charset="-122"/>
                <a:cs typeface="Mangal" panose="02040503050203030202" pitchFamily="18" charset="0"/>
              </a:rPr>
              <a:t>ip</a:t>
            </a:r>
            <a:r>
              <a:rPr lang="en-US">
                <a:latin typeface="Bell MT" panose="02020503060305020303" pitchFamily="18" charset="0"/>
                <a:ea typeface="SimSun" panose="02010600030101010101" pitchFamily="2" charset="-122"/>
                <a:cs typeface="Mangal" panose="02040503050203030202" pitchFamily="18" charset="0"/>
              </a:rPr>
              <a:t>  to point to the first symbol of  </a:t>
            </a:r>
            <a:r>
              <a:rPr lang="en-US" i="1">
                <a:latin typeface="Bell MT" panose="02020503060305020303" pitchFamily="18" charset="0"/>
                <a:ea typeface="SimSun" panose="02010600030101010101" pitchFamily="2" charset="-122"/>
                <a:cs typeface="Mangal" panose="02040503050203030202" pitchFamily="18" charset="0"/>
              </a:rPr>
              <a:t>w</a:t>
            </a:r>
            <a:r>
              <a:rPr lang="en-US">
                <a:latin typeface="Bell MT" panose="02020503060305020303" pitchFamily="18" charset="0"/>
                <a:ea typeface="SimSun" panose="02010600030101010101" pitchFamily="2" charset="-122"/>
                <a:cs typeface="Mangal" panose="02040503050203030202" pitchFamily="18" charset="0"/>
              </a:rPr>
              <a:t>$</a:t>
            </a:r>
            <a:br>
              <a:rPr lang="en-US">
                <a:latin typeface="Bell MT" panose="02020503060305020303" pitchFamily="18" charset="0"/>
                <a:ea typeface="SimSun" panose="02010600030101010101" pitchFamily="2" charset="-122"/>
                <a:cs typeface="Mangal" panose="02040503050203030202" pitchFamily="18" charset="0"/>
              </a:rPr>
            </a:br>
            <a:r>
              <a:rPr lang="en-US">
                <a:latin typeface="Bell MT" panose="02020503060305020303" pitchFamily="18" charset="0"/>
                <a:ea typeface="SimSun" panose="02010600030101010101" pitchFamily="2" charset="-122"/>
                <a:cs typeface="Mangal" panose="02040503050203030202" pitchFamily="18" charset="0"/>
              </a:rPr>
              <a:t>    </a:t>
            </a:r>
            <a:r>
              <a:rPr lang="en-US" i="1" smtClean="0">
                <a:latin typeface="Bell MT" panose="02020503060305020303" pitchFamily="18" charset="0"/>
                <a:ea typeface="SimSun" panose="02010600030101010101" pitchFamily="2" charset="-122"/>
                <a:cs typeface="Mangal" panose="02040503050203030202" pitchFamily="18" charset="0"/>
              </a:rPr>
              <a:t>Repeat:</a:t>
            </a:r>
            <a:endParaRPr lang="en-US" sz="1600">
              <a:latin typeface="Bell MT" panose="02020503060305020303" pitchFamily="18" charset="0"/>
              <a:ea typeface="SimSun" panose="02010600030101010101" pitchFamily="2" charset="-122"/>
              <a:cs typeface="Mangal" panose="02040503050203030202" pitchFamily="18" charset="0"/>
            </a:endParaRPr>
          </a:p>
          <a:p>
            <a:pPr>
              <a:tabLst>
                <a:tab pos="228600" algn="l"/>
                <a:tab pos="685800" algn="l"/>
                <a:tab pos="1080135" algn="l"/>
                <a:tab pos="1440180" algn="l"/>
                <a:tab pos="1800225" algn="l"/>
                <a:tab pos="2160270" algn="l"/>
                <a:tab pos="2520315" algn="l"/>
                <a:tab pos="2880360" algn="l"/>
                <a:tab pos="3240405" algn="l"/>
              </a:tabLst>
            </a:pPr>
            <a:r>
              <a:rPr lang="en-US">
                <a:latin typeface="Bell MT" panose="02020503060305020303" pitchFamily="18" charset="0"/>
                <a:ea typeface="SimSun" panose="02010600030101010101" pitchFamily="2" charset="-122"/>
                <a:cs typeface="Mangal" panose="02040503050203030202" pitchFamily="18" charset="0"/>
              </a:rPr>
              <a:t>		   </a:t>
            </a:r>
            <a:r>
              <a:rPr lang="en-US" b="1">
                <a:latin typeface="Bell MT" panose="02020503060305020303" pitchFamily="18" charset="0"/>
                <a:ea typeface="SimSun" panose="02010600030101010101" pitchFamily="2" charset="-122"/>
                <a:cs typeface="Mangal" panose="02040503050203030202" pitchFamily="18" charset="0"/>
              </a:rPr>
              <a:t>if</a:t>
            </a:r>
            <a:r>
              <a:rPr lang="en-US">
                <a:latin typeface="Bell MT" panose="02020503060305020303" pitchFamily="18" charset="0"/>
                <a:ea typeface="SimSun" panose="02010600030101010101" pitchFamily="2" charset="-122"/>
                <a:cs typeface="Mangal" panose="02040503050203030202" pitchFamily="18" charset="0"/>
              </a:rPr>
              <a:t>  $ is on the top of the stack and ip points to $ </a:t>
            </a:r>
            <a:r>
              <a:rPr lang="en-US" b="1">
                <a:latin typeface="Bell MT" panose="02020503060305020303" pitchFamily="18" charset="0"/>
                <a:ea typeface="SimSun" panose="02010600030101010101" pitchFamily="2" charset="-122"/>
                <a:cs typeface="Mangal" panose="02040503050203030202" pitchFamily="18" charset="0"/>
              </a:rPr>
              <a:t> then return</a:t>
            </a:r>
            <a:endParaRPr lang="en-US" sz="1600">
              <a:latin typeface="Bell MT" panose="02020503060305020303" pitchFamily="18" charset="0"/>
              <a:ea typeface="SimSun" panose="02010600030101010101" pitchFamily="2" charset="-122"/>
              <a:cs typeface="Mangal" panose="02040503050203030202" pitchFamily="18" charset="0"/>
            </a:endParaRPr>
          </a:p>
          <a:p>
            <a:pPr>
              <a:tabLst>
                <a:tab pos="228600" algn="l"/>
                <a:tab pos="685800" algn="l"/>
                <a:tab pos="1080135" algn="l"/>
                <a:tab pos="1440180" algn="l"/>
                <a:tab pos="1800225" algn="l"/>
                <a:tab pos="2160270" algn="l"/>
                <a:tab pos="2520315" algn="l"/>
                <a:tab pos="2880360" algn="l"/>
                <a:tab pos="3240405" algn="l"/>
              </a:tabLst>
            </a:pPr>
            <a:r>
              <a:rPr lang="en-US">
                <a:latin typeface="Bell MT" panose="02020503060305020303" pitchFamily="18" charset="0"/>
                <a:ea typeface="SimSun" panose="02010600030101010101" pitchFamily="2" charset="-122"/>
                <a:cs typeface="Mangal" panose="02040503050203030202" pitchFamily="18" charset="0"/>
              </a:rPr>
              <a:t>		</a:t>
            </a:r>
            <a:r>
              <a:rPr lang="en-US" smtClean="0">
                <a:latin typeface="Bell MT" panose="02020503060305020303" pitchFamily="18" charset="0"/>
                <a:ea typeface="SimSun" panose="02010600030101010101" pitchFamily="2" charset="-122"/>
                <a:cs typeface="Mangal" panose="02040503050203030202" pitchFamily="18" charset="0"/>
              </a:rPr>
              <a:t>   </a:t>
            </a:r>
            <a:r>
              <a:rPr lang="en-US" b="1">
                <a:latin typeface="Bell MT" panose="02020503060305020303" pitchFamily="18" charset="0"/>
                <a:ea typeface="SimSun" panose="02010600030101010101" pitchFamily="2" charset="-122"/>
                <a:cs typeface="Mangal" panose="02040503050203030202" pitchFamily="18" charset="0"/>
              </a:rPr>
              <a:t>else </a:t>
            </a:r>
            <a:endParaRPr lang="en-US" sz="1600">
              <a:latin typeface="Bell MT" panose="02020503060305020303" pitchFamily="18" charset="0"/>
              <a:ea typeface="SimSun" panose="02010600030101010101" pitchFamily="2" charset="-122"/>
              <a:cs typeface="Mangal" panose="02040503050203030202" pitchFamily="18" charset="0"/>
            </a:endParaRPr>
          </a:p>
          <a:p>
            <a:pPr>
              <a:tabLst>
                <a:tab pos="228600" algn="l"/>
                <a:tab pos="685800" algn="l"/>
                <a:tab pos="1080135" algn="l"/>
                <a:tab pos="1440180" algn="l"/>
                <a:tab pos="1800225" algn="l"/>
                <a:tab pos="2160270" algn="l"/>
                <a:tab pos="2520315" algn="l"/>
                <a:tab pos="2880360" algn="l"/>
                <a:tab pos="3240405" algn="l"/>
              </a:tabLst>
            </a:pPr>
            <a:r>
              <a:rPr lang="en-US">
                <a:latin typeface="Bell MT" panose="02020503060305020303" pitchFamily="18" charset="0"/>
                <a:ea typeface="SimSun" panose="02010600030101010101" pitchFamily="2" charset="-122"/>
                <a:cs typeface="Mangal" panose="02040503050203030202" pitchFamily="18" charset="0"/>
              </a:rPr>
              <a:t>		      </a:t>
            </a:r>
            <a:r>
              <a:rPr lang="en-US" smtClean="0">
                <a:latin typeface="Bell MT" panose="02020503060305020303" pitchFamily="18" charset="0"/>
                <a:ea typeface="SimSun" panose="02010600030101010101" pitchFamily="2" charset="-122"/>
                <a:cs typeface="Mangal" panose="02040503050203030202" pitchFamily="18" charset="0"/>
              </a:rPr>
              <a:t>    </a:t>
            </a:r>
            <a:r>
              <a:rPr lang="en-US">
                <a:latin typeface="Bell MT" panose="02020503060305020303" pitchFamily="18" charset="0"/>
                <a:ea typeface="SimSun" panose="02010600030101010101" pitchFamily="2" charset="-122"/>
                <a:cs typeface="Mangal" panose="02040503050203030202" pitchFamily="18" charset="0"/>
              </a:rPr>
              <a:t>Let </a:t>
            </a:r>
            <a:r>
              <a:rPr lang="en-US" i="1">
                <a:latin typeface="Bell MT" panose="02020503060305020303" pitchFamily="18" charset="0"/>
                <a:ea typeface="SimSun" panose="02010600030101010101" pitchFamily="2" charset="-122"/>
                <a:cs typeface="Mangal" panose="02040503050203030202" pitchFamily="18" charset="0"/>
              </a:rPr>
              <a:t>a</a:t>
            </a:r>
            <a:r>
              <a:rPr lang="en-US">
                <a:latin typeface="Bell MT" panose="02020503060305020303" pitchFamily="18" charset="0"/>
                <a:ea typeface="SimSun" panose="02010600030101010101" pitchFamily="2" charset="-122"/>
                <a:cs typeface="Mangal" panose="02040503050203030202" pitchFamily="18" charset="0"/>
              </a:rPr>
              <a:t> be the top terminal on the </a:t>
            </a:r>
            <a:r>
              <a:rPr lang="en-US" smtClean="0">
                <a:latin typeface="Bell MT" panose="02020503060305020303" pitchFamily="18" charset="0"/>
                <a:ea typeface="SimSun" panose="02010600030101010101" pitchFamily="2" charset="-122"/>
                <a:cs typeface="Mangal" panose="02040503050203030202" pitchFamily="18" charset="0"/>
              </a:rPr>
              <a:t>top of stack</a:t>
            </a:r>
            <a:r>
              <a:rPr lang="en-US">
                <a:latin typeface="Bell MT" panose="02020503060305020303" pitchFamily="18" charset="0"/>
                <a:ea typeface="SimSun" panose="02010600030101010101" pitchFamily="2" charset="-122"/>
                <a:cs typeface="Mangal" panose="02040503050203030202" pitchFamily="18" charset="0"/>
              </a:rPr>
              <a:t>, and </a:t>
            </a:r>
            <a:r>
              <a:rPr lang="en-US" i="1">
                <a:latin typeface="Bell MT" panose="02020503060305020303" pitchFamily="18" charset="0"/>
                <a:ea typeface="SimSun" panose="02010600030101010101" pitchFamily="2" charset="-122"/>
                <a:cs typeface="Mangal" panose="02040503050203030202" pitchFamily="18" charset="0"/>
              </a:rPr>
              <a:t>b</a:t>
            </a:r>
            <a:r>
              <a:rPr lang="en-US">
                <a:latin typeface="Bell MT" panose="02020503060305020303" pitchFamily="18" charset="0"/>
                <a:ea typeface="SimSun" panose="02010600030101010101" pitchFamily="2" charset="-122"/>
                <a:cs typeface="Mangal" panose="02040503050203030202" pitchFamily="18" charset="0"/>
              </a:rPr>
              <a:t> the symbol pointed to by </a:t>
            </a:r>
            <a:r>
              <a:rPr lang="en-US" i="1">
                <a:latin typeface="Bell MT" panose="02020503060305020303" pitchFamily="18" charset="0"/>
                <a:ea typeface="SimSun" panose="02010600030101010101" pitchFamily="2" charset="-122"/>
                <a:cs typeface="Mangal" panose="02040503050203030202" pitchFamily="18" charset="0"/>
              </a:rPr>
              <a:t>ip</a:t>
            </a:r>
            <a:endParaRPr lang="en-US" sz="1600">
              <a:latin typeface="Bell MT" panose="02020503060305020303" pitchFamily="18" charset="0"/>
              <a:ea typeface="SimSun" panose="02010600030101010101" pitchFamily="2" charset="-122"/>
              <a:cs typeface="Mangal" panose="02040503050203030202" pitchFamily="18" charset="0"/>
            </a:endParaRPr>
          </a:p>
          <a:p>
            <a:pPr>
              <a:tabLst>
                <a:tab pos="228600" algn="l"/>
                <a:tab pos="685800" algn="l"/>
                <a:tab pos="1080135" algn="l"/>
                <a:tab pos="1440180" algn="l"/>
                <a:tab pos="1800225" algn="l"/>
                <a:tab pos="2160270" algn="l"/>
                <a:tab pos="2520315" algn="l"/>
                <a:tab pos="2880360" algn="l"/>
                <a:tab pos="3240405" algn="l"/>
              </a:tabLst>
            </a:pPr>
            <a:r>
              <a:rPr lang="en-US">
                <a:latin typeface="Bell MT" panose="02020503060305020303" pitchFamily="18" charset="0"/>
                <a:ea typeface="SimSun" panose="02010600030101010101" pitchFamily="2" charset="-122"/>
                <a:cs typeface="Mangal" panose="02040503050203030202" pitchFamily="18" charset="0"/>
              </a:rPr>
              <a:t>		      </a:t>
            </a:r>
            <a:r>
              <a:rPr lang="en-US" smtClean="0">
                <a:latin typeface="Bell MT" panose="02020503060305020303" pitchFamily="18" charset="0"/>
                <a:ea typeface="SimSun" panose="02010600030101010101" pitchFamily="2" charset="-122"/>
                <a:cs typeface="Mangal" panose="02040503050203030202" pitchFamily="18" charset="0"/>
              </a:rPr>
              <a:t>    </a:t>
            </a:r>
            <a:r>
              <a:rPr lang="en-US" b="1">
                <a:latin typeface="Bell MT" panose="02020503060305020303" pitchFamily="18" charset="0"/>
                <a:ea typeface="SimSun" panose="02010600030101010101" pitchFamily="2" charset="-122"/>
                <a:cs typeface="Mangal" panose="02040503050203030202" pitchFamily="18" charset="0"/>
              </a:rPr>
              <a:t>if</a:t>
            </a:r>
            <a:r>
              <a:rPr lang="en-US">
                <a:latin typeface="Bell MT" panose="02020503060305020303" pitchFamily="18" charset="0"/>
                <a:ea typeface="SimSun" panose="02010600030101010101" pitchFamily="2" charset="-122"/>
                <a:cs typeface="Mangal" panose="02040503050203030202" pitchFamily="18" charset="0"/>
              </a:rPr>
              <a:t>  </a:t>
            </a:r>
            <a:r>
              <a:rPr lang="en-US" i="1">
                <a:latin typeface="Bell MT" panose="02020503060305020303" pitchFamily="18" charset="0"/>
                <a:ea typeface="SimSun" panose="02010600030101010101" pitchFamily="2" charset="-122"/>
                <a:cs typeface="Mangal" panose="02040503050203030202" pitchFamily="18" charset="0"/>
              </a:rPr>
              <a:t>a </a:t>
            </a:r>
            <a:r>
              <a:rPr lang="en-US">
                <a:latin typeface="Bell MT" panose="02020503060305020303" pitchFamily="18" charset="0"/>
                <a:ea typeface="SimSun" panose="02010600030101010101" pitchFamily="2" charset="-122"/>
                <a:cs typeface="Mangal" panose="02040503050203030202" pitchFamily="18" charset="0"/>
              </a:rPr>
              <a:t>&lt;· </a:t>
            </a:r>
            <a:r>
              <a:rPr lang="en-US" i="1">
                <a:latin typeface="Bell MT" panose="02020503060305020303" pitchFamily="18" charset="0"/>
                <a:ea typeface="SimSun" panose="02010600030101010101" pitchFamily="2" charset="-122"/>
                <a:cs typeface="Mangal" panose="02040503050203030202" pitchFamily="18" charset="0"/>
              </a:rPr>
              <a:t>b</a:t>
            </a:r>
            <a:r>
              <a:rPr lang="en-US" b="1">
                <a:latin typeface="Bell MT" panose="02020503060305020303" pitchFamily="18" charset="0"/>
                <a:ea typeface="SimSun" panose="02010600030101010101" pitchFamily="2" charset="-122"/>
                <a:cs typeface="Mangal" panose="02040503050203030202" pitchFamily="18" charset="0"/>
              </a:rPr>
              <a:t>  or  </a:t>
            </a:r>
            <a:r>
              <a:rPr lang="en-US" i="1">
                <a:latin typeface="Bell MT" panose="02020503060305020303" pitchFamily="18" charset="0"/>
                <a:ea typeface="SimSun" panose="02010600030101010101" pitchFamily="2" charset="-122"/>
                <a:cs typeface="Mangal" panose="02040503050203030202" pitchFamily="18" charset="0"/>
              </a:rPr>
              <a:t>a</a:t>
            </a:r>
            <a:r>
              <a:rPr lang="en-US">
                <a:latin typeface="Bell MT" panose="02020503060305020303" pitchFamily="18" charset="0"/>
                <a:ea typeface="SimSun" panose="02010600030101010101" pitchFamily="2" charset="-122"/>
                <a:cs typeface="Mangal" panose="02040503050203030202" pitchFamily="18" charset="0"/>
              </a:rPr>
              <a:t> =· </a:t>
            </a:r>
            <a:r>
              <a:rPr lang="en-US" i="1">
                <a:latin typeface="Bell MT" panose="02020503060305020303" pitchFamily="18" charset="0"/>
                <a:ea typeface="SimSun" panose="02010600030101010101" pitchFamily="2" charset="-122"/>
                <a:cs typeface="Mangal" panose="02040503050203030202" pitchFamily="18" charset="0"/>
              </a:rPr>
              <a:t>b</a:t>
            </a:r>
            <a:r>
              <a:rPr lang="en-US" b="1">
                <a:latin typeface="Bell MT" panose="02020503060305020303" pitchFamily="18" charset="0"/>
                <a:ea typeface="SimSun" panose="02010600030101010101" pitchFamily="2" charset="-122"/>
                <a:cs typeface="Mangal" panose="02040503050203030202" pitchFamily="18" charset="0"/>
              </a:rPr>
              <a:t>  then</a:t>
            </a:r>
            <a:endParaRPr lang="en-US" sz="1600">
              <a:latin typeface="Bell MT" panose="02020503060305020303" pitchFamily="18" charset="0"/>
              <a:ea typeface="SimSun" panose="02010600030101010101" pitchFamily="2" charset="-122"/>
              <a:cs typeface="Mangal" panose="02040503050203030202" pitchFamily="18" charset="0"/>
            </a:endParaRPr>
          </a:p>
          <a:p>
            <a:pPr>
              <a:tabLst>
                <a:tab pos="228600" algn="l"/>
                <a:tab pos="685800" algn="l"/>
                <a:tab pos="1080135" algn="l"/>
                <a:tab pos="1440180" algn="l"/>
                <a:tab pos="1800225" algn="l"/>
                <a:tab pos="2160270" algn="l"/>
                <a:tab pos="2520315" algn="l"/>
                <a:tab pos="2880360" algn="l"/>
                <a:tab pos="3240405" algn="l"/>
              </a:tabLst>
            </a:pPr>
            <a:r>
              <a:rPr lang="en-US">
                <a:latin typeface="Bell MT" panose="02020503060305020303" pitchFamily="18" charset="0"/>
                <a:ea typeface="SimSun" panose="02010600030101010101" pitchFamily="2" charset="-122"/>
                <a:cs typeface="Mangal" panose="02040503050203030202" pitchFamily="18" charset="0"/>
              </a:rPr>
              <a:t>				push  </a:t>
            </a:r>
            <a:r>
              <a:rPr lang="en-US" i="1">
                <a:latin typeface="Bell MT" panose="02020503060305020303" pitchFamily="18" charset="0"/>
                <a:ea typeface="SimSun" panose="02010600030101010101" pitchFamily="2" charset="-122"/>
                <a:cs typeface="Mangal" panose="02040503050203030202" pitchFamily="18" charset="0"/>
              </a:rPr>
              <a:t>b</a:t>
            </a:r>
            <a:r>
              <a:rPr lang="en-US">
                <a:latin typeface="Bell MT" panose="02020503060305020303" pitchFamily="18" charset="0"/>
                <a:ea typeface="SimSun" panose="02010600030101010101" pitchFamily="2" charset="-122"/>
                <a:cs typeface="Mangal" panose="02040503050203030202" pitchFamily="18" charset="0"/>
              </a:rPr>
              <a:t>  onto the stack</a:t>
            </a:r>
            <a:endParaRPr lang="en-US" sz="1600">
              <a:latin typeface="Bell MT" panose="02020503060305020303" pitchFamily="18" charset="0"/>
              <a:ea typeface="SimSun" panose="02010600030101010101" pitchFamily="2" charset="-122"/>
              <a:cs typeface="Mangal" panose="02040503050203030202" pitchFamily="18" charset="0"/>
            </a:endParaRPr>
          </a:p>
          <a:p>
            <a:pPr>
              <a:tabLst>
                <a:tab pos="228600" algn="l"/>
                <a:tab pos="685800" algn="l"/>
                <a:tab pos="1080135" algn="l"/>
                <a:tab pos="1440180" algn="l"/>
                <a:tab pos="1800225" algn="l"/>
                <a:tab pos="2160270" algn="l"/>
                <a:tab pos="2520315" algn="l"/>
                <a:tab pos="2880360" algn="l"/>
                <a:tab pos="3240405" algn="l"/>
              </a:tabLst>
            </a:pPr>
            <a:r>
              <a:rPr lang="en-US">
                <a:latin typeface="Bell MT" panose="02020503060305020303" pitchFamily="18" charset="0"/>
                <a:ea typeface="SimSun" panose="02010600030101010101" pitchFamily="2" charset="-122"/>
                <a:cs typeface="Mangal" panose="02040503050203030202" pitchFamily="18" charset="0"/>
              </a:rPr>
              <a:t>				advance  </a:t>
            </a:r>
            <a:r>
              <a:rPr lang="en-US" i="1">
                <a:latin typeface="Bell MT" panose="02020503060305020303" pitchFamily="18" charset="0"/>
                <a:ea typeface="SimSun" panose="02010600030101010101" pitchFamily="2" charset="-122"/>
                <a:cs typeface="Mangal" panose="02040503050203030202" pitchFamily="18" charset="0"/>
              </a:rPr>
              <a:t>ip</a:t>
            </a:r>
            <a:r>
              <a:rPr lang="en-US">
                <a:latin typeface="Bell MT" panose="02020503060305020303" pitchFamily="18" charset="0"/>
                <a:ea typeface="SimSun" panose="02010600030101010101" pitchFamily="2" charset="-122"/>
                <a:cs typeface="Mangal" panose="02040503050203030202" pitchFamily="18" charset="0"/>
              </a:rPr>
              <a:t>  to the next input symbol</a:t>
            </a:r>
            <a:endParaRPr lang="en-US" sz="1600">
              <a:latin typeface="Bell MT" panose="02020503060305020303" pitchFamily="18" charset="0"/>
              <a:ea typeface="SimSun" panose="02010600030101010101" pitchFamily="2" charset="-122"/>
              <a:cs typeface="Mangal" panose="02040503050203030202" pitchFamily="18" charset="0"/>
            </a:endParaRPr>
          </a:p>
          <a:p>
            <a:pPr>
              <a:tabLst>
                <a:tab pos="228600" algn="l"/>
                <a:tab pos="685800" algn="l"/>
                <a:tab pos="1080135" algn="l"/>
                <a:tab pos="1440180" algn="l"/>
                <a:tab pos="1800225" algn="l"/>
                <a:tab pos="2160270" algn="l"/>
                <a:tab pos="2520315" algn="l"/>
                <a:tab pos="2880360" algn="l"/>
                <a:tab pos="3240405" algn="l"/>
              </a:tabLst>
            </a:pPr>
            <a:r>
              <a:rPr lang="en-US">
                <a:latin typeface="Bell MT" panose="02020503060305020303" pitchFamily="18" charset="0"/>
                <a:ea typeface="SimSun" panose="02010600030101010101" pitchFamily="2" charset="-122"/>
                <a:cs typeface="Mangal" panose="02040503050203030202" pitchFamily="18" charset="0"/>
              </a:rPr>
              <a:t>	                   </a:t>
            </a:r>
            <a:r>
              <a:rPr lang="en-US" b="1">
                <a:latin typeface="Bell MT" panose="02020503060305020303" pitchFamily="18" charset="0"/>
                <a:ea typeface="SimSun" panose="02010600030101010101" pitchFamily="2" charset="-122"/>
                <a:cs typeface="Mangal" panose="02040503050203030202" pitchFamily="18" charset="0"/>
              </a:rPr>
              <a:t>else if  </a:t>
            </a:r>
            <a:r>
              <a:rPr lang="en-US" i="1">
                <a:latin typeface="Bell MT" panose="02020503060305020303" pitchFamily="18" charset="0"/>
                <a:ea typeface="SimSun" panose="02010600030101010101" pitchFamily="2" charset="-122"/>
                <a:cs typeface="Mangal" panose="02040503050203030202" pitchFamily="18" charset="0"/>
              </a:rPr>
              <a:t>a </a:t>
            </a:r>
            <a:r>
              <a:rPr lang="en-US">
                <a:latin typeface="Bell MT" panose="02020503060305020303" pitchFamily="18" charset="0"/>
                <a:ea typeface="SimSun" panose="02010600030101010101" pitchFamily="2" charset="-122"/>
                <a:cs typeface="Mangal" panose="02040503050203030202" pitchFamily="18" charset="0"/>
              </a:rPr>
              <a:t>·&gt; </a:t>
            </a:r>
            <a:r>
              <a:rPr lang="en-US" i="1">
                <a:latin typeface="Bell MT" panose="02020503060305020303" pitchFamily="18" charset="0"/>
                <a:ea typeface="SimSun" panose="02010600030101010101" pitchFamily="2" charset="-122"/>
                <a:cs typeface="Mangal" panose="02040503050203030202" pitchFamily="18" charset="0"/>
              </a:rPr>
              <a:t>b</a:t>
            </a:r>
            <a:r>
              <a:rPr lang="en-US" b="1">
                <a:latin typeface="Bell MT" panose="02020503060305020303" pitchFamily="18" charset="0"/>
                <a:ea typeface="SimSun" panose="02010600030101010101" pitchFamily="2" charset="-122"/>
                <a:cs typeface="Mangal" panose="02040503050203030202" pitchFamily="18" charset="0"/>
              </a:rPr>
              <a:t> then</a:t>
            </a:r>
            <a:r>
              <a:rPr lang="en-US">
                <a:latin typeface="Bell MT" panose="02020503060305020303" pitchFamily="18" charset="0"/>
                <a:ea typeface="SimSun" panose="02010600030101010101" pitchFamily="2" charset="-122"/>
                <a:cs typeface="Mangal" panose="02040503050203030202" pitchFamily="18" charset="0"/>
              </a:rPr>
              <a:t>  </a:t>
            </a:r>
            <a:br>
              <a:rPr lang="en-US">
                <a:latin typeface="Bell MT" panose="02020503060305020303" pitchFamily="18" charset="0"/>
                <a:ea typeface="SimSun" panose="02010600030101010101" pitchFamily="2" charset="-122"/>
                <a:cs typeface="Mangal" panose="02040503050203030202" pitchFamily="18" charset="0"/>
              </a:rPr>
            </a:br>
            <a:r>
              <a:rPr lang="en-US" b="1">
                <a:latin typeface="Bell MT" panose="02020503060305020303" pitchFamily="18" charset="0"/>
                <a:ea typeface="SimSun" panose="02010600030101010101" pitchFamily="2" charset="-122"/>
                <a:cs typeface="Mangal" panose="02040503050203030202" pitchFamily="18" charset="0"/>
              </a:rPr>
              <a:t>  			      repeat</a:t>
            </a:r>
            <a:br>
              <a:rPr lang="en-US" b="1">
                <a:latin typeface="Bell MT" panose="02020503060305020303" pitchFamily="18" charset="0"/>
                <a:ea typeface="SimSun" panose="02010600030101010101" pitchFamily="2" charset="-122"/>
                <a:cs typeface="Mangal" panose="02040503050203030202" pitchFamily="18" charset="0"/>
              </a:rPr>
            </a:br>
            <a:r>
              <a:rPr lang="en-US">
                <a:latin typeface="Bell MT" panose="02020503060305020303" pitchFamily="18" charset="0"/>
                <a:ea typeface="SimSun" panose="02010600030101010101" pitchFamily="2" charset="-122"/>
                <a:cs typeface="Mangal" panose="02040503050203030202" pitchFamily="18" charset="0"/>
              </a:rPr>
              <a:t>				pop the stack</a:t>
            </a:r>
            <a:br>
              <a:rPr lang="en-US">
                <a:latin typeface="Bell MT" panose="02020503060305020303" pitchFamily="18" charset="0"/>
                <a:ea typeface="SimSun" panose="02010600030101010101" pitchFamily="2" charset="-122"/>
                <a:cs typeface="Mangal" panose="02040503050203030202" pitchFamily="18" charset="0"/>
              </a:rPr>
            </a:br>
            <a:r>
              <a:rPr lang="en-US">
                <a:latin typeface="Bell MT" panose="02020503060305020303" pitchFamily="18" charset="0"/>
                <a:ea typeface="SimSun" panose="02010600030101010101" pitchFamily="2" charset="-122"/>
                <a:cs typeface="Mangal" panose="02040503050203030202" pitchFamily="18" charset="0"/>
              </a:rPr>
              <a:t>          	           	</a:t>
            </a:r>
            <a:r>
              <a:rPr lang="en-US" b="1">
                <a:latin typeface="Bell MT" panose="02020503060305020303" pitchFamily="18" charset="0"/>
                <a:ea typeface="SimSun" panose="02010600030101010101" pitchFamily="2" charset="-122"/>
                <a:cs typeface="Mangal" panose="02040503050203030202" pitchFamily="18" charset="0"/>
              </a:rPr>
              <a:t>until </a:t>
            </a:r>
            <a:r>
              <a:rPr lang="en-US">
                <a:latin typeface="Bell MT" panose="02020503060305020303" pitchFamily="18" charset="0"/>
                <a:ea typeface="SimSun" panose="02010600030101010101" pitchFamily="2" charset="-122"/>
                <a:cs typeface="Mangal" panose="02040503050203030202" pitchFamily="18" charset="0"/>
              </a:rPr>
              <a:t>the top stack terminal </a:t>
            </a:r>
            <a:r>
              <a:rPr lang="en-US" smtClean="0">
                <a:latin typeface="Bell MT" panose="02020503060305020303" pitchFamily="18" charset="0"/>
                <a:ea typeface="SimSun" panose="02010600030101010101" pitchFamily="2" charset="-122"/>
                <a:cs typeface="Mangal" panose="02040503050203030202" pitchFamily="18" charset="0"/>
              </a:rPr>
              <a:t>a &lt;. b .</a:t>
            </a:r>
            <a:r>
              <a:rPr lang="en-US">
                <a:latin typeface="Bell MT" panose="02020503060305020303" pitchFamily="18" charset="0"/>
                <a:ea typeface="SimSun" panose="02010600030101010101" pitchFamily="2" charset="-122"/>
                <a:cs typeface="Mangal" panose="02040503050203030202" pitchFamily="18" charset="0"/>
              </a:rPr>
              <a:t/>
            </a:r>
            <a:br>
              <a:rPr lang="en-US">
                <a:latin typeface="Bell MT" panose="02020503060305020303" pitchFamily="18" charset="0"/>
                <a:ea typeface="SimSun" panose="02010600030101010101" pitchFamily="2" charset="-122"/>
                <a:cs typeface="Mangal" panose="02040503050203030202" pitchFamily="18" charset="0"/>
              </a:rPr>
            </a:br>
            <a:r>
              <a:rPr lang="en-US">
                <a:latin typeface="Bell MT" panose="02020503060305020303" pitchFamily="18" charset="0"/>
                <a:ea typeface="SimSun" panose="02010600030101010101" pitchFamily="2" charset="-122"/>
                <a:cs typeface="Mangal" panose="02040503050203030202" pitchFamily="18" charset="0"/>
              </a:rPr>
              <a:t>     		      </a:t>
            </a:r>
            <a:r>
              <a:rPr lang="en-US" b="1">
                <a:latin typeface="Bell MT" panose="02020503060305020303" pitchFamily="18" charset="0"/>
                <a:ea typeface="SimSun" panose="02010600030101010101" pitchFamily="2" charset="-122"/>
                <a:cs typeface="Mangal" panose="02040503050203030202" pitchFamily="18" charset="0"/>
              </a:rPr>
              <a:t>else </a:t>
            </a:r>
            <a:r>
              <a:rPr lang="en-US" i="1">
                <a:latin typeface="Bell MT" panose="02020503060305020303" pitchFamily="18" charset="0"/>
                <a:ea typeface="SimSun" panose="02010600030101010101" pitchFamily="2" charset="-122"/>
                <a:cs typeface="Mangal" panose="02040503050203030202" pitchFamily="18" charset="0"/>
              </a:rPr>
              <a:t>error()</a:t>
            </a:r>
            <a:br>
              <a:rPr lang="en-US" i="1">
                <a:latin typeface="Bell MT" panose="02020503060305020303" pitchFamily="18" charset="0"/>
                <a:ea typeface="SimSun" panose="02010600030101010101" pitchFamily="2" charset="-122"/>
                <a:cs typeface="Mangal" panose="02040503050203030202" pitchFamily="18" charset="0"/>
              </a:rPr>
            </a:br>
            <a:r>
              <a:rPr lang="en-US" i="1">
                <a:latin typeface="Bell MT" panose="02020503060305020303" pitchFamily="18" charset="0"/>
                <a:ea typeface="SimSun" panose="02010600030101010101" pitchFamily="2" charset="-122"/>
                <a:cs typeface="Mangal" panose="02040503050203030202" pitchFamily="18" charset="0"/>
              </a:rPr>
              <a:t>		</a:t>
            </a:r>
            <a:r>
              <a:rPr lang="en-US" b="1">
                <a:latin typeface="Bell MT" panose="02020503060305020303" pitchFamily="18" charset="0"/>
                <a:ea typeface="SimSun" panose="02010600030101010101" pitchFamily="2" charset="-122"/>
                <a:cs typeface="Mangal" panose="02040503050203030202" pitchFamily="18" charset="0"/>
              </a:rPr>
              <a:t>end</a:t>
            </a:r>
            <a:endParaRPr lang="en-US" sz="1600">
              <a:effectLst/>
              <a:latin typeface="Bell MT" panose="02020503060305020303"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2739764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43</a:t>
            </a:fld>
            <a:endParaRPr lang="en-US"/>
          </a:p>
        </p:txBody>
      </p:sp>
      <p:sp>
        <p:nvSpPr>
          <p:cNvPr id="5" name="Rectangle 4"/>
          <p:cNvSpPr/>
          <p:nvPr/>
        </p:nvSpPr>
        <p:spPr>
          <a:xfrm>
            <a:off x="963706" y="107747"/>
            <a:ext cx="9148482" cy="1224951"/>
          </a:xfrm>
          <a:prstGeom prst="rect">
            <a:avLst/>
          </a:prstGeom>
        </p:spPr>
        <p:txBody>
          <a:bodyPr wrap="square">
            <a:spAutoFit/>
          </a:bodyPr>
          <a:lstStyle/>
          <a:p>
            <a:pPr>
              <a:lnSpc>
                <a:spcPct val="115000"/>
              </a:lnSpc>
              <a:spcAft>
                <a:spcPts val="1000"/>
              </a:spcAft>
              <a:tabLst>
                <a:tab pos="228600" algn="l"/>
                <a:tab pos="685800" algn="l"/>
                <a:tab pos="1080135" algn="l"/>
                <a:tab pos="1440180" algn="l"/>
                <a:tab pos="1800225" algn="l"/>
                <a:tab pos="2160270" algn="l"/>
                <a:tab pos="2520315" algn="l"/>
                <a:tab pos="2880360" algn="l"/>
                <a:tab pos="3240405" algn="l"/>
              </a:tabLst>
            </a:pPr>
            <a:r>
              <a:rPr lang="en-US" sz="2400" b="1" smtClean="0">
                <a:latin typeface="Times New Roman" panose="02020603050405020304" pitchFamily="18" charset="0"/>
                <a:ea typeface="Calibri" panose="020F0502020204030204" pitchFamily="34" charset="0"/>
                <a:cs typeface="Mangal" panose="02040503050203030202" pitchFamily="18" charset="0"/>
              </a:rPr>
              <a:t>Example:  </a:t>
            </a:r>
            <a:r>
              <a:rPr lang="en-US" sz="2000" smtClean="0">
                <a:latin typeface="Times New Roman" panose="02020603050405020304" pitchFamily="18" charset="0"/>
                <a:ea typeface="Calibri" panose="020F0502020204030204" pitchFamily="34" charset="0"/>
                <a:cs typeface="Mangal" panose="02040503050203030202" pitchFamily="18" charset="0"/>
              </a:rPr>
              <a:t>Trace operator precedence parsing algorithm for</a:t>
            </a:r>
            <a:br>
              <a:rPr lang="en-US" sz="2000" smtClean="0">
                <a:latin typeface="Times New Roman" panose="02020603050405020304" pitchFamily="18" charset="0"/>
                <a:ea typeface="Calibri" panose="020F0502020204030204" pitchFamily="34" charset="0"/>
                <a:cs typeface="Mangal" panose="02040503050203030202" pitchFamily="18" charset="0"/>
              </a:rPr>
            </a:br>
            <a:r>
              <a:rPr lang="en-US" sz="2000" smtClean="0">
                <a:latin typeface="Times New Roman" panose="02020603050405020304" pitchFamily="18" charset="0"/>
                <a:ea typeface="Calibri" panose="020F0502020204030204" pitchFamily="34" charset="0"/>
                <a:cs typeface="Mangal" panose="02040503050203030202" pitchFamily="18" charset="0"/>
              </a:rPr>
              <a:t> Input string: id * id + id </a:t>
            </a:r>
            <a:br>
              <a:rPr lang="en-US" sz="2000" smtClean="0">
                <a:latin typeface="Times New Roman" panose="02020603050405020304" pitchFamily="18" charset="0"/>
                <a:ea typeface="Calibri" panose="020F0502020204030204" pitchFamily="34" charset="0"/>
                <a:cs typeface="Mangal" panose="02040503050203030202" pitchFamily="18" charset="0"/>
              </a:rPr>
            </a:br>
            <a:r>
              <a:rPr lang="en-US" sz="2000" smtClean="0">
                <a:latin typeface="Times New Roman" panose="02020603050405020304" pitchFamily="18" charset="0"/>
                <a:ea typeface="Calibri" panose="020F0502020204030204" pitchFamily="34" charset="0"/>
                <a:cs typeface="Mangal" panose="02040503050203030202" pitchFamily="18" charset="0"/>
              </a:rPr>
              <a:t> Grammar:   E -&gt; E+E | E*E | id</a:t>
            </a:r>
            <a:endParaRPr lang="en-US">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 Box 22"/>
          <p:cNvSpPr txBox="1">
            <a:spLocks noChangeArrowheads="1"/>
          </p:cNvSpPr>
          <p:nvPr/>
        </p:nvSpPr>
        <p:spPr bwMode="auto">
          <a:xfrm>
            <a:off x="6882606" y="1989706"/>
            <a:ext cx="177165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Text Box 1"/>
          <p:cNvSpPr txBox="1">
            <a:spLocks noChangeArrowheads="1"/>
          </p:cNvSpPr>
          <p:nvPr/>
        </p:nvSpPr>
        <p:spPr bwMode="auto">
          <a:xfrm>
            <a:off x="8185944" y="2132581"/>
            <a:ext cx="314325"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12"/>
          <p:cNvGrpSpPr>
            <a:grpSpLocks/>
          </p:cNvGrpSpPr>
          <p:nvPr/>
        </p:nvGrpSpPr>
        <p:grpSpPr bwMode="auto">
          <a:xfrm>
            <a:off x="6568281" y="2008756"/>
            <a:ext cx="1931988" cy="1571625"/>
            <a:chOff x="7653" y="11760"/>
            <a:chExt cx="3042" cy="2475"/>
          </a:xfrm>
        </p:grpSpPr>
        <p:sp>
          <p:nvSpPr>
            <p:cNvPr id="10" name="Text Box 21"/>
            <p:cNvSpPr txBox="1">
              <a:spLocks noChangeArrowheads="1"/>
            </p:cNvSpPr>
            <p:nvPr/>
          </p:nvSpPr>
          <p:spPr bwMode="auto">
            <a:xfrm>
              <a:off x="7653" y="13275"/>
              <a:ext cx="49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 Box 20"/>
            <p:cNvSpPr txBox="1">
              <a:spLocks noChangeArrowheads="1"/>
            </p:cNvSpPr>
            <p:nvPr/>
          </p:nvSpPr>
          <p:spPr bwMode="auto">
            <a:xfrm>
              <a:off x="9060" y="13890"/>
              <a:ext cx="49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 Box 19"/>
            <p:cNvSpPr txBox="1">
              <a:spLocks noChangeArrowheads="1"/>
            </p:cNvSpPr>
            <p:nvPr/>
          </p:nvSpPr>
          <p:spPr bwMode="auto">
            <a:xfrm>
              <a:off x="10200" y="13890"/>
              <a:ext cx="49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 Box 18"/>
            <p:cNvSpPr txBox="1">
              <a:spLocks noChangeArrowheads="1"/>
            </p:cNvSpPr>
            <p:nvPr/>
          </p:nvSpPr>
          <p:spPr bwMode="auto">
            <a:xfrm>
              <a:off x="7710" y="12390"/>
              <a:ext cx="49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 Box 17"/>
            <p:cNvSpPr txBox="1">
              <a:spLocks noChangeArrowheads="1"/>
            </p:cNvSpPr>
            <p:nvPr/>
          </p:nvSpPr>
          <p:spPr bwMode="auto">
            <a:xfrm>
              <a:off x="9195" y="13110"/>
              <a:ext cx="49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 Box 16"/>
            <p:cNvSpPr txBox="1">
              <a:spLocks noChangeArrowheads="1"/>
            </p:cNvSpPr>
            <p:nvPr/>
          </p:nvSpPr>
          <p:spPr bwMode="auto">
            <a:xfrm>
              <a:off x="9555" y="12390"/>
              <a:ext cx="49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Text Box 15"/>
            <p:cNvSpPr txBox="1">
              <a:spLocks noChangeArrowheads="1"/>
            </p:cNvSpPr>
            <p:nvPr/>
          </p:nvSpPr>
          <p:spPr bwMode="auto">
            <a:xfrm>
              <a:off x="8700" y="11760"/>
              <a:ext cx="49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Box 14"/>
            <p:cNvSpPr txBox="1">
              <a:spLocks noChangeArrowheads="1"/>
            </p:cNvSpPr>
            <p:nvPr/>
          </p:nvSpPr>
          <p:spPr bwMode="auto">
            <a:xfrm>
              <a:off x="9555" y="13275"/>
              <a:ext cx="49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Text Box 13"/>
            <p:cNvSpPr txBox="1">
              <a:spLocks noChangeArrowheads="1"/>
            </p:cNvSpPr>
            <p:nvPr/>
          </p:nvSpPr>
          <p:spPr bwMode="auto">
            <a:xfrm>
              <a:off x="8565" y="12465"/>
              <a:ext cx="495"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30" name="Table 29"/>
          <p:cNvGraphicFramePr>
            <a:graphicFrameLocks noGrp="1"/>
          </p:cNvGraphicFramePr>
          <p:nvPr>
            <p:extLst>
              <p:ext uri="{D42A27DB-BD31-4B8C-83A1-F6EECF244321}">
                <p14:modId xmlns:p14="http://schemas.microsoft.com/office/powerpoint/2010/main" val="1659476341"/>
              </p:ext>
            </p:extLst>
          </p:nvPr>
        </p:nvGraphicFramePr>
        <p:xfrm>
          <a:off x="6849438" y="1439161"/>
          <a:ext cx="2119195" cy="1577340"/>
        </p:xfrm>
        <a:graphic>
          <a:graphicData uri="http://schemas.openxmlformats.org/drawingml/2006/table">
            <a:tbl>
              <a:tblPr/>
              <a:tblGrid>
                <a:gridCol w="423839"/>
                <a:gridCol w="423839"/>
                <a:gridCol w="423839"/>
                <a:gridCol w="423839"/>
                <a:gridCol w="423839"/>
              </a:tblGrid>
              <a:tr h="267970">
                <a:tc>
                  <a:txBody>
                    <a:bodyPr/>
                    <a:lstStyle/>
                    <a:p>
                      <a:pPr marL="137160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id</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73660">
                <a:tc>
                  <a:txBody>
                    <a:bodyPr/>
                    <a:lstStyle/>
                    <a:p>
                      <a:pPr marL="0" marR="0" algn="ctr">
                        <a:lnSpc>
                          <a:spcPct val="115000"/>
                        </a:lnSpc>
                        <a:spcBef>
                          <a:spcPts val="0"/>
                        </a:spcBef>
                        <a:spcAft>
                          <a:spcPts val="0"/>
                        </a:spcAft>
                      </a:pPr>
                      <a:r>
                        <a:rPr lang="en-US" sz="1800">
                          <a:effectLst/>
                        </a:rPr>
                        <a:t>id</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·&gt;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·&gt;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·&gt;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73660">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&lt;·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·&gt;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&lt;·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·&gt;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73660">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&lt;·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·&gt;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·&gt;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·&gt;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73660">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&lt;·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&lt;·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&lt;·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bl>
          </a:graphicData>
        </a:graphic>
      </p:graphicFrame>
      <p:pic>
        <p:nvPicPr>
          <p:cNvPr id="33" name="Picture 32"/>
          <p:cNvPicPr>
            <a:picLocks noChangeAspect="1"/>
          </p:cNvPicPr>
          <p:nvPr/>
        </p:nvPicPr>
        <p:blipFill rotWithShape="1">
          <a:blip r:embed="rId2"/>
          <a:srcRect r="37400"/>
          <a:stretch/>
        </p:blipFill>
        <p:spPr>
          <a:xfrm>
            <a:off x="1116107" y="1382758"/>
            <a:ext cx="5056034" cy="4923531"/>
          </a:xfrm>
          <a:prstGeom prst="rect">
            <a:avLst/>
          </a:prstGeom>
        </p:spPr>
      </p:pic>
      <p:grpSp>
        <p:nvGrpSpPr>
          <p:cNvPr id="90" name="Group 89"/>
          <p:cNvGrpSpPr/>
          <p:nvPr/>
        </p:nvGrpSpPr>
        <p:grpSpPr>
          <a:xfrm>
            <a:off x="6639313" y="3904334"/>
            <a:ext cx="3169662" cy="1737538"/>
            <a:chOff x="7202787" y="4132666"/>
            <a:chExt cx="3169662" cy="1737538"/>
          </a:xfrm>
        </p:grpSpPr>
        <p:sp>
          <p:nvSpPr>
            <p:cNvPr id="32" name="TextBox 31"/>
            <p:cNvSpPr txBox="1"/>
            <p:nvPr/>
          </p:nvSpPr>
          <p:spPr>
            <a:xfrm>
              <a:off x="7202787" y="5363882"/>
              <a:ext cx="689650" cy="369332"/>
            </a:xfrm>
            <a:prstGeom prst="rect">
              <a:avLst/>
            </a:prstGeom>
            <a:noFill/>
          </p:spPr>
          <p:txBody>
            <a:bodyPr wrap="square" rtlCol="0">
              <a:spAutoFit/>
            </a:bodyPr>
            <a:lstStyle/>
            <a:p>
              <a:pPr algn="ctr"/>
              <a:r>
                <a:rPr lang="en-US" smtClean="0"/>
                <a:t>id</a:t>
              </a:r>
              <a:endParaRPr lang="en-US"/>
            </a:p>
          </p:txBody>
        </p:sp>
        <p:sp>
          <p:nvSpPr>
            <p:cNvPr id="42" name="TextBox 41"/>
            <p:cNvSpPr txBox="1"/>
            <p:nvPr/>
          </p:nvSpPr>
          <p:spPr>
            <a:xfrm>
              <a:off x="8500269" y="5363882"/>
              <a:ext cx="689650" cy="369332"/>
            </a:xfrm>
            <a:prstGeom prst="rect">
              <a:avLst/>
            </a:prstGeom>
            <a:noFill/>
          </p:spPr>
          <p:txBody>
            <a:bodyPr wrap="square" rtlCol="0">
              <a:spAutoFit/>
            </a:bodyPr>
            <a:lstStyle/>
            <a:p>
              <a:pPr algn="ctr"/>
              <a:r>
                <a:rPr lang="en-US" smtClean="0"/>
                <a:t>id</a:t>
              </a:r>
              <a:endParaRPr lang="en-US"/>
            </a:p>
          </p:txBody>
        </p:sp>
        <p:sp>
          <p:nvSpPr>
            <p:cNvPr id="43" name="TextBox 42"/>
            <p:cNvSpPr txBox="1"/>
            <p:nvPr/>
          </p:nvSpPr>
          <p:spPr>
            <a:xfrm>
              <a:off x="9682799" y="5364673"/>
              <a:ext cx="689650" cy="369332"/>
            </a:xfrm>
            <a:prstGeom prst="rect">
              <a:avLst/>
            </a:prstGeom>
            <a:noFill/>
          </p:spPr>
          <p:txBody>
            <a:bodyPr wrap="square" rtlCol="0">
              <a:spAutoFit/>
            </a:bodyPr>
            <a:lstStyle/>
            <a:p>
              <a:pPr algn="ctr"/>
              <a:r>
                <a:rPr lang="en-US" smtClean="0"/>
                <a:t>id</a:t>
              </a:r>
              <a:endParaRPr lang="en-US"/>
            </a:p>
          </p:txBody>
        </p:sp>
        <p:sp>
          <p:nvSpPr>
            <p:cNvPr id="44" name="TextBox 43"/>
            <p:cNvSpPr txBox="1"/>
            <p:nvPr/>
          </p:nvSpPr>
          <p:spPr>
            <a:xfrm>
              <a:off x="9637375" y="4745335"/>
              <a:ext cx="689650" cy="369332"/>
            </a:xfrm>
            <a:prstGeom prst="rect">
              <a:avLst/>
            </a:prstGeom>
            <a:noFill/>
          </p:spPr>
          <p:txBody>
            <a:bodyPr wrap="square" rtlCol="0">
              <a:spAutoFit/>
            </a:bodyPr>
            <a:lstStyle/>
            <a:p>
              <a:pPr algn="ctr"/>
              <a:r>
                <a:rPr lang="en-US" smtClean="0"/>
                <a:t>E</a:t>
              </a:r>
              <a:endParaRPr lang="en-US"/>
            </a:p>
          </p:txBody>
        </p:sp>
        <p:sp>
          <p:nvSpPr>
            <p:cNvPr id="45" name="TextBox 44"/>
            <p:cNvSpPr txBox="1"/>
            <p:nvPr/>
          </p:nvSpPr>
          <p:spPr>
            <a:xfrm>
              <a:off x="8500269" y="4132666"/>
              <a:ext cx="689650" cy="369332"/>
            </a:xfrm>
            <a:prstGeom prst="rect">
              <a:avLst/>
            </a:prstGeom>
            <a:noFill/>
          </p:spPr>
          <p:txBody>
            <a:bodyPr wrap="square" rtlCol="0">
              <a:spAutoFit/>
            </a:bodyPr>
            <a:lstStyle/>
            <a:p>
              <a:pPr algn="ctr"/>
              <a:r>
                <a:rPr lang="en-US" smtClean="0"/>
                <a:t>E</a:t>
              </a:r>
              <a:endParaRPr lang="en-US"/>
            </a:p>
          </p:txBody>
        </p:sp>
        <p:sp>
          <p:nvSpPr>
            <p:cNvPr id="70" name="TextBox 69"/>
            <p:cNvSpPr txBox="1"/>
            <p:nvPr/>
          </p:nvSpPr>
          <p:spPr>
            <a:xfrm>
              <a:off x="7878003" y="4905899"/>
              <a:ext cx="689650" cy="369332"/>
            </a:xfrm>
            <a:prstGeom prst="rect">
              <a:avLst/>
            </a:prstGeom>
            <a:noFill/>
          </p:spPr>
          <p:txBody>
            <a:bodyPr wrap="square" rtlCol="0">
              <a:spAutoFit/>
            </a:bodyPr>
            <a:lstStyle/>
            <a:p>
              <a:pPr algn="ctr"/>
              <a:r>
                <a:rPr lang="en-US" smtClean="0"/>
                <a:t>E</a:t>
              </a:r>
              <a:endParaRPr lang="en-US"/>
            </a:p>
          </p:txBody>
        </p:sp>
        <p:sp>
          <p:nvSpPr>
            <p:cNvPr id="71" name="TextBox 70"/>
            <p:cNvSpPr txBox="1"/>
            <p:nvPr/>
          </p:nvSpPr>
          <p:spPr>
            <a:xfrm>
              <a:off x="7882277" y="5500872"/>
              <a:ext cx="689650" cy="369332"/>
            </a:xfrm>
            <a:prstGeom prst="rect">
              <a:avLst/>
            </a:prstGeom>
            <a:noFill/>
          </p:spPr>
          <p:txBody>
            <a:bodyPr wrap="square" rtlCol="0">
              <a:spAutoFit/>
            </a:bodyPr>
            <a:lstStyle/>
            <a:p>
              <a:pPr algn="ctr"/>
              <a:r>
                <a:rPr lang="en-US"/>
                <a:t>*</a:t>
              </a:r>
            </a:p>
          </p:txBody>
        </p:sp>
        <p:cxnSp>
          <p:nvCxnSpPr>
            <p:cNvPr id="62" name="Straight Connector 61"/>
            <p:cNvCxnSpPr/>
            <p:nvPr/>
          </p:nvCxnSpPr>
          <p:spPr>
            <a:xfrm flipV="1">
              <a:off x="7760997" y="5090566"/>
              <a:ext cx="344825" cy="2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338172" y="5114667"/>
              <a:ext cx="386828" cy="299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0" idx="2"/>
              <a:endCxn id="71" idx="0"/>
            </p:cNvCxnSpPr>
            <p:nvPr/>
          </p:nvCxnSpPr>
          <p:spPr>
            <a:xfrm>
              <a:off x="8222828" y="5275231"/>
              <a:ext cx="4274" cy="225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4" idx="2"/>
            </p:cNvCxnSpPr>
            <p:nvPr/>
          </p:nvCxnSpPr>
          <p:spPr>
            <a:xfrm>
              <a:off x="9982200" y="5114667"/>
              <a:ext cx="0" cy="248432"/>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521216" y="4838664"/>
              <a:ext cx="689650" cy="369332"/>
            </a:xfrm>
            <a:prstGeom prst="rect">
              <a:avLst/>
            </a:prstGeom>
            <a:noFill/>
          </p:spPr>
          <p:txBody>
            <a:bodyPr wrap="square" rtlCol="0">
              <a:spAutoFit/>
            </a:bodyPr>
            <a:lstStyle/>
            <a:p>
              <a:pPr algn="ctr"/>
              <a:r>
                <a:rPr lang="en-US"/>
                <a:t>+</a:t>
              </a:r>
            </a:p>
          </p:txBody>
        </p:sp>
        <p:cxnSp>
          <p:nvCxnSpPr>
            <p:cNvPr id="83" name="Straight Connector 82"/>
            <p:cNvCxnSpPr/>
            <p:nvPr/>
          </p:nvCxnSpPr>
          <p:spPr>
            <a:xfrm flipV="1">
              <a:off x="8338172" y="4501998"/>
              <a:ext cx="386828" cy="336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9118386" y="4501998"/>
              <a:ext cx="679365" cy="319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5" idx="2"/>
              <a:endCxn id="91" idx="0"/>
            </p:cNvCxnSpPr>
            <p:nvPr/>
          </p:nvCxnSpPr>
          <p:spPr>
            <a:xfrm>
              <a:off x="8845094" y="4501998"/>
              <a:ext cx="20947" cy="336666"/>
            </a:xfrm>
            <a:prstGeom prst="line">
              <a:avLst/>
            </a:prstGeom>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6810913" y="3160187"/>
            <a:ext cx="2826462" cy="369332"/>
          </a:xfrm>
          <a:prstGeom prst="rect">
            <a:avLst/>
          </a:prstGeom>
          <a:noFill/>
        </p:spPr>
        <p:txBody>
          <a:bodyPr wrap="square" rtlCol="0">
            <a:spAutoFit/>
          </a:bodyPr>
          <a:lstStyle/>
          <a:p>
            <a:r>
              <a:rPr lang="en-US" b="1" smtClean="0"/>
              <a:t>Precedence Relation Table</a:t>
            </a:r>
            <a:endParaRPr lang="en-US" b="1"/>
          </a:p>
        </p:txBody>
      </p:sp>
    </p:spTree>
    <p:extLst>
      <p:ext uri="{BB962C8B-B14F-4D97-AF65-F5344CB8AC3E}">
        <p14:creationId xmlns:p14="http://schemas.microsoft.com/office/powerpoint/2010/main" val="180833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365" y="149972"/>
            <a:ext cx="10515600" cy="441699"/>
          </a:xfrm>
        </p:spPr>
        <p:txBody>
          <a:bodyPr>
            <a:noAutofit/>
          </a:bodyPr>
          <a:lstStyle/>
          <a:p>
            <a:r>
              <a:rPr lang="en-US" sz="3200" smtClean="0">
                <a:solidFill>
                  <a:srgbClr val="C00000"/>
                </a:solidFill>
              </a:rPr>
              <a:t/>
            </a:r>
            <a:br>
              <a:rPr lang="en-US" sz="3200" smtClean="0">
                <a:solidFill>
                  <a:srgbClr val="C00000"/>
                </a:solidFill>
              </a:rPr>
            </a:br>
            <a:r>
              <a:rPr lang="en-US" sz="3200" smtClean="0">
                <a:solidFill>
                  <a:srgbClr val="C00000"/>
                </a:solidFill>
              </a:rPr>
              <a:t>Bornat’s Method for constructing Precedence Relation Table</a:t>
            </a:r>
            <a:endParaRPr lang="en-US" sz="32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44</a:t>
            </a:fld>
            <a:endParaRPr lang="en-US"/>
          </a:p>
        </p:txBody>
      </p:sp>
      <p:sp>
        <p:nvSpPr>
          <p:cNvPr id="5" name="Rectangle 4"/>
          <p:cNvSpPr/>
          <p:nvPr/>
        </p:nvSpPr>
        <p:spPr>
          <a:xfrm>
            <a:off x="766482" y="981635"/>
            <a:ext cx="8377518" cy="2578655"/>
          </a:xfrm>
          <a:prstGeom prst="rect">
            <a:avLst/>
          </a:prstGeom>
        </p:spPr>
        <p:txBody>
          <a:bodyPr wrap="square">
            <a:spAutoFit/>
          </a:bodyPr>
          <a:lstStyle/>
          <a:p>
            <a:pPr marL="285750" indent="-285750">
              <a:lnSpc>
                <a:spcPct val="115000"/>
              </a:lnSpc>
              <a:spcAft>
                <a:spcPts val="1000"/>
              </a:spcAft>
              <a:buFont typeface="Arial" panose="020B0604020202020204" pitchFamily="34" charset="0"/>
              <a:buChar char="•"/>
              <a:tabLst>
                <a:tab pos="228600" algn="l"/>
                <a:tab pos="685800" algn="l"/>
                <a:tab pos="1080135" algn="l"/>
                <a:tab pos="1440180" algn="l"/>
                <a:tab pos="1800225" algn="l"/>
                <a:tab pos="2160270" algn="l"/>
                <a:tab pos="2520315" algn="l"/>
                <a:tab pos="2880360" algn="l"/>
                <a:tab pos="3240405" algn="l"/>
              </a:tabLst>
            </a:pPr>
            <a:r>
              <a:rPr lang="en-US">
                <a:latin typeface="Times New Roman" panose="02020603050405020304" pitchFamily="18" charset="0"/>
                <a:ea typeface="Calibri" panose="020F0502020204030204" pitchFamily="34" charset="0"/>
                <a:cs typeface="Mangal" panose="02040503050203030202" pitchFamily="18" charset="0"/>
              </a:rPr>
              <a:t>The intuitive approach may allow us to assigning precedence to conventional operators, but we need to be able to include all terminals in the grammar. some more general approach is needed. </a:t>
            </a:r>
            <a:endParaRPr lang="en-US" smtClean="0">
              <a:latin typeface="Times New Roman" panose="02020603050405020304" pitchFamily="18" charset="0"/>
              <a:ea typeface="Calibri" panose="020F0502020204030204" pitchFamily="34" charset="0"/>
              <a:cs typeface="Mangal" panose="02040503050203030202" pitchFamily="18" charset="0"/>
            </a:endParaRPr>
          </a:p>
          <a:p>
            <a:pPr marL="285750" indent="-285750">
              <a:lnSpc>
                <a:spcPct val="115000"/>
              </a:lnSpc>
              <a:spcAft>
                <a:spcPts val="1000"/>
              </a:spcAft>
              <a:buFont typeface="Arial" panose="020B0604020202020204" pitchFamily="34" charset="0"/>
              <a:buChar char="•"/>
              <a:tabLst>
                <a:tab pos="228600" algn="l"/>
                <a:tab pos="685800" algn="l"/>
                <a:tab pos="1080135" algn="l"/>
                <a:tab pos="1440180" algn="l"/>
                <a:tab pos="1800225" algn="l"/>
                <a:tab pos="2160270" algn="l"/>
                <a:tab pos="2520315" algn="l"/>
                <a:tab pos="2880360" algn="l"/>
                <a:tab pos="3240405" algn="l"/>
              </a:tabLst>
            </a:pPr>
            <a:r>
              <a:rPr lang="en-US" smtClean="0">
                <a:latin typeface="Times New Roman" panose="02020603050405020304" pitchFamily="18" charset="0"/>
                <a:ea typeface="Calibri" panose="020F0502020204030204" pitchFamily="34" charset="0"/>
                <a:cs typeface="Mangal" panose="02040503050203030202" pitchFamily="18" charset="0"/>
              </a:rPr>
              <a:t>Following </a:t>
            </a:r>
            <a:r>
              <a:rPr lang="en-US">
                <a:latin typeface="Times New Roman" panose="02020603050405020304" pitchFamily="18" charset="0"/>
                <a:ea typeface="Calibri" panose="020F0502020204030204" pitchFamily="34" charset="0"/>
                <a:cs typeface="Mangal" panose="02040503050203030202" pitchFamily="18" charset="0"/>
              </a:rPr>
              <a:t>Bornat, we can use the following method, based on first operator and last operator lists. </a:t>
            </a:r>
            <a:endParaRPr lang="en-US" smtClean="0">
              <a:latin typeface="Times New Roman" panose="02020603050405020304" pitchFamily="18" charset="0"/>
              <a:ea typeface="Calibri" panose="020F0502020204030204" pitchFamily="34" charset="0"/>
              <a:cs typeface="Mangal" panose="02040503050203030202" pitchFamily="18" charset="0"/>
            </a:endParaRPr>
          </a:p>
          <a:p>
            <a:pPr marL="285750" indent="-285750">
              <a:lnSpc>
                <a:spcPct val="115000"/>
              </a:lnSpc>
              <a:spcAft>
                <a:spcPts val="1000"/>
              </a:spcAft>
              <a:buFont typeface="Arial" panose="020B0604020202020204" pitchFamily="34" charset="0"/>
              <a:buChar char="•"/>
              <a:tabLst>
                <a:tab pos="228600" algn="l"/>
                <a:tab pos="685800" algn="l"/>
                <a:tab pos="1080135" algn="l"/>
                <a:tab pos="1440180" algn="l"/>
                <a:tab pos="1800225" algn="l"/>
                <a:tab pos="2160270" algn="l"/>
                <a:tab pos="2520315" algn="l"/>
                <a:tab pos="2880360" algn="l"/>
                <a:tab pos="3240405" algn="l"/>
              </a:tabLst>
            </a:pPr>
            <a:r>
              <a:rPr lang="en-US" smtClean="0">
                <a:latin typeface="Times New Roman" panose="02020603050405020304" pitchFamily="18" charset="0"/>
                <a:ea typeface="Calibri" panose="020F0502020204030204" pitchFamily="34" charset="0"/>
                <a:cs typeface="Mangal" panose="02040503050203030202" pitchFamily="18" charset="0"/>
              </a:rPr>
              <a:t> </a:t>
            </a:r>
            <a:r>
              <a:rPr lang="en-US">
                <a:latin typeface="Times New Roman" panose="02020603050405020304" pitchFamily="18" charset="0"/>
                <a:ea typeface="Calibri" panose="020F0502020204030204" pitchFamily="34" charset="0"/>
                <a:cs typeface="Mangal" panose="02040503050203030202" pitchFamily="18" charset="0"/>
              </a:rPr>
              <a:t>Firsttop is a list of all the operator or terminals which can appear first on right side of a production and lasttop is list of all terminal symbols or operators that appear on last.</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sp>
        <p:nvSpPr>
          <p:cNvPr id="6" name="Rectangle 5"/>
          <p:cNvSpPr/>
          <p:nvPr/>
        </p:nvSpPr>
        <p:spPr>
          <a:xfrm>
            <a:off x="766481" y="3560290"/>
            <a:ext cx="8216153" cy="3025444"/>
          </a:xfrm>
          <a:prstGeom prst="rect">
            <a:avLst/>
          </a:prstGeom>
        </p:spPr>
        <p:txBody>
          <a:bodyPr wrap="square">
            <a:spAutoFit/>
          </a:bodyPr>
          <a:lstStyle/>
          <a:p>
            <a:pPr>
              <a:lnSpc>
                <a:spcPct val="115000"/>
              </a:lnSpc>
              <a:spcAft>
                <a:spcPts val="1000"/>
              </a:spcAft>
              <a:tabLst>
                <a:tab pos="228600" algn="l"/>
                <a:tab pos="685800" algn="l"/>
                <a:tab pos="1080135" algn="l"/>
                <a:tab pos="1440180" algn="l"/>
                <a:tab pos="1800225" algn="l"/>
                <a:tab pos="2160270" algn="l"/>
                <a:tab pos="2520315" algn="l"/>
                <a:tab pos="2880360" algn="l"/>
                <a:tab pos="3240405" algn="l"/>
              </a:tabLs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The steps are:</a:t>
            </a:r>
          </a:p>
          <a:p>
            <a:pPr marL="742950" marR="0" lvl="1" indent="-285750">
              <a:lnSpc>
                <a:spcPct val="115000"/>
              </a:lnSpc>
              <a:spcBef>
                <a:spcPts val="0"/>
              </a:spcBef>
              <a:spcAft>
                <a:spcPts val="1000"/>
              </a:spcAft>
              <a:buFont typeface="+mj-lt"/>
              <a:buAutoNum type="arabicPeriod"/>
              <a:tabLst>
                <a:tab pos="228600" algn="l"/>
                <a:tab pos="685800" algn="l"/>
                <a:tab pos="1080135" algn="l"/>
                <a:tab pos="1440180" algn="l"/>
                <a:tab pos="1800225" algn="l"/>
                <a:tab pos="2160270" algn="l"/>
                <a:tab pos="2520315" algn="l"/>
                <a:tab pos="2880360" algn="l"/>
                <a:tab pos="3240405" algn="l"/>
              </a:tabLs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For each non-terminal, construct Firsttop list containing the first terminal in each production for that non-terminal. If non-terminal is the first symbol on the right, include both it and the first terminal following:</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i.e.  for each production   X -&gt; a.....| Bc...., then include a, c and B in X's Firsttop list</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742950" lvl="1" indent="-285750">
              <a:lnSpc>
                <a:spcPct val="115000"/>
              </a:lnSpc>
              <a:spcAft>
                <a:spcPts val="1000"/>
              </a:spcAft>
              <a:buFont typeface="+mj-lt"/>
              <a:buAutoNum type="arabicPeriod"/>
              <a:tabLst>
                <a:tab pos="228600" algn="l"/>
                <a:tab pos="685800" algn="l"/>
                <a:tab pos="1080135" algn="l"/>
                <a:tab pos="1440180" algn="l"/>
                <a:tab pos="1800225" algn="l"/>
                <a:tab pos="2160270" algn="l"/>
                <a:tab pos="2520315" algn="l"/>
                <a:tab pos="2880360" algn="l"/>
                <a:tab pos="3240405" algn="l"/>
              </a:tabLst>
            </a:pPr>
            <a:r>
              <a:rPr lang="en-US" sz="1600"/>
              <a:t>Similarly construct a Lasttop list for each non-terminal.</a:t>
            </a:r>
            <a:br>
              <a:rPr lang="en-US" sz="1600"/>
            </a:br>
            <a:r>
              <a:rPr lang="en-US" sz="1600"/>
              <a:t>eg.  for each production Y -&gt; ....u| ........vW, include u,v and W in lasttop list of Y.</a:t>
            </a:r>
          </a:p>
          <a:p>
            <a:pPr marL="742950" marR="0" lvl="1" indent="-285750">
              <a:lnSpc>
                <a:spcPct val="115000"/>
              </a:lnSpc>
              <a:spcBef>
                <a:spcPts val="0"/>
              </a:spcBef>
              <a:spcAft>
                <a:spcPts val="1000"/>
              </a:spcAft>
              <a:buFont typeface="+mj-lt"/>
              <a:buAutoNum type="arabicPeriod"/>
              <a:tabLst>
                <a:tab pos="228600" algn="l"/>
                <a:tab pos="685800" algn="l"/>
                <a:tab pos="1080135" algn="l"/>
                <a:tab pos="1440180" algn="l"/>
                <a:tab pos="1800225" algn="l"/>
                <a:tab pos="2160270" algn="l"/>
                <a:tab pos="2520315" algn="l"/>
                <a:tab pos="2880360" algn="l"/>
                <a:tab pos="3240405" algn="l"/>
              </a:tabLst>
            </a:pPr>
            <a:endParaRPr lang="en-US" sz="160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31866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506" y="0"/>
            <a:ext cx="9628094" cy="941294"/>
          </a:xfrm>
        </p:spPr>
        <p:txBody>
          <a:bodyPr>
            <a:normAutofit/>
          </a:bodyPr>
          <a:lstStyle/>
          <a:p>
            <a:r>
              <a:rPr lang="en-US" sz="3200">
                <a:solidFill>
                  <a:srgbClr val="C00000"/>
                </a:solidFill>
              </a:rPr>
              <a:t>Bornat’s </a:t>
            </a:r>
            <a:r>
              <a:rPr lang="en-US" sz="3200" smtClean="0">
                <a:solidFill>
                  <a:srgbClr val="C00000"/>
                </a:solidFill>
              </a:rPr>
              <a:t>Method contd..</a:t>
            </a:r>
            <a:endParaRPr lang="en-US" sz="3200"/>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45</a:t>
            </a:fld>
            <a:endParaRPr lang="en-US"/>
          </a:p>
        </p:txBody>
      </p:sp>
      <p:sp>
        <p:nvSpPr>
          <p:cNvPr id="5" name="Rectangle 4"/>
          <p:cNvSpPr/>
          <p:nvPr/>
        </p:nvSpPr>
        <p:spPr>
          <a:xfrm>
            <a:off x="887506" y="941294"/>
            <a:ext cx="8485094" cy="4622804"/>
          </a:xfrm>
          <a:prstGeom prst="rect">
            <a:avLst/>
          </a:prstGeom>
        </p:spPr>
        <p:txBody>
          <a:bodyPr wrap="square">
            <a:spAutoFit/>
          </a:bodyPr>
          <a:lstStyle/>
          <a:p>
            <a:pPr marL="800100" marR="0" lvl="1" indent="-342900">
              <a:lnSpc>
                <a:spcPct val="115000"/>
              </a:lnSpc>
              <a:spcBef>
                <a:spcPts val="0"/>
              </a:spcBef>
              <a:spcAft>
                <a:spcPts val="0"/>
              </a:spcAft>
              <a:buFont typeface="+mj-lt"/>
              <a:buAutoNum type="arabicPeriod" startAt="3"/>
              <a:tabLst>
                <a:tab pos="228600" algn="l"/>
                <a:tab pos="685800" algn="l"/>
                <a:tab pos="1080135" algn="l"/>
                <a:tab pos="1440180" algn="l"/>
                <a:tab pos="1800225" algn="l"/>
                <a:tab pos="2160270" algn="l"/>
                <a:tab pos="2520315" algn="l"/>
                <a:tab pos="2880360" algn="l"/>
                <a:tab pos="3240405" algn="l"/>
              </a:tabLs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Compute the Firsttop and Lasttop ist using Warshall's Closure Algorithm as follows: take each non-terminal in turn, in any order and look for it in all the fisttop list. Add its own Firsttop symbols to other in which it occurs. Similarly process the Lasttop lists.Then, non-terminals can be deleted from the list</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800100" marR="0" lvl="1" indent="-342900">
              <a:lnSpc>
                <a:spcPct val="115000"/>
              </a:lnSpc>
              <a:spcBef>
                <a:spcPts val="0"/>
              </a:spcBef>
              <a:spcAft>
                <a:spcPts val="0"/>
              </a:spcAft>
              <a:buFont typeface="+mj-lt"/>
              <a:buAutoNum type="arabicPeriod" startAt="3"/>
              <a:tabLst>
                <a:tab pos="228600" algn="l"/>
                <a:tab pos="685800" algn="l"/>
                <a:tab pos="1080135" algn="l"/>
                <a:tab pos="1440180" algn="l"/>
                <a:tab pos="1800225" algn="l"/>
                <a:tab pos="2160270" algn="l"/>
                <a:tab pos="2520315" algn="l"/>
                <a:tab pos="2880360" algn="l"/>
                <a:tab pos="3240405" algn="l"/>
              </a:tabLst>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742950" marR="0" lvl="1" indent="-285750">
              <a:lnSpc>
                <a:spcPct val="115000"/>
              </a:lnSpc>
              <a:spcBef>
                <a:spcPts val="0"/>
              </a:spcBef>
              <a:spcAft>
                <a:spcPts val="0"/>
              </a:spcAft>
              <a:buFont typeface="+mj-lt"/>
              <a:buAutoNum type="arabicPeriod" startAt="3"/>
              <a:tabLst>
                <a:tab pos="228600" algn="l"/>
                <a:tab pos="685800" algn="l"/>
                <a:tab pos="1080135" algn="l"/>
                <a:tab pos="1440180" algn="l"/>
                <a:tab pos="1800225" algn="l"/>
                <a:tab pos="2160270" algn="l"/>
                <a:tab pos="2520315" algn="l"/>
                <a:tab pos="2880360" algn="l"/>
                <a:tab pos="3240405" algn="l"/>
              </a:tabLs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Construct precedence relation as follows</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1200150" lvl="2" indent="-285750">
              <a:lnSpc>
                <a:spcPct val="115000"/>
              </a:lnSpc>
              <a:buFont typeface="+mj-lt"/>
              <a:buAutoNum type="alphaLcPeriod"/>
              <a:tabLst>
                <a:tab pos="228600" algn="l"/>
                <a:tab pos="685800" algn="l"/>
                <a:tab pos="1080135" algn="l"/>
                <a:tab pos="1440180" algn="l"/>
                <a:tab pos="1800225" algn="l"/>
                <a:tab pos="2160270" algn="l"/>
                <a:tab pos="2520315" algn="l"/>
                <a:tab pos="2880360" algn="l"/>
                <a:tab pos="3240405" algn="l"/>
              </a:tabLst>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Whenever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terminal a immediately precedes non-terminal B in any production, put a &lt;· α , where  α is any terminal in firsttop of B</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1200150" lvl="2" indent="-285750">
              <a:lnSpc>
                <a:spcPct val="115000"/>
              </a:lnSpc>
              <a:buFont typeface="+mj-lt"/>
              <a:buAutoNum type="alphaLcPeriod"/>
              <a:tabLst>
                <a:tab pos="228600" algn="l"/>
                <a:tab pos="685800" algn="l"/>
                <a:tab pos="1080135" algn="l"/>
                <a:tab pos="1440180" algn="l"/>
                <a:tab pos="1800225" algn="l"/>
                <a:tab pos="2160270" algn="l"/>
                <a:tab pos="2520315" algn="l"/>
                <a:tab pos="2880360" algn="l"/>
                <a:tab pos="3240405" algn="l"/>
              </a:tabLst>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Whenever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terminal b immediately follows non-terminal C in any production, put β ·&gt; b, where  β is any terminal in lasttop of C</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1200150" lvl="2" indent="-285750">
              <a:lnSpc>
                <a:spcPct val="115000"/>
              </a:lnSpc>
              <a:buFont typeface="+mj-lt"/>
              <a:buAutoNum type="alphaLcPeriod"/>
              <a:tabLst>
                <a:tab pos="228600" algn="l"/>
                <a:tab pos="685800" algn="l"/>
                <a:tab pos="1080135" algn="l"/>
                <a:tab pos="1440180" algn="l"/>
                <a:tab pos="1800225" algn="l"/>
                <a:tab pos="2160270" algn="l"/>
                <a:tab pos="2520315" algn="l"/>
                <a:tab pos="2880360" algn="l"/>
                <a:tab pos="3240405" algn="l"/>
              </a:tabLst>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Whenever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a sequence aBc or ac occurs in any production put a =· c</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1143000" marR="0" lvl="2" indent="-228600">
              <a:lnSpc>
                <a:spcPct val="115000"/>
              </a:lnSpc>
              <a:spcBef>
                <a:spcPts val="0"/>
              </a:spcBef>
              <a:spcAft>
                <a:spcPts val="0"/>
              </a:spcAft>
              <a:buSzPts val="1000"/>
              <a:buFont typeface="+mj-lt"/>
              <a:buAutoNum type="alphaLcPeriod"/>
              <a:tabLst>
                <a:tab pos="228600" algn="l"/>
                <a:tab pos="685800" algn="l"/>
                <a:tab pos="1080135" algn="l"/>
                <a:tab pos="1371600" algn="l"/>
                <a:tab pos="1440180" algn="l"/>
                <a:tab pos="1800225" algn="l"/>
                <a:tab pos="2160270" algn="l"/>
                <a:tab pos="2520315" algn="l"/>
                <a:tab pos="2880360" algn="l"/>
                <a:tab pos="3240405" algn="l"/>
              </a:tabLst>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742950" marR="0" lvl="1" indent="-285750">
              <a:lnSpc>
                <a:spcPct val="115000"/>
              </a:lnSpc>
              <a:spcBef>
                <a:spcPts val="0"/>
              </a:spcBef>
              <a:spcAft>
                <a:spcPts val="0"/>
              </a:spcAft>
              <a:buFont typeface="+mj-lt"/>
              <a:buAutoNum type="arabicPeriod" startAt="3"/>
              <a:tabLst>
                <a:tab pos="228600" algn="l"/>
                <a:tab pos="685800" algn="l"/>
                <a:tab pos="1080135" algn="l"/>
                <a:tab pos="1440180" algn="l"/>
                <a:tab pos="1800225" algn="l"/>
                <a:tab pos="2160270" algn="l"/>
                <a:tab pos="2520315" algn="l"/>
                <a:tab pos="2880360" algn="l"/>
                <a:tab pos="3240405" algn="l"/>
              </a:tabLs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Add the relation $ &lt;• a and a•&gt;$ for all terminals in firsttop and lastop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lists respectively for start symbol, S. Any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entry left blank indicates that two symbols should never occur consecutively in a handle . Such a sequence is a syntax error.</a:t>
            </a:r>
          </a:p>
          <a:p>
            <a:pPr marL="914400" marR="0">
              <a:lnSpc>
                <a:spcPct val="115000"/>
              </a:lnSpc>
              <a:spcBef>
                <a:spcPts val="0"/>
              </a:spcBef>
              <a:spcAft>
                <a:spcPts val="1000"/>
              </a:spcAft>
              <a:tabLst>
                <a:tab pos="228600" algn="l"/>
                <a:tab pos="685800" algn="l"/>
                <a:tab pos="1080135" algn="l"/>
                <a:tab pos="1440180" algn="l"/>
                <a:tab pos="1800225" algn="l"/>
                <a:tab pos="2160270" algn="l"/>
                <a:tab pos="2520315" algn="l"/>
                <a:tab pos="2880360" algn="l"/>
                <a:tab pos="3240405" algn="l"/>
              </a:tabLs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60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74064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smtClean="0">
                <a:solidFill>
                  <a:srgbClr val="C00000"/>
                </a:solidFill>
              </a:rPr>
              <a:t>Example:</a:t>
            </a:r>
            <a:endParaRPr lang="en-US" sz="24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46</a:t>
            </a:fld>
            <a:endParaRPr lang="en-US"/>
          </a:p>
        </p:txBody>
      </p:sp>
      <p:sp>
        <p:nvSpPr>
          <p:cNvPr id="6" name="TextBox 5"/>
          <p:cNvSpPr txBox="1"/>
          <p:nvPr/>
        </p:nvSpPr>
        <p:spPr>
          <a:xfrm>
            <a:off x="838200" y="1314171"/>
            <a:ext cx="7194177" cy="2031325"/>
          </a:xfrm>
          <a:prstGeom prst="rect">
            <a:avLst/>
          </a:prstGeom>
          <a:noFill/>
        </p:spPr>
        <p:txBody>
          <a:bodyPr wrap="square" rtlCol="0">
            <a:spAutoFit/>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Consider the grammar:</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S -&gt; A</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 -&gt; T | A + T | A – T</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 -&gt; F | T * F | T / F</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F -&gt; P | P ↑ F</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P -&gt; i | n | ( A )</a:t>
            </a:r>
          </a:p>
          <a:p>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TextBox 6"/>
          <p:cNvSpPr txBox="1"/>
          <p:nvPr/>
        </p:nvSpPr>
        <p:spPr>
          <a:xfrm>
            <a:off x="726141" y="3345496"/>
            <a:ext cx="3953435" cy="400110"/>
          </a:xfrm>
          <a:prstGeom prst="rect">
            <a:avLst/>
          </a:prstGeom>
          <a:noFill/>
        </p:spPr>
        <p:txBody>
          <a:bodyPr wrap="square" rtlCol="0">
            <a:spAutoFit/>
          </a:bodyPr>
          <a:lstStyle/>
          <a:p>
            <a:r>
              <a:rPr lang="en-US" sz="2000" b="1" smtClean="0"/>
              <a:t>Applying Steps 1 and 2</a:t>
            </a:r>
            <a:endParaRPr lang="en-US" sz="2000" b="1"/>
          </a:p>
        </p:txBody>
      </p:sp>
      <p:graphicFrame>
        <p:nvGraphicFramePr>
          <p:cNvPr id="8" name="Table 7"/>
          <p:cNvGraphicFramePr>
            <a:graphicFrameLocks noGrp="1"/>
          </p:cNvGraphicFramePr>
          <p:nvPr>
            <p:extLst>
              <p:ext uri="{D42A27DB-BD31-4B8C-83A1-F6EECF244321}">
                <p14:modId xmlns:p14="http://schemas.microsoft.com/office/powerpoint/2010/main" val="1793767966"/>
              </p:ext>
            </p:extLst>
          </p:nvPr>
        </p:nvGraphicFramePr>
        <p:xfrm>
          <a:off x="706717" y="3773908"/>
          <a:ext cx="6971554" cy="2225040"/>
        </p:xfrm>
        <a:graphic>
          <a:graphicData uri="http://schemas.openxmlformats.org/drawingml/2006/table">
            <a:tbl>
              <a:tblPr firstRow="1" bandRow="1"/>
              <a:tblGrid>
                <a:gridCol w="1471707"/>
                <a:gridCol w="2970803"/>
                <a:gridCol w="2529044"/>
              </a:tblGrid>
              <a:tr h="370840">
                <a:tc>
                  <a:txBody>
                    <a:bodyPr/>
                    <a:lstStyle/>
                    <a:p>
                      <a:pPr algn="ctr"/>
                      <a:r>
                        <a:rPr lang="en-US" smtClean="0"/>
                        <a:t>Symbol</a:t>
                      </a:r>
                      <a:endParaRPr lang="en-US"/>
                    </a:p>
                  </a:txBody>
                  <a:tcPr/>
                </a:tc>
                <a:tc>
                  <a:txBody>
                    <a:bodyPr/>
                    <a:lstStyle/>
                    <a:p>
                      <a:pPr algn="ctr"/>
                      <a:r>
                        <a:rPr lang="en-US" smtClean="0"/>
                        <a:t>Firsttop</a:t>
                      </a:r>
                      <a:endParaRPr lang="en-US"/>
                    </a:p>
                  </a:txBody>
                  <a:tcPr/>
                </a:tc>
                <a:tc>
                  <a:txBody>
                    <a:bodyPr/>
                    <a:lstStyle/>
                    <a:p>
                      <a:pPr algn="ctr"/>
                      <a:r>
                        <a:rPr lang="en-US" smtClean="0"/>
                        <a:t>Lasttop</a:t>
                      </a:r>
                      <a:endParaRPr lang="en-US"/>
                    </a:p>
                  </a:txBody>
                  <a:tcPr/>
                </a:tc>
              </a:tr>
              <a:tr h="370840">
                <a:tc>
                  <a:txBody>
                    <a:bodyPr/>
                    <a:lstStyle/>
                    <a:p>
                      <a:pPr algn="ctr"/>
                      <a:r>
                        <a:rPr lang="en-US" smtClean="0"/>
                        <a:t>S</a:t>
                      </a:r>
                      <a:endParaRPr lang="en-US"/>
                    </a:p>
                  </a:txBody>
                  <a:tcPr/>
                </a:tc>
                <a:tc>
                  <a:txBody>
                    <a:bodyPr/>
                    <a:lstStyle/>
                    <a:p>
                      <a:r>
                        <a:rPr lang="en-US" smtClean="0"/>
                        <a:t>A</a:t>
                      </a:r>
                      <a:endParaRPr lang="en-US"/>
                    </a:p>
                  </a:txBody>
                  <a:tcPr/>
                </a:tc>
                <a:tc>
                  <a:txBody>
                    <a:bodyPr/>
                    <a:lstStyle/>
                    <a:p>
                      <a:r>
                        <a:rPr lang="en-US" smtClean="0"/>
                        <a:t>A</a:t>
                      </a:r>
                      <a:endParaRPr lang="en-US"/>
                    </a:p>
                  </a:txBody>
                  <a:tcPr/>
                </a:tc>
              </a:tr>
              <a:tr h="370840">
                <a:tc>
                  <a:txBody>
                    <a:bodyPr/>
                    <a:lstStyle/>
                    <a:p>
                      <a:pPr algn="ctr"/>
                      <a:r>
                        <a:rPr lang="en-US" smtClean="0"/>
                        <a:t>A</a:t>
                      </a:r>
                      <a:endParaRPr lang="en-US"/>
                    </a:p>
                  </a:txBody>
                  <a:tcPr/>
                </a:tc>
                <a:tc>
                  <a:txBody>
                    <a:bodyPr/>
                    <a:lstStyle/>
                    <a:p>
                      <a:r>
                        <a:rPr lang="en-US" smtClean="0"/>
                        <a:t>A, T, +,  -</a:t>
                      </a:r>
                      <a:endParaRPr lang="en-US"/>
                    </a:p>
                  </a:txBody>
                  <a:tcPr/>
                </a:tc>
                <a:tc>
                  <a:txBody>
                    <a:bodyPr/>
                    <a:lstStyle/>
                    <a:p>
                      <a:r>
                        <a:rPr lang="en-US" smtClean="0"/>
                        <a:t>T, +, -</a:t>
                      </a:r>
                      <a:endParaRPr lang="en-US"/>
                    </a:p>
                  </a:txBody>
                  <a:tcPr/>
                </a:tc>
              </a:tr>
              <a:tr h="370840">
                <a:tc>
                  <a:txBody>
                    <a:bodyPr/>
                    <a:lstStyle/>
                    <a:p>
                      <a:pPr algn="ctr"/>
                      <a:r>
                        <a:rPr lang="en-US" smtClean="0"/>
                        <a:t>T</a:t>
                      </a:r>
                      <a:endParaRPr lang="en-US"/>
                    </a:p>
                  </a:txBody>
                  <a:tcPr/>
                </a:tc>
                <a:tc>
                  <a:txBody>
                    <a:bodyPr/>
                    <a:lstStyle/>
                    <a:p>
                      <a:r>
                        <a:rPr lang="en-US" smtClean="0"/>
                        <a:t>F, T,</a:t>
                      </a:r>
                      <a:r>
                        <a:rPr lang="en-US" baseline="0" smtClean="0"/>
                        <a:t> *, /</a:t>
                      </a:r>
                      <a:endParaRPr lang="en-US"/>
                    </a:p>
                  </a:txBody>
                  <a:tcPr/>
                </a:tc>
                <a:tc>
                  <a:txBody>
                    <a:bodyPr/>
                    <a:lstStyle/>
                    <a:p>
                      <a:r>
                        <a:rPr lang="en-US" smtClean="0"/>
                        <a:t>F, *. /</a:t>
                      </a:r>
                      <a:endParaRPr lang="en-US"/>
                    </a:p>
                  </a:txBody>
                  <a:tcPr/>
                </a:tc>
              </a:tr>
              <a:tr h="370840">
                <a:tc>
                  <a:txBody>
                    <a:bodyPr/>
                    <a:lstStyle/>
                    <a:p>
                      <a:pPr algn="ctr"/>
                      <a:r>
                        <a:rPr lang="en-US" smtClean="0"/>
                        <a:t>F</a:t>
                      </a:r>
                      <a:endParaRPr lang="en-US"/>
                    </a:p>
                  </a:txBody>
                  <a:tcPr/>
                </a:tc>
                <a:tc>
                  <a:txBody>
                    <a:bodyPr/>
                    <a:lstStyle/>
                    <a:p>
                      <a:r>
                        <a:rPr lang="en-US" smtClean="0"/>
                        <a:t>P,</a:t>
                      </a:r>
                      <a:r>
                        <a:rPr lang="en-US" baseline="0" smtClean="0"/>
                        <a:t> ↑</a:t>
                      </a:r>
                      <a:endParaRPr lang="en-US"/>
                    </a:p>
                  </a:txBody>
                  <a:tcPr/>
                </a:tc>
                <a:tc>
                  <a:txBody>
                    <a:bodyPr/>
                    <a:lstStyle/>
                    <a:p>
                      <a:r>
                        <a:rPr lang="en-US" smtClean="0"/>
                        <a:t>P, F, </a:t>
                      </a:r>
                      <a:r>
                        <a:rPr lang="en-US" baseline="0" smtClean="0"/>
                        <a:t>↑</a:t>
                      </a:r>
                      <a:endParaRPr lang="en-US"/>
                    </a:p>
                  </a:txBody>
                  <a:tcPr/>
                </a:tc>
              </a:tr>
              <a:tr h="370840">
                <a:tc>
                  <a:txBody>
                    <a:bodyPr/>
                    <a:lstStyle/>
                    <a:p>
                      <a:pPr algn="ctr"/>
                      <a:r>
                        <a:rPr lang="en-US" smtClean="0"/>
                        <a:t>P</a:t>
                      </a:r>
                      <a:endParaRPr lang="en-US"/>
                    </a:p>
                  </a:txBody>
                  <a:tcPr/>
                </a:tc>
                <a:tc>
                  <a:txBody>
                    <a:bodyPr/>
                    <a:lstStyle/>
                    <a:p>
                      <a:r>
                        <a:rPr lang="en-US" smtClean="0"/>
                        <a:t>i, n, (</a:t>
                      </a:r>
                      <a:endParaRPr lang="en-US"/>
                    </a:p>
                  </a:txBody>
                  <a:tcPr/>
                </a:tc>
                <a:tc>
                  <a:txBody>
                    <a:bodyPr/>
                    <a:lstStyle/>
                    <a:p>
                      <a:r>
                        <a:rPr lang="en-US" smtClean="0"/>
                        <a:t> i, n, )</a:t>
                      </a:r>
                      <a:endParaRPr lang="en-US"/>
                    </a:p>
                  </a:txBody>
                  <a:tcPr/>
                </a:tc>
              </a:tr>
            </a:tbl>
          </a:graphicData>
        </a:graphic>
      </p:graphicFrame>
    </p:spTree>
    <p:extLst>
      <p:ext uri="{BB962C8B-B14F-4D97-AF65-F5344CB8AC3E}">
        <p14:creationId xmlns:p14="http://schemas.microsoft.com/office/powerpoint/2010/main" val="748962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Dabbal Mahara</a:t>
            </a:r>
            <a:endParaRPr lang="en-US"/>
          </a:p>
        </p:txBody>
      </p:sp>
      <p:sp>
        <p:nvSpPr>
          <p:cNvPr id="3" name="Slide Number Placeholder 2"/>
          <p:cNvSpPr>
            <a:spLocks noGrp="1"/>
          </p:cNvSpPr>
          <p:nvPr>
            <p:ph type="sldNum" sz="quarter" idx="12"/>
          </p:nvPr>
        </p:nvSpPr>
        <p:spPr/>
        <p:txBody>
          <a:bodyPr/>
          <a:lstStyle/>
          <a:p>
            <a:fld id="{10CE138F-077E-4F22-9EFF-343499C387EA}" type="slidenum">
              <a:rPr lang="en-US" smtClean="0"/>
              <a:t>47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903739027"/>
              </p:ext>
            </p:extLst>
          </p:nvPr>
        </p:nvGraphicFramePr>
        <p:xfrm>
          <a:off x="1479175" y="747835"/>
          <a:ext cx="7273365" cy="2225040"/>
        </p:xfrm>
        <a:graphic>
          <a:graphicData uri="http://schemas.openxmlformats.org/drawingml/2006/table">
            <a:tbl>
              <a:tblPr firstRow="1" bandRow="1"/>
              <a:tblGrid>
                <a:gridCol w="1535420"/>
                <a:gridCol w="3099414"/>
                <a:gridCol w="2638531"/>
              </a:tblGrid>
              <a:tr h="370840">
                <a:tc>
                  <a:txBody>
                    <a:bodyPr/>
                    <a:lstStyle/>
                    <a:p>
                      <a:pPr algn="ctr"/>
                      <a:r>
                        <a:rPr lang="en-US" smtClean="0"/>
                        <a:t>Symbol</a:t>
                      </a:r>
                      <a:endParaRPr lang="en-US"/>
                    </a:p>
                  </a:txBody>
                  <a:tcPr/>
                </a:tc>
                <a:tc>
                  <a:txBody>
                    <a:bodyPr/>
                    <a:lstStyle/>
                    <a:p>
                      <a:pPr algn="ctr"/>
                      <a:r>
                        <a:rPr lang="en-US" smtClean="0"/>
                        <a:t>Firsttop</a:t>
                      </a:r>
                      <a:endParaRPr lang="en-US"/>
                    </a:p>
                  </a:txBody>
                  <a:tcPr/>
                </a:tc>
                <a:tc>
                  <a:txBody>
                    <a:bodyPr/>
                    <a:lstStyle/>
                    <a:p>
                      <a:pPr algn="ctr"/>
                      <a:r>
                        <a:rPr lang="en-US" smtClean="0"/>
                        <a:t>Lasttop</a:t>
                      </a:r>
                      <a:endParaRPr lang="en-US"/>
                    </a:p>
                  </a:txBody>
                  <a:tcPr/>
                </a:tc>
              </a:tr>
              <a:tr h="370840">
                <a:tc>
                  <a:txBody>
                    <a:bodyPr/>
                    <a:lstStyle/>
                    <a:p>
                      <a:pPr algn="ctr"/>
                      <a:r>
                        <a:rPr lang="en-US" smtClean="0"/>
                        <a:t>S</a:t>
                      </a:r>
                      <a:endParaRPr lang="en-US"/>
                    </a:p>
                  </a:txBody>
                  <a:tcPr/>
                </a:tc>
                <a:tc>
                  <a:txBody>
                    <a:bodyPr/>
                    <a:lstStyle/>
                    <a:p>
                      <a:r>
                        <a:rPr lang="en-US" smtClean="0"/>
                        <a:t>A, +, -, T, F,*,/, P, </a:t>
                      </a:r>
                      <a:r>
                        <a:rPr lang="en-US" baseline="0" smtClean="0"/>
                        <a:t>↑, i,n,(</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 T, +, -, F, *. /, </a:t>
                      </a:r>
                      <a:r>
                        <a:rPr lang="en-US" baseline="0" smtClean="0"/>
                        <a:t>↑,</a:t>
                      </a:r>
                      <a:r>
                        <a:rPr lang="en-US" smtClean="0"/>
                        <a:t> i, n, )</a:t>
                      </a:r>
                      <a:endParaRPr lang="en-US"/>
                    </a:p>
                  </a:txBody>
                  <a:tcPr/>
                </a:tc>
              </a:tr>
              <a:tr h="370840">
                <a:tc>
                  <a:txBody>
                    <a:bodyPr/>
                    <a:lstStyle/>
                    <a:p>
                      <a:pPr algn="ctr"/>
                      <a:r>
                        <a:rPr lang="en-US" smtClean="0"/>
                        <a:t>A</a:t>
                      </a:r>
                      <a:endParaRPr lang="en-US"/>
                    </a:p>
                  </a:txBody>
                  <a:tcPr/>
                </a:tc>
                <a:tc>
                  <a:txBody>
                    <a:bodyPr/>
                    <a:lstStyle/>
                    <a:p>
                      <a:r>
                        <a:rPr lang="en-US" smtClean="0"/>
                        <a:t>A, T, +, -,F, ,*, /, P,</a:t>
                      </a:r>
                      <a:r>
                        <a:rPr lang="en-US" baseline="0" smtClean="0"/>
                        <a:t> ↑, i,n,(</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 +, -, F, *. /, P,  </a:t>
                      </a:r>
                      <a:r>
                        <a:rPr lang="en-US" baseline="0" smtClean="0"/>
                        <a:t>↑,</a:t>
                      </a:r>
                      <a:r>
                        <a:rPr lang="en-US" smtClean="0"/>
                        <a:t> i, n, )</a:t>
                      </a:r>
                      <a:endParaRPr lang="en-US"/>
                    </a:p>
                  </a:txBody>
                  <a:tcPr/>
                </a:tc>
              </a:tr>
              <a:tr h="370840">
                <a:tc>
                  <a:txBody>
                    <a:bodyPr/>
                    <a:lstStyle/>
                    <a:p>
                      <a:pPr algn="ctr"/>
                      <a:r>
                        <a:rPr lang="en-US" smtClean="0"/>
                        <a:t>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F, T,</a:t>
                      </a:r>
                      <a:r>
                        <a:rPr lang="en-US" baseline="0" smtClean="0"/>
                        <a:t> *, /</a:t>
                      </a:r>
                      <a:r>
                        <a:rPr lang="en-US" smtClean="0"/>
                        <a:t>, P,</a:t>
                      </a:r>
                      <a:r>
                        <a:rPr lang="en-US" baseline="0" smtClean="0"/>
                        <a:t> ↑, i,n,(</a:t>
                      </a:r>
                      <a:endParaRPr lang="en-US"/>
                    </a:p>
                  </a:txBody>
                  <a:tcPr/>
                </a:tc>
                <a:tc>
                  <a:txBody>
                    <a:bodyPr/>
                    <a:lstStyle/>
                    <a:p>
                      <a:r>
                        <a:rPr lang="en-US" smtClean="0"/>
                        <a:t>F, *. /P, </a:t>
                      </a:r>
                      <a:r>
                        <a:rPr lang="en-US" baseline="0" smtClean="0"/>
                        <a:t>↑, </a:t>
                      </a:r>
                      <a:r>
                        <a:rPr lang="en-US" smtClean="0"/>
                        <a:t>i, n, )</a:t>
                      </a:r>
                      <a:endParaRPr lang="en-US"/>
                    </a:p>
                  </a:txBody>
                  <a:tcPr/>
                </a:tc>
              </a:tr>
              <a:tr h="370840">
                <a:tc>
                  <a:txBody>
                    <a:bodyPr/>
                    <a:lstStyle/>
                    <a:p>
                      <a:pPr algn="ctr"/>
                      <a:r>
                        <a:rPr lang="en-US" smtClean="0"/>
                        <a:t>F</a:t>
                      </a:r>
                      <a:endParaRPr lang="en-US"/>
                    </a:p>
                  </a:txBody>
                  <a:tcPr/>
                </a:tc>
                <a:tc>
                  <a:txBody>
                    <a:bodyPr/>
                    <a:lstStyle/>
                    <a:p>
                      <a:r>
                        <a:rPr lang="en-US" smtClean="0"/>
                        <a:t>P,</a:t>
                      </a:r>
                      <a:r>
                        <a:rPr lang="en-US" baseline="0" smtClean="0"/>
                        <a:t> ↑, i, n, (</a:t>
                      </a:r>
                      <a:endParaRPr lang="en-US"/>
                    </a:p>
                  </a:txBody>
                  <a:tcPr/>
                </a:tc>
                <a:tc>
                  <a:txBody>
                    <a:bodyPr/>
                    <a:lstStyle/>
                    <a:p>
                      <a:r>
                        <a:rPr lang="en-US" smtClean="0"/>
                        <a:t>P, F, </a:t>
                      </a:r>
                      <a:r>
                        <a:rPr lang="en-US" baseline="0" smtClean="0"/>
                        <a:t>↑,</a:t>
                      </a:r>
                      <a:r>
                        <a:rPr lang="en-US" smtClean="0"/>
                        <a:t> i, n, )</a:t>
                      </a:r>
                      <a:endParaRPr lang="en-US"/>
                    </a:p>
                  </a:txBody>
                  <a:tcPr/>
                </a:tc>
              </a:tr>
              <a:tr h="370840">
                <a:tc>
                  <a:txBody>
                    <a:bodyPr/>
                    <a:lstStyle/>
                    <a:p>
                      <a:pPr algn="ctr"/>
                      <a:r>
                        <a:rPr lang="en-US" smtClean="0"/>
                        <a:t>P</a:t>
                      </a:r>
                      <a:endParaRPr lang="en-US"/>
                    </a:p>
                  </a:txBody>
                  <a:tcPr/>
                </a:tc>
                <a:tc>
                  <a:txBody>
                    <a:bodyPr/>
                    <a:lstStyle/>
                    <a:p>
                      <a:r>
                        <a:rPr lang="en-US" smtClean="0"/>
                        <a:t>i, n, (</a:t>
                      </a:r>
                      <a:endParaRPr lang="en-US"/>
                    </a:p>
                  </a:txBody>
                  <a:tcPr/>
                </a:tc>
                <a:tc>
                  <a:txBody>
                    <a:bodyPr/>
                    <a:lstStyle/>
                    <a:p>
                      <a:r>
                        <a:rPr lang="en-US" smtClean="0"/>
                        <a:t> i, n, )</a:t>
                      </a:r>
                      <a:endParaRPr lang="en-US"/>
                    </a:p>
                  </a:txBody>
                  <a:tcPr/>
                </a:tc>
              </a:tr>
            </a:tbl>
          </a:graphicData>
        </a:graphic>
      </p:graphicFrame>
      <p:sp>
        <p:nvSpPr>
          <p:cNvPr id="5" name="TextBox 4"/>
          <p:cNvSpPr txBox="1"/>
          <p:nvPr/>
        </p:nvSpPr>
        <p:spPr>
          <a:xfrm>
            <a:off x="1008529" y="134470"/>
            <a:ext cx="3285565" cy="369332"/>
          </a:xfrm>
          <a:prstGeom prst="rect">
            <a:avLst/>
          </a:prstGeom>
          <a:noFill/>
        </p:spPr>
        <p:txBody>
          <a:bodyPr wrap="square" rtlCol="0">
            <a:spAutoFit/>
          </a:bodyPr>
          <a:lstStyle/>
          <a:p>
            <a:r>
              <a:rPr lang="en-US" b="1" smtClean="0"/>
              <a:t>Applying step 3</a:t>
            </a:r>
            <a:endParaRPr lang="en-US" b="1"/>
          </a:p>
        </p:txBody>
      </p:sp>
      <p:sp>
        <p:nvSpPr>
          <p:cNvPr id="6" name="TextBox 5"/>
          <p:cNvSpPr txBox="1"/>
          <p:nvPr/>
        </p:nvSpPr>
        <p:spPr>
          <a:xfrm>
            <a:off x="1008529" y="3060744"/>
            <a:ext cx="3285565" cy="369332"/>
          </a:xfrm>
          <a:prstGeom prst="rect">
            <a:avLst/>
          </a:prstGeom>
          <a:noFill/>
        </p:spPr>
        <p:txBody>
          <a:bodyPr wrap="square" rtlCol="0">
            <a:spAutoFit/>
          </a:bodyPr>
          <a:lstStyle/>
          <a:p>
            <a:r>
              <a:rPr lang="en-US" b="1" smtClean="0"/>
              <a:t>Removing non-terminals</a:t>
            </a:r>
            <a:endParaRPr lang="en-US" b="1"/>
          </a:p>
        </p:txBody>
      </p:sp>
      <p:graphicFrame>
        <p:nvGraphicFramePr>
          <p:cNvPr id="7" name="Table 6"/>
          <p:cNvGraphicFramePr>
            <a:graphicFrameLocks noGrp="1"/>
          </p:cNvGraphicFramePr>
          <p:nvPr>
            <p:extLst>
              <p:ext uri="{D42A27DB-BD31-4B8C-83A1-F6EECF244321}">
                <p14:modId xmlns:p14="http://schemas.microsoft.com/office/powerpoint/2010/main" val="2920402966"/>
              </p:ext>
            </p:extLst>
          </p:nvPr>
        </p:nvGraphicFramePr>
        <p:xfrm>
          <a:off x="1444812" y="3601106"/>
          <a:ext cx="7273365" cy="2225040"/>
        </p:xfrm>
        <a:graphic>
          <a:graphicData uri="http://schemas.openxmlformats.org/drawingml/2006/table">
            <a:tbl>
              <a:tblPr firstRow="1" bandRow="1"/>
              <a:tblGrid>
                <a:gridCol w="1535420"/>
                <a:gridCol w="3099414"/>
                <a:gridCol w="2638531"/>
              </a:tblGrid>
              <a:tr h="370840">
                <a:tc>
                  <a:txBody>
                    <a:bodyPr/>
                    <a:lstStyle/>
                    <a:p>
                      <a:pPr algn="ctr"/>
                      <a:r>
                        <a:rPr lang="en-US" smtClean="0"/>
                        <a:t>Symbol</a:t>
                      </a:r>
                      <a:endParaRPr lang="en-US"/>
                    </a:p>
                  </a:txBody>
                  <a:tcPr/>
                </a:tc>
                <a:tc>
                  <a:txBody>
                    <a:bodyPr/>
                    <a:lstStyle/>
                    <a:p>
                      <a:pPr algn="ctr"/>
                      <a:r>
                        <a:rPr lang="en-US" smtClean="0"/>
                        <a:t>Firsttop</a:t>
                      </a:r>
                      <a:endParaRPr lang="en-US"/>
                    </a:p>
                  </a:txBody>
                  <a:tcPr/>
                </a:tc>
                <a:tc>
                  <a:txBody>
                    <a:bodyPr/>
                    <a:lstStyle/>
                    <a:p>
                      <a:pPr algn="ctr"/>
                      <a:r>
                        <a:rPr lang="en-US" smtClean="0"/>
                        <a:t>Lasttop</a:t>
                      </a:r>
                      <a:endParaRPr lang="en-US"/>
                    </a:p>
                  </a:txBody>
                  <a:tcPr/>
                </a:tc>
              </a:tr>
              <a:tr h="370840">
                <a:tc>
                  <a:txBody>
                    <a:bodyPr/>
                    <a:lstStyle/>
                    <a:p>
                      <a:pPr algn="ctr"/>
                      <a:r>
                        <a:rPr lang="en-US" smtClean="0"/>
                        <a:t>S</a:t>
                      </a:r>
                      <a:endParaRPr lang="en-US"/>
                    </a:p>
                  </a:txBody>
                  <a:tcPr/>
                </a:tc>
                <a:tc>
                  <a:txBody>
                    <a:bodyPr/>
                    <a:lstStyle/>
                    <a:p>
                      <a:r>
                        <a:rPr lang="en-US" smtClean="0"/>
                        <a:t> +, -</a:t>
                      </a:r>
                      <a:r>
                        <a:rPr lang="en-US" baseline="0" smtClean="0"/>
                        <a:t> </a:t>
                      </a:r>
                      <a:r>
                        <a:rPr lang="en-US" smtClean="0"/>
                        <a:t>,*,/</a:t>
                      </a:r>
                      <a:r>
                        <a:rPr lang="en-US" baseline="0" smtClean="0"/>
                        <a:t> </a:t>
                      </a:r>
                      <a:r>
                        <a:rPr lang="en-US" smtClean="0"/>
                        <a:t>, </a:t>
                      </a:r>
                      <a:r>
                        <a:rPr lang="en-US" baseline="0" smtClean="0"/>
                        <a:t>↑, i,n,(</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  *,</a:t>
                      </a:r>
                      <a:r>
                        <a:rPr lang="en-US" baseline="0" smtClean="0"/>
                        <a:t> </a:t>
                      </a:r>
                      <a:r>
                        <a:rPr lang="en-US" smtClean="0"/>
                        <a:t>/, </a:t>
                      </a:r>
                      <a:r>
                        <a:rPr lang="en-US" baseline="0" smtClean="0"/>
                        <a:t>↑,</a:t>
                      </a:r>
                      <a:r>
                        <a:rPr lang="en-US" smtClean="0"/>
                        <a:t> i, n, )</a:t>
                      </a:r>
                      <a:endParaRPr lang="en-US"/>
                    </a:p>
                  </a:txBody>
                  <a:tcPr/>
                </a:tc>
              </a:tr>
              <a:tr h="370840">
                <a:tc>
                  <a:txBody>
                    <a:bodyPr/>
                    <a:lstStyle/>
                    <a:p>
                      <a:pPr algn="ctr"/>
                      <a:r>
                        <a:rPr lang="en-US" smtClean="0"/>
                        <a:t>A</a:t>
                      </a:r>
                      <a:endParaRPr lang="en-US"/>
                    </a:p>
                  </a:txBody>
                  <a:tcPr/>
                </a:tc>
                <a:tc>
                  <a:txBody>
                    <a:bodyPr/>
                    <a:lstStyle/>
                    <a:p>
                      <a:r>
                        <a:rPr lang="en-US" smtClean="0"/>
                        <a:t> +, -</a:t>
                      </a:r>
                      <a:r>
                        <a:rPr lang="en-US" baseline="0" smtClean="0"/>
                        <a:t> </a:t>
                      </a:r>
                      <a:r>
                        <a:rPr lang="en-US" smtClean="0"/>
                        <a:t>,*, /, </a:t>
                      </a:r>
                      <a:r>
                        <a:rPr lang="en-US" baseline="0" smtClean="0"/>
                        <a:t> ↑, i,n,(</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  *,</a:t>
                      </a:r>
                      <a:r>
                        <a:rPr lang="en-US" baseline="0" smtClean="0"/>
                        <a:t> </a:t>
                      </a:r>
                      <a:r>
                        <a:rPr lang="en-US" smtClean="0"/>
                        <a:t>/,  </a:t>
                      </a:r>
                      <a:r>
                        <a:rPr lang="en-US" baseline="0" smtClean="0"/>
                        <a:t>↑,</a:t>
                      </a:r>
                      <a:r>
                        <a:rPr lang="en-US" smtClean="0"/>
                        <a:t> i, n, )</a:t>
                      </a:r>
                      <a:endParaRPr lang="en-US"/>
                    </a:p>
                  </a:txBody>
                  <a:tcPr/>
                </a:tc>
              </a:tr>
              <a:tr h="370840">
                <a:tc>
                  <a:txBody>
                    <a:bodyPr/>
                    <a:lstStyle/>
                    <a:p>
                      <a:pPr algn="ctr"/>
                      <a:r>
                        <a:rPr lang="en-US" smtClean="0"/>
                        <a:t>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 / </a:t>
                      </a:r>
                      <a:r>
                        <a:rPr lang="en-US" smtClean="0"/>
                        <a:t>,</a:t>
                      </a:r>
                      <a:r>
                        <a:rPr lang="en-US" baseline="0" smtClean="0"/>
                        <a:t> ↑, i,n,(</a:t>
                      </a:r>
                      <a:endParaRPr lang="en-US"/>
                    </a:p>
                  </a:txBody>
                  <a:tcPr/>
                </a:tc>
                <a:tc>
                  <a:txBody>
                    <a:bodyPr/>
                    <a:lstStyle/>
                    <a:p>
                      <a:r>
                        <a:rPr lang="en-US" smtClean="0"/>
                        <a:t> *, /, </a:t>
                      </a:r>
                      <a:r>
                        <a:rPr lang="en-US" baseline="0" smtClean="0"/>
                        <a:t>↑, </a:t>
                      </a:r>
                      <a:r>
                        <a:rPr lang="en-US" smtClean="0"/>
                        <a:t>i, n, )</a:t>
                      </a:r>
                      <a:endParaRPr lang="en-US"/>
                    </a:p>
                  </a:txBody>
                  <a:tcPr/>
                </a:tc>
              </a:tr>
              <a:tr h="370840">
                <a:tc>
                  <a:txBody>
                    <a:bodyPr/>
                    <a:lstStyle/>
                    <a:p>
                      <a:pPr algn="ctr"/>
                      <a:r>
                        <a:rPr lang="en-US" smtClean="0"/>
                        <a:t>F</a:t>
                      </a:r>
                      <a:endParaRPr lang="en-US"/>
                    </a:p>
                  </a:txBody>
                  <a:tcPr/>
                </a:tc>
                <a:tc>
                  <a:txBody>
                    <a:bodyPr/>
                    <a:lstStyle/>
                    <a:p>
                      <a:r>
                        <a:rPr lang="en-US" baseline="0" smtClean="0"/>
                        <a:t> ↑, i, n, (</a:t>
                      </a:r>
                      <a:endParaRPr lang="en-US"/>
                    </a:p>
                  </a:txBody>
                  <a:tcPr/>
                </a:tc>
                <a:tc>
                  <a:txBody>
                    <a:bodyPr/>
                    <a:lstStyle/>
                    <a:p>
                      <a:r>
                        <a:rPr lang="en-US" baseline="0" smtClean="0"/>
                        <a:t>↑,</a:t>
                      </a:r>
                      <a:r>
                        <a:rPr lang="en-US" smtClean="0"/>
                        <a:t> i, n, )</a:t>
                      </a:r>
                      <a:endParaRPr lang="en-US"/>
                    </a:p>
                  </a:txBody>
                  <a:tcPr/>
                </a:tc>
              </a:tr>
              <a:tr h="370840">
                <a:tc>
                  <a:txBody>
                    <a:bodyPr/>
                    <a:lstStyle/>
                    <a:p>
                      <a:pPr algn="ctr"/>
                      <a:r>
                        <a:rPr lang="en-US" smtClean="0"/>
                        <a:t>P</a:t>
                      </a:r>
                      <a:endParaRPr lang="en-US"/>
                    </a:p>
                  </a:txBody>
                  <a:tcPr/>
                </a:tc>
                <a:tc>
                  <a:txBody>
                    <a:bodyPr/>
                    <a:lstStyle/>
                    <a:p>
                      <a:r>
                        <a:rPr lang="en-US" smtClean="0"/>
                        <a:t>i, n, (</a:t>
                      </a:r>
                      <a:endParaRPr lang="en-US"/>
                    </a:p>
                  </a:txBody>
                  <a:tcPr/>
                </a:tc>
                <a:tc>
                  <a:txBody>
                    <a:bodyPr/>
                    <a:lstStyle/>
                    <a:p>
                      <a:r>
                        <a:rPr lang="en-US" smtClean="0"/>
                        <a:t> i, n, )</a:t>
                      </a:r>
                      <a:endParaRPr lang="en-US"/>
                    </a:p>
                  </a:txBody>
                  <a:tcPr/>
                </a:tc>
              </a:tr>
            </a:tbl>
          </a:graphicData>
        </a:graphic>
      </p:graphicFrame>
    </p:spTree>
    <p:extLst>
      <p:ext uri="{BB962C8B-B14F-4D97-AF65-F5344CB8AC3E}">
        <p14:creationId xmlns:p14="http://schemas.microsoft.com/office/powerpoint/2010/main" val="917193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Dabbal Mahara</a:t>
            </a:r>
            <a:endParaRPr lang="en-US"/>
          </a:p>
        </p:txBody>
      </p:sp>
      <p:sp>
        <p:nvSpPr>
          <p:cNvPr id="3" name="Slide Number Placeholder 2"/>
          <p:cNvSpPr>
            <a:spLocks noGrp="1"/>
          </p:cNvSpPr>
          <p:nvPr>
            <p:ph type="sldNum" sz="quarter" idx="12"/>
          </p:nvPr>
        </p:nvSpPr>
        <p:spPr/>
        <p:txBody>
          <a:bodyPr/>
          <a:lstStyle/>
          <a:p>
            <a:fld id="{10CE138F-077E-4F22-9EFF-343499C387EA}" type="slidenum">
              <a:rPr lang="en-US" smtClean="0"/>
              <a:t>48</a:t>
            </a:fld>
            <a:endParaRPr lang="en-US"/>
          </a:p>
        </p:txBody>
      </p:sp>
      <p:sp>
        <p:nvSpPr>
          <p:cNvPr id="4" name="TextBox 3"/>
          <p:cNvSpPr txBox="1"/>
          <p:nvPr/>
        </p:nvSpPr>
        <p:spPr>
          <a:xfrm>
            <a:off x="914401" y="470647"/>
            <a:ext cx="5607423" cy="369332"/>
          </a:xfrm>
          <a:prstGeom prst="rect">
            <a:avLst/>
          </a:prstGeom>
          <a:noFill/>
        </p:spPr>
        <p:txBody>
          <a:bodyPr wrap="square" rtlCol="0">
            <a:spAutoFit/>
          </a:bodyPr>
          <a:lstStyle/>
          <a:p>
            <a:r>
              <a:rPr lang="en-US" b="1" smtClean="0"/>
              <a:t>Finally Constructing Precedence Relation Table</a:t>
            </a:r>
            <a:endParaRPr lang="en-US" b="1"/>
          </a:p>
        </p:txBody>
      </p:sp>
      <p:graphicFrame>
        <p:nvGraphicFramePr>
          <p:cNvPr id="5" name="Table 4"/>
          <p:cNvGraphicFramePr>
            <a:graphicFrameLocks noGrp="1"/>
          </p:cNvGraphicFramePr>
          <p:nvPr>
            <p:extLst>
              <p:ext uri="{D42A27DB-BD31-4B8C-83A1-F6EECF244321}">
                <p14:modId xmlns:p14="http://schemas.microsoft.com/office/powerpoint/2010/main" val="236078878"/>
              </p:ext>
            </p:extLst>
          </p:nvPr>
        </p:nvGraphicFramePr>
        <p:xfrm>
          <a:off x="1322293" y="1421747"/>
          <a:ext cx="8305803" cy="4883032"/>
        </p:xfrm>
        <a:graphic>
          <a:graphicData uri="http://schemas.openxmlformats.org/drawingml/2006/table">
            <a:tbl>
              <a:tblPr firstRow="1" bandRow="1"/>
              <a:tblGrid>
                <a:gridCol w="755073"/>
                <a:gridCol w="755073"/>
                <a:gridCol w="755073"/>
                <a:gridCol w="755073"/>
                <a:gridCol w="755073"/>
                <a:gridCol w="755073"/>
                <a:gridCol w="755073"/>
                <a:gridCol w="755073"/>
                <a:gridCol w="755073"/>
                <a:gridCol w="755073"/>
                <a:gridCol w="755073"/>
              </a:tblGrid>
              <a:tr h="443912">
                <a:tc>
                  <a:txBody>
                    <a:bodyPr/>
                    <a:lstStyle/>
                    <a:p>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 </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i</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n</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 </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i</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n</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.&gt;</a:t>
                      </a:r>
                      <a:endParaRPr lang="en-US" sz="2000">
                        <a:solidFill>
                          <a:schemeClr val="tx1"/>
                        </a:solidFill>
                        <a:latin typeface="Bell MT" panose="02020503060305020303" pitchFamily="18" charset="0"/>
                        <a:ea typeface="SimSun" panose="02010600030101010101" pitchFamily="2" charset="-122"/>
                      </a:endParaRPr>
                    </a:p>
                  </a:txBody>
                  <a:tcPr/>
                </a:tc>
              </a:tr>
              <a:tr h="443912">
                <a:tc>
                  <a:txBody>
                    <a:bodyPr/>
                    <a:lstStyle/>
                    <a:p>
                      <a:r>
                        <a:rPr lang="en-US" sz="2000" b="1" smtClean="0">
                          <a:solidFill>
                            <a:schemeClr val="tx1"/>
                          </a:solidFill>
                          <a:latin typeface="Bell MT" panose="02020503060305020303" pitchFamily="18" charset="0"/>
                          <a:ea typeface="SimSun" panose="02010600030101010101" pitchFamily="2" charset="-122"/>
                        </a:rPr>
                        <a:t>$</a:t>
                      </a:r>
                      <a:endParaRPr lang="en-US" sz="2000" b="1">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r>
                        <a:rPr lang="en-US" sz="2000" smtClean="0">
                          <a:solidFill>
                            <a:schemeClr val="tx1"/>
                          </a:solidFill>
                          <a:latin typeface="Bell MT" panose="02020503060305020303" pitchFamily="18" charset="0"/>
                          <a:ea typeface="SimSun" panose="02010600030101010101" pitchFamily="2" charset="-122"/>
                        </a:rPr>
                        <a:t>&lt;.</a:t>
                      </a:r>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c>
                  <a:txBody>
                    <a:bodyPr/>
                    <a:lstStyle/>
                    <a:p>
                      <a:endParaRPr lang="en-US" sz="2000">
                        <a:solidFill>
                          <a:schemeClr val="tx1"/>
                        </a:solidFill>
                        <a:latin typeface="Bell MT" panose="02020503060305020303" pitchFamily="18" charset="0"/>
                        <a:ea typeface="SimSun" panose="02010600030101010101" pitchFamily="2" charset="-122"/>
                      </a:endParaRPr>
                    </a:p>
                  </a:txBody>
                  <a:tcPr/>
                </a:tc>
              </a:tr>
            </a:tbl>
          </a:graphicData>
        </a:graphic>
      </p:graphicFrame>
    </p:spTree>
    <p:extLst>
      <p:ext uri="{BB962C8B-B14F-4D97-AF65-F5344CB8AC3E}">
        <p14:creationId xmlns:p14="http://schemas.microsoft.com/office/powerpoint/2010/main" val="1524733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0"/>
            <a:ext cx="10515600" cy="764428"/>
          </a:xfrm>
        </p:spPr>
        <p:txBody>
          <a:bodyPr>
            <a:normAutofit/>
          </a:bodyPr>
          <a:lstStyle/>
          <a:p>
            <a:r>
              <a:rPr lang="en-US" sz="3600" smtClean="0">
                <a:solidFill>
                  <a:srgbClr val="C00000"/>
                </a:solidFill>
                <a:latin typeface="SimSun" panose="02010600030101010101" pitchFamily="2" charset="-122"/>
                <a:ea typeface="SimSun" panose="02010600030101010101" pitchFamily="2" charset="-122"/>
              </a:rPr>
              <a:t>LR Parsers</a:t>
            </a:r>
            <a:endParaRPr lang="en-US" sz="3600">
              <a:solidFill>
                <a:srgbClr val="C00000"/>
              </a:solidFill>
              <a:latin typeface="SimSun" panose="02010600030101010101" pitchFamily="2" charset="-122"/>
              <a:ea typeface="SimSun" panose="02010600030101010101" pitchFamily="2" charset="-122"/>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49</a:t>
            </a:fld>
            <a:endParaRPr lang="en-US"/>
          </a:p>
        </p:txBody>
      </p:sp>
      <p:sp>
        <p:nvSpPr>
          <p:cNvPr id="5" name="Rectangle 4"/>
          <p:cNvSpPr/>
          <p:nvPr/>
        </p:nvSpPr>
        <p:spPr>
          <a:xfrm>
            <a:off x="730623" y="712696"/>
            <a:ext cx="9018495" cy="5909310"/>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An efficient bottom-up syntax analysis technique that can be used to parse a large class of CFG is called LR(k) parsing. The ‘L’ is for left-to-right scanning of the input, the ‘R’ for constructing a rightmost derivation in reverse, and the ‘k’ for the number of input symbols. When ‘k’ is omitted, it is assumed to be 1</a:t>
            </a:r>
            <a:r>
              <a:rPr lang="en-US" smtClean="0">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p>
          <a:p>
            <a:endParaRPr lang="en-US" smtClean="0">
              <a:solidFill>
                <a:srgbClr val="000000"/>
              </a:solidFill>
              <a:latin typeface="Bell MT" panose="02020503060305020303" pitchFamily="18" charset="0"/>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b="1">
                <a:latin typeface="Bell MT" panose="02020503060305020303" pitchFamily="18" charset="0"/>
                <a:ea typeface="Arial Unicode MS" panose="020B0604020202020204" pitchFamily="34" charset="-128"/>
                <a:cs typeface="Arial Unicode MS" panose="020B0604020202020204" pitchFamily="34" charset="-128"/>
              </a:rPr>
              <a:t>Advantages of LR parsing</a:t>
            </a:r>
            <a:r>
              <a:rPr lang="en-US" b="1" smtClean="0">
                <a:latin typeface="Bell MT" panose="02020503060305020303" pitchFamily="18" charset="0"/>
                <a:ea typeface="Arial Unicode MS" panose="020B0604020202020204" pitchFamily="34" charset="-128"/>
                <a:cs typeface="Arial Unicode MS" panose="020B0604020202020204" pitchFamily="34" charset="-128"/>
              </a:rPr>
              <a:t>:</a:t>
            </a:r>
          </a:p>
          <a:p>
            <a:pPr marL="742950" lvl="1" indent="-285750">
              <a:buFont typeface="Arial" panose="020B0604020202020204" pitchFamily="34" charset="0"/>
              <a:buChar char="•"/>
            </a:pPr>
            <a:r>
              <a:rPr lang="en-US" smtClean="0">
                <a:latin typeface="Bell MT" panose="02020503060305020303" pitchFamily="18" charset="0"/>
                <a:ea typeface="Arial Unicode MS" panose="020B0604020202020204" pitchFamily="34" charset="-128"/>
                <a:cs typeface="Arial Unicode MS" panose="020B0604020202020204" pitchFamily="34" charset="-128"/>
              </a:rPr>
              <a:t>It </a:t>
            </a:r>
            <a:r>
              <a:rPr lang="en-US">
                <a:latin typeface="Bell MT" panose="02020503060305020303" pitchFamily="18" charset="0"/>
                <a:ea typeface="Arial Unicode MS" panose="020B0604020202020204" pitchFamily="34" charset="-128"/>
                <a:cs typeface="Arial Unicode MS" panose="020B0604020202020204" pitchFamily="34" charset="-128"/>
              </a:rPr>
              <a:t>recognizes virtually all programming language constructs for which CFG can be written</a:t>
            </a:r>
            <a:r>
              <a:rPr lang="en-US" smtClean="0">
                <a:latin typeface="Bell MT" panose="02020503060305020303" pitchFamily="18" charset="0"/>
                <a:ea typeface="Arial Unicode MS" panose="020B0604020202020204" pitchFamily="34" charset="-128"/>
                <a:cs typeface="Arial Unicode MS" panose="020B0604020202020204" pitchFamily="34" charset="-128"/>
              </a:rPr>
              <a:t>.</a:t>
            </a:r>
          </a:p>
          <a:p>
            <a:pPr marL="742950" lvl="1" indent="-285750">
              <a:buFont typeface="Arial" panose="020B0604020202020204" pitchFamily="34" charset="0"/>
              <a:buChar char="•"/>
            </a:pPr>
            <a:r>
              <a:rPr lang="en-US" smtClean="0">
                <a:latin typeface="Bell MT" panose="02020503060305020303" pitchFamily="18" charset="0"/>
                <a:ea typeface="Arial Unicode MS" panose="020B0604020202020204" pitchFamily="34" charset="-128"/>
                <a:cs typeface="Arial Unicode MS" panose="020B0604020202020204" pitchFamily="34" charset="-128"/>
              </a:rPr>
              <a:t>It </a:t>
            </a:r>
            <a:r>
              <a:rPr lang="en-US">
                <a:latin typeface="Bell MT" panose="02020503060305020303" pitchFamily="18" charset="0"/>
                <a:ea typeface="Arial Unicode MS" panose="020B0604020202020204" pitchFamily="34" charset="-128"/>
                <a:cs typeface="Arial Unicode MS" panose="020B0604020202020204" pitchFamily="34" charset="-128"/>
              </a:rPr>
              <a:t>is an efficient non-backtracking shift-reduce parsing method</a:t>
            </a:r>
            <a:r>
              <a:rPr lang="en-US" smtClean="0">
                <a:latin typeface="Bell MT" panose="02020503060305020303" pitchFamily="18" charset="0"/>
                <a:ea typeface="Arial Unicode MS" panose="020B0604020202020204" pitchFamily="34" charset="-128"/>
                <a:cs typeface="Arial Unicode MS" panose="020B0604020202020204" pitchFamily="34" charset="-128"/>
              </a:rPr>
              <a:t>.</a:t>
            </a:r>
          </a:p>
          <a:p>
            <a:pPr marL="742950" lvl="1" indent="-285750">
              <a:buFont typeface="Arial" panose="020B0604020202020204" pitchFamily="34" charset="0"/>
              <a:buChar char="•"/>
            </a:pPr>
            <a:r>
              <a:rPr lang="en-US" smtClean="0">
                <a:latin typeface="Bell MT" panose="02020503060305020303" pitchFamily="18" charset="0"/>
                <a:ea typeface="Arial Unicode MS" panose="020B0604020202020204" pitchFamily="34" charset="-128"/>
                <a:cs typeface="Arial Unicode MS" panose="020B0604020202020204" pitchFamily="34" charset="-128"/>
              </a:rPr>
              <a:t>A </a:t>
            </a:r>
            <a:r>
              <a:rPr lang="en-US">
                <a:latin typeface="Bell MT" panose="02020503060305020303" pitchFamily="18" charset="0"/>
                <a:ea typeface="Arial Unicode MS" panose="020B0604020202020204" pitchFamily="34" charset="-128"/>
                <a:cs typeface="Arial Unicode MS" panose="020B0604020202020204" pitchFamily="34" charset="-128"/>
              </a:rPr>
              <a:t>grammar that can be parsed using LR method is a proper superset of a grammar that can be parsed with predictive parser</a:t>
            </a:r>
            <a:r>
              <a:rPr lang="en-US" smtClean="0">
                <a:latin typeface="Bell MT" panose="02020503060305020303" pitchFamily="18" charset="0"/>
                <a:ea typeface="Arial Unicode MS" panose="020B0604020202020204" pitchFamily="34" charset="-128"/>
                <a:cs typeface="Arial Unicode MS" panose="020B0604020202020204" pitchFamily="34" charset="-128"/>
              </a:rPr>
              <a:t>.</a:t>
            </a:r>
          </a:p>
          <a:p>
            <a:pPr marL="742950" lvl="1" indent="-285750">
              <a:buFont typeface="Arial" panose="020B0604020202020204" pitchFamily="34" charset="0"/>
              <a:buChar char="•"/>
            </a:pPr>
            <a:r>
              <a:rPr lang="en-US" smtClean="0">
                <a:latin typeface="Bell MT" panose="02020503060305020303" pitchFamily="18" charset="0"/>
                <a:ea typeface="Arial Unicode MS" panose="020B0604020202020204" pitchFamily="34" charset="-128"/>
                <a:cs typeface="Arial Unicode MS" panose="020B0604020202020204" pitchFamily="34" charset="-128"/>
              </a:rPr>
              <a:t>It </a:t>
            </a:r>
            <a:r>
              <a:rPr lang="en-US">
                <a:latin typeface="Bell MT" panose="02020503060305020303" pitchFamily="18" charset="0"/>
                <a:ea typeface="Arial Unicode MS" panose="020B0604020202020204" pitchFamily="34" charset="-128"/>
                <a:cs typeface="Arial Unicode MS" panose="020B0604020202020204" pitchFamily="34" charset="-128"/>
              </a:rPr>
              <a:t>detects a syntactic error as soon as possible.</a:t>
            </a:r>
            <a:br>
              <a:rPr lang="en-US">
                <a:latin typeface="Bell MT" panose="02020503060305020303" pitchFamily="18" charset="0"/>
                <a:ea typeface="Arial Unicode MS" panose="020B0604020202020204" pitchFamily="34" charset="-128"/>
                <a:cs typeface="Arial Unicode MS" panose="020B0604020202020204" pitchFamily="34" charset="-128"/>
              </a:rPr>
            </a:br>
            <a:endParaRPr lang="en-US">
              <a:latin typeface="Bell MT" panose="02020503060305020303" pitchFamily="18" charset="0"/>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b="1" u="sng" smtClean="0">
                <a:latin typeface="Bell MT" panose="02020503060305020303" pitchFamily="18" charset="0"/>
              </a:rPr>
              <a:t>Drawbacks </a:t>
            </a:r>
            <a:r>
              <a:rPr lang="en-US" b="1" u="sng">
                <a:latin typeface="Bell MT" panose="02020503060305020303" pitchFamily="18" charset="0"/>
              </a:rPr>
              <a:t>of LR </a:t>
            </a:r>
            <a:r>
              <a:rPr lang="en-US" b="1" u="sng" smtClean="0">
                <a:latin typeface="Bell MT" panose="02020503060305020303" pitchFamily="18" charset="0"/>
              </a:rPr>
              <a:t>method</a:t>
            </a:r>
          </a:p>
          <a:p>
            <a:pPr marL="742950" lvl="1" indent="-285750">
              <a:buFont typeface="Arial" panose="020B0604020202020204" pitchFamily="34" charset="0"/>
              <a:buChar char="•"/>
            </a:pPr>
            <a:r>
              <a:rPr lang="en-US" smtClean="0">
                <a:latin typeface="Bell MT" panose="02020503060305020303" pitchFamily="18" charset="0"/>
              </a:rPr>
              <a:t> </a:t>
            </a:r>
            <a:r>
              <a:rPr lang="en-US">
                <a:latin typeface="Bell MT" panose="02020503060305020303" pitchFamily="18" charset="0"/>
              </a:rPr>
              <a:t>It is too much of work to construct a LR parser by hand for a programming language grammar. A specialized tool, called a LR parser generator, is needed. Example: YACC</a:t>
            </a:r>
            <a:r>
              <a:rPr lang="en-US" smtClean="0">
                <a:latin typeface="Bell MT" panose="02020503060305020303" pitchFamily="18" charset="0"/>
              </a:rPr>
              <a:t>.</a:t>
            </a:r>
          </a:p>
          <a:p>
            <a:pPr marL="285750" indent="-285750">
              <a:buFont typeface="Arial" panose="020B0604020202020204" pitchFamily="34" charset="0"/>
              <a:buChar char="•"/>
            </a:pPr>
            <a:r>
              <a:rPr lang="en-US" smtClean="0">
                <a:latin typeface="Bell MT" panose="02020503060305020303" pitchFamily="18" charset="0"/>
              </a:rPr>
              <a:t>Types </a:t>
            </a:r>
            <a:r>
              <a:rPr lang="en-US">
                <a:latin typeface="Bell MT" panose="02020503060305020303" pitchFamily="18" charset="0"/>
              </a:rPr>
              <a:t>of LR parsing method</a:t>
            </a:r>
            <a:r>
              <a:rPr lang="en-US" smtClean="0">
                <a:latin typeface="Bell MT" panose="02020503060305020303" pitchFamily="18" charset="0"/>
              </a:rPr>
              <a:t>:</a:t>
            </a:r>
          </a:p>
          <a:p>
            <a:pPr marL="800100" lvl="1" indent="-342900">
              <a:buFont typeface="+mj-lt"/>
              <a:buAutoNum type="arabicPeriod"/>
            </a:pPr>
            <a:r>
              <a:rPr lang="en-US" smtClean="0">
                <a:latin typeface="Bell MT" panose="02020503060305020303" pitchFamily="18" charset="0"/>
              </a:rPr>
              <a:t> </a:t>
            </a:r>
            <a:r>
              <a:rPr lang="en-US">
                <a:latin typeface="Bell MT" panose="02020503060305020303" pitchFamily="18" charset="0"/>
              </a:rPr>
              <a:t>SLR- Simple </a:t>
            </a:r>
            <a:r>
              <a:rPr lang="en-US" smtClean="0">
                <a:latin typeface="Bell MT" panose="02020503060305020303" pitchFamily="18" charset="0"/>
              </a:rPr>
              <a:t>LR :  </a:t>
            </a:r>
            <a:r>
              <a:rPr lang="en-US">
                <a:latin typeface="Bell MT" panose="02020503060305020303" pitchFamily="18" charset="0"/>
              </a:rPr>
              <a:t>Easiest to implement, least powerful. </a:t>
            </a:r>
            <a:endParaRPr lang="en-US" smtClean="0">
              <a:latin typeface="Bell MT" panose="02020503060305020303" pitchFamily="18" charset="0"/>
            </a:endParaRPr>
          </a:p>
          <a:p>
            <a:pPr marL="800100" lvl="1" indent="-342900">
              <a:buFont typeface="+mj-lt"/>
              <a:buAutoNum type="arabicPeriod"/>
            </a:pPr>
            <a:r>
              <a:rPr lang="en-US" smtClean="0">
                <a:latin typeface="Bell MT" panose="02020503060305020303" pitchFamily="18" charset="0"/>
              </a:rPr>
              <a:t>CLR- </a:t>
            </a:r>
            <a:r>
              <a:rPr lang="en-US">
                <a:latin typeface="Bell MT" panose="02020503060305020303" pitchFamily="18" charset="0"/>
              </a:rPr>
              <a:t>Canonical </a:t>
            </a:r>
            <a:r>
              <a:rPr lang="en-US" smtClean="0">
                <a:latin typeface="Bell MT" panose="02020503060305020303" pitchFamily="18" charset="0"/>
              </a:rPr>
              <a:t>LR :  Most </a:t>
            </a:r>
            <a:r>
              <a:rPr lang="en-US">
                <a:latin typeface="Bell MT" panose="02020503060305020303" pitchFamily="18" charset="0"/>
              </a:rPr>
              <a:t>powerful, most expensive</a:t>
            </a:r>
            <a:r>
              <a:rPr lang="en-US" smtClean="0">
                <a:latin typeface="Bell MT" panose="02020503060305020303" pitchFamily="18" charset="0"/>
              </a:rPr>
              <a:t>.</a:t>
            </a:r>
          </a:p>
          <a:p>
            <a:pPr marL="800100" lvl="1" indent="-342900">
              <a:buFont typeface="+mj-lt"/>
              <a:buAutoNum type="arabicPeriod"/>
            </a:pPr>
            <a:r>
              <a:rPr lang="en-US" smtClean="0">
                <a:latin typeface="Bell MT" panose="02020503060305020303" pitchFamily="18" charset="0"/>
              </a:rPr>
              <a:t>LALR- </a:t>
            </a:r>
            <a:r>
              <a:rPr lang="en-US">
                <a:latin typeface="Bell MT" panose="02020503060305020303" pitchFamily="18" charset="0"/>
              </a:rPr>
              <a:t>Look-Ahead </a:t>
            </a:r>
            <a:r>
              <a:rPr lang="en-US" smtClean="0">
                <a:latin typeface="Bell MT" panose="02020503060305020303" pitchFamily="18" charset="0"/>
              </a:rPr>
              <a:t>LR : Intermediate </a:t>
            </a:r>
            <a:r>
              <a:rPr lang="en-US">
                <a:latin typeface="Bell MT" panose="02020503060305020303" pitchFamily="18" charset="0"/>
              </a:rPr>
              <a:t>in size and cost between the other two methods</a:t>
            </a:r>
            <a:r>
              <a:rPr lang="en-US" smtClean="0">
                <a:latin typeface="Bell MT" panose="02020503060305020303" pitchFamily="18" charset="0"/>
              </a:rPr>
              <a:t>.</a:t>
            </a:r>
            <a:endParaRPr lang="en-US">
              <a:latin typeface="Bell MT" panose="02020503060305020303" pitchFamily="18"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5299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2419" y="561580"/>
            <a:ext cx="2979983" cy="461665"/>
          </a:xfrm>
          <a:prstGeom prst="rect">
            <a:avLst/>
          </a:prstGeom>
        </p:spPr>
        <p:txBody>
          <a:bodyPr wrap="none">
            <a:spAutoFit/>
          </a:bodyPr>
          <a:lstStyle/>
          <a:p>
            <a:r>
              <a:rPr lang="en-US" sz="2400" b="1" smtClean="0">
                <a:solidFill>
                  <a:srgbClr val="7030A0"/>
                </a:solidFill>
                <a:latin typeface="+mj-lt"/>
              </a:rPr>
              <a:t>Context-Free Grammar</a:t>
            </a:r>
            <a:endParaRPr lang="en-US" sz="2400">
              <a:solidFill>
                <a:srgbClr val="7030A0"/>
              </a:solidFill>
              <a:latin typeface="+mj-lt"/>
            </a:endParaRPr>
          </a:p>
        </p:txBody>
      </p:sp>
      <p:sp>
        <p:nvSpPr>
          <p:cNvPr id="10" name="Slide Number Placeholder 9"/>
          <p:cNvSpPr>
            <a:spLocks noGrp="1"/>
          </p:cNvSpPr>
          <p:nvPr>
            <p:ph type="sldNum" sz="quarter" idx="12"/>
          </p:nvPr>
        </p:nvSpPr>
        <p:spPr/>
        <p:txBody>
          <a:bodyPr/>
          <a:lstStyle/>
          <a:p>
            <a:fld id="{10CE138F-077E-4F22-9EFF-343499C387EA}" type="slidenum">
              <a:rPr lang="en-US" smtClean="0"/>
              <a:t>5</a:t>
            </a:fld>
            <a:endParaRPr lang="en-US"/>
          </a:p>
        </p:txBody>
      </p:sp>
      <p:sp>
        <p:nvSpPr>
          <p:cNvPr id="2" name="Footer Placeholder 1"/>
          <p:cNvSpPr>
            <a:spLocks noGrp="1"/>
          </p:cNvSpPr>
          <p:nvPr>
            <p:ph type="ftr" sz="quarter" idx="11"/>
          </p:nvPr>
        </p:nvSpPr>
        <p:spPr/>
        <p:txBody>
          <a:bodyPr/>
          <a:lstStyle/>
          <a:p>
            <a:r>
              <a:rPr lang="en-US" smtClean="0"/>
              <a:t>Dabbal Mahara</a:t>
            </a:r>
            <a:endParaRPr lang="en-US"/>
          </a:p>
        </p:txBody>
      </p:sp>
      <p:sp>
        <p:nvSpPr>
          <p:cNvPr id="3" name="TextBox 2"/>
          <p:cNvSpPr txBox="1"/>
          <p:nvPr/>
        </p:nvSpPr>
        <p:spPr>
          <a:xfrm>
            <a:off x="832597" y="1023245"/>
            <a:ext cx="9251576" cy="5509200"/>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A Context-Free Grammar is a quadruple that consists of terminals, non-terminals, start symbol and productions.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That is, </a:t>
            </a:r>
            <a:r>
              <a:rPr lang="en-US" sz="1600" b="1" smtClean="0">
                <a:solidFill>
                  <a:srgbClr val="C00000"/>
                </a:solidFill>
              </a:rPr>
              <a:t>G </a:t>
            </a:r>
            <a:r>
              <a:rPr lang="en-US" sz="1600" b="1">
                <a:solidFill>
                  <a:srgbClr val="C00000"/>
                </a:solidFill>
              </a:rPr>
              <a:t>= (N, T, P, S) </a:t>
            </a:r>
            <a:endParaRPr lang="en-US" sz="16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Terminals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These are the basic symbols from which strings are formed. </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Non-Terminals </a:t>
            </a: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These are the syntactic variables that denote a set of strings. These help to</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define the language generated by the grammar</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285750" indent="-285750">
              <a:buFont typeface="Arial" panose="020B0604020202020204" pitchFamily="34" charset="0"/>
              <a:buChar char="•"/>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S</a:t>
            </a: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tart Symbol :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One non-terminal in the grammar is denoted as the “Start-symbol” and the set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of strings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it denotes is the language defined by the grammar. </a:t>
            </a: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rPr>
              <a:t>Productions </a:t>
            </a: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It specifies the manner in which terminals and non-terminals can be combined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to form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strings. Each production consists of a non-terminal, followed by an arrow, followed by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 string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of non-terminals and terminals</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285750" indent="-285750">
              <a:buFont typeface="Arial" panose="020B0604020202020204" pitchFamily="34" charset="0"/>
              <a:buChar char="•"/>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Example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of context-free grammar: The following grammar defines simple arithmetic</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expressions</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lvl="1"/>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expr → expr op </a:t>
            </a:r>
            <a:r>
              <a:rPr lang="en-US" sz="160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expr</a:t>
            </a: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expr → (expr)</a:t>
            </a:r>
            <a:b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expr → - expr</a:t>
            </a:r>
            <a:b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expr → id</a:t>
            </a:r>
            <a:b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op → +</a:t>
            </a:r>
            <a:b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op → -</a:t>
            </a:r>
            <a:b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op → *</a:t>
            </a:r>
            <a:b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op → /</a:t>
            </a:r>
            <a:b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op → </a:t>
            </a:r>
            <a:r>
              <a:rPr lang="en-US" sz="1600" smtClean="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Rectangle 6"/>
          <p:cNvSpPr/>
          <p:nvPr/>
        </p:nvSpPr>
        <p:spPr>
          <a:xfrm>
            <a:off x="5458385" y="4487133"/>
            <a:ext cx="3516406" cy="1323439"/>
          </a:xfrm>
          <a:prstGeom prst="rect">
            <a:avLst/>
          </a:prstGeom>
        </p:spPr>
        <p:txBody>
          <a:bodyPr wrap="square">
            <a:spAutoFit/>
          </a:bodyPr>
          <a:lstStyle/>
          <a:p>
            <a:r>
              <a:rPr lang="en-US" sz="1600" b="1"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In </a:t>
            </a:r>
            <a:r>
              <a:rPr lang="en-US" sz="1600" b="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this grammar</a:t>
            </a:r>
            <a:r>
              <a:rPr lang="en-US" sz="1600" b="1"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742950" lvl="1" indent="-285750">
              <a:buFont typeface="Arial" panose="020B0604020202020204" pitchFamily="34" charset="0"/>
              <a:buChar char="•"/>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id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 * / ↑ ( ) are terminals</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742950" lvl="1" indent="-285750">
              <a:buFont typeface="Arial" panose="020B0604020202020204" pitchFamily="34" charset="0"/>
              <a:buChar char="•"/>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expr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op are non-terminals</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742950" lvl="1" indent="-285750">
              <a:buFont typeface="Arial" panose="020B0604020202020204" pitchFamily="34" charset="0"/>
              <a:buChar char="•"/>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expr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is the start symbol</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742950" lvl="1" indent="-285750">
              <a:buFont typeface="Arial" panose="020B0604020202020204" pitchFamily="34" charset="0"/>
              <a:buChar char="•"/>
            </a:pP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Each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line is a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production</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222033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873" y="243913"/>
            <a:ext cx="10515600" cy="576169"/>
          </a:xfrm>
        </p:spPr>
        <p:txBody>
          <a:bodyPr>
            <a:normAutofit/>
          </a:bodyPr>
          <a:lstStyle/>
          <a:p>
            <a:r>
              <a:rPr lang="en-US" sz="2800" b="1" u="sng" smtClean="0">
                <a:solidFill>
                  <a:srgbClr val="C00000"/>
                </a:solidFill>
                <a:latin typeface="SimSun" panose="02010600030101010101" pitchFamily="2" charset="-122"/>
                <a:ea typeface="SimSun" panose="02010600030101010101" pitchFamily="2" charset="-122"/>
              </a:rPr>
              <a:t>Structure of LR Parsers</a:t>
            </a:r>
            <a:endParaRPr lang="en-US" sz="2800" b="1" u="sng">
              <a:solidFill>
                <a:srgbClr val="C00000"/>
              </a:solidFill>
              <a:latin typeface="SimSun" panose="02010600030101010101" pitchFamily="2" charset="-122"/>
              <a:ea typeface="SimSun" panose="02010600030101010101" pitchFamily="2" charset="-122"/>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50</a:t>
            </a:fld>
            <a:endParaRPr lang="en-US"/>
          </a:p>
        </p:txBody>
      </p:sp>
      <p:pic>
        <p:nvPicPr>
          <p:cNvPr id="5" name="Picture 4"/>
          <p:cNvPicPr/>
          <p:nvPr/>
        </p:nvPicPr>
        <p:blipFill>
          <a:blip r:embed="rId2"/>
          <a:srcRect/>
          <a:stretch>
            <a:fillRect/>
          </a:stretch>
        </p:blipFill>
        <p:spPr bwMode="auto">
          <a:xfrm>
            <a:off x="1392050" y="1376081"/>
            <a:ext cx="7604032" cy="3868272"/>
          </a:xfrm>
          <a:prstGeom prst="rect">
            <a:avLst/>
          </a:prstGeom>
          <a:noFill/>
          <a:ln w="9525">
            <a:noFill/>
            <a:miter lim="800000"/>
            <a:headEnd/>
            <a:tailEnd/>
          </a:ln>
        </p:spPr>
      </p:pic>
    </p:spTree>
    <p:extLst>
      <p:ext uri="{BB962C8B-B14F-4D97-AF65-F5344CB8AC3E}">
        <p14:creationId xmlns:p14="http://schemas.microsoft.com/office/powerpoint/2010/main" val="4013748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51</a:t>
            </a:fld>
            <a:endParaRPr lang="en-US"/>
          </a:p>
        </p:txBody>
      </p:sp>
      <p:sp>
        <p:nvSpPr>
          <p:cNvPr id="5" name="Rectangle 4"/>
          <p:cNvSpPr/>
          <p:nvPr/>
        </p:nvSpPr>
        <p:spPr>
          <a:xfrm>
            <a:off x="833716" y="1183342"/>
            <a:ext cx="9278471" cy="5632311"/>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Bell MT" panose="02020503060305020303" pitchFamily="18" charset="0"/>
              </a:rPr>
              <a:t>It consists of : an input, an output, a stack, a driver program, and a parsing table that has two parts (action and </a:t>
            </a:r>
            <a:r>
              <a:rPr lang="en-US" sz="2000" dirty="0" err="1">
                <a:solidFill>
                  <a:srgbClr val="000000"/>
                </a:solidFill>
                <a:latin typeface="Bell MT" panose="02020503060305020303" pitchFamily="18" charset="0"/>
              </a:rPr>
              <a:t>goto</a:t>
            </a:r>
            <a:r>
              <a:rPr lang="en-US" sz="2000" dirty="0" smtClean="0">
                <a:solidFill>
                  <a:srgbClr val="000000"/>
                </a:solidFill>
                <a:latin typeface="Bell MT" panose="02020503060305020303" pitchFamily="18" charset="0"/>
              </a:rPr>
              <a:t>).</a:t>
            </a:r>
          </a:p>
          <a:p>
            <a:pPr marL="742950" lvl="1" indent="-285750">
              <a:buFont typeface="Arial" panose="020B0604020202020204" pitchFamily="34" charset="0"/>
              <a:buChar char="•"/>
            </a:pPr>
            <a:r>
              <a:rPr lang="en-US" sz="2000" dirty="0" smtClean="0">
                <a:solidFill>
                  <a:srgbClr val="000000"/>
                </a:solidFill>
                <a:latin typeface="Bell MT" panose="02020503060305020303" pitchFamily="18" charset="0"/>
              </a:rPr>
              <a:t>The </a:t>
            </a:r>
            <a:r>
              <a:rPr lang="en-US" sz="2000" dirty="0">
                <a:solidFill>
                  <a:srgbClr val="000000"/>
                </a:solidFill>
                <a:latin typeface="Bell MT" panose="02020503060305020303" pitchFamily="18" charset="0"/>
              </a:rPr>
              <a:t>driver program is the same for all LR parser</a:t>
            </a:r>
            <a:r>
              <a:rPr lang="en-US" sz="2000" dirty="0" smtClean="0">
                <a:solidFill>
                  <a:srgbClr val="000000"/>
                </a:solidFill>
                <a:latin typeface="Bell MT" panose="02020503060305020303" pitchFamily="18" charset="0"/>
              </a:rPr>
              <a:t>.</a:t>
            </a:r>
          </a:p>
          <a:p>
            <a:pPr marL="742950" lvl="1" indent="-285750">
              <a:buFont typeface="Arial" panose="020B0604020202020204" pitchFamily="34" charset="0"/>
              <a:buChar char="•"/>
            </a:pPr>
            <a:r>
              <a:rPr lang="en-US" sz="2000" dirty="0" smtClean="0">
                <a:solidFill>
                  <a:srgbClr val="000000"/>
                </a:solidFill>
                <a:latin typeface="Bell MT" panose="02020503060305020303" pitchFamily="18" charset="0"/>
              </a:rPr>
              <a:t>The </a:t>
            </a:r>
            <a:r>
              <a:rPr lang="en-US" sz="2000" dirty="0">
                <a:solidFill>
                  <a:srgbClr val="000000"/>
                </a:solidFill>
                <a:latin typeface="Bell MT" panose="02020503060305020303" pitchFamily="18" charset="0"/>
              </a:rPr>
              <a:t>parsing program reads characters from an input buffer one at a time</a:t>
            </a:r>
            <a:r>
              <a:rPr lang="en-US" sz="2000" dirty="0" smtClean="0">
                <a:solidFill>
                  <a:srgbClr val="000000"/>
                </a:solidFill>
                <a:latin typeface="Bell MT" panose="02020503060305020303" pitchFamily="18" charset="0"/>
              </a:rPr>
              <a:t>.</a:t>
            </a:r>
          </a:p>
          <a:p>
            <a:pPr marL="742950" lvl="1" indent="-285750">
              <a:buFont typeface="Arial" panose="020B0604020202020204" pitchFamily="34" charset="0"/>
              <a:buChar char="•"/>
            </a:pPr>
            <a:r>
              <a:rPr lang="en-US" sz="2000" dirty="0" smtClean="0">
                <a:solidFill>
                  <a:srgbClr val="000000"/>
                </a:solidFill>
                <a:latin typeface="Bell MT" panose="02020503060305020303" pitchFamily="18" charset="0"/>
              </a:rPr>
              <a:t>The </a:t>
            </a:r>
            <a:r>
              <a:rPr lang="en-US" sz="2000" dirty="0">
                <a:solidFill>
                  <a:srgbClr val="000000"/>
                </a:solidFill>
                <a:latin typeface="Bell MT" panose="02020503060305020303" pitchFamily="18" charset="0"/>
              </a:rPr>
              <a:t>program uses a stack to store a string of the form </a:t>
            </a:r>
            <a:r>
              <a:rPr lang="en-US" sz="2000" dirty="0" smtClean="0">
                <a:solidFill>
                  <a:srgbClr val="000000"/>
                </a:solidFill>
                <a:latin typeface="Bell MT" panose="02020503060305020303" pitchFamily="18" charset="0"/>
              </a:rPr>
              <a:t>S</a:t>
            </a:r>
            <a:r>
              <a:rPr lang="en-US" sz="2000" baseline="-25000" dirty="0" smtClean="0">
                <a:solidFill>
                  <a:srgbClr val="000000"/>
                </a:solidFill>
                <a:latin typeface="Bell MT" panose="02020503060305020303" pitchFamily="18" charset="0"/>
              </a:rPr>
              <a:t>0</a:t>
            </a:r>
            <a:r>
              <a:rPr lang="en-US" sz="2000" dirty="0" smtClean="0">
                <a:solidFill>
                  <a:srgbClr val="000000"/>
                </a:solidFill>
                <a:latin typeface="Bell MT" panose="02020503060305020303" pitchFamily="18" charset="0"/>
              </a:rPr>
              <a:t>X</a:t>
            </a:r>
            <a:r>
              <a:rPr lang="en-US" sz="2000" baseline="-25000" dirty="0" smtClean="0">
                <a:solidFill>
                  <a:srgbClr val="000000"/>
                </a:solidFill>
                <a:latin typeface="Bell MT" panose="02020503060305020303" pitchFamily="18" charset="0"/>
              </a:rPr>
              <a:t>1</a:t>
            </a:r>
            <a:r>
              <a:rPr lang="en-US" sz="2000" dirty="0">
                <a:solidFill>
                  <a:srgbClr val="000000"/>
                </a:solidFill>
                <a:latin typeface="Bell MT" panose="02020503060305020303" pitchFamily="18" charset="0"/>
              </a:rPr>
              <a:t>S</a:t>
            </a:r>
            <a:r>
              <a:rPr lang="en-US" sz="2000" baseline="-25000" dirty="0" smtClean="0">
                <a:solidFill>
                  <a:srgbClr val="000000"/>
                </a:solidFill>
                <a:latin typeface="Bell MT" panose="02020503060305020303" pitchFamily="18" charset="0"/>
              </a:rPr>
              <a:t>1</a:t>
            </a:r>
            <a:r>
              <a:rPr lang="en-US" sz="2000" dirty="0" smtClean="0">
                <a:solidFill>
                  <a:srgbClr val="000000"/>
                </a:solidFill>
                <a:latin typeface="Bell MT" panose="02020503060305020303" pitchFamily="18" charset="0"/>
              </a:rPr>
              <a:t>X</a:t>
            </a:r>
            <a:r>
              <a:rPr lang="en-US" sz="2000" baseline="-25000" dirty="0" smtClean="0">
                <a:solidFill>
                  <a:srgbClr val="000000"/>
                </a:solidFill>
                <a:latin typeface="Bell MT" panose="02020503060305020303" pitchFamily="18" charset="0"/>
              </a:rPr>
              <a:t>2</a:t>
            </a:r>
            <a:r>
              <a:rPr lang="en-US" sz="2000" dirty="0" smtClean="0">
                <a:solidFill>
                  <a:srgbClr val="000000"/>
                </a:solidFill>
                <a:latin typeface="Bell MT" panose="02020503060305020303" pitchFamily="18" charset="0"/>
              </a:rPr>
              <a:t>S</a:t>
            </a:r>
            <a:r>
              <a:rPr lang="en-US" sz="2000" baseline="-25000" dirty="0" smtClean="0">
                <a:solidFill>
                  <a:srgbClr val="000000"/>
                </a:solidFill>
                <a:latin typeface="Bell MT" panose="02020503060305020303" pitchFamily="18" charset="0"/>
              </a:rPr>
              <a:t>2</a:t>
            </a:r>
            <a:r>
              <a:rPr lang="en-US" sz="2000" dirty="0" smtClean="0">
                <a:solidFill>
                  <a:srgbClr val="000000"/>
                </a:solidFill>
                <a:latin typeface="Bell MT" panose="02020503060305020303" pitchFamily="18" charset="0"/>
              </a:rPr>
              <a:t>…</a:t>
            </a:r>
            <a:r>
              <a:rPr lang="en-US" sz="2000" dirty="0" err="1" smtClean="0">
                <a:solidFill>
                  <a:srgbClr val="000000"/>
                </a:solidFill>
                <a:latin typeface="Bell MT" panose="02020503060305020303" pitchFamily="18" charset="0"/>
              </a:rPr>
              <a:t>X</a:t>
            </a:r>
            <a:r>
              <a:rPr lang="en-US" sz="2000" baseline="-25000" dirty="0" err="1" smtClean="0">
                <a:solidFill>
                  <a:srgbClr val="000000"/>
                </a:solidFill>
                <a:latin typeface="Bell MT" panose="02020503060305020303" pitchFamily="18" charset="0"/>
              </a:rPr>
              <a:t>m</a:t>
            </a:r>
            <a:r>
              <a:rPr lang="en-US" sz="2000" dirty="0" err="1" smtClean="0">
                <a:solidFill>
                  <a:srgbClr val="000000"/>
                </a:solidFill>
                <a:latin typeface="Bell MT" panose="02020503060305020303" pitchFamily="18" charset="0"/>
              </a:rPr>
              <a:t>S</a:t>
            </a:r>
            <a:r>
              <a:rPr lang="en-US" sz="2000" baseline="-25000" dirty="0" err="1" smtClean="0">
                <a:solidFill>
                  <a:srgbClr val="000000"/>
                </a:solidFill>
                <a:latin typeface="Bell MT" panose="02020503060305020303" pitchFamily="18" charset="0"/>
              </a:rPr>
              <a:t>m</a:t>
            </a:r>
            <a:r>
              <a:rPr lang="en-US" sz="2000" dirty="0">
                <a:solidFill>
                  <a:srgbClr val="000000"/>
                </a:solidFill>
                <a:latin typeface="Bell MT" panose="02020503060305020303" pitchFamily="18" charset="0"/>
              </a:rPr>
              <a:t>, where </a:t>
            </a:r>
            <a:r>
              <a:rPr lang="en-US" sz="2000" dirty="0" smtClean="0">
                <a:solidFill>
                  <a:srgbClr val="000000"/>
                </a:solidFill>
                <a:latin typeface="Bell MT" panose="02020503060305020303" pitchFamily="18" charset="0"/>
              </a:rPr>
              <a:t>S</a:t>
            </a:r>
            <a:r>
              <a:rPr lang="en-US" sz="2000" baseline="-25000" dirty="0" smtClean="0">
                <a:solidFill>
                  <a:srgbClr val="000000"/>
                </a:solidFill>
                <a:latin typeface="Bell MT" panose="02020503060305020303" pitchFamily="18" charset="0"/>
              </a:rPr>
              <a:t>m</a:t>
            </a:r>
            <a:r>
              <a:rPr lang="en-US" sz="2000" dirty="0" smtClean="0">
                <a:solidFill>
                  <a:srgbClr val="000000"/>
                </a:solidFill>
                <a:latin typeface="Bell MT" panose="02020503060305020303" pitchFamily="18" charset="0"/>
              </a:rPr>
              <a:t> </a:t>
            </a:r>
            <a:r>
              <a:rPr lang="en-US" sz="2000" dirty="0">
                <a:solidFill>
                  <a:srgbClr val="000000"/>
                </a:solidFill>
                <a:latin typeface="Bell MT" panose="02020503060305020303" pitchFamily="18" charset="0"/>
              </a:rPr>
              <a:t>is on top. Each X</a:t>
            </a:r>
            <a:r>
              <a:rPr lang="en-US" sz="2000" baseline="-25000" dirty="0">
                <a:solidFill>
                  <a:srgbClr val="000000"/>
                </a:solidFill>
                <a:latin typeface="Bell MT" panose="02020503060305020303" pitchFamily="18" charset="0"/>
              </a:rPr>
              <a:t>i </a:t>
            </a:r>
            <a:r>
              <a:rPr lang="en-US" sz="2000" dirty="0">
                <a:solidFill>
                  <a:srgbClr val="000000"/>
                </a:solidFill>
                <a:latin typeface="Bell MT" panose="02020503060305020303" pitchFamily="18" charset="0"/>
              </a:rPr>
              <a:t>is a grammar symbol and each </a:t>
            </a:r>
            <a:r>
              <a:rPr lang="en-US" sz="2000" dirty="0" smtClean="0">
                <a:solidFill>
                  <a:srgbClr val="000000"/>
                </a:solidFill>
                <a:latin typeface="Bell MT" panose="02020503060305020303" pitchFamily="18" charset="0"/>
              </a:rPr>
              <a:t>S</a:t>
            </a:r>
            <a:r>
              <a:rPr lang="en-US" sz="2000" baseline="-25000" dirty="0" smtClean="0">
                <a:solidFill>
                  <a:srgbClr val="000000"/>
                </a:solidFill>
                <a:latin typeface="Bell MT" panose="02020503060305020303" pitchFamily="18" charset="0"/>
              </a:rPr>
              <a:t>i</a:t>
            </a:r>
            <a:r>
              <a:rPr lang="en-US" sz="2000" dirty="0" smtClean="0">
                <a:solidFill>
                  <a:srgbClr val="000000"/>
                </a:solidFill>
                <a:latin typeface="Bell MT" panose="02020503060305020303" pitchFamily="18" charset="0"/>
              </a:rPr>
              <a:t> </a:t>
            </a:r>
            <a:r>
              <a:rPr lang="en-US" sz="2000" dirty="0">
                <a:solidFill>
                  <a:srgbClr val="000000"/>
                </a:solidFill>
                <a:latin typeface="Bell MT" panose="02020503060305020303" pitchFamily="18" charset="0"/>
              </a:rPr>
              <a:t>is a state</a:t>
            </a:r>
            <a:r>
              <a:rPr lang="en-US" sz="2000" dirty="0" smtClean="0">
                <a:solidFill>
                  <a:srgbClr val="000000"/>
                </a:solidFill>
                <a:latin typeface="Bell MT" panose="02020503060305020303" pitchFamily="18" charset="0"/>
              </a:rPr>
              <a:t>.</a:t>
            </a:r>
          </a:p>
          <a:p>
            <a:pPr marL="742950" lvl="1" indent="-285750">
              <a:buFont typeface="Arial" panose="020B0604020202020204" pitchFamily="34" charset="0"/>
              <a:buChar char="•"/>
            </a:pPr>
            <a:r>
              <a:rPr lang="en-US" sz="2000" dirty="0" smtClean="0">
                <a:solidFill>
                  <a:srgbClr val="000000"/>
                </a:solidFill>
                <a:latin typeface="Bell MT" panose="02020503060305020303" pitchFamily="18" charset="0"/>
              </a:rPr>
              <a:t>The </a:t>
            </a:r>
            <a:r>
              <a:rPr lang="en-US" sz="2000" dirty="0">
                <a:solidFill>
                  <a:srgbClr val="000000"/>
                </a:solidFill>
                <a:latin typeface="Bell MT" panose="02020503060305020303" pitchFamily="18" charset="0"/>
              </a:rPr>
              <a:t>parsing table consists of two parts : action and </a:t>
            </a:r>
            <a:r>
              <a:rPr lang="en-US" sz="2000" dirty="0" err="1">
                <a:solidFill>
                  <a:srgbClr val="000000"/>
                </a:solidFill>
                <a:latin typeface="Bell MT" panose="02020503060305020303" pitchFamily="18" charset="0"/>
              </a:rPr>
              <a:t>goto</a:t>
            </a:r>
            <a:r>
              <a:rPr lang="en-US" sz="2000" dirty="0">
                <a:solidFill>
                  <a:srgbClr val="000000"/>
                </a:solidFill>
                <a:latin typeface="Bell MT" panose="02020503060305020303" pitchFamily="18" charset="0"/>
              </a:rPr>
              <a:t> functions</a:t>
            </a:r>
            <a:r>
              <a:rPr lang="en-US" sz="2000" dirty="0" smtClean="0">
                <a:solidFill>
                  <a:srgbClr val="000000"/>
                </a:solidFill>
                <a:latin typeface="Bell MT" panose="02020503060305020303" pitchFamily="18" charset="0"/>
              </a:rPr>
              <a:t>.</a:t>
            </a:r>
          </a:p>
          <a:p>
            <a:pPr marL="1200150" lvl="2" indent="-285750">
              <a:buFont typeface="Arial" panose="020B0604020202020204" pitchFamily="34" charset="0"/>
              <a:buChar char="•"/>
            </a:pPr>
            <a:r>
              <a:rPr lang="en-US" sz="2000" dirty="0" smtClean="0">
                <a:solidFill>
                  <a:srgbClr val="000000"/>
                </a:solidFill>
                <a:latin typeface="Bell MT" panose="02020503060305020303" pitchFamily="18" charset="0"/>
              </a:rPr>
              <a:t>Action </a:t>
            </a:r>
            <a:r>
              <a:rPr lang="en-US" sz="2000" dirty="0">
                <a:solidFill>
                  <a:srgbClr val="000000"/>
                </a:solidFill>
                <a:latin typeface="Bell MT" panose="02020503060305020303" pitchFamily="18" charset="0"/>
              </a:rPr>
              <a:t>: The parsing program determines </a:t>
            </a:r>
            <a:r>
              <a:rPr lang="en-US" sz="2000" dirty="0" smtClean="0">
                <a:solidFill>
                  <a:srgbClr val="000000"/>
                </a:solidFill>
                <a:latin typeface="Bell MT" panose="02020503060305020303" pitchFamily="18" charset="0"/>
              </a:rPr>
              <a:t>S</a:t>
            </a:r>
            <a:r>
              <a:rPr lang="en-US" sz="2000" baseline="-25000" dirty="0" smtClean="0">
                <a:solidFill>
                  <a:srgbClr val="000000"/>
                </a:solidFill>
                <a:latin typeface="Bell MT" panose="02020503060305020303" pitchFamily="18" charset="0"/>
              </a:rPr>
              <a:t>m</a:t>
            </a:r>
            <a:r>
              <a:rPr lang="en-US" sz="2000" dirty="0">
                <a:solidFill>
                  <a:srgbClr val="000000"/>
                </a:solidFill>
                <a:latin typeface="Bell MT" panose="02020503060305020303" pitchFamily="18" charset="0"/>
              </a:rPr>
              <a:t>, the state currently on top of stack, and </a:t>
            </a:r>
            <a:r>
              <a:rPr lang="en-US" sz="2000" dirty="0" err="1">
                <a:solidFill>
                  <a:srgbClr val="000000"/>
                </a:solidFill>
                <a:latin typeface="Bell MT" panose="02020503060305020303" pitchFamily="18" charset="0"/>
              </a:rPr>
              <a:t>a</a:t>
            </a:r>
            <a:r>
              <a:rPr lang="en-US" sz="2000" baseline="-25000" dirty="0" err="1">
                <a:solidFill>
                  <a:srgbClr val="000000"/>
                </a:solidFill>
                <a:latin typeface="Bell MT" panose="02020503060305020303" pitchFamily="18" charset="0"/>
              </a:rPr>
              <a:t>i</a:t>
            </a:r>
            <a:r>
              <a:rPr lang="en-US" sz="2000" dirty="0">
                <a:solidFill>
                  <a:srgbClr val="000000"/>
                </a:solidFill>
                <a:latin typeface="Bell MT" panose="02020503060305020303" pitchFamily="18" charset="0"/>
              </a:rPr>
              <a:t>, the current input symbol. It then consults </a:t>
            </a:r>
            <a:r>
              <a:rPr lang="en-US" sz="2000" dirty="0" smtClean="0">
                <a:solidFill>
                  <a:srgbClr val="000000"/>
                </a:solidFill>
                <a:latin typeface="Bell MT" panose="02020503060305020303" pitchFamily="18" charset="0"/>
              </a:rPr>
              <a:t>action[</a:t>
            </a:r>
            <a:r>
              <a:rPr lang="en-US" sz="2000" dirty="0" err="1" smtClean="0">
                <a:solidFill>
                  <a:srgbClr val="000000"/>
                </a:solidFill>
                <a:latin typeface="Bell MT" panose="02020503060305020303" pitchFamily="18" charset="0"/>
              </a:rPr>
              <a:t>S</a:t>
            </a:r>
            <a:r>
              <a:rPr lang="en-US" sz="2000" baseline="-25000" dirty="0" err="1" smtClean="0">
                <a:solidFill>
                  <a:srgbClr val="000000"/>
                </a:solidFill>
                <a:latin typeface="Bell MT" panose="02020503060305020303" pitchFamily="18" charset="0"/>
              </a:rPr>
              <a:t>m</a:t>
            </a:r>
            <a:r>
              <a:rPr lang="en-US" sz="2000" dirty="0" err="1" smtClean="0">
                <a:solidFill>
                  <a:srgbClr val="000000"/>
                </a:solidFill>
                <a:latin typeface="Bell MT" panose="02020503060305020303" pitchFamily="18" charset="0"/>
              </a:rPr>
              <a:t>,a</a:t>
            </a:r>
            <a:r>
              <a:rPr lang="en-US" sz="2000" baseline="-25000" dirty="0" err="1" smtClean="0">
                <a:solidFill>
                  <a:srgbClr val="000000"/>
                </a:solidFill>
                <a:latin typeface="Bell MT" panose="02020503060305020303" pitchFamily="18" charset="0"/>
              </a:rPr>
              <a:t>i</a:t>
            </a:r>
            <a:r>
              <a:rPr lang="en-US" sz="2000" dirty="0">
                <a:solidFill>
                  <a:srgbClr val="000000"/>
                </a:solidFill>
                <a:latin typeface="Bell MT" panose="02020503060305020303" pitchFamily="18" charset="0"/>
              </a:rPr>
              <a:t>] in the action table which can have one of four values : </a:t>
            </a:r>
            <a:endParaRPr lang="en-US" sz="2000" dirty="0" smtClean="0">
              <a:solidFill>
                <a:srgbClr val="000000"/>
              </a:solidFill>
              <a:latin typeface="Bell MT" panose="02020503060305020303" pitchFamily="18" charset="0"/>
            </a:endParaRPr>
          </a:p>
          <a:p>
            <a:pPr lvl="2"/>
            <a:r>
              <a:rPr lang="en-US" sz="2000" dirty="0" smtClean="0">
                <a:solidFill>
                  <a:srgbClr val="000000"/>
                </a:solidFill>
                <a:latin typeface="Bell MT" panose="02020503060305020303" pitchFamily="18" charset="0"/>
              </a:rPr>
              <a:t>    1</a:t>
            </a:r>
            <a:r>
              <a:rPr lang="en-US" sz="2000" dirty="0">
                <a:solidFill>
                  <a:srgbClr val="000000"/>
                </a:solidFill>
                <a:latin typeface="Bell MT" panose="02020503060305020303" pitchFamily="18" charset="0"/>
              </a:rPr>
              <a:t>. shift s, where s is a state, </a:t>
            </a:r>
            <a:endParaRPr lang="en-US" sz="2000" dirty="0" smtClean="0">
              <a:solidFill>
                <a:srgbClr val="000000"/>
              </a:solidFill>
              <a:latin typeface="Bell MT" panose="02020503060305020303" pitchFamily="18" charset="0"/>
            </a:endParaRPr>
          </a:p>
          <a:p>
            <a:pPr lvl="2"/>
            <a:r>
              <a:rPr lang="en-US" sz="2000" dirty="0" smtClean="0">
                <a:solidFill>
                  <a:srgbClr val="000000"/>
                </a:solidFill>
                <a:latin typeface="Bell MT" panose="02020503060305020303" pitchFamily="18" charset="0"/>
              </a:rPr>
              <a:t>    2</a:t>
            </a:r>
            <a:r>
              <a:rPr lang="en-US" sz="2000" dirty="0">
                <a:solidFill>
                  <a:srgbClr val="000000"/>
                </a:solidFill>
                <a:latin typeface="Bell MT" panose="02020503060305020303" pitchFamily="18" charset="0"/>
              </a:rPr>
              <a:t>. reduce by a grammar production A → β, </a:t>
            </a:r>
            <a:endParaRPr lang="en-US" sz="2000" dirty="0" smtClean="0">
              <a:solidFill>
                <a:srgbClr val="000000"/>
              </a:solidFill>
              <a:latin typeface="Bell MT" panose="02020503060305020303" pitchFamily="18" charset="0"/>
            </a:endParaRPr>
          </a:p>
          <a:p>
            <a:pPr lvl="2"/>
            <a:r>
              <a:rPr lang="en-US" sz="2000" dirty="0">
                <a:solidFill>
                  <a:srgbClr val="000000"/>
                </a:solidFill>
                <a:latin typeface="Bell MT" panose="02020503060305020303" pitchFamily="18" charset="0"/>
              </a:rPr>
              <a:t> </a:t>
            </a:r>
            <a:r>
              <a:rPr lang="en-US" sz="2000" dirty="0" smtClean="0">
                <a:solidFill>
                  <a:srgbClr val="000000"/>
                </a:solidFill>
                <a:latin typeface="Bell MT" panose="02020503060305020303" pitchFamily="18" charset="0"/>
              </a:rPr>
              <a:t>   3</a:t>
            </a:r>
            <a:r>
              <a:rPr lang="en-US" sz="2000" dirty="0">
                <a:solidFill>
                  <a:srgbClr val="000000"/>
                </a:solidFill>
                <a:latin typeface="Bell MT" panose="02020503060305020303" pitchFamily="18" charset="0"/>
              </a:rPr>
              <a:t>. accept, </a:t>
            </a:r>
            <a:r>
              <a:rPr lang="en-US" sz="2000" dirty="0" smtClean="0">
                <a:solidFill>
                  <a:srgbClr val="000000"/>
                </a:solidFill>
                <a:latin typeface="Bell MT" panose="02020503060305020303" pitchFamily="18" charset="0"/>
              </a:rPr>
              <a:t>and</a:t>
            </a:r>
          </a:p>
          <a:p>
            <a:pPr lvl="2"/>
            <a:r>
              <a:rPr lang="en-US" sz="2000" dirty="0">
                <a:solidFill>
                  <a:srgbClr val="000000"/>
                </a:solidFill>
                <a:latin typeface="Bell MT" panose="02020503060305020303" pitchFamily="18" charset="0"/>
              </a:rPr>
              <a:t> </a:t>
            </a:r>
            <a:r>
              <a:rPr lang="en-US" sz="2000" dirty="0" smtClean="0">
                <a:solidFill>
                  <a:srgbClr val="000000"/>
                </a:solidFill>
                <a:latin typeface="Bell MT" panose="02020503060305020303" pitchFamily="18" charset="0"/>
              </a:rPr>
              <a:t>   </a:t>
            </a:r>
            <a:r>
              <a:rPr lang="en-US" sz="2000" dirty="0">
                <a:solidFill>
                  <a:srgbClr val="000000"/>
                </a:solidFill>
                <a:latin typeface="Bell MT" panose="02020503060305020303" pitchFamily="18" charset="0"/>
              </a:rPr>
              <a:t>4. error</a:t>
            </a:r>
            <a:r>
              <a:rPr lang="en-US" sz="2000" dirty="0" smtClean="0">
                <a:solidFill>
                  <a:srgbClr val="000000"/>
                </a:solidFill>
                <a:latin typeface="Bell MT" panose="02020503060305020303" pitchFamily="18" charset="0"/>
              </a:rPr>
              <a:t>.</a:t>
            </a:r>
          </a:p>
          <a:p>
            <a:pPr marL="1257300" lvl="2" indent="-342900">
              <a:buFont typeface="Arial" panose="020B0604020202020204" pitchFamily="34" charset="0"/>
              <a:buChar char="•"/>
            </a:pPr>
            <a:r>
              <a:rPr lang="en-US" sz="2000" dirty="0" err="1" smtClean="0">
                <a:solidFill>
                  <a:srgbClr val="000000"/>
                </a:solidFill>
                <a:latin typeface="Bell MT" panose="02020503060305020303" pitchFamily="18" charset="0"/>
              </a:rPr>
              <a:t>Goto</a:t>
            </a:r>
            <a:r>
              <a:rPr lang="en-US" sz="2000" dirty="0" smtClean="0">
                <a:solidFill>
                  <a:srgbClr val="000000"/>
                </a:solidFill>
                <a:latin typeface="Bell MT" panose="02020503060305020303" pitchFamily="18" charset="0"/>
              </a:rPr>
              <a:t> </a:t>
            </a:r>
            <a:r>
              <a:rPr lang="en-US" sz="2000" dirty="0">
                <a:solidFill>
                  <a:srgbClr val="000000"/>
                </a:solidFill>
                <a:latin typeface="Bell MT" panose="02020503060305020303" pitchFamily="18" charset="0"/>
              </a:rPr>
              <a:t>: The function </a:t>
            </a:r>
            <a:r>
              <a:rPr lang="en-US" sz="2000" dirty="0" err="1">
                <a:solidFill>
                  <a:srgbClr val="000000"/>
                </a:solidFill>
                <a:latin typeface="Bell MT" panose="02020503060305020303" pitchFamily="18" charset="0"/>
              </a:rPr>
              <a:t>goto</a:t>
            </a:r>
            <a:r>
              <a:rPr lang="en-US" sz="2000" dirty="0">
                <a:solidFill>
                  <a:srgbClr val="000000"/>
                </a:solidFill>
                <a:latin typeface="Bell MT" panose="02020503060305020303" pitchFamily="18" charset="0"/>
              </a:rPr>
              <a:t> takes a state and grammar symbol as arguments and produces a state.</a:t>
            </a:r>
            <a:br>
              <a:rPr lang="en-US" sz="2000" dirty="0">
                <a:solidFill>
                  <a:srgbClr val="000000"/>
                </a:solidFill>
                <a:latin typeface="Bell MT" panose="02020503060305020303" pitchFamily="18" charset="0"/>
              </a:rPr>
            </a:br>
            <a:r>
              <a:rPr lang="en-US" sz="2000" dirty="0">
                <a:solidFill>
                  <a:srgbClr val="000000"/>
                </a:solidFill>
                <a:latin typeface="Bell MT" panose="02020503060305020303" pitchFamily="18" charset="0"/>
              </a:rPr>
              <a:t/>
            </a:r>
            <a:br>
              <a:rPr lang="en-US" sz="2000" dirty="0">
                <a:solidFill>
                  <a:srgbClr val="000000"/>
                </a:solidFill>
                <a:latin typeface="Bell MT" panose="02020503060305020303" pitchFamily="18" charset="0"/>
              </a:rPr>
            </a:br>
            <a:endParaRPr lang="en-US" sz="2000" dirty="0">
              <a:latin typeface="Bell MT" panose="02020503060305020303" pitchFamily="18" charset="0"/>
            </a:endParaRPr>
          </a:p>
        </p:txBody>
      </p:sp>
      <p:sp>
        <p:nvSpPr>
          <p:cNvPr id="6" name="Title 1"/>
          <p:cNvSpPr>
            <a:spLocks noGrp="1"/>
          </p:cNvSpPr>
          <p:nvPr>
            <p:ph type="title"/>
          </p:nvPr>
        </p:nvSpPr>
        <p:spPr>
          <a:xfrm>
            <a:off x="712694" y="338042"/>
            <a:ext cx="10515600" cy="576169"/>
          </a:xfrm>
        </p:spPr>
        <p:txBody>
          <a:bodyPr>
            <a:normAutofit/>
          </a:bodyPr>
          <a:lstStyle/>
          <a:p>
            <a:r>
              <a:rPr lang="en-US" sz="2800" b="1" u="sng" smtClean="0">
                <a:solidFill>
                  <a:srgbClr val="C00000"/>
                </a:solidFill>
                <a:latin typeface="SimSun" panose="02010600030101010101" pitchFamily="2" charset="-122"/>
                <a:ea typeface="SimSun" panose="02010600030101010101" pitchFamily="2" charset="-122"/>
              </a:rPr>
              <a:t>Structure of LR Parsers</a:t>
            </a:r>
            <a:endParaRPr lang="en-US" sz="2800" b="1" u="sng">
              <a:solidFill>
                <a:srgbClr val="C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605476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5" y="364099"/>
            <a:ext cx="10515600" cy="806824"/>
          </a:xfrm>
        </p:spPr>
        <p:txBody>
          <a:bodyPr>
            <a:noAutofit/>
          </a:bodyPr>
          <a:lstStyle/>
          <a:p>
            <a:r>
              <a:rPr lang="en-US" sz="3200">
                <a:solidFill>
                  <a:srgbClr val="C00000"/>
                </a:solidFill>
                <a:latin typeface="SimSun" panose="02010600030101010101" pitchFamily="2" charset="-122"/>
                <a:ea typeface="SimSun" panose="02010600030101010101" pitchFamily="2" charset="-122"/>
              </a:rPr>
              <a:t>LR Parsing </a:t>
            </a:r>
            <a:r>
              <a:rPr lang="en-US" sz="3200" smtClean="0">
                <a:solidFill>
                  <a:srgbClr val="C00000"/>
                </a:solidFill>
                <a:latin typeface="SimSun" panose="02010600030101010101" pitchFamily="2" charset="-122"/>
                <a:ea typeface="SimSun" panose="02010600030101010101" pitchFamily="2" charset="-122"/>
              </a:rPr>
              <a:t>algorithm</a:t>
            </a:r>
            <a:r>
              <a:rPr lang="en-US" sz="3200">
                <a:solidFill>
                  <a:srgbClr val="C00000"/>
                </a:solidFill>
                <a:latin typeface="SimSun" panose="02010600030101010101" pitchFamily="2" charset="-122"/>
                <a:ea typeface="SimSun" panose="02010600030101010101" pitchFamily="2" charset="-122"/>
              </a:rPr>
              <a:t/>
            </a:r>
            <a:br>
              <a:rPr lang="en-US" sz="3200">
                <a:solidFill>
                  <a:srgbClr val="C00000"/>
                </a:solidFill>
                <a:latin typeface="SimSun" panose="02010600030101010101" pitchFamily="2" charset="-122"/>
                <a:ea typeface="SimSun" panose="02010600030101010101" pitchFamily="2" charset="-122"/>
              </a:rPr>
            </a:br>
            <a:r>
              <a:rPr lang="en-US" sz="3200">
                <a:solidFill>
                  <a:srgbClr val="C00000"/>
                </a:solidFill>
                <a:latin typeface="SimSun" panose="02010600030101010101" pitchFamily="2" charset="-122"/>
                <a:ea typeface="SimSun" panose="02010600030101010101" pitchFamily="2" charset="-122"/>
              </a:rPr>
              <a:t/>
            </a:r>
            <a:br>
              <a:rPr lang="en-US" sz="3200">
                <a:solidFill>
                  <a:srgbClr val="C00000"/>
                </a:solidFill>
                <a:latin typeface="SimSun" panose="02010600030101010101" pitchFamily="2" charset="-122"/>
                <a:ea typeface="SimSun" panose="02010600030101010101" pitchFamily="2" charset="-122"/>
              </a:rPr>
            </a:br>
            <a:r>
              <a:rPr lang="en-US" sz="3200" smtClean="0">
                <a:solidFill>
                  <a:srgbClr val="C00000"/>
                </a:solidFill>
                <a:latin typeface="SimSun" panose="02010600030101010101" pitchFamily="2" charset="-122"/>
                <a:ea typeface="SimSun" panose="02010600030101010101" pitchFamily="2" charset="-122"/>
              </a:rPr>
              <a:t>	</a:t>
            </a:r>
            <a:endParaRPr lang="en-US" sz="3200">
              <a:solidFill>
                <a:srgbClr val="C00000"/>
              </a:solidFill>
              <a:latin typeface="SimSun" panose="02010600030101010101" pitchFamily="2" charset="-122"/>
              <a:ea typeface="SimSun" panose="02010600030101010101" pitchFamily="2" charset="-122"/>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52</a:t>
            </a:fld>
            <a:endParaRPr lang="en-US"/>
          </a:p>
        </p:txBody>
      </p:sp>
      <p:sp>
        <p:nvSpPr>
          <p:cNvPr id="5" name="Rectangle 4"/>
          <p:cNvSpPr/>
          <p:nvPr/>
        </p:nvSpPr>
        <p:spPr>
          <a:xfrm>
            <a:off x="838199" y="767511"/>
            <a:ext cx="9179859" cy="5509200"/>
          </a:xfrm>
          <a:prstGeom prst="rect">
            <a:avLst/>
          </a:prstGeom>
        </p:spPr>
        <p:txBody>
          <a:bodyPr wrap="square">
            <a:spAutoFit/>
          </a:bodyPr>
          <a:lstStyle/>
          <a:p>
            <a:r>
              <a:rPr lang="en-US"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Input: </a:t>
            </a:r>
            <a:r>
              <a:rPr lang="en-US" sz="1600" b="1"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An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input string w and an LR parsing table with functions action and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goto               </a:t>
            </a:r>
            <a:b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for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grammar G.</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Output: </a:t>
            </a:r>
            <a:r>
              <a:rPr lang="en-US" sz="1600" b="1"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w is in L(G), a bottom-up-parse for w; otherwise, an error indication.</a:t>
            </a:r>
            <a:b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Method: </a:t>
            </a:r>
            <a:r>
              <a:rPr lang="en-US" sz="1600" b="1"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Initially</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the parser has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S0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on its stack,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where S0 </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is the initial state, and w$ in the input </a:t>
            </a: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buffer</a:t>
            </a:r>
            <a:r>
              <a:rPr lang="en-US" sz="16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The parser then executes the following program : </a:t>
            </a:r>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buFont typeface="+mj-lt"/>
              <a:buAutoNum type="arabicPeriod"/>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set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ip to point to the first input symbol of w</a:t>
            </a: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a:t>
            </a:r>
          </a:p>
          <a:p>
            <a:pPr marL="800100" lvl="1" indent="-342900">
              <a:buFont typeface="+mj-lt"/>
              <a:buAutoNum type="arabicPeriod"/>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repeat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forever </a:t>
            </a:r>
            <a:endPar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endParaRPr>
          </a:p>
          <a:p>
            <a:pPr marL="1314450" lvl="2" indent="-400050">
              <a:buFont typeface="+mj-lt"/>
              <a:buAutoNum type="romanLcPeriod"/>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let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s be the state on top of the stack </a:t>
            </a: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and a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the symbol pointed to by ip</a:t>
            </a: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a:t>
            </a:r>
          </a:p>
          <a:p>
            <a:pPr marL="1314450" lvl="2" indent="-400050">
              <a:buFont typeface="+mj-lt"/>
              <a:buAutoNum type="romanLcPeriod"/>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if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action[s, a] = shift s’ </a:t>
            </a: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then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begin </a:t>
            </a:r>
            <a:endPar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endParaRPr>
          </a:p>
          <a:p>
            <a:pPr marL="1657350" lvl="3" indent="-285750">
              <a:buFont typeface="Arial" panose="020B0604020202020204" pitchFamily="34" charset="0"/>
              <a:buChar char="•"/>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push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a then s’ on top of the stack; </a:t>
            </a:r>
            <a:endPar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endParaRPr>
          </a:p>
          <a:p>
            <a:pPr marL="1657350" lvl="3" indent="-285750">
              <a:buFont typeface="Arial" panose="020B0604020202020204" pitchFamily="34" charset="0"/>
              <a:buChar char="•"/>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advance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ip to the next input symbol</a:t>
            </a:r>
            <a:b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b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end</a:t>
            </a:r>
          </a:p>
          <a:p>
            <a:pPr marL="1314450" lvl="2" indent="-400050">
              <a:buFont typeface="+mj-lt"/>
              <a:buAutoNum type="romanLcPeriod"/>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else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if action[s, a] = reduce A→β then </a:t>
            </a: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begin</a:t>
            </a:r>
          </a:p>
          <a:p>
            <a:pPr marL="1771650" lvl="3" indent="-400050">
              <a:buFont typeface="Arial" panose="020B0604020202020204" pitchFamily="34" charset="0"/>
              <a:buChar char="•"/>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pop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2* | β | symbols off the stack; </a:t>
            </a:r>
            <a:endPar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endParaRPr>
          </a:p>
          <a:p>
            <a:pPr marL="1771650" lvl="3" indent="-400050">
              <a:buFont typeface="Arial" panose="020B0604020202020204" pitchFamily="34" charset="0"/>
              <a:buChar char="•"/>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let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s’ be the state now on top of the stack</a:t>
            </a: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a:t>
            </a:r>
          </a:p>
          <a:p>
            <a:pPr marL="1771650" lvl="3" indent="-400050">
              <a:buFont typeface="Arial" panose="020B0604020202020204" pitchFamily="34" charset="0"/>
              <a:buChar char="•"/>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push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A then goto[s’, A] on top of the stack; </a:t>
            </a:r>
            <a:endPar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endParaRPr>
          </a:p>
          <a:p>
            <a:pPr marL="1771650" lvl="3" indent="-400050">
              <a:buFont typeface="Arial" panose="020B0604020202020204" pitchFamily="34" charset="0"/>
              <a:buChar char="•"/>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output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the production A→ β</a:t>
            </a:r>
            <a:b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b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end</a:t>
            </a:r>
          </a:p>
          <a:p>
            <a:pPr marL="1314450" lvl="2" indent="-400050">
              <a:buFont typeface="+mj-lt"/>
              <a:buAutoNum type="romanLcPeriod"/>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else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if action[s, a] = accept </a:t>
            </a: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then return</a:t>
            </a:r>
          </a:p>
          <a:p>
            <a:pPr marL="1314450" lvl="2" indent="-400050">
              <a:buFont typeface="+mj-lt"/>
              <a:buAutoNum type="romanLcPeriod"/>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else </a:t>
            </a:r>
            <a:r>
              <a:rPr lang="en-US" sz="1600">
                <a:solidFill>
                  <a:srgbClr val="000000"/>
                </a:solidFill>
                <a:latin typeface="SimSun" panose="02010600030101010101" pitchFamily="2" charset="-122"/>
                <a:ea typeface="SimSun" panose="02010600030101010101" pitchFamily="2" charset="-122"/>
                <a:cs typeface="Arial Unicode MS" panose="020B0604020202020204" pitchFamily="34" charset="-128"/>
              </a:rPr>
              <a:t>error( </a:t>
            </a: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a:t>
            </a:r>
          </a:p>
          <a:p>
            <a:pPr marL="857250" lvl="1" indent="-400050">
              <a:buFont typeface="+mj-lt"/>
              <a:buAutoNum type="arabicPeriod"/>
            </a:pPr>
            <a:r>
              <a:rPr lang="en-US" sz="1600" smtClean="0">
                <a:solidFill>
                  <a:srgbClr val="000000"/>
                </a:solidFill>
                <a:latin typeface="SimSun" panose="02010600030101010101" pitchFamily="2" charset="-122"/>
                <a:ea typeface="SimSun" panose="02010600030101010101" pitchFamily="2" charset="-122"/>
                <a:cs typeface="Arial Unicode MS" panose="020B0604020202020204" pitchFamily="34" charset="-128"/>
              </a:rPr>
              <a:t>end</a:t>
            </a:r>
            <a:endParaRPr lang="en-US" sz="1600">
              <a:latin typeface="SimSun" panose="02010600030101010101" pitchFamily="2" charset="-122"/>
              <a:ea typeface="SimSun" panose="02010600030101010101" pitchFamily="2" charset="-122"/>
              <a:cs typeface="Arial Unicode MS" panose="020B0604020202020204" pitchFamily="34" charset="-128"/>
            </a:endParaRPr>
          </a:p>
        </p:txBody>
      </p:sp>
    </p:spTree>
    <p:extLst>
      <p:ext uri="{BB962C8B-B14F-4D97-AF65-F5344CB8AC3E}">
        <p14:creationId xmlns:p14="http://schemas.microsoft.com/office/powerpoint/2010/main" val="1849811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0"/>
            <a:ext cx="10515600" cy="841469"/>
          </a:xfrm>
        </p:spPr>
        <p:txBody>
          <a:bodyPr>
            <a:noAutofit/>
          </a:bodyPr>
          <a:lstStyle/>
          <a:p>
            <a:r>
              <a:rPr lang="en-US" sz="2400" smtClean="0">
                <a:solidFill>
                  <a:srgbClr val="C00000"/>
                </a:solidFill>
                <a:latin typeface="SimSun" panose="02010600030101010101" pitchFamily="2" charset="-122"/>
                <a:ea typeface="SimSun" panose="02010600030101010101" pitchFamily="2" charset="-122"/>
              </a:rPr>
              <a:t/>
            </a:r>
            <a:br>
              <a:rPr lang="en-US" sz="2400" smtClean="0">
                <a:solidFill>
                  <a:srgbClr val="C00000"/>
                </a:solidFill>
                <a:latin typeface="SimSun" panose="02010600030101010101" pitchFamily="2" charset="-122"/>
                <a:ea typeface="SimSun" panose="02010600030101010101" pitchFamily="2" charset="-122"/>
              </a:rPr>
            </a:br>
            <a:r>
              <a:rPr lang="en-US" sz="2400" smtClean="0">
                <a:solidFill>
                  <a:srgbClr val="C00000"/>
                </a:solidFill>
                <a:latin typeface="SimSun" panose="02010600030101010101" pitchFamily="2" charset="-122"/>
                <a:ea typeface="SimSun" panose="02010600030101010101" pitchFamily="2" charset="-122"/>
              </a:rPr>
              <a:t>CONSTRUCTING </a:t>
            </a:r>
            <a:r>
              <a:rPr lang="en-US" sz="2400">
                <a:solidFill>
                  <a:srgbClr val="C00000"/>
                </a:solidFill>
                <a:latin typeface="SimSun" panose="02010600030101010101" pitchFamily="2" charset="-122"/>
                <a:ea typeface="SimSun" panose="02010600030101010101" pitchFamily="2" charset="-122"/>
              </a:rPr>
              <a:t>SLR(1) PARSING TABLE:</a:t>
            </a:r>
            <a:br>
              <a:rPr lang="en-US" sz="2400">
                <a:solidFill>
                  <a:srgbClr val="C00000"/>
                </a:solidFill>
                <a:latin typeface="SimSun" panose="02010600030101010101" pitchFamily="2" charset="-122"/>
                <a:ea typeface="SimSun" panose="02010600030101010101" pitchFamily="2" charset="-122"/>
              </a:rPr>
            </a:br>
            <a:r>
              <a:rPr lang="en-US" sz="2400">
                <a:solidFill>
                  <a:srgbClr val="C00000"/>
                </a:solidFill>
                <a:latin typeface="SimSun" panose="02010600030101010101" pitchFamily="2" charset="-122"/>
                <a:ea typeface="SimSun" panose="02010600030101010101" pitchFamily="2" charset="-122"/>
              </a:rPr>
              <a:t/>
            </a:r>
            <a:br>
              <a:rPr lang="en-US" sz="2400">
                <a:solidFill>
                  <a:srgbClr val="C00000"/>
                </a:solidFill>
                <a:latin typeface="SimSun" panose="02010600030101010101" pitchFamily="2" charset="-122"/>
                <a:ea typeface="SimSun" panose="02010600030101010101" pitchFamily="2" charset="-122"/>
              </a:rPr>
            </a:br>
            <a:endParaRPr lang="en-US" sz="2400">
              <a:solidFill>
                <a:srgbClr val="C00000"/>
              </a:solidFill>
              <a:latin typeface="SimSun" panose="02010600030101010101" pitchFamily="2" charset="-122"/>
              <a:ea typeface="SimSun" panose="02010600030101010101" pitchFamily="2" charset="-122"/>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53</a:t>
            </a:fld>
            <a:endParaRPr lang="en-US"/>
          </a:p>
        </p:txBody>
      </p:sp>
      <p:sp>
        <p:nvSpPr>
          <p:cNvPr id="5" name="Rectangle 4"/>
          <p:cNvSpPr/>
          <p:nvPr/>
        </p:nvSpPr>
        <p:spPr>
          <a:xfrm>
            <a:off x="573741" y="532186"/>
            <a:ext cx="8139953" cy="2031325"/>
          </a:xfrm>
          <a:prstGeom prst="rect">
            <a:avLst/>
          </a:prstGeom>
        </p:spPr>
        <p:txBody>
          <a:bodyPr wrap="square">
            <a:spAutoFit/>
          </a:bodyPr>
          <a:lstStyle/>
          <a:p>
            <a:r>
              <a:rPr lang="en-US">
                <a:solidFill>
                  <a:srgbClr val="000000"/>
                </a:solidFill>
                <a:latin typeface="SimSun" panose="02010600030101010101" pitchFamily="2" charset="-122"/>
                <a:ea typeface="SimSun" panose="02010600030101010101" pitchFamily="2" charset="-122"/>
              </a:rPr>
              <a:t>To perform SLR parsing, take grammar as input and do the following: </a:t>
            </a:r>
            <a:endParaRPr lang="en-US" smtClean="0">
              <a:solidFill>
                <a:srgbClr val="000000"/>
              </a:solidFill>
              <a:latin typeface="SimSun" panose="02010600030101010101" pitchFamily="2" charset="-122"/>
              <a:ea typeface="SimSun" panose="02010600030101010101" pitchFamily="2" charset="-122"/>
            </a:endParaRPr>
          </a:p>
          <a:p>
            <a:pPr marL="342900" indent="-342900">
              <a:buAutoNum type="arabicPeriod"/>
            </a:pPr>
            <a:r>
              <a:rPr lang="en-US" smtClean="0">
                <a:solidFill>
                  <a:srgbClr val="000000"/>
                </a:solidFill>
                <a:latin typeface="SimSun" panose="02010600030101010101" pitchFamily="2" charset="-122"/>
                <a:ea typeface="SimSun" panose="02010600030101010101" pitchFamily="2" charset="-122"/>
              </a:rPr>
              <a:t>Find </a:t>
            </a:r>
            <a:r>
              <a:rPr lang="en-US">
                <a:solidFill>
                  <a:srgbClr val="000000"/>
                </a:solidFill>
                <a:latin typeface="SimSun" panose="02010600030101010101" pitchFamily="2" charset="-122"/>
                <a:ea typeface="SimSun" panose="02010600030101010101" pitchFamily="2" charset="-122"/>
              </a:rPr>
              <a:t>LR(0) items. </a:t>
            </a:r>
            <a:endParaRPr lang="en-US" smtClean="0">
              <a:solidFill>
                <a:srgbClr val="000000"/>
              </a:solidFill>
              <a:latin typeface="SimSun" panose="02010600030101010101" pitchFamily="2" charset="-122"/>
              <a:ea typeface="SimSun" panose="02010600030101010101" pitchFamily="2" charset="-122"/>
            </a:endParaRPr>
          </a:p>
          <a:p>
            <a:pPr marL="342900" indent="-342900">
              <a:buAutoNum type="arabicPeriod"/>
            </a:pPr>
            <a:r>
              <a:rPr lang="en-US" smtClean="0">
                <a:solidFill>
                  <a:srgbClr val="000000"/>
                </a:solidFill>
                <a:latin typeface="SimSun" panose="02010600030101010101" pitchFamily="2" charset="-122"/>
                <a:ea typeface="SimSun" panose="02010600030101010101" pitchFamily="2" charset="-122"/>
              </a:rPr>
              <a:t>Completing </a:t>
            </a:r>
            <a:r>
              <a:rPr lang="en-US">
                <a:solidFill>
                  <a:srgbClr val="000000"/>
                </a:solidFill>
                <a:latin typeface="SimSun" panose="02010600030101010101" pitchFamily="2" charset="-122"/>
                <a:ea typeface="SimSun" panose="02010600030101010101" pitchFamily="2" charset="-122"/>
              </a:rPr>
              <a:t>the closure. </a:t>
            </a:r>
            <a:endParaRPr lang="en-US" smtClean="0">
              <a:solidFill>
                <a:srgbClr val="000000"/>
              </a:solidFill>
              <a:latin typeface="SimSun" panose="02010600030101010101" pitchFamily="2" charset="-122"/>
              <a:ea typeface="SimSun" panose="02010600030101010101" pitchFamily="2" charset="-122"/>
            </a:endParaRPr>
          </a:p>
          <a:p>
            <a:pPr marL="342900" indent="-342900">
              <a:buAutoNum type="arabicPeriod"/>
            </a:pPr>
            <a:r>
              <a:rPr lang="en-US" smtClean="0">
                <a:solidFill>
                  <a:srgbClr val="000000"/>
                </a:solidFill>
                <a:latin typeface="SimSun" panose="02010600030101010101" pitchFamily="2" charset="-122"/>
                <a:ea typeface="SimSun" panose="02010600030101010101" pitchFamily="2" charset="-122"/>
              </a:rPr>
              <a:t>Compute </a:t>
            </a:r>
            <a:r>
              <a:rPr lang="en-US">
                <a:solidFill>
                  <a:srgbClr val="000000"/>
                </a:solidFill>
                <a:latin typeface="SimSun" panose="02010600030101010101" pitchFamily="2" charset="-122"/>
                <a:ea typeface="SimSun" panose="02010600030101010101" pitchFamily="2" charset="-122"/>
              </a:rPr>
              <a:t>goto(I,X), where, I is set of items and X is grammar symbol.</a:t>
            </a:r>
            <a:br>
              <a:rPr lang="en-US">
                <a:solidFill>
                  <a:srgbClr val="000000"/>
                </a:solidFill>
                <a:latin typeface="SimSun" panose="02010600030101010101" pitchFamily="2" charset="-122"/>
                <a:ea typeface="SimSun" panose="02010600030101010101" pitchFamily="2" charset="-122"/>
              </a:rPr>
            </a:br>
            <a:r>
              <a:rPr lang="en-US">
                <a:solidFill>
                  <a:srgbClr val="000000"/>
                </a:solidFill>
                <a:latin typeface="SimSun" panose="02010600030101010101" pitchFamily="2" charset="-122"/>
                <a:ea typeface="SimSun" panose="02010600030101010101" pitchFamily="2" charset="-122"/>
              </a:rPr>
              <a:t/>
            </a:r>
            <a:br>
              <a:rPr lang="en-US">
                <a:solidFill>
                  <a:srgbClr val="000000"/>
                </a:solidFill>
                <a:latin typeface="SimSun" panose="02010600030101010101" pitchFamily="2" charset="-122"/>
                <a:ea typeface="SimSun" panose="02010600030101010101" pitchFamily="2" charset="-122"/>
              </a:rPr>
            </a:br>
            <a:endParaRPr lang="en-US">
              <a:latin typeface="SimSun" panose="02010600030101010101" pitchFamily="2" charset="-122"/>
              <a:ea typeface="SimSun" panose="02010600030101010101" pitchFamily="2" charset="-122"/>
            </a:endParaRPr>
          </a:p>
        </p:txBody>
      </p:sp>
      <p:sp>
        <p:nvSpPr>
          <p:cNvPr id="6" name="Rectangle 5"/>
          <p:cNvSpPr/>
          <p:nvPr/>
        </p:nvSpPr>
        <p:spPr>
          <a:xfrm>
            <a:off x="701489" y="2012647"/>
            <a:ext cx="8227358" cy="5016758"/>
          </a:xfrm>
          <a:prstGeom prst="rect">
            <a:avLst/>
          </a:prstGeom>
        </p:spPr>
        <p:txBody>
          <a:bodyPr wrap="square">
            <a:spAutoFit/>
          </a:bodyPr>
          <a:lstStyle/>
          <a:p>
            <a:pPr marL="285750" indent="-285750">
              <a:buFont typeface="Arial" panose="020B0604020202020204" pitchFamily="34" charset="0"/>
              <a:buChar char="•"/>
            </a:pPr>
            <a:r>
              <a:rPr lang="en-US" sz="2000" b="1" u="sng">
                <a:solidFill>
                  <a:srgbClr val="C00000"/>
                </a:solidFill>
                <a:latin typeface="Bell MT" panose="02020503060305020303" pitchFamily="18" charset="0"/>
              </a:rPr>
              <a:t>LR(0) items: </a:t>
            </a:r>
            <a:r>
              <a:rPr lang="en-US" sz="2000">
                <a:solidFill>
                  <a:srgbClr val="000000"/>
                </a:solidFill>
                <a:latin typeface="Bell MT" panose="02020503060305020303" pitchFamily="18" charset="0"/>
              </a:rPr>
              <a:t>An LR(0) item of a grammar G is a production of G with a dot at some position of the right side. </a:t>
            </a:r>
            <a:endParaRPr lang="en-US" sz="2000" smtClean="0">
              <a:solidFill>
                <a:srgbClr val="000000"/>
              </a:solidFill>
              <a:latin typeface="Bell MT" panose="02020503060305020303" pitchFamily="18" charset="0"/>
            </a:endParaRPr>
          </a:p>
          <a:p>
            <a:r>
              <a:rPr lang="en-US" sz="2000" smtClean="0">
                <a:solidFill>
                  <a:srgbClr val="000000"/>
                </a:solidFill>
                <a:latin typeface="Bell MT" panose="02020503060305020303" pitchFamily="18" charset="0"/>
              </a:rPr>
              <a:t>     For </a:t>
            </a:r>
            <a:r>
              <a:rPr lang="en-US" sz="2000">
                <a:solidFill>
                  <a:srgbClr val="000000"/>
                </a:solidFill>
                <a:latin typeface="Bell MT" panose="02020503060305020303" pitchFamily="18" charset="0"/>
              </a:rPr>
              <a:t>example, production A → XYZ yields the four items : </a:t>
            </a:r>
            <a:endParaRPr lang="en-US" sz="2000" smtClean="0">
              <a:solidFill>
                <a:srgbClr val="000000"/>
              </a:solidFill>
              <a:latin typeface="Bell MT" panose="02020503060305020303" pitchFamily="18" charset="0"/>
            </a:endParaRPr>
          </a:p>
          <a:p>
            <a:r>
              <a:rPr lang="en-US" sz="2000" smtClean="0">
                <a:solidFill>
                  <a:srgbClr val="000000"/>
                </a:solidFill>
                <a:latin typeface="Bell MT" panose="02020503060305020303" pitchFamily="18" charset="0"/>
              </a:rPr>
              <a:t>     A </a:t>
            </a:r>
            <a:r>
              <a:rPr lang="en-US" sz="2000">
                <a:solidFill>
                  <a:srgbClr val="000000"/>
                </a:solidFill>
                <a:latin typeface="Bell MT" panose="02020503060305020303" pitchFamily="18" charset="0"/>
              </a:rPr>
              <a:t>→ . XYZ </a:t>
            </a:r>
            <a:endParaRPr lang="en-US" sz="2000" smtClean="0">
              <a:solidFill>
                <a:srgbClr val="000000"/>
              </a:solidFill>
              <a:latin typeface="Bell MT" panose="02020503060305020303" pitchFamily="18" charset="0"/>
            </a:endParaRPr>
          </a:p>
          <a:p>
            <a:r>
              <a:rPr lang="en-US" sz="2000">
                <a:solidFill>
                  <a:srgbClr val="000000"/>
                </a:solidFill>
                <a:latin typeface="Bell MT" panose="02020503060305020303" pitchFamily="18" charset="0"/>
              </a:rPr>
              <a:t> </a:t>
            </a:r>
            <a:r>
              <a:rPr lang="en-US" sz="2000" smtClean="0">
                <a:solidFill>
                  <a:srgbClr val="000000"/>
                </a:solidFill>
                <a:latin typeface="Bell MT" panose="02020503060305020303" pitchFamily="18" charset="0"/>
              </a:rPr>
              <a:t>    A </a:t>
            </a:r>
            <a:r>
              <a:rPr lang="en-US" sz="2000">
                <a:solidFill>
                  <a:srgbClr val="000000"/>
                </a:solidFill>
                <a:latin typeface="Bell MT" panose="02020503060305020303" pitchFamily="18" charset="0"/>
              </a:rPr>
              <a:t>→ X . YZ </a:t>
            </a:r>
            <a:endParaRPr lang="en-US" sz="2000" smtClean="0">
              <a:solidFill>
                <a:srgbClr val="000000"/>
              </a:solidFill>
              <a:latin typeface="Bell MT" panose="02020503060305020303" pitchFamily="18" charset="0"/>
            </a:endParaRPr>
          </a:p>
          <a:p>
            <a:r>
              <a:rPr lang="en-US" sz="2000">
                <a:solidFill>
                  <a:srgbClr val="000000"/>
                </a:solidFill>
                <a:latin typeface="Bell MT" panose="02020503060305020303" pitchFamily="18" charset="0"/>
              </a:rPr>
              <a:t> </a:t>
            </a:r>
            <a:r>
              <a:rPr lang="en-US" sz="2000" smtClean="0">
                <a:solidFill>
                  <a:srgbClr val="000000"/>
                </a:solidFill>
                <a:latin typeface="Bell MT" panose="02020503060305020303" pitchFamily="18" charset="0"/>
              </a:rPr>
              <a:t>   A </a:t>
            </a:r>
            <a:r>
              <a:rPr lang="en-US" sz="2000">
                <a:solidFill>
                  <a:srgbClr val="000000"/>
                </a:solidFill>
                <a:latin typeface="Bell MT" panose="02020503060305020303" pitchFamily="18" charset="0"/>
              </a:rPr>
              <a:t>→ XY . Z </a:t>
            </a:r>
            <a:endParaRPr lang="en-US" sz="2000" smtClean="0">
              <a:solidFill>
                <a:srgbClr val="000000"/>
              </a:solidFill>
              <a:latin typeface="Bell MT" panose="02020503060305020303" pitchFamily="18" charset="0"/>
            </a:endParaRPr>
          </a:p>
          <a:p>
            <a:r>
              <a:rPr lang="en-US" sz="2000">
                <a:solidFill>
                  <a:srgbClr val="000000"/>
                </a:solidFill>
                <a:latin typeface="Bell MT" panose="02020503060305020303" pitchFamily="18" charset="0"/>
              </a:rPr>
              <a:t> </a:t>
            </a:r>
            <a:r>
              <a:rPr lang="en-US" sz="2000" smtClean="0">
                <a:solidFill>
                  <a:srgbClr val="000000"/>
                </a:solidFill>
                <a:latin typeface="Bell MT" panose="02020503060305020303" pitchFamily="18" charset="0"/>
              </a:rPr>
              <a:t>   A </a:t>
            </a:r>
            <a:r>
              <a:rPr lang="en-US" sz="2000">
                <a:solidFill>
                  <a:srgbClr val="000000"/>
                </a:solidFill>
                <a:latin typeface="Bell MT" panose="02020503060305020303" pitchFamily="18" charset="0"/>
              </a:rPr>
              <a:t>→ XYZ </a:t>
            </a:r>
            <a:r>
              <a:rPr lang="en-US" sz="2000" smtClean="0">
                <a:solidFill>
                  <a:srgbClr val="000000"/>
                </a:solidFill>
                <a:latin typeface="Bell MT" panose="02020503060305020303" pitchFamily="18" charset="0"/>
              </a:rPr>
              <a:t>.</a:t>
            </a:r>
          </a:p>
          <a:p>
            <a:endParaRPr lang="en-US" sz="2000" smtClean="0">
              <a:solidFill>
                <a:srgbClr val="000000"/>
              </a:solidFill>
              <a:latin typeface="Bell MT" panose="02020503060305020303" pitchFamily="18" charset="0"/>
            </a:endParaRPr>
          </a:p>
          <a:p>
            <a:pPr marL="285750" indent="-285750">
              <a:buFont typeface="Arial" panose="020B0604020202020204" pitchFamily="34" charset="0"/>
              <a:buChar char="•"/>
            </a:pPr>
            <a:r>
              <a:rPr lang="en-US" sz="2000" b="1" u="sng" smtClean="0">
                <a:solidFill>
                  <a:srgbClr val="C00000"/>
                </a:solidFill>
                <a:latin typeface="Bell MT" panose="02020503060305020303" pitchFamily="18" charset="0"/>
              </a:rPr>
              <a:t>Closure </a:t>
            </a:r>
            <a:r>
              <a:rPr lang="en-US" sz="2000" b="1" u="sng">
                <a:solidFill>
                  <a:srgbClr val="C00000"/>
                </a:solidFill>
                <a:latin typeface="Bell MT" panose="02020503060305020303" pitchFamily="18" charset="0"/>
              </a:rPr>
              <a:t>operation: </a:t>
            </a:r>
            <a:r>
              <a:rPr lang="en-US" sz="2000">
                <a:solidFill>
                  <a:srgbClr val="000000"/>
                </a:solidFill>
                <a:latin typeface="Bell MT" panose="02020503060305020303" pitchFamily="18" charset="0"/>
              </a:rPr>
              <a:t>If I is a set of items for a grammar G, then closure(I) is the set of items constructed from I by the two rules: </a:t>
            </a:r>
            <a:endParaRPr lang="en-US" sz="2000" smtClean="0">
              <a:solidFill>
                <a:srgbClr val="000000"/>
              </a:solidFill>
              <a:latin typeface="Bell MT" panose="02020503060305020303" pitchFamily="18" charset="0"/>
            </a:endParaRPr>
          </a:p>
          <a:p>
            <a:pPr marL="914400" lvl="1" indent="-457200">
              <a:buFont typeface="+mj-lt"/>
              <a:buAutoNum type="arabicPeriod"/>
            </a:pPr>
            <a:r>
              <a:rPr lang="en-US" sz="2000" smtClean="0">
                <a:solidFill>
                  <a:srgbClr val="000000"/>
                </a:solidFill>
                <a:latin typeface="Bell MT" panose="02020503060305020303" pitchFamily="18" charset="0"/>
              </a:rPr>
              <a:t>Initially</a:t>
            </a:r>
            <a:r>
              <a:rPr lang="en-US" sz="2000">
                <a:solidFill>
                  <a:srgbClr val="000000"/>
                </a:solidFill>
                <a:latin typeface="Bell MT" panose="02020503060305020303" pitchFamily="18" charset="0"/>
              </a:rPr>
              <a:t>, every item in I is added to closure(I). </a:t>
            </a:r>
            <a:endParaRPr lang="en-US" sz="2000" smtClean="0">
              <a:solidFill>
                <a:srgbClr val="000000"/>
              </a:solidFill>
              <a:latin typeface="Bell MT" panose="02020503060305020303" pitchFamily="18" charset="0"/>
            </a:endParaRPr>
          </a:p>
          <a:p>
            <a:pPr marL="914400" lvl="1" indent="-457200">
              <a:buFont typeface="+mj-lt"/>
              <a:buAutoNum type="arabicPeriod"/>
            </a:pPr>
            <a:r>
              <a:rPr lang="en-US" sz="2000" smtClean="0">
                <a:solidFill>
                  <a:srgbClr val="000000"/>
                </a:solidFill>
                <a:latin typeface="Bell MT" panose="02020503060305020303" pitchFamily="18" charset="0"/>
              </a:rPr>
              <a:t>If </a:t>
            </a:r>
            <a:r>
              <a:rPr lang="en-US" sz="2000">
                <a:solidFill>
                  <a:srgbClr val="000000"/>
                </a:solidFill>
                <a:latin typeface="Bell MT" panose="02020503060305020303" pitchFamily="18" charset="0"/>
              </a:rPr>
              <a:t>A → α . Bβ is in closure(I) and B → γ is a production, then add the item B → . γ to I , if it is not already there. </a:t>
            </a:r>
            <a:r>
              <a:rPr lang="en-US" sz="2000" smtClean="0">
                <a:solidFill>
                  <a:srgbClr val="000000"/>
                </a:solidFill>
                <a:latin typeface="Bell MT" panose="02020503060305020303" pitchFamily="18" charset="0"/>
              </a:rPr>
              <a:t> We </a:t>
            </a:r>
            <a:r>
              <a:rPr lang="en-US" sz="2000">
                <a:solidFill>
                  <a:srgbClr val="000000"/>
                </a:solidFill>
                <a:latin typeface="Bell MT" panose="02020503060305020303" pitchFamily="18" charset="0"/>
              </a:rPr>
              <a:t>apply this rule until no more new items can be added to closure(I).</a:t>
            </a:r>
            <a:br>
              <a:rPr lang="en-US" sz="2000">
                <a:solidFill>
                  <a:srgbClr val="000000"/>
                </a:solidFill>
                <a:latin typeface="Bell MT" panose="02020503060305020303" pitchFamily="18" charset="0"/>
              </a:rPr>
            </a:br>
            <a:r>
              <a:rPr lang="en-US" sz="2000">
                <a:solidFill>
                  <a:srgbClr val="000000"/>
                </a:solidFill>
                <a:latin typeface="Bell MT" panose="02020503060305020303" pitchFamily="18" charset="0"/>
              </a:rPr>
              <a:t/>
            </a:r>
            <a:br>
              <a:rPr lang="en-US" sz="2000">
                <a:solidFill>
                  <a:srgbClr val="000000"/>
                </a:solidFill>
                <a:latin typeface="Bell MT" panose="02020503060305020303" pitchFamily="18" charset="0"/>
              </a:rPr>
            </a:br>
            <a:endParaRPr lang="en-US" sz="2000">
              <a:latin typeface="Bell MT" panose="02020503060305020303" pitchFamily="18" charset="0"/>
            </a:endParaRPr>
          </a:p>
        </p:txBody>
      </p:sp>
    </p:spTree>
    <p:extLst>
      <p:ext uri="{BB962C8B-B14F-4D97-AF65-F5344CB8AC3E}">
        <p14:creationId xmlns:p14="http://schemas.microsoft.com/office/powerpoint/2010/main" val="4096122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982" y="21196"/>
            <a:ext cx="10515600" cy="804769"/>
          </a:xfrm>
        </p:spPr>
        <p:txBody>
          <a:bodyPr>
            <a:normAutofit/>
          </a:bodyPr>
          <a:lstStyle/>
          <a:p>
            <a:r>
              <a:rPr lang="en-US" sz="3200" smtClean="0"/>
              <a:t>Example:</a:t>
            </a:r>
            <a:endParaRPr lang="en-US" sz="3200"/>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54</a:t>
            </a:fld>
            <a:endParaRPr lang="en-US"/>
          </a:p>
        </p:txBody>
      </p:sp>
      <p:sp>
        <p:nvSpPr>
          <p:cNvPr id="12" name="Rectangle 11"/>
          <p:cNvSpPr/>
          <p:nvPr/>
        </p:nvSpPr>
        <p:spPr>
          <a:xfrm>
            <a:off x="2539253" y="256954"/>
            <a:ext cx="2478741" cy="1324978"/>
          </a:xfrm>
          <a:prstGeom prst="rect">
            <a:avLst/>
          </a:prstGeom>
        </p:spPr>
        <p:txBody>
          <a:bodyPr wrap="square">
            <a:spAutoFit/>
          </a:bodyPr>
          <a:lstStyle/>
          <a:p>
            <a:r>
              <a:rPr lang="en-US">
                <a:latin typeface="Times New Roman" panose="02020603050405020304" pitchFamily="18" charset="0"/>
              </a:rPr>
              <a:t>Consider a grammar:</a:t>
            </a:r>
            <a:endParaRPr lang="en-US"/>
          </a:p>
          <a:p>
            <a:pPr>
              <a:lnSpc>
                <a:spcPct val="115000"/>
              </a:lnSpc>
            </a:pPr>
            <a:r>
              <a:rPr lang="en-US">
                <a:latin typeface="Times New Roman" panose="02020603050405020304" pitchFamily="18" charset="0"/>
                <a:ea typeface="Calibri" panose="020F0502020204030204" pitchFamily="34" charset="0"/>
                <a:cs typeface="Mangal" panose="02040503050203030202" pitchFamily="18" charset="0"/>
              </a:rPr>
              <a:t> </a:t>
            </a:r>
            <a:r>
              <a:rPr lang="en-US" smtClean="0">
                <a:latin typeface="Times New Roman" panose="02020603050405020304" pitchFamily="18" charset="0"/>
                <a:ea typeface="Calibri" panose="020F0502020204030204" pitchFamily="34" charset="0"/>
                <a:cs typeface="Mangal" panose="02040503050203030202" pitchFamily="18" charset="0"/>
              </a:rPr>
              <a:t>        </a:t>
            </a:r>
            <a:r>
              <a:rPr lang="en-US" i="1" smtClean="0">
                <a:latin typeface="Times New Roman" panose="02020603050405020304" pitchFamily="18" charset="0"/>
                <a:ea typeface="Calibri" panose="020F0502020204030204" pitchFamily="34" charset="0"/>
                <a:cs typeface="Mangal" panose="02040503050203030202" pitchFamily="18" charset="0"/>
              </a:rPr>
              <a:t>E </a:t>
            </a:r>
            <a:r>
              <a:rPr lang="en-US">
                <a:latin typeface="Times New Roman" panose="02020603050405020304" pitchFamily="18" charset="0"/>
                <a:ea typeface="SymbolMT"/>
                <a:cs typeface="Mangal" panose="02040503050203030202" pitchFamily="18" charset="0"/>
              </a:rPr>
              <a:t>→ </a:t>
            </a:r>
            <a:r>
              <a:rPr lang="en-US" i="1">
                <a:latin typeface="Times New Roman" panose="02020603050405020304" pitchFamily="18" charset="0"/>
                <a:ea typeface="Calibri" panose="020F0502020204030204" pitchFamily="34" charset="0"/>
                <a:cs typeface="Mangal" panose="02040503050203030202" pitchFamily="18" charset="0"/>
              </a:rPr>
              <a:t>E </a:t>
            </a:r>
            <a:r>
              <a:rPr lang="en-US" b="1">
                <a:latin typeface="Times New Roman" panose="02020603050405020304" pitchFamily="18" charset="0"/>
                <a:ea typeface="Calibri" panose="020F0502020204030204" pitchFamily="34" charset="0"/>
                <a:cs typeface="Mangal" panose="02040503050203030202" pitchFamily="18" charset="0"/>
              </a:rPr>
              <a:t>+ </a:t>
            </a:r>
            <a:r>
              <a:rPr lang="en-US" i="1">
                <a:latin typeface="Times New Roman" panose="02020603050405020304" pitchFamily="18" charset="0"/>
                <a:ea typeface="Calibri" panose="020F0502020204030204" pitchFamily="34" charset="0"/>
                <a:cs typeface="Mangal" panose="02040503050203030202" pitchFamily="18" charset="0"/>
              </a:rPr>
              <a:t>T </a:t>
            </a:r>
            <a:r>
              <a:rPr lang="en-US">
                <a:latin typeface="Times New Roman" panose="02020603050405020304" pitchFamily="18" charset="0"/>
                <a:ea typeface="Calibri" panose="020F0502020204030204" pitchFamily="34" charset="0"/>
                <a:cs typeface="Mangal" panose="02040503050203030202" pitchFamily="18" charset="0"/>
              </a:rPr>
              <a:t>| </a:t>
            </a:r>
            <a:r>
              <a:rPr lang="en-US" i="1">
                <a:latin typeface="Times New Roman" panose="02020603050405020304" pitchFamily="18" charset="0"/>
                <a:ea typeface="Calibri" panose="020F0502020204030204" pitchFamily="34" charset="0"/>
                <a:cs typeface="Mangal" panose="02040503050203030202" pitchFamily="18" charset="0"/>
              </a:rPr>
              <a:t>T</a:t>
            </a:r>
            <a:endParaRPr lang="en-US" sz="1600">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i="1">
                <a:latin typeface="Times New Roman" panose="02020603050405020304" pitchFamily="18" charset="0"/>
                <a:ea typeface="Calibri" panose="020F0502020204030204" pitchFamily="34" charset="0"/>
                <a:cs typeface="Mangal" panose="02040503050203030202" pitchFamily="18" charset="0"/>
              </a:rPr>
              <a:t>T </a:t>
            </a:r>
            <a:r>
              <a:rPr lang="en-US">
                <a:latin typeface="Times New Roman" panose="02020603050405020304" pitchFamily="18" charset="0"/>
                <a:ea typeface="SymbolMT"/>
                <a:cs typeface="Mangal" panose="02040503050203030202" pitchFamily="18" charset="0"/>
              </a:rPr>
              <a:t>→ </a:t>
            </a:r>
            <a:r>
              <a:rPr lang="en-US" i="1">
                <a:latin typeface="Times New Roman" panose="02020603050405020304" pitchFamily="18" charset="0"/>
                <a:ea typeface="Calibri" panose="020F0502020204030204" pitchFamily="34" charset="0"/>
                <a:cs typeface="Mangal" panose="02040503050203030202" pitchFamily="18" charset="0"/>
              </a:rPr>
              <a:t>T </a:t>
            </a:r>
            <a:r>
              <a:rPr lang="en-US" b="1">
                <a:latin typeface="Times New Roman" panose="02020603050405020304" pitchFamily="18" charset="0"/>
                <a:ea typeface="Calibri" panose="020F0502020204030204" pitchFamily="34" charset="0"/>
                <a:cs typeface="Mangal" panose="02040503050203030202" pitchFamily="18" charset="0"/>
              </a:rPr>
              <a:t>* </a:t>
            </a:r>
            <a:r>
              <a:rPr lang="en-US" i="1">
                <a:latin typeface="Times New Roman" panose="02020603050405020304" pitchFamily="18" charset="0"/>
                <a:ea typeface="Calibri" panose="020F0502020204030204" pitchFamily="34" charset="0"/>
                <a:cs typeface="Mangal" panose="02040503050203030202" pitchFamily="18" charset="0"/>
              </a:rPr>
              <a:t>F </a:t>
            </a:r>
            <a:r>
              <a:rPr lang="en-US">
                <a:latin typeface="Times New Roman" panose="02020603050405020304" pitchFamily="18" charset="0"/>
                <a:ea typeface="Calibri" panose="020F0502020204030204" pitchFamily="34" charset="0"/>
                <a:cs typeface="Mangal" panose="02040503050203030202" pitchFamily="18" charset="0"/>
              </a:rPr>
              <a:t>| </a:t>
            </a:r>
            <a:r>
              <a:rPr lang="en-US" i="1">
                <a:latin typeface="Times New Roman" panose="02020603050405020304" pitchFamily="18" charset="0"/>
                <a:ea typeface="Calibri" panose="020F0502020204030204" pitchFamily="34" charset="0"/>
                <a:cs typeface="Mangal" panose="02040503050203030202" pitchFamily="18" charset="0"/>
              </a:rPr>
              <a:t>F</a:t>
            </a:r>
            <a:endParaRPr lang="en-US" sz="1600">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i="1">
                <a:latin typeface="Times New Roman" panose="02020603050405020304" pitchFamily="18" charset="0"/>
                <a:ea typeface="Calibri" panose="020F0502020204030204" pitchFamily="34" charset="0"/>
                <a:cs typeface="Mangal" panose="02040503050203030202" pitchFamily="18" charset="0"/>
              </a:rPr>
              <a:t>F </a:t>
            </a:r>
            <a:r>
              <a:rPr lang="en-US">
                <a:latin typeface="Times New Roman" panose="02020603050405020304" pitchFamily="18" charset="0"/>
                <a:ea typeface="SymbolMT"/>
                <a:cs typeface="Mangal" panose="02040503050203030202" pitchFamily="18" charset="0"/>
              </a:rPr>
              <a:t>→ </a:t>
            </a:r>
            <a:r>
              <a:rPr lang="en-US" b="1">
                <a:latin typeface="Times New Roman" panose="02020603050405020304" pitchFamily="18" charset="0"/>
                <a:ea typeface="Calibri" panose="020F0502020204030204" pitchFamily="34" charset="0"/>
                <a:cs typeface="Mangal" panose="02040503050203030202" pitchFamily="18" charset="0"/>
              </a:rPr>
              <a:t>( </a:t>
            </a:r>
            <a:r>
              <a:rPr lang="en-US" i="1">
                <a:latin typeface="Times New Roman" panose="02020603050405020304" pitchFamily="18" charset="0"/>
                <a:ea typeface="Calibri" panose="020F0502020204030204" pitchFamily="34" charset="0"/>
                <a:cs typeface="Mangal" panose="02040503050203030202" pitchFamily="18" charset="0"/>
              </a:rPr>
              <a:t>E </a:t>
            </a:r>
            <a:r>
              <a:rPr lang="en-US" b="1">
                <a:latin typeface="Times New Roman" panose="02020603050405020304" pitchFamily="18" charset="0"/>
                <a:ea typeface="Calibri" panose="020F0502020204030204" pitchFamily="34" charset="0"/>
                <a:cs typeface="Mangal" panose="02040503050203030202" pitchFamily="18" charset="0"/>
              </a:rPr>
              <a:t>) | id</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Rectangle 19"/>
          <p:cNvSpPr>
            <a:spLocks noChangeArrowheads="1"/>
          </p:cNvSpPr>
          <p:nvPr/>
        </p:nvSpPr>
        <p:spPr bwMode="auto">
          <a:xfrm>
            <a:off x="2539253" y="1788208"/>
            <a:ext cx="33348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b="0" i="0"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The augmented</a:t>
            </a:r>
            <a:r>
              <a:rPr kumimoji="0" lang="en-US" b="0" i="0" u="none" strike="noStrike" cap="none" normalizeH="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grammar:</a:t>
            </a:r>
            <a:endParaRPr kumimoji="0" lang="en-US" b="0" i="0"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p>
            <a:pPr lvl="0"/>
            <a:r>
              <a:rPr kumimoji="0" lang="en-US" b="0" i="0"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E</a:t>
            </a:r>
            <a:r>
              <a:rPr lang="en-US" sz="1600" i="1" smtClean="0">
                <a:latin typeface="Bell MT" panose="02020503060305020303" pitchFamily="18" charset="0"/>
                <a:ea typeface="Calibri" panose="020F0502020204030204" pitchFamily="34" charset="0"/>
                <a:cs typeface="Times New Roman" panose="02020603050405020304" pitchFamily="18" charset="0"/>
              </a:rPr>
              <a:t>’ </a:t>
            </a:r>
            <a:r>
              <a:rPr lang="en-US" sz="1600">
                <a:latin typeface="Bell MT" panose="02020503060305020303" pitchFamily="18" charset="0"/>
                <a:ea typeface="SymbolMT" charset="-128"/>
                <a:cs typeface="Times New Roman" panose="02020603050405020304" pitchFamily="18" charset="0"/>
              </a:rPr>
              <a:t>→ </a:t>
            </a:r>
            <a:r>
              <a:rPr lang="en-US" sz="1600" i="1">
                <a:latin typeface="Bell MT" panose="02020503060305020303" pitchFamily="18" charset="0"/>
                <a:ea typeface="Calibri" panose="020F0502020204030204" pitchFamily="34" charset="0"/>
                <a:cs typeface="Times New Roman" panose="02020603050405020304" pitchFamily="18" charset="0"/>
              </a:rPr>
              <a:t>E </a:t>
            </a:r>
            <a:endParaRPr kumimoji="0" lang="en-US" sz="1600" b="0" i="0" u="none" strike="noStrike" cap="none" normalizeH="0" baseline="0" smtClean="0">
              <a:ln>
                <a:noFill/>
              </a:ln>
              <a:solidFill>
                <a:schemeClr val="tx1"/>
              </a:solidFill>
              <a:effectLst/>
              <a:latin typeface="Bell MT" panose="02020503060305020303"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E </a:t>
            </a:r>
            <a:r>
              <a:rPr kumimoji="0" lang="en-US" b="0" i="0" u="none" strike="noStrike" cap="none" normalizeH="0" baseline="0" smtClean="0">
                <a:ln>
                  <a:noFill/>
                </a:ln>
                <a:solidFill>
                  <a:schemeClr val="tx1"/>
                </a:solidFill>
                <a:effectLst/>
                <a:latin typeface="Bell MT" panose="02020503060305020303" pitchFamily="18" charset="0"/>
                <a:ea typeface="SymbolMT" charset="-128"/>
                <a:cs typeface="Times New Roman" panose="02020603050405020304" pitchFamily="18" charset="0"/>
              </a:rPr>
              <a:t>→ </a:t>
            </a: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E </a:t>
            </a:r>
            <a:r>
              <a:rPr kumimoji="0" lang="en-US" b="1" i="0"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a:t>
            </a: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T </a:t>
            </a:r>
            <a:r>
              <a:rPr kumimoji="0" lang="en-US" b="0" i="0"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a:t>
            </a: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T</a:t>
            </a:r>
            <a:endParaRPr kumimoji="0" lang="en-US" sz="1600" b="0" i="0" u="none" strike="noStrike" cap="none" normalizeH="0" baseline="0" smtClean="0">
              <a:ln>
                <a:noFill/>
              </a:ln>
              <a:solidFill>
                <a:schemeClr val="tx1"/>
              </a:solidFill>
              <a:effectLst/>
              <a:latin typeface="Bell MT" panose="02020503060305020303"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T </a:t>
            </a:r>
            <a:r>
              <a:rPr kumimoji="0" lang="en-US" b="0" i="0" u="none" strike="noStrike" cap="none" normalizeH="0" baseline="0" smtClean="0">
                <a:ln>
                  <a:noFill/>
                </a:ln>
                <a:solidFill>
                  <a:schemeClr val="tx1"/>
                </a:solidFill>
                <a:effectLst/>
                <a:latin typeface="Bell MT" panose="02020503060305020303" pitchFamily="18" charset="0"/>
                <a:ea typeface="SymbolMT" charset="-128"/>
                <a:cs typeface="Times New Roman" panose="02020603050405020304" pitchFamily="18" charset="0"/>
              </a:rPr>
              <a:t>→ </a:t>
            </a: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T </a:t>
            </a:r>
            <a:r>
              <a:rPr kumimoji="0" lang="en-US" b="1" i="0"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a:t>
            </a: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F </a:t>
            </a:r>
            <a:r>
              <a:rPr kumimoji="0" lang="en-US" b="0" i="0"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a:t>
            </a: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F</a:t>
            </a:r>
            <a:endParaRPr kumimoji="0" lang="en-US" sz="1600" b="0" i="0" u="none" strike="noStrike" cap="none" normalizeH="0" baseline="0" smtClean="0">
              <a:ln>
                <a:noFill/>
              </a:ln>
              <a:solidFill>
                <a:schemeClr val="tx1"/>
              </a:solidFill>
              <a:effectLst/>
              <a:latin typeface="Bell MT" panose="02020503060305020303"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F </a:t>
            </a:r>
            <a:r>
              <a:rPr kumimoji="0" lang="en-US" b="0" i="0" u="none" strike="noStrike" cap="none" normalizeH="0" baseline="0" smtClean="0">
                <a:ln>
                  <a:noFill/>
                </a:ln>
                <a:solidFill>
                  <a:schemeClr val="tx1"/>
                </a:solidFill>
                <a:effectLst/>
                <a:latin typeface="Bell MT" panose="02020503060305020303" pitchFamily="18" charset="0"/>
                <a:ea typeface="SymbolMT" charset="-128"/>
                <a:cs typeface="Times New Roman" panose="02020603050405020304" pitchFamily="18" charset="0"/>
              </a:rPr>
              <a:t>→ </a:t>
            </a:r>
            <a:r>
              <a:rPr kumimoji="0" lang="en-US" b="1" i="0"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a:t>
            </a:r>
            <a:r>
              <a:rPr kumimoji="0" lang="en-US" b="0" i="1"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E </a:t>
            </a:r>
            <a:r>
              <a:rPr kumimoji="0" lang="en-US" b="1" i="0" u="none" strike="noStrike" cap="none" normalizeH="0" baseline="0" smtClean="0">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 id</a:t>
            </a:r>
            <a:endParaRPr kumimoji="0" lang="en-US" sz="2800" b="0" i="0" u="none" strike="noStrike" cap="none" normalizeH="0" baseline="0" smtClean="0">
              <a:ln>
                <a:noFill/>
              </a:ln>
              <a:solidFill>
                <a:schemeClr val="tx1"/>
              </a:solidFill>
              <a:effectLst/>
              <a:latin typeface="Bell MT" panose="02020503060305020303" pitchFamily="18" charset="0"/>
            </a:endParaRPr>
          </a:p>
        </p:txBody>
      </p:sp>
      <p:sp>
        <p:nvSpPr>
          <p:cNvPr id="23" name="Rectangle 32"/>
          <p:cNvSpPr>
            <a:spLocks noChangeArrowheads="1"/>
          </p:cNvSpPr>
          <p:nvPr/>
        </p:nvSpPr>
        <p:spPr bwMode="auto">
          <a:xfrm>
            <a:off x="681316" y="3598926"/>
            <a:ext cx="33572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Now closure( </a:t>
            </a:r>
            <a:r>
              <a:rPr lang="en-US" sz="1600" b="1">
                <a:latin typeface="Bell MT" panose="02020503060305020303" pitchFamily="18" charset="0"/>
                <a:ea typeface="Calibri" panose="020F0502020204030204" pitchFamily="34" charset="0"/>
                <a:cs typeface="Times New Roman" panose="02020603050405020304" pitchFamily="18" charset="0"/>
              </a:rPr>
              <a:t>E</a:t>
            </a:r>
            <a:r>
              <a:rPr lang="en-US" sz="1600" b="1" i="1">
                <a:latin typeface="Bell MT" panose="02020503060305020303" pitchFamily="18" charset="0"/>
                <a:ea typeface="Calibri" panose="020F0502020204030204" pitchFamily="34" charset="0"/>
                <a:cs typeface="Times New Roman" panose="02020603050405020304" pitchFamily="18" charset="0"/>
              </a:rPr>
              <a:t>’ </a:t>
            </a:r>
            <a:r>
              <a:rPr lang="en-US" sz="1600" b="1">
                <a:latin typeface="Bell MT" panose="02020503060305020303" pitchFamily="18" charset="0"/>
                <a:ea typeface="SymbolMT" charset="-128"/>
                <a:cs typeface="Times New Roman" panose="02020603050405020304" pitchFamily="18" charset="0"/>
              </a:rPr>
              <a:t>→ </a:t>
            </a:r>
            <a:r>
              <a:rPr lang="en-US" sz="1600" b="1" i="1">
                <a:latin typeface="Bell MT" panose="02020503060305020303" pitchFamily="18" charset="0"/>
                <a:ea typeface="Calibri" panose="020F0502020204030204" pitchFamily="34" charset="0"/>
                <a:cs typeface="Times New Roman" panose="02020603050405020304" pitchFamily="18" charset="0"/>
              </a:rPr>
              <a:t>E </a:t>
            </a:r>
            <a:r>
              <a:rPr lang="en-US" sz="1600" b="1" i="1" smtClean="0">
                <a:latin typeface="Bell MT" panose="02020503060305020303" pitchFamily="18" charset="0"/>
                <a:ea typeface="Calibri" panose="020F0502020204030204" pitchFamily="34" charset="0"/>
                <a:cs typeface="Times New Roman" panose="02020603050405020304" pitchFamily="18" charset="0"/>
              </a:rPr>
              <a:t>)</a:t>
            </a:r>
            <a:r>
              <a:rPr lang="en-US" sz="1600" b="1" smtClean="0">
                <a:latin typeface="Bell MT" panose="02020503060305020303" pitchFamily="18" charset="0"/>
              </a:rPr>
              <a:t> </a:t>
            </a: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sz="2400" b="1" i="0" u="none" strike="noStrike" cap="none" normalizeH="0" baseline="0" smtClean="0">
              <a:ln>
                <a:noFill/>
              </a:ln>
              <a:solidFill>
                <a:schemeClr val="tx1"/>
              </a:solidFill>
              <a:effectLst/>
              <a:latin typeface="Arial" panose="020B0604020202020204" pitchFamily="34" charset="0"/>
            </a:endParaRPr>
          </a:p>
        </p:txBody>
      </p:sp>
      <p:sp>
        <p:nvSpPr>
          <p:cNvPr id="36" name="Rectangle 35"/>
          <p:cNvSpPr/>
          <p:nvPr/>
        </p:nvSpPr>
        <p:spPr>
          <a:xfrm>
            <a:off x="3048000" y="3535369"/>
            <a:ext cx="6096000" cy="2585323"/>
          </a:xfrm>
          <a:prstGeom prst="rect">
            <a:avLst/>
          </a:prstGeom>
        </p:spPr>
        <p:txBody>
          <a:bodyPr>
            <a:spAutoFit/>
          </a:bodyPr>
          <a:lstStyle/>
          <a:p>
            <a:r>
              <a:rPr lang="en-US" smtClean="0"/>
              <a:t>{   E’-&gt; </a:t>
            </a:r>
            <a:r>
              <a:rPr lang="en-US"/>
              <a:t>.E</a:t>
            </a:r>
          </a:p>
          <a:p>
            <a:r>
              <a:rPr lang="en-US" smtClean="0"/>
              <a:t>     E </a:t>
            </a:r>
            <a:r>
              <a:rPr lang="en-US"/>
              <a:t>→ .E + T</a:t>
            </a:r>
          </a:p>
          <a:p>
            <a:r>
              <a:rPr lang="en-US" smtClean="0"/>
              <a:t>    E -&gt; </a:t>
            </a:r>
            <a:r>
              <a:rPr lang="en-US"/>
              <a:t>.T</a:t>
            </a:r>
          </a:p>
          <a:p>
            <a:r>
              <a:rPr lang="en-US" smtClean="0"/>
              <a:t>    T </a:t>
            </a:r>
            <a:r>
              <a:rPr lang="en-US"/>
              <a:t>→ .T * F</a:t>
            </a:r>
          </a:p>
          <a:p>
            <a:r>
              <a:rPr lang="en-US" smtClean="0"/>
              <a:t>    T -&gt;.</a:t>
            </a:r>
            <a:r>
              <a:rPr lang="en-US"/>
              <a:t>F</a:t>
            </a:r>
          </a:p>
          <a:p>
            <a:r>
              <a:rPr lang="en-US" smtClean="0"/>
              <a:t>    F </a:t>
            </a:r>
            <a:r>
              <a:rPr lang="en-US"/>
              <a:t>→. ( E )</a:t>
            </a:r>
          </a:p>
          <a:p>
            <a:r>
              <a:rPr lang="en-US" smtClean="0"/>
              <a:t>    F-&gt; </a:t>
            </a:r>
            <a:r>
              <a:rPr lang="en-US"/>
              <a:t>.</a:t>
            </a:r>
            <a:r>
              <a:rPr lang="en-US" smtClean="0"/>
              <a:t>id</a:t>
            </a:r>
          </a:p>
          <a:p>
            <a:r>
              <a:rPr lang="en-US" smtClean="0"/>
              <a:t> }</a:t>
            </a:r>
            <a:endParaRPr lang="en-US"/>
          </a:p>
          <a:p>
            <a:endParaRPr lang="en-US"/>
          </a:p>
        </p:txBody>
      </p:sp>
    </p:spTree>
    <p:extLst>
      <p:ext uri="{BB962C8B-B14F-4D97-AF65-F5344CB8AC3E}">
        <p14:creationId xmlns:p14="http://schemas.microsoft.com/office/powerpoint/2010/main" val="2943299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55</a:t>
            </a:fld>
            <a:endParaRPr lang="en-US"/>
          </a:p>
        </p:txBody>
      </p:sp>
      <p:sp>
        <p:nvSpPr>
          <p:cNvPr id="5" name="Rectangle 4"/>
          <p:cNvSpPr/>
          <p:nvPr/>
        </p:nvSpPr>
        <p:spPr>
          <a:xfrm>
            <a:off x="226359" y="484095"/>
            <a:ext cx="8538882" cy="4468916"/>
          </a:xfrm>
          <a:prstGeom prst="rect">
            <a:avLst/>
          </a:prstGeom>
        </p:spPr>
        <p:txBody>
          <a:bodyPr wrap="square">
            <a:spAutoFit/>
          </a:bodyPr>
          <a:lstStyle/>
          <a:p>
            <a:r>
              <a:rPr lang="en-US" sz="2000" b="1" u="sng">
                <a:solidFill>
                  <a:srgbClr val="FF0000"/>
                </a:solidFill>
                <a:latin typeface="Bell MT" panose="02020503060305020303" pitchFamily="18" charset="0"/>
                <a:ea typeface="Arial Unicode MS" panose="020B0604020202020204" pitchFamily="34" charset="-128"/>
                <a:cs typeface="Arial Unicode MS" panose="020B0604020202020204" pitchFamily="34" charset="-128"/>
              </a:rPr>
              <a:t>The goto </a:t>
            </a:r>
            <a:r>
              <a:rPr lang="en-US" sz="2000" b="1" u="sng" smtClean="0">
                <a:solidFill>
                  <a:srgbClr val="FF0000"/>
                </a:solidFill>
                <a:latin typeface="Bell MT" panose="02020503060305020303" pitchFamily="18" charset="0"/>
                <a:ea typeface="Arial Unicode MS" panose="020B0604020202020204" pitchFamily="34" charset="-128"/>
                <a:cs typeface="Arial Unicode MS" panose="020B0604020202020204" pitchFamily="34" charset="-128"/>
              </a:rPr>
              <a:t>Operation</a:t>
            </a:r>
            <a:endParaRPr lang="en-US" sz="2000" b="1" u="sng" smtClean="0">
              <a:solidFill>
                <a:srgbClr val="33339B"/>
              </a:solidFill>
              <a:latin typeface="Bell MT" panose="02020503060305020303" pitchFamily="18" charset="0"/>
              <a:ea typeface="Arial Unicode MS" panose="020B0604020202020204" pitchFamily="34" charset="-128"/>
              <a:cs typeface="Arial Unicode MS" panose="020B0604020202020204" pitchFamily="34" charset="-128"/>
            </a:endParaRPr>
          </a:p>
          <a:p>
            <a:endParaRPr lang="en-US">
              <a:latin typeface="Bell MT" panose="02020503060305020303" pitchFamily="18" charset="0"/>
              <a:ea typeface="Arial Unicode MS" panose="020B0604020202020204" pitchFamily="34" charset="-128"/>
              <a:cs typeface="Arial Unicode MS" panose="020B0604020202020204" pitchFamily="34" charset="-128"/>
            </a:endParaRPr>
          </a:p>
          <a:p>
            <a:pPr>
              <a:lnSpc>
                <a:spcPct val="115000"/>
              </a:lnSpc>
            </a:pPr>
            <a:r>
              <a:rPr lang="en-US">
                <a:latin typeface="Bell MT" panose="02020503060305020303" pitchFamily="18" charset="0"/>
                <a:ea typeface="Arial Unicode MS" panose="020B0604020202020204" pitchFamily="34" charset="-128"/>
                <a:cs typeface="Arial Unicode MS" panose="020B0604020202020204" pitchFamily="34" charset="-128"/>
              </a:rPr>
              <a:t>If I is a set of LR(0) items and X is a grammar symbol (terminal or non-terminal), then goto(I,X) is defined as follows:</a:t>
            </a:r>
          </a:p>
          <a:p>
            <a:pPr>
              <a:lnSpc>
                <a:spcPct val="115000"/>
              </a:lnSpc>
            </a:pPr>
            <a:r>
              <a:rPr lang="en-US">
                <a:latin typeface="Bell MT" panose="02020503060305020303" pitchFamily="18" charset="0"/>
                <a:ea typeface="Arial Unicode MS" panose="020B0604020202020204" pitchFamily="34" charset="-128"/>
                <a:cs typeface="Arial Unicode MS" panose="020B0604020202020204" pitchFamily="34" charset="-128"/>
              </a:rPr>
              <a:t>If A → α.Xβ in I then every item in </a:t>
            </a:r>
            <a:r>
              <a:rPr lang="en-US" b="1">
                <a:latin typeface="Bell MT" panose="02020503060305020303" pitchFamily="18" charset="0"/>
                <a:ea typeface="Arial Unicode MS" panose="020B0604020202020204" pitchFamily="34" charset="-128"/>
                <a:cs typeface="Arial Unicode MS" panose="020B0604020202020204" pitchFamily="34" charset="-128"/>
              </a:rPr>
              <a:t>closure({A </a:t>
            </a:r>
            <a:r>
              <a:rPr lang="en-US">
                <a:latin typeface="Bell MT" panose="02020503060305020303" pitchFamily="18" charset="0"/>
                <a:ea typeface="Arial Unicode MS" panose="020B0604020202020204" pitchFamily="34" charset="-128"/>
                <a:cs typeface="Arial Unicode MS" panose="020B0604020202020204" pitchFamily="34" charset="-128"/>
              </a:rPr>
              <a:t>→ α</a:t>
            </a:r>
            <a:r>
              <a:rPr lang="en-US" b="1">
                <a:latin typeface="Bell MT" panose="02020503060305020303" pitchFamily="18" charset="0"/>
                <a:ea typeface="Arial Unicode MS" panose="020B0604020202020204" pitchFamily="34" charset="-128"/>
                <a:cs typeface="Arial Unicode MS" panose="020B0604020202020204" pitchFamily="34" charset="-128"/>
              </a:rPr>
              <a:t>X</a:t>
            </a:r>
            <a:r>
              <a:rPr lang="en-US">
                <a:latin typeface="Bell MT" panose="02020503060305020303" pitchFamily="18" charset="0"/>
                <a:ea typeface="Arial Unicode MS" panose="020B0604020202020204" pitchFamily="34" charset="-128"/>
                <a:cs typeface="Arial Unicode MS" panose="020B0604020202020204" pitchFamily="34" charset="-128"/>
              </a:rPr>
              <a:t>.β</a:t>
            </a:r>
            <a:r>
              <a:rPr lang="en-US" b="1">
                <a:latin typeface="Bell MT" panose="02020503060305020303" pitchFamily="18" charset="0"/>
                <a:ea typeface="Arial Unicode MS" panose="020B0604020202020204" pitchFamily="34" charset="-128"/>
                <a:cs typeface="Arial Unicode MS" panose="020B0604020202020204" pitchFamily="34" charset="-128"/>
              </a:rPr>
              <a:t>}) </a:t>
            </a:r>
            <a:r>
              <a:rPr lang="en-US">
                <a:latin typeface="Bell MT" panose="02020503060305020303" pitchFamily="18" charset="0"/>
                <a:ea typeface="Arial Unicode MS" panose="020B0604020202020204" pitchFamily="34" charset="-128"/>
                <a:cs typeface="Arial Unicode MS" panose="020B0604020202020204" pitchFamily="34" charset="-128"/>
              </a:rPr>
              <a:t>will be in goto(I,X</a:t>
            </a:r>
            <a:r>
              <a:rPr lang="en-US" smtClean="0">
                <a:latin typeface="Bell MT" panose="02020503060305020303" pitchFamily="18" charset="0"/>
                <a:ea typeface="Arial Unicode MS" panose="020B0604020202020204" pitchFamily="34" charset="-128"/>
                <a:cs typeface="Arial Unicode MS" panose="020B0604020202020204" pitchFamily="34" charset="-128"/>
              </a:rPr>
              <a:t>).</a:t>
            </a:r>
          </a:p>
          <a:p>
            <a:pPr>
              <a:lnSpc>
                <a:spcPct val="115000"/>
              </a:lnSpc>
            </a:pPr>
            <a:endParaRPr lang="en-US">
              <a:latin typeface="Bell MT" panose="02020503060305020303" pitchFamily="18" charset="0"/>
              <a:ea typeface="Arial Unicode MS" panose="020B0604020202020204" pitchFamily="34" charset="-128"/>
              <a:cs typeface="Arial Unicode MS" panose="020B0604020202020204" pitchFamily="34" charset="-128"/>
            </a:endParaRPr>
          </a:p>
          <a:p>
            <a:pPr>
              <a:lnSpc>
                <a:spcPct val="115000"/>
              </a:lnSpc>
            </a:pP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Example:</a:t>
            </a:r>
            <a:endParaRPr lang="en-US">
              <a:latin typeface="Bell MT" panose="02020503060305020303" pitchFamily="18" charset="0"/>
              <a:ea typeface="Arial Unicode MS" panose="020B0604020202020204" pitchFamily="34" charset="-128"/>
              <a:cs typeface="Arial Unicode MS" panose="020B0604020202020204" pitchFamily="34" charset="-128"/>
            </a:endParaRPr>
          </a:p>
          <a:p>
            <a:pPr indent="457200">
              <a:lnSpc>
                <a:spcPct val="115000"/>
              </a:lnSpc>
            </a:pP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I = { E’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E, E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E+T, E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T, T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T*F, T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F, F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(E), F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id }</a:t>
            </a:r>
            <a:endParaRPr lang="en-US">
              <a:latin typeface="Bell MT" panose="02020503060305020303" pitchFamily="18" charset="0"/>
              <a:ea typeface="Arial Unicode MS" panose="020B0604020202020204" pitchFamily="34" charset="-128"/>
              <a:cs typeface="Arial Unicode MS" panose="020B0604020202020204" pitchFamily="34" charset="-128"/>
            </a:endParaRPr>
          </a:p>
          <a:p>
            <a:pPr indent="457200">
              <a:lnSpc>
                <a:spcPct val="115000"/>
              </a:lnSpc>
            </a:pP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goto(I,E) = closure({[E’ → E •, E → E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T]}) = { </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E’ → E</a:t>
            </a:r>
            <a:r>
              <a:rPr lang="en-US" b="1">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  E → E</a:t>
            </a:r>
            <a:r>
              <a:rPr lang="en-US" b="1">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+T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endParaRPr lang="en-US">
              <a:latin typeface="Bell MT" panose="02020503060305020303" pitchFamily="18" charset="0"/>
              <a:ea typeface="Arial Unicode MS" panose="020B0604020202020204" pitchFamily="34" charset="-128"/>
              <a:cs typeface="Arial Unicode MS" panose="020B0604020202020204" pitchFamily="34" charset="-128"/>
            </a:endParaRPr>
          </a:p>
          <a:p>
            <a:pPr indent="457200">
              <a:lnSpc>
                <a:spcPct val="115000"/>
              </a:lnSpc>
            </a:pP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goto(I,T) = { </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E → T</a:t>
            </a:r>
            <a:r>
              <a:rPr lang="en-US" b="1">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 T → T</a:t>
            </a:r>
            <a:r>
              <a:rPr lang="en-US" b="1">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*F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endParaRPr lang="en-US">
              <a:latin typeface="Bell MT" panose="02020503060305020303" pitchFamily="18" charset="0"/>
              <a:ea typeface="Arial Unicode MS" panose="020B0604020202020204" pitchFamily="34" charset="-128"/>
              <a:cs typeface="Arial Unicode MS" panose="020B0604020202020204" pitchFamily="34" charset="-128"/>
            </a:endParaRPr>
          </a:p>
          <a:p>
            <a:pPr indent="457200">
              <a:lnSpc>
                <a:spcPct val="115000"/>
              </a:lnSpc>
            </a:pP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goto(I,F) = {</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T → F</a:t>
            </a:r>
            <a:r>
              <a:rPr lang="en-US" b="1">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endParaRPr lang="en-US">
              <a:latin typeface="Bell MT" panose="02020503060305020303" pitchFamily="18" charset="0"/>
              <a:ea typeface="Arial Unicode MS" panose="020B0604020202020204" pitchFamily="34" charset="-128"/>
              <a:cs typeface="Arial Unicode MS" panose="020B0604020202020204" pitchFamily="34" charset="-128"/>
            </a:endParaRPr>
          </a:p>
          <a:p>
            <a:pPr indent="457200">
              <a:lnSpc>
                <a:spcPct val="115000"/>
              </a:lnSpc>
            </a:pP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goto(I,( ) = closure({[F →(•E</a:t>
            </a:r>
            <a:r>
              <a:rPr lang="en-US" smtClean="0">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 = { </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F → (</a:t>
            </a:r>
            <a:r>
              <a:rPr lang="en-US" b="1">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E),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E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E+T, E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T, T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T*F, </a:t>
            </a:r>
            <a:r>
              <a:rPr lang="en-US" smtClean="0">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
            </a:r>
            <a:br>
              <a:rPr lang="en-US" smtClean="0">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br>
            <a:r>
              <a:rPr lang="en-US" smtClean="0">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			T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F, </a:t>
            </a:r>
            <a:r>
              <a:rPr lang="en-US" smtClean="0">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 F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(E), F → </a:t>
            </a:r>
            <a:r>
              <a:rPr lang="en-US" b="1">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id }</a:t>
            </a:r>
            <a:endParaRPr lang="en-US">
              <a:latin typeface="Bell MT" panose="02020503060305020303" pitchFamily="18" charset="0"/>
              <a:ea typeface="Arial Unicode MS" panose="020B0604020202020204" pitchFamily="34" charset="-128"/>
              <a:cs typeface="Arial Unicode MS" panose="020B0604020202020204" pitchFamily="34" charset="-128"/>
            </a:endParaRPr>
          </a:p>
          <a:p>
            <a:pPr indent="457200">
              <a:lnSpc>
                <a:spcPct val="115000"/>
              </a:lnSpc>
              <a:spcAft>
                <a:spcPts val="1000"/>
              </a:spcAft>
            </a:pP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goto(I,id) = { </a:t>
            </a:r>
            <a:r>
              <a:rPr lang="en-US">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F → id</a:t>
            </a:r>
            <a:r>
              <a:rPr lang="en-US" b="1">
                <a:solidFill>
                  <a:srgbClr val="3333CD"/>
                </a:solidFill>
                <a:latin typeface="Bell MT" panose="02020503060305020303" pitchFamily="18" charset="0"/>
                <a:ea typeface="Arial Unicode MS" panose="020B0604020202020204" pitchFamily="34" charset="-128"/>
                <a:cs typeface="Arial Unicode MS" panose="020B0604020202020204" pitchFamily="34" charset="-128"/>
              </a:rPr>
              <a:t>. </a:t>
            </a:r>
            <a:r>
              <a:rPr lang="en-US">
                <a:solidFill>
                  <a:srgbClr val="000000"/>
                </a:solidFill>
                <a:latin typeface="Bell MT" panose="02020503060305020303" pitchFamily="18" charset="0"/>
                <a:ea typeface="Arial Unicode MS" panose="020B0604020202020204" pitchFamily="34" charset="-128"/>
                <a:cs typeface="Arial Unicode MS" panose="020B0604020202020204" pitchFamily="34" charset="-128"/>
              </a:rPr>
              <a:t>}</a:t>
            </a:r>
            <a:endParaRPr lang="en-US">
              <a:effectLst/>
              <a:latin typeface="Bell MT" panose="02020503060305020303" pitchFamily="18"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15154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56</a:t>
            </a:fld>
            <a:endParaRPr lang="en-US"/>
          </a:p>
        </p:txBody>
      </p:sp>
      <p:sp>
        <p:nvSpPr>
          <p:cNvPr id="5" name="Rectangle 4"/>
          <p:cNvSpPr/>
          <p:nvPr/>
        </p:nvSpPr>
        <p:spPr>
          <a:xfrm>
            <a:off x="618565" y="774574"/>
            <a:ext cx="10058400" cy="2280624"/>
          </a:xfrm>
          <a:prstGeom prst="rect">
            <a:avLst/>
          </a:prstGeom>
        </p:spPr>
        <p:txBody>
          <a:bodyPr wrap="square">
            <a:spAutoFit/>
          </a:bodyPr>
          <a:lstStyle/>
          <a:p>
            <a:pPr>
              <a:lnSpc>
                <a:spcPct val="115000"/>
              </a:lnSpc>
            </a:pPr>
            <a:r>
              <a:rPr lang="en-US" b="1" i="1" smtClean="0">
                <a:latin typeface="Bell MT" panose="02020503060305020303" pitchFamily="18" charset="0"/>
                <a:ea typeface="Calibri" panose="020F0502020204030204" pitchFamily="34" charset="0"/>
                <a:cs typeface="Mangal" panose="02040503050203030202" pitchFamily="18" charset="0"/>
              </a:rPr>
              <a:t>Algorithm</a:t>
            </a:r>
            <a:r>
              <a:rPr lang="en-US">
                <a:latin typeface="Bell MT" panose="02020503060305020303" pitchFamily="18" charset="0"/>
                <a:ea typeface="Calibri" panose="020F0502020204030204" pitchFamily="34" charset="0"/>
                <a:cs typeface="Mangal" panose="02040503050203030202" pitchFamily="18" charset="0"/>
              </a:rPr>
              <a:t>:</a:t>
            </a:r>
          </a:p>
          <a:p>
            <a:pPr marL="342900" indent="-342900">
              <a:lnSpc>
                <a:spcPct val="115000"/>
              </a:lnSpc>
              <a:buFont typeface="Arial" panose="020B0604020202020204" pitchFamily="34" charset="0"/>
              <a:buChar char="•"/>
            </a:pPr>
            <a:r>
              <a:rPr lang="en-US">
                <a:latin typeface="Bell MT" panose="02020503060305020303" pitchFamily="18" charset="0"/>
                <a:ea typeface="Calibri" panose="020F0502020204030204" pitchFamily="34" charset="0"/>
                <a:cs typeface="Mangal" panose="02040503050203030202" pitchFamily="18" charset="0"/>
              </a:rPr>
              <a:t>Augment the grammar by adding production S’ </a:t>
            </a:r>
            <a:r>
              <a:rPr lang="en-US">
                <a:latin typeface="Bell MT" panose="02020503060305020303" pitchFamily="18" charset="0"/>
                <a:ea typeface="SymbolMT"/>
                <a:cs typeface="Mangal" panose="02040503050203030202" pitchFamily="18" charset="0"/>
              </a:rPr>
              <a:t>→ </a:t>
            </a:r>
            <a:r>
              <a:rPr lang="en-US">
                <a:latin typeface="Bell MT" panose="02020503060305020303" pitchFamily="18" charset="0"/>
                <a:ea typeface="Calibri" panose="020F0502020204030204" pitchFamily="34" charset="0"/>
                <a:cs typeface="Mangal" panose="02040503050203030202" pitchFamily="18" charset="0"/>
              </a:rPr>
              <a:t>S</a:t>
            </a:r>
          </a:p>
          <a:p>
            <a:pPr indent="457200">
              <a:lnSpc>
                <a:spcPct val="115000"/>
              </a:lnSpc>
            </a:pPr>
            <a:r>
              <a:rPr lang="en-US" b="1" i="1">
                <a:latin typeface="Bell MT" panose="02020503060305020303" pitchFamily="18" charset="0"/>
                <a:ea typeface="Calibri" panose="020F0502020204030204" pitchFamily="34" charset="0"/>
                <a:cs typeface="Mangal" panose="02040503050203030202" pitchFamily="18" charset="0"/>
              </a:rPr>
              <a:t>C </a:t>
            </a:r>
            <a:r>
              <a:rPr lang="en-US">
                <a:latin typeface="Bell MT" panose="02020503060305020303" pitchFamily="18" charset="0"/>
                <a:ea typeface="Calibri" panose="020F0502020204030204" pitchFamily="34" charset="0"/>
                <a:cs typeface="Mangal" panose="02040503050203030202" pitchFamily="18" charset="0"/>
              </a:rPr>
              <a:t>= { closure({S’</a:t>
            </a:r>
            <a:r>
              <a:rPr lang="en-US">
                <a:latin typeface="Bell MT" panose="02020503060305020303" pitchFamily="18" charset="0"/>
                <a:ea typeface="SymbolMT"/>
                <a:cs typeface="Mangal" panose="02040503050203030202" pitchFamily="18" charset="0"/>
              </a:rPr>
              <a:t>→</a:t>
            </a:r>
            <a:r>
              <a:rPr lang="en-US">
                <a:latin typeface="Bell MT" panose="02020503060305020303" pitchFamily="18" charset="0"/>
                <a:ea typeface="Calibri" panose="020F0502020204030204" pitchFamily="34" charset="0"/>
                <a:cs typeface="Mangal" panose="02040503050203030202" pitchFamily="18" charset="0"/>
              </a:rPr>
              <a:t>.S}) }</a:t>
            </a:r>
          </a:p>
          <a:p>
            <a:pPr marL="342900" indent="-342900">
              <a:lnSpc>
                <a:spcPct val="115000"/>
              </a:lnSpc>
              <a:buFont typeface="Arial" panose="020B0604020202020204" pitchFamily="34" charset="0"/>
              <a:buChar char="•"/>
            </a:pPr>
            <a:r>
              <a:rPr lang="en-US" b="1">
                <a:latin typeface="Bell MT" panose="02020503060305020303" pitchFamily="18" charset="0"/>
                <a:ea typeface="Calibri" panose="020F0502020204030204" pitchFamily="34" charset="0"/>
                <a:cs typeface="Mangal" panose="02040503050203030202" pitchFamily="18" charset="0"/>
              </a:rPr>
              <a:t>repeat </a:t>
            </a:r>
            <a:r>
              <a:rPr lang="en-US">
                <a:latin typeface="Bell MT" panose="02020503060305020303" pitchFamily="18" charset="0"/>
                <a:ea typeface="Calibri" panose="020F0502020204030204" pitchFamily="34" charset="0"/>
                <a:cs typeface="Mangal" panose="02040503050203030202" pitchFamily="18" charset="0"/>
              </a:rPr>
              <a:t>the followings until no more set of LR(0) items can be added to </a:t>
            </a:r>
            <a:r>
              <a:rPr lang="en-US" b="1" i="1">
                <a:latin typeface="Bell MT" panose="02020503060305020303" pitchFamily="18" charset="0"/>
                <a:ea typeface="Calibri" panose="020F0502020204030204" pitchFamily="34" charset="0"/>
                <a:cs typeface="Mangal" panose="02040503050203030202" pitchFamily="18" charset="0"/>
              </a:rPr>
              <a:t>C</a:t>
            </a:r>
            <a:r>
              <a:rPr lang="en-US">
                <a:latin typeface="Bell MT" panose="02020503060305020303" pitchFamily="18" charset="0"/>
                <a:ea typeface="Calibri" panose="020F0502020204030204" pitchFamily="34" charset="0"/>
                <a:cs typeface="Mangal" panose="02040503050203030202" pitchFamily="18" charset="0"/>
              </a:rPr>
              <a:t>.</a:t>
            </a:r>
          </a:p>
          <a:p>
            <a:pPr indent="457200">
              <a:lnSpc>
                <a:spcPct val="115000"/>
              </a:lnSpc>
            </a:pPr>
            <a:r>
              <a:rPr lang="en-US" b="1">
                <a:latin typeface="Bell MT" panose="02020503060305020303" pitchFamily="18" charset="0"/>
                <a:ea typeface="Calibri" panose="020F0502020204030204" pitchFamily="34" charset="0"/>
                <a:cs typeface="Mangal" panose="02040503050203030202" pitchFamily="18" charset="0"/>
              </a:rPr>
              <a:t>for each </a:t>
            </a:r>
            <a:r>
              <a:rPr lang="en-US">
                <a:latin typeface="Bell MT" panose="02020503060305020303" pitchFamily="18" charset="0"/>
                <a:ea typeface="Calibri" panose="020F0502020204030204" pitchFamily="34" charset="0"/>
                <a:cs typeface="Mangal" panose="02040503050203030202" pitchFamily="18" charset="0"/>
              </a:rPr>
              <a:t>I in </a:t>
            </a:r>
            <a:r>
              <a:rPr lang="en-US" b="1" i="1">
                <a:latin typeface="Bell MT" panose="02020503060305020303" pitchFamily="18" charset="0"/>
                <a:ea typeface="Calibri" panose="020F0502020204030204" pitchFamily="34" charset="0"/>
                <a:cs typeface="Mangal" panose="02040503050203030202" pitchFamily="18" charset="0"/>
              </a:rPr>
              <a:t>C </a:t>
            </a:r>
            <a:r>
              <a:rPr lang="en-US">
                <a:latin typeface="Bell MT" panose="02020503060305020303" pitchFamily="18" charset="0"/>
                <a:ea typeface="Calibri" panose="020F0502020204030204" pitchFamily="34" charset="0"/>
                <a:cs typeface="Mangal" panose="02040503050203030202" pitchFamily="18" charset="0"/>
              </a:rPr>
              <a:t>and each grammar symbol X</a:t>
            </a:r>
          </a:p>
          <a:p>
            <a:pPr marL="457200" marR="0" indent="457200">
              <a:lnSpc>
                <a:spcPct val="115000"/>
              </a:lnSpc>
              <a:spcBef>
                <a:spcPts val="0"/>
              </a:spcBef>
              <a:spcAft>
                <a:spcPts val="0"/>
              </a:spcAft>
            </a:pPr>
            <a:r>
              <a:rPr lang="en-US" b="1">
                <a:latin typeface="Bell MT" panose="02020503060305020303" pitchFamily="18" charset="0"/>
                <a:ea typeface="Calibri" panose="020F0502020204030204" pitchFamily="34" charset="0"/>
                <a:cs typeface="Mangal" panose="02040503050203030202" pitchFamily="18" charset="0"/>
              </a:rPr>
              <a:t>if </a:t>
            </a:r>
            <a:r>
              <a:rPr lang="en-US">
                <a:latin typeface="Bell MT" panose="02020503060305020303" pitchFamily="18" charset="0"/>
                <a:ea typeface="Calibri" panose="020F0502020204030204" pitchFamily="34" charset="0"/>
                <a:cs typeface="Mangal" panose="02040503050203030202" pitchFamily="18" charset="0"/>
              </a:rPr>
              <a:t>goto(I,X) is not empty and not in </a:t>
            </a:r>
            <a:r>
              <a:rPr lang="en-US" b="1" i="1">
                <a:latin typeface="Bell MT" panose="02020503060305020303" pitchFamily="18" charset="0"/>
                <a:ea typeface="Calibri" panose="020F0502020204030204" pitchFamily="34" charset="0"/>
                <a:cs typeface="Mangal" panose="02040503050203030202" pitchFamily="18" charset="0"/>
              </a:rPr>
              <a:t>C</a:t>
            </a:r>
            <a:endParaRPr lang="en-US">
              <a:latin typeface="Bell MT" panose="02020503060305020303" pitchFamily="18" charset="0"/>
              <a:ea typeface="Calibri" panose="020F0502020204030204" pitchFamily="34" charset="0"/>
              <a:cs typeface="Mangal" panose="02040503050203030202" pitchFamily="18" charset="0"/>
            </a:endParaRPr>
          </a:p>
          <a:p>
            <a:pPr marL="914400" indent="457200"/>
            <a:r>
              <a:rPr lang="en-US">
                <a:latin typeface="Bell MT" panose="02020503060305020303" pitchFamily="18" charset="0"/>
              </a:rPr>
              <a:t>add goto(I,X) to </a:t>
            </a:r>
            <a:r>
              <a:rPr lang="en-US" b="1" i="1">
                <a:latin typeface="Bell MT" panose="02020503060305020303" pitchFamily="18" charset="0"/>
              </a:rPr>
              <a:t>C</a:t>
            </a:r>
            <a:endParaRPr lang="en-US">
              <a:effectLst/>
              <a:latin typeface="Bell MT" panose="02020503060305020303" pitchFamily="18" charset="0"/>
            </a:endParaRPr>
          </a:p>
        </p:txBody>
      </p:sp>
      <p:sp>
        <p:nvSpPr>
          <p:cNvPr id="6" name="Rectangle 5"/>
          <p:cNvSpPr/>
          <p:nvPr/>
        </p:nvSpPr>
        <p:spPr>
          <a:xfrm>
            <a:off x="370029" y="3115657"/>
            <a:ext cx="6096000" cy="2026709"/>
          </a:xfrm>
          <a:prstGeom prst="rect">
            <a:avLst/>
          </a:prstGeom>
        </p:spPr>
        <p:txBody>
          <a:bodyPr>
            <a:spAutoFit/>
          </a:bodyPr>
          <a:lstStyle/>
          <a:p>
            <a:pPr>
              <a:lnSpc>
                <a:spcPct val="115000"/>
              </a:lnSpc>
            </a:pPr>
            <a:r>
              <a:rPr lang="en-US" sz="2000" b="1">
                <a:latin typeface="SimSun" panose="02010600030101010101" pitchFamily="2" charset="-122"/>
                <a:ea typeface="SimSun" panose="02010600030101010101" pitchFamily="2" charset="-122"/>
                <a:cs typeface="Mangal" panose="02040503050203030202" pitchFamily="18" charset="0"/>
              </a:rPr>
              <a:t>Example</a:t>
            </a:r>
            <a:r>
              <a:rPr lang="en-US" sz="2000">
                <a:latin typeface="SimSun" panose="02010600030101010101" pitchFamily="2" charset="-122"/>
                <a:ea typeface="SimSun" panose="02010600030101010101" pitchFamily="2" charset="-122"/>
                <a:cs typeface="Mangal" panose="02040503050203030202" pitchFamily="18" charset="0"/>
              </a:rPr>
              <a:t>: The augmented grammar is:</a:t>
            </a:r>
            <a:endParaRPr lang="en-US">
              <a:latin typeface="SimSun" panose="02010600030101010101" pitchFamily="2" charset="-122"/>
              <a:ea typeface="SimSun" panose="02010600030101010101" pitchFamily="2" charset="-122"/>
              <a:cs typeface="Mangal" panose="02040503050203030202" pitchFamily="18" charset="0"/>
            </a:endParaRPr>
          </a:p>
          <a:p>
            <a:pPr>
              <a:lnSpc>
                <a:spcPct val="115000"/>
              </a:lnSpc>
            </a:pPr>
            <a:r>
              <a:rPr lang="en-US" sz="2000">
                <a:latin typeface="SimSun" panose="02010600030101010101" pitchFamily="2" charset="-122"/>
                <a:ea typeface="SimSun" panose="02010600030101010101" pitchFamily="2" charset="-122"/>
                <a:cs typeface="Mangal" panose="02040503050203030202" pitchFamily="18" charset="0"/>
              </a:rPr>
              <a:t>	C’→C</a:t>
            </a:r>
            <a:endParaRPr lang="en-US">
              <a:latin typeface="SimSun" panose="02010600030101010101" pitchFamily="2" charset="-122"/>
              <a:ea typeface="SimSun" panose="02010600030101010101" pitchFamily="2" charset="-122"/>
              <a:cs typeface="Mangal" panose="02040503050203030202" pitchFamily="18" charset="0"/>
            </a:endParaRPr>
          </a:p>
          <a:p>
            <a:pPr>
              <a:lnSpc>
                <a:spcPct val="115000"/>
              </a:lnSpc>
            </a:pPr>
            <a:r>
              <a:rPr lang="en-US" sz="2000">
                <a:latin typeface="SimSun" panose="02010600030101010101" pitchFamily="2" charset="-122"/>
                <a:ea typeface="SimSun" panose="02010600030101010101" pitchFamily="2" charset="-122"/>
                <a:cs typeface="Mangal" panose="02040503050203030202" pitchFamily="18" charset="0"/>
              </a:rPr>
              <a:t>	C→</a:t>
            </a:r>
            <a:r>
              <a:rPr lang="en-US" sz="2000" smtClean="0">
                <a:latin typeface="SimSun" panose="02010600030101010101" pitchFamily="2" charset="-122"/>
                <a:ea typeface="SimSun" panose="02010600030101010101" pitchFamily="2" charset="-122"/>
                <a:cs typeface="Mangal" panose="02040503050203030202" pitchFamily="18" charset="0"/>
              </a:rPr>
              <a:t>AB</a:t>
            </a:r>
          </a:p>
          <a:p>
            <a:r>
              <a:rPr lang="en-US" smtClean="0"/>
              <a:t>	A</a:t>
            </a:r>
            <a:r>
              <a:rPr lang="en-US"/>
              <a:t>→a</a:t>
            </a:r>
          </a:p>
          <a:p>
            <a:r>
              <a:rPr lang="en-US"/>
              <a:t>	B→a</a:t>
            </a:r>
          </a:p>
          <a:p>
            <a:pPr>
              <a:lnSpc>
                <a:spcPct val="115000"/>
              </a:lnSpc>
            </a:pPr>
            <a:endParaRPr lang="en-US">
              <a:effectLst/>
              <a:latin typeface="SimSun" panose="02010600030101010101" pitchFamily="2" charset="-122"/>
              <a:ea typeface="SimSun" panose="02010600030101010101" pitchFamily="2" charset="-122"/>
              <a:cs typeface="Mangal" panose="02040503050203030202" pitchFamily="18" charset="0"/>
            </a:endParaRPr>
          </a:p>
        </p:txBody>
      </p:sp>
      <p:pic>
        <p:nvPicPr>
          <p:cNvPr id="7" name="Picture 6"/>
          <p:cNvPicPr/>
          <p:nvPr/>
        </p:nvPicPr>
        <p:blipFill>
          <a:blip r:embed="rId2"/>
          <a:srcRect/>
          <a:stretch>
            <a:fillRect/>
          </a:stretch>
        </p:blipFill>
        <p:spPr bwMode="auto">
          <a:xfrm>
            <a:off x="4818531" y="3055198"/>
            <a:ext cx="5163669" cy="2895987"/>
          </a:xfrm>
          <a:prstGeom prst="rect">
            <a:avLst/>
          </a:prstGeom>
          <a:noFill/>
          <a:ln w="9525">
            <a:noFill/>
            <a:miter lim="800000"/>
            <a:headEnd/>
            <a:tailEnd/>
          </a:ln>
        </p:spPr>
      </p:pic>
      <p:sp>
        <p:nvSpPr>
          <p:cNvPr id="8" name="Rectangle 7"/>
          <p:cNvSpPr/>
          <p:nvPr/>
        </p:nvSpPr>
        <p:spPr>
          <a:xfrm>
            <a:off x="370029" y="276905"/>
            <a:ext cx="5027467" cy="400110"/>
          </a:xfrm>
          <a:prstGeom prst="rect">
            <a:avLst/>
          </a:prstGeom>
        </p:spPr>
        <p:txBody>
          <a:bodyPr wrap="none">
            <a:spAutoFit/>
          </a:bodyPr>
          <a:lstStyle/>
          <a:p>
            <a:r>
              <a:rPr lang="en-US" sz="2000" b="1" u="sng">
                <a:solidFill>
                  <a:srgbClr val="C00000"/>
                </a:solidFill>
                <a:latin typeface="Bell MT" panose="02020503060305020303" pitchFamily="18" charset="0"/>
              </a:rPr>
              <a:t>Construction of canonical LR(0) collection</a:t>
            </a:r>
          </a:p>
        </p:txBody>
      </p:sp>
      <p:sp>
        <p:nvSpPr>
          <p:cNvPr id="9" name="Rectangle 8"/>
          <p:cNvSpPr/>
          <p:nvPr/>
        </p:nvSpPr>
        <p:spPr>
          <a:xfrm>
            <a:off x="990600" y="4926592"/>
            <a:ext cx="6096000" cy="1241878"/>
          </a:xfrm>
          <a:prstGeom prst="rect">
            <a:avLst/>
          </a:prstGeom>
        </p:spPr>
        <p:txBody>
          <a:bodyPr>
            <a:spAutoFit/>
          </a:bodyPr>
          <a:lstStyle/>
          <a:p>
            <a:pPr>
              <a:lnSpc>
                <a:spcPct val="115000"/>
              </a:lnSpc>
            </a:pPr>
            <a:r>
              <a:rPr lang="en-US" i="1">
                <a:latin typeface="Times New Roman" panose="02020603050405020304" pitchFamily="18" charset="0"/>
                <a:ea typeface="Calibri" panose="020F0502020204030204" pitchFamily="34" charset="0"/>
                <a:cs typeface="Mangal" panose="02040503050203030202" pitchFamily="18" charset="0"/>
              </a:rPr>
              <a:t>I</a:t>
            </a:r>
            <a:r>
              <a:rPr lang="en-US" baseline="-25000">
                <a:latin typeface="Times New Roman" panose="02020603050405020304" pitchFamily="18" charset="0"/>
                <a:ea typeface="Calibri" panose="020F0502020204030204" pitchFamily="34" charset="0"/>
                <a:cs typeface="Mangal" panose="02040503050203030202" pitchFamily="18" charset="0"/>
              </a:rPr>
              <a:t>0</a:t>
            </a:r>
            <a:r>
              <a:rPr lang="en-US">
                <a:latin typeface="Times New Roman" panose="02020603050405020304" pitchFamily="18" charset="0"/>
                <a:ea typeface="Calibri" panose="020F0502020204030204" pitchFamily="34" charset="0"/>
                <a:cs typeface="Mangal" panose="02040503050203030202" pitchFamily="18" charset="0"/>
              </a:rPr>
              <a:t> = </a:t>
            </a:r>
            <a:r>
              <a:rPr lang="en-US" i="1">
                <a:latin typeface="Times New Roman" panose="02020603050405020304" pitchFamily="18" charset="0"/>
                <a:ea typeface="Calibri" panose="020F0502020204030204" pitchFamily="34" charset="0"/>
                <a:cs typeface="Mangal" panose="02040503050203030202" pitchFamily="18" charset="0"/>
              </a:rPr>
              <a:t>closure</a:t>
            </a:r>
            <a:r>
              <a:rPr lang="en-US">
                <a:latin typeface="Times New Roman" panose="02020603050405020304" pitchFamily="18" charset="0"/>
                <a:ea typeface="Calibri" panose="020F0502020204030204" pitchFamily="34" charset="0"/>
                <a:cs typeface="Mangal" panose="02040503050203030202" pitchFamily="18" charset="0"/>
              </a:rPr>
              <a:t> (</a:t>
            </a:r>
            <a:r>
              <a:rPr lang="en-US" i="1">
                <a:latin typeface="Times New Roman" panose="02020603050405020304" pitchFamily="18" charset="0"/>
                <a:ea typeface="Calibri" panose="020F0502020204030204" pitchFamily="34" charset="0"/>
                <a:cs typeface="Mangal" panose="02040503050203030202" pitchFamily="18" charset="0"/>
              </a:rPr>
              <a:t>C</a:t>
            </a:r>
            <a:r>
              <a:rPr lang="en-US">
                <a:latin typeface="Times New Roman" panose="02020603050405020304" pitchFamily="18" charset="0"/>
                <a:ea typeface="Calibri" panose="020F0502020204030204" pitchFamily="34" charset="0"/>
                <a:cs typeface="Mangal" panose="02040503050203030202" pitchFamily="18" charset="0"/>
              </a:rPr>
              <a:t>’ </a:t>
            </a:r>
            <a:r>
              <a:rPr lang="en-US">
                <a:latin typeface="Times New Roman" panose="02020603050405020304" pitchFamily="18" charset="0"/>
                <a:ea typeface="SymbolMT"/>
                <a:cs typeface="Mangal" panose="02040503050203030202" pitchFamily="18" charset="0"/>
              </a:rPr>
              <a:t>→ </a:t>
            </a:r>
            <a:r>
              <a:rPr lang="en-US">
                <a:latin typeface="Times New Roman" panose="02020603050405020304" pitchFamily="18" charset="0"/>
                <a:ea typeface="Calibri" panose="020F0502020204030204" pitchFamily="34" charset="0"/>
                <a:cs typeface="Mangal" panose="02040503050203030202" pitchFamily="18" charset="0"/>
              </a:rPr>
              <a:t>•</a:t>
            </a:r>
            <a:r>
              <a:rPr lang="en-US" i="1">
                <a:latin typeface="Times New Roman" panose="02020603050405020304" pitchFamily="18" charset="0"/>
                <a:ea typeface="Calibri" panose="020F0502020204030204" pitchFamily="34" charset="0"/>
                <a:cs typeface="Mangal" panose="02040503050203030202" pitchFamily="18" charset="0"/>
              </a:rPr>
              <a:t>C</a:t>
            </a:r>
            <a:r>
              <a:rPr lang="en-US">
                <a:latin typeface="Times New Roman" panose="02020603050405020304" pitchFamily="18" charset="0"/>
                <a:ea typeface="Calibri" panose="020F0502020204030204" pitchFamily="34" charset="0"/>
                <a:cs typeface="Mangal" panose="02040503050203030202" pitchFamily="18" charset="0"/>
              </a:rPr>
              <a:t>)</a:t>
            </a:r>
            <a:endParaRPr lang="en-US" sz="1600">
              <a:latin typeface="Calibri" panose="020F0502020204030204" pitchFamily="34" charset="0"/>
              <a:ea typeface="Calibri" panose="020F0502020204030204" pitchFamily="34" charset="0"/>
              <a:cs typeface="Mangal" panose="02040503050203030202" pitchFamily="18" charset="0"/>
            </a:endParaRPr>
          </a:p>
          <a:p>
            <a:r>
              <a:rPr lang="en-US" i="1">
                <a:latin typeface="Times New Roman" panose="02020603050405020304" pitchFamily="18" charset="0"/>
              </a:rPr>
              <a:t>I</a:t>
            </a:r>
            <a:r>
              <a:rPr lang="en-US" baseline="-25000">
                <a:latin typeface="Times New Roman" panose="02020603050405020304" pitchFamily="18" charset="0"/>
              </a:rPr>
              <a:t>1</a:t>
            </a:r>
            <a:r>
              <a:rPr lang="en-US">
                <a:latin typeface="Times New Roman" panose="02020603050405020304" pitchFamily="18" charset="0"/>
              </a:rPr>
              <a:t> = goto(</a:t>
            </a:r>
            <a:r>
              <a:rPr lang="en-US" i="1">
                <a:latin typeface="Times New Roman" panose="02020603050405020304" pitchFamily="18" charset="0"/>
              </a:rPr>
              <a:t>I</a:t>
            </a:r>
            <a:r>
              <a:rPr lang="en-US" baseline="-25000">
                <a:latin typeface="Times New Roman" panose="02020603050405020304" pitchFamily="18" charset="0"/>
              </a:rPr>
              <a:t>0</a:t>
            </a:r>
            <a:r>
              <a:rPr lang="en-US">
                <a:latin typeface="Times New Roman" panose="02020603050405020304" pitchFamily="18" charset="0"/>
              </a:rPr>
              <a:t>,</a:t>
            </a:r>
            <a:r>
              <a:rPr lang="en-US" i="1">
                <a:latin typeface="Times New Roman" panose="02020603050405020304" pitchFamily="18" charset="0"/>
              </a:rPr>
              <a:t>C</a:t>
            </a:r>
            <a:r>
              <a:rPr lang="en-US">
                <a:latin typeface="Times New Roman" panose="02020603050405020304" pitchFamily="18" charset="0"/>
              </a:rPr>
              <a:t>) = </a:t>
            </a:r>
            <a:r>
              <a:rPr lang="en-US" i="1">
                <a:latin typeface="Times New Roman" panose="02020603050405020304" pitchFamily="18" charset="0"/>
              </a:rPr>
              <a:t>closure</a:t>
            </a:r>
            <a:r>
              <a:rPr lang="en-US">
                <a:latin typeface="Times New Roman" panose="02020603050405020304" pitchFamily="18" charset="0"/>
              </a:rPr>
              <a:t>(</a:t>
            </a:r>
            <a:r>
              <a:rPr lang="en-US" i="1">
                <a:latin typeface="Times New Roman" panose="02020603050405020304" pitchFamily="18" charset="0"/>
              </a:rPr>
              <a:t>C</a:t>
            </a:r>
            <a:r>
              <a:rPr lang="en-US">
                <a:latin typeface="Times New Roman" panose="02020603050405020304" pitchFamily="18" charset="0"/>
              </a:rPr>
              <a:t>’ </a:t>
            </a:r>
            <a:r>
              <a:rPr lang="en-US">
                <a:latin typeface="Times New Roman" panose="02020603050405020304" pitchFamily="18" charset="0"/>
                <a:ea typeface="SymbolMT"/>
              </a:rPr>
              <a:t>→ </a:t>
            </a:r>
            <a:r>
              <a:rPr lang="en-US" i="1">
                <a:latin typeface="Times New Roman" panose="02020603050405020304" pitchFamily="18" charset="0"/>
              </a:rPr>
              <a:t>C</a:t>
            </a:r>
            <a:r>
              <a:rPr lang="en-US">
                <a:latin typeface="Times New Roman" panose="02020603050405020304" pitchFamily="18" charset="0"/>
              </a:rPr>
              <a:t>•)</a:t>
            </a:r>
            <a:endParaRPr lang="en-US"/>
          </a:p>
          <a:p>
            <a:r>
              <a:rPr lang="en-US">
                <a:latin typeface="Times New Roman" panose="02020603050405020304" pitchFamily="18" charset="0"/>
              </a:rPr>
              <a:t>and so on</a:t>
            </a:r>
            <a:endParaRPr lang="en-US"/>
          </a:p>
          <a:p>
            <a:r>
              <a:rPr lang="en-US">
                <a:latin typeface="Times New Roman" panose="02020603050405020304" pitchFamily="18" charset="0"/>
                <a:ea typeface="Calibri" panose="020F0502020204030204" pitchFamily="34" charset="0"/>
              </a:rPr>
              <a:t>	</a:t>
            </a:r>
            <a:endParaRPr lang="en-US"/>
          </a:p>
        </p:txBody>
      </p:sp>
    </p:spTree>
    <p:extLst>
      <p:ext uri="{BB962C8B-B14F-4D97-AF65-F5344CB8AC3E}">
        <p14:creationId xmlns:p14="http://schemas.microsoft.com/office/powerpoint/2010/main" val="3085671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7" y="109631"/>
            <a:ext cx="10515600" cy="777875"/>
          </a:xfrm>
        </p:spPr>
        <p:txBody>
          <a:bodyPr>
            <a:noAutofit/>
          </a:bodyPr>
          <a:lstStyle/>
          <a:p>
            <a:r>
              <a:rPr lang="en-US" sz="2000" b="1" u="sng">
                <a:solidFill>
                  <a:srgbClr val="C00000"/>
                </a:solidFill>
                <a:latin typeface="Bell MT" panose="02020503060305020303" pitchFamily="18" charset="0"/>
              </a:rPr>
              <a:t>Algorithm for construction of SLR parsing </a:t>
            </a:r>
            <a:r>
              <a:rPr lang="en-US" sz="2000" b="1" u="sng" smtClean="0">
                <a:solidFill>
                  <a:srgbClr val="C00000"/>
                </a:solidFill>
                <a:latin typeface="Bell MT" panose="02020503060305020303" pitchFamily="18" charset="0"/>
              </a:rPr>
              <a:t>table</a:t>
            </a:r>
            <a:r>
              <a:rPr lang="en-US" sz="2000" b="1" u="sng">
                <a:solidFill>
                  <a:srgbClr val="C00000"/>
                </a:solidFill>
                <a:latin typeface="Bell MT" panose="02020503060305020303" pitchFamily="18" charset="0"/>
              </a:rPr>
              <a:t/>
            </a:r>
            <a:br>
              <a:rPr lang="en-US" sz="2000" b="1" u="sng">
                <a:solidFill>
                  <a:srgbClr val="C00000"/>
                </a:solidFill>
                <a:latin typeface="Bell MT" panose="02020503060305020303" pitchFamily="18" charset="0"/>
              </a:rPr>
            </a:br>
            <a:endParaRPr lang="en-US" sz="2000" b="1" u="sng">
              <a:solidFill>
                <a:srgbClr val="C00000"/>
              </a:solidFill>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57</a:t>
            </a:fld>
            <a:endParaRPr lang="en-US"/>
          </a:p>
        </p:txBody>
      </p:sp>
      <p:sp>
        <p:nvSpPr>
          <p:cNvPr id="5" name="Rectangle 4"/>
          <p:cNvSpPr/>
          <p:nvPr/>
        </p:nvSpPr>
        <p:spPr>
          <a:xfrm>
            <a:off x="528917" y="574940"/>
            <a:ext cx="8870577" cy="1323439"/>
          </a:xfrm>
          <a:prstGeom prst="rect">
            <a:avLst/>
          </a:prstGeom>
        </p:spPr>
        <p:txBody>
          <a:bodyPr wrap="square">
            <a:spAutoFit/>
          </a:bodyPr>
          <a:lstStyle/>
          <a:p>
            <a:r>
              <a:rPr lang="en-US" sz="1600">
                <a:solidFill>
                  <a:srgbClr val="000000"/>
                </a:solidFill>
                <a:latin typeface="Book Antiqua" panose="02040602050305030304" pitchFamily="18" charset="0"/>
              </a:rPr>
              <a:t>Steps to construct SLR parsing table for grammar G are</a:t>
            </a:r>
            <a:r>
              <a:rPr lang="en-US" sz="1600" smtClean="0">
                <a:solidFill>
                  <a:srgbClr val="000000"/>
                </a:solidFill>
                <a:latin typeface="Book Antiqua" panose="02040602050305030304" pitchFamily="18" charset="0"/>
              </a:rPr>
              <a:t>:</a:t>
            </a:r>
          </a:p>
          <a:p>
            <a:pPr marL="342900" indent="-342900">
              <a:buFont typeface="+mj-lt"/>
              <a:buAutoNum type="arabicPeriod"/>
            </a:pPr>
            <a:r>
              <a:rPr lang="en-US" sz="1600">
                <a:solidFill>
                  <a:srgbClr val="000000"/>
                </a:solidFill>
                <a:latin typeface="Book Antiqua" panose="02040602050305030304" pitchFamily="18" charset="0"/>
              </a:rPr>
              <a:t> </a:t>
            </a:r>
            <a:r>
              <a:rPr lang="en-US" sz="1600" smtClean="0">
                <a:solidFill>
                  <a:srgbClr val="000000"/>
                </a:solidFill>
                <a:latin typeface="Book Antiqua" panose="02040602050305030304" pitchFamily="18" charset="0"/>
              </a:rPr>
              <a:t>Augment </a:t>
            </a:r>
            <a:r>
              <a:rPr lang="en-US" sz="1600">
                <a:solidFill>
                  <a:srgbClr val="000000"/>
                </a:solidFill>
                <a:latin typeface="Book Antiqua" panose="02040602050305030304" pitchFamily="18" charset="0"/>
              </a:rPr>
              <a:t>G and produce G</a:t>
            </a:r>
            <a:r>
              <a:rPr lang="en-US" sz="1600" smtClean="0">
                <a:solidFill>
                  <a:srgbClr val="000000"/>
                </a:solidFill>
                <a:latin typeface="Book Antiqua" panose="02040602050305030304" pitchFamily="18" charset="0"/>
              </a:rPr>
              <a:t>’</a:t>
            </a:r>
          </a:p>
          <a:p>
            <a:pPr marL="342900" indent="-342900">
              <a:buFont typeface="+mj-lt"/>
              <a:buAutoNum type="arabicPeriod"/>
            </a:pPr>
            <a:r>
              <a:rPr lang="en-US" sz="1600" smtClean="0">
                <a:solidFill>
                  <a:srgbClr val="000000"/>
                </a:solidFill>
                <a:latin typeface="Book Antiqua" panose="02040602050305030304" pitchFamily="18" charset="0"/>
              </a:rPr>
              <a:t>Construct </a:t>
            </a:r>
            <a:r>
              <a:rPr lang="en-US" sz="1600">
                <a:solidFill>
                  <a:srgbClr val="000000"/>
                </a:solidFill>
                <a:latin typeface="Book Antiqua" panose="02040602050305030304" pitchFamily="18" charset="0"/>
              </a:rPr>
              <a:t>the canonical collection of set of items C for G</a:t>
            </a:r>
            <a:r>
              <a:rPr lang="en-US" sz="1600" smtClean="0">
                <a:solidFill>
                  <a:srgbClr val="000000"/>
                </a:solidFill>
                <a:latin typeface="Book Antiqua" panose="02040602050305030304" pitchFamily="18" charset="0"/>
              </a:rPr>
              <a:t>’</a:t>
            </a:r>
          </a:p>
          <a:p>
            <a:pPr marL="342900" indent="-342900">
              <a:buFont typeface="+mj-lt"/>
              <a:buAutoNum type="arabicPeriod"/>
            </a:pPr>
            <a:r>
              <a:rPr lang="en-US" sz="1600" smtClean="0">
                <a:solidFill>
                  <a:srgbClr val="000000"/>
                </a:solidFill>
                <a:latin typeface="Book Antiqua" panose="02040602050305030304" pitchFamily="18" charset="0"/>
              </a:rPr>
              <a:t>Construct </a:t>
            </a:r>
            <a:r>
              <a:rPr lang="en-US" sz="1600">
                <a:solidFill>
                  <a:srgbClr val="000000"/>
                </a:solidFill>
                <a:latin typeface="Book Antiqua" panose="02040602050305030304" pitchFamily="18" charset="0"/>
              </a:rPr>
              <a:t>the parsing action function action and goto using the following algorithm </a:t>
            </a:r>
            <a:r>
              <a:rPr lang="en-US" sz="1600" smtClean="0">
                <a:solidFill>
                  <a:srgbClr val="000000"/>
                </a:solidFill>
                <a:latin typeface="Book Antiqua" panose="02040602050305030304" pitchFamily="18" charset="0"/>
              </a:rPr>
              <a:t>that requires </a:t>
            </a:r>
            <a:r>
              <a:rPr lang="en-US" sz="1600">
                <a:solidFill>
                  <a:srgbClr val="000000"/>
                </a:solidFill>
                <a:latin typeface="Book Antiqua" panose="02040602050305030304" pitchFamily="18" charset="0"/>
              </a:rPr>
              <a:t>FOLLOW(A) for each non-terminal of grammar</a:t>
            </a:r>
            <a:r>
              <a:rPr lang="en-US" sz="1600" smtClean="0">
                <a:solidFill>
                  <a:srgbClr val="000000"/>
                </a:solidFill>
                <a:latin typeface="Book Antiqua" panose="02040602050305030304" pitchFamily="18" charset="0"/>
              </a:rPr>
              <a:t>.</a:t>
            </a:r>
            <a:endParaRPr lang="en-US" sz="1600">
              <a:latin typeface="Book Antiqua" panose="02040602050305030304" pitchFamily="18" charset="0"/>
            </a:endParaRPr>
          </a:p>
        </p:txBody>
      </p:sp>
      <p:sp>
        <p:nvSpPr>
          <p:cNvPr id="6" name="Rectangle 5"/>
          <p:cNvSpPr/>
          <p:nvPr/>
        </p:nvSpPr>
        <p:spPr>
          <a:xfrm>
            <a:off x="546846" y="1920161"/>
            <a:ext cx="9435354" cy="4801314"/>
          </a:xfrm>
          <a:prstGeom prst="rect">
            <a:avLst/>
          </a:prstGeom>
        </p:spPr>
        <p:txBody>
          <a:bodyPr wrap="square">
            <a:spAutoFit/>
          </a:bodyPr>
          <a:lstStyle/>
          <a:p>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Input : An augmented grammar G’ </a:t>
            </a:r>
            <a:endPar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endParaRPr>
          </a:p>
          <a:p>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Output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 The SLR parsing table functions action and goto for G’ </a:t>
            </a:r>
            <a:endPar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endParaRPr>
          </a:p>
          <a:p>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Method :</a:t>
            </a:r>
          </a:p>
          <a:p>
            <a:pPr marL="342900" indent="-342900">
              <a:buFont typeface="+mj-lt"/>
              <a:buAutoNum type="arabicPeriod"/>
            </a:pP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Construct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C = {I0, I1, …. In}, the collection of sets of LR(0) items for G</a:t>
            </a: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t>
            </a:r>
          </a:p>
          <a:p>
            <a:pPr marL="342900" indent="-342900">
              <a:buFont typeface="+mj-lt"/>
              <a:buAutoNum type="arabicPeriod"/>
            </a:pP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The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parsing functions for state i are determined as follows</a:t>
            </a: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t>
            </a:r>
          </a:p>
          <a:p>
            <a:pPr marL="631825" lvl="1" indent="-282575">
              <a:buFont typeface="+mj-lt"/>
              <a:buAutoNum type="alphaLcPeriod"/>
            </a:pP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If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[A→α∙aβ] is in Ii and goto(Ii,a) = Ij, then </a:t>
            </a: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
            </a:r>
            <a:b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b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set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action[i,a] to “shift j”. Here a must </a:t>
            </a: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be terminal.</a:t>
            </a:r>
          </a:p>
          <a:p>
            <a:pPr marL="631825" lvl="1" indent="-282575">
              <a:buFont typeface="+mj-lt"/>
              <a:buAutoNum type="alphaLcPeriod"/>
            </a:pP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If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[A→α∙] is in Ii , then set action[i,a] to “reduce A→α” for all a in FOLLOW(A</a:t>
            </a: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t>
            </a:r>
          </a:p>
          <a:p>
            <a:pPr marL="631825" lvl="1" indent="-282575">
              <a:buFont typeface="+mj-lt"/>
              <a:buAutoNum type="alphaLcPeriod"/>
            </a:pP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If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[S’→S.] is in Ii, then set action[i,$] to “accept”.</a:t>
            </a:r>
            <a:b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b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If any conflicting actions are generated by the above rules, we say grammar is not SLR(1</a:t>
            </a: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t>
            </a:r>
          </a:p>
          <a:p>
            <a:pPr marL="342900" indent="-342900">
              <a:buFont typeface="+mj-lt"/>
              <a:buAutoNum type="arabicPeriod"/>
            </a:pP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The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goto transitions for state i are constructed for all non-terminals A using the rule:</a:t>
            </a:r>
            <a:b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b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If goto(Ii,A) = Ij, then goto[i,A] = j</a:t>
            </a: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t>
            </a:r>
          </a:p>
          <a:p>
            <a:pPr marL="342900" indent="-342900">
              <a:buFont typeface="+mj-lt"/>
              <a:buAutoNum type="arabicPeriod"/>
            </a:pP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All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entries not defined by rules (2) and (3) are made “error</a:t>
            </a: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a:t>
            </a:r>
          </a:p>
          <a:p>
            <a:pPr marL="342900" indent="-342900">
              <a:buFont typeface="+mj-lt"/>
              <a:buAutoNum type="arabicPeriod"/>
            </a:pPr>
            <a:r>
              <a:rPr lang="en-US" smtClean="0">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The </a:t>
            </a: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initial state of the parser is the one constructed from the set of items containing</a:t>
            </a:r>
            <a:b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br>
            <a: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t>[S’→.S].</a:t>
            </a:r>
            <a:br>
              <a:rPr lang="en-US">
                <a:solidFill>
                  <a:srgbClr val="000000"/>
                </a:solidFill>
                <a:latin typeface="Bodoni MT" panose="02070603080606020203" pitchFamily="18" charset="0"/>
                <a:ea typeface="Arial Unicode MS" panose="020B0604020202020204" pitchFamily="34" charset="-128"/>
                <a:cs typeface="Arial Unicode MS" panose="020B0604020202020204" pitchFamily="34" charset="-128"/>
              </a:rPr>
            </a:br>
            <a:endParaRPr lang="en-US">
              <a:latin typeface="Bodoni MT" panose="02070603080606020203" pitchFamily="18"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69368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765" y="161365"/>
            <a:ext cx="10515600" cy="1196788"/>
          </a:xfrm>
        </p:spPr>
        <p:txBody>
          <a:bodyPr>
            <a:noAutofit/>
          </a:bodyPr>
          <a:lstStyle/>
          <a:p>
            <a:r>
              <a:rPr lang="en-US" sz="2400" b="1">
                <a:solidFill>
                  <a:srgbClr val="C00000"/>
                </a:solidFill>
                <a:latin typeface="Bodoni MT" panose="02070603080606020203" pitchFamily="18" charset="0"/>
              </a:rPr>
              <a:t>Example</a:t>
            </a:r>
            <a:r>
              <a:rPr lang="en-US" sz="2400" smtClean="0">
                <a:solidFill>
                  <a:srgbClr val="C00000"/>
                </a:solidFill>
                <a:latin typeface="Bodoni MT" panose="02070603080606020203" pitchFamily="18" charset="0"/>
              </a:rPr>
              <a:t>:</a:t>
            </a:r>
            <a:br>
              <a:rPr lang="en-US" sz="2400" smtClean="0">
                <a:solidFill>
                  <a:srgbClr val="C00000"/>
                </a:solidFill>
                <a:latin typeface="Bodoni MT" panose="02070603080606020203" pitchFamily="18" charset="0"/>
              </a:rPr>
            </a:br>
            <a:r>
              <a:rPr lang="en-US" sz="2000" smtClean="0">
                <a:latin typeface="Bodoni MT" panose="02070603080606020203" pitchFamily="18" charset="0"/>
              </a:rPr>
              <a:t>Construct </a:t>
            </a:r>
            <a:r>
              <a:rPr lang="en-US" sz="2000">
                <a:latin typeface="Bodoni MT" panose="02070603080606020203" pitchFamily="18" charset="0"/>
              </a:rPr>
              <a:t>the SLR parsing table for the grammar</a:t>
            </a:r>
            <a:r>
              <a:rPr lang="en-US" sz="2000" smtClean="0">
                <a:latin typeface="Bodoni MT" panose="02070603080606020203" pitchFamily="18" charset="0"/>
              </a:rPr>
              <a:t>:  { C</a:t>
            </a:r>
            <a:r>
              <a:rPr lang="en-US" sz="2000">
                <a:latin typeface="Bodoni MT" panose="02070603080606020203" pitchFamily="18" charset="0"/>
              </a:rPr>
              <a:t>→</a:t>
            </a:r>
            <a:r>
              <a:rPr lang="en-US" sz="2000" smtClean="0">
                <a:latin typeface="Bodoni MT" panose="02070603080606020203" pitchFamily="18" charset="0"/>
              </a:rPr>
              <a:t>AB  </a:t>
            </a:r>
            <a:r>
              <a:rPr lang="en-US" sz="2000">
                <a:latin typeface="Bodoni MT" panose="02070603080606020203" pitchFamily="18" charset="0"/>
              </a:rPr>
              <a:t> </a:t>
            </a:r>
            <a:r>
              <a:rPr lang="en-US" sz="2000" smtClean="0">
                <a:latin typeface="Bodoni MT" panose="02070603080606020203" pitchFamily="18" charset="0"/>
              </a:rPr>
              <a:t>    A</a:t>
            </a:r>
            <a:r>
              <a:rPr lang="en-US" sz="2000">
                <a:latin typeface="Bodoni MT" panose="02070603080606020203" pitchFamily="18" charset="0"/>
              </a:rPr>
              <a:t>→</a:t>
            </a:r>
            <a:r>
              <a:rPr lang="en-US" sz="2000" smtClean="0">
                <a:latin typeface="Bodoni MT" panose="02070603080606020203" pitchFamily="18" charset="0"/>
              </a:rPr>
              <a:t>a     </a:t>
            </a:r>
            <a:r>
              <a:rPr lang="en-US" sz="2000">
                <a:latin typeface="Bodoni MT" panose="02070603080606020203" pitchFamily="18" charset="0"/>
              </a:rPr>
              <a:t>	B→</a:t>
            </a:r>
            <a:r>
              <a:rPr lang="en-US" sz="2000" smtClean="0">
                <a:latin typeface="Bodoni MT" panose="02070603080606020203" pitchFamily="18" charset="0"/>
              </a:rPr>
              <a:t>a }</a:t>
            </a:r>
            <a:br>
              <a:rPr lang="en-US" sz="2000" smtClean="0">
                <a:latin typeface="Bodoni MT" panose="02070603080606020203" pitchFamily="18" charset="0"/>
              </a:rPr>
            </a:br>
            <a:r>
              <a:rPr lang="en-US" sz="2000" smtClean="0">
                <a:latin typeface="Bodoni MT" panose="02070603080606020203" pitchFamily="18" charset="0"/>
              </a:rPr>
              <a:t>and parse the string aaaa using the table.</a:t>
            </a:r>
            <a:endParaRPr lang="en-US" sz="2000">
              <a:latin typeface="Bodoni MT" panose="020706030806060202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58</a:t>
            </a:fld>
            <a:endParaRPr lang="en-US"/>
          </a:p>
        </p:txBody>
      </p:sp>
      <p:sp>
        <p:nvSpPr>
          <p:cNvPr id="5" name="TextBox 4"/>
          <p:cNvSpPr txBox="1"/>
          <p:nvPr/>
        </p:nvSpPr>
        <p:spPr>
          <a:xfrm>
            <a:off x="313765" y="1358153"/>
            <a:ext cx="8377517" cy="6740307"/>
          </a:xfrm>
          <a:prstGeom prst="rect">
            <a:avLst/>
          </a:prstGeom>
          <a:noFill/>
        </p:spPr>
        <p:txBody>
          <a:bodyPr wrap="square" rtlCol="0">
            <a:spAutoFit/>
          </a:bodyPr>
          <a:lstStyle/>
          <a:p>
            <a:r>
              <a:rPr lang="en-US" b="1" smtClean="0">
                <a:latin typeface="Sylfaen" panose="010A0502050306030303" pitchFamily="18" charset="0"/>
              </a:rPr>
              <a:t>Augmenting the grammar: </a:t>
            </a:r>
          </a:p>
          <a:p>
            <a:pPr marL="342900" indent="-342900">
              <a:buFont typeface="+mj-lt"/>
              <a:buAutoNum type="arabicPeriod"/>
            </a:pPr>
            <a:r>
              <a:rPr lang="en-US" smtClean="0">
                <a:latin typeface="Sylfaen" panose="010A0502050306030303" pitchFamily="18" charset="0"/>
              </a:rPr>
              <a:t>C’→C</a:t>
            </a:r>
            <a:endParaRPr lang="en-US">
              <a:latin typeface="Sylfaen" panose="010A0502050306030303" pitchFamily="18" charset="0"/>
            </a:endParaRPr>
          </a:p>
          <a:p>
            <a:pPr marL="342900" indent="-342900">
              <a:buFont typeface="+mj-lt"/>
              <a:buAutoNum type="arabicPeriod"/>
            </a:pPr>
            <a:r>
              <a:rPr lang="en-US" smtClean="0">
                <a:latin typeface="Sylfaen" panose="010A0502050306030303" pitchFamily="18" charset="0"/>
              </a:rPr>
              <a:t>C</a:t>
            </a:r>
            <a:r>
              <a:rPr lang="en-US">
                <a:latin typeface="Sylfaen" panose="010A0502050306030303" pitchFamily="18" charset="0"/>
              </a:rPr>
              <a:t>→AB </a:t>
            </a:r>
            <a:endParaRPr lang="en-US" smtClean="0">
              <a:latin typeface="Sylfaen" panose="010A0502050306030303" pitchFamily="18" charset="0"/>
            </a:endParaRPr>
          </a:p>
          <a:p>
            <a:pPr marL="342900" indent="-342900">
              <a:buFont typeface="+mj-lt"/>
              <a:buAutoNum type="arabicPeriod"/>
            </a:pPr>
            <a:r>
              <a:rPr lang="en-US" smtClean="0">
                <a:latin typeface="Sylfaen" panose="010A0502050306030303" pitchFamily="18" charset="0"/>
              </a:rPr>
              <a:t>A</a:t>
            </a:r>
            <a:r>
              <a:rPr lang="en-US">
                <a:latin typeface="Sylfaen" panose="010A0502050306030303" pitchFamily="18" charset="0"/>
              </a:rPr>
              <a:t>→a    </a:t>
            </a:r>
            <a:endParaRPr lang="en-US" smtClean="0">
              <a:latin typeface="Sylfaen" panose="010A0502050306030303" pitchFamily="18" charset="0"/>
            </a:endParaRPr>
          </a:p>
          <a:p>
            <a:pPr marL="342900" indent="-342900">
              <a:buFont typeface="+mj-lt"/>
              <a:buAutoNum type="arabicPeriod"/>
            </a:pPr>
            <a:r>
              <a:rPr lang="en-US" smtClean="0">
                <a:latin typeface="Sylfaen" panose="010A0502050306030303" pitchFamily="18" charset="0"/>
              </a:rPr>
              <a:t>B→</a:t>
            </a:r>
            <a:r>
              <a:rPr lang="en-US">
                <a:latin typeface="Sylfaen" panose="010A0502050306030303" pitchFamily="18" charset="0"/>
              </a:rPr>
              <a:t>a</a:t>
            </a:r>
            <a:r>
              <a:rPr lang="en-US" smtClean="0">
                <a:latin typeface="Sylfaen" panose="010A0502050306030303" pitchFamily="18" charset="0"/>
              </a:rPr>
              <a:t> </a:t>
            </a:r>
          </a:p>
          <a:p>
            <a:endParaRPr lang="en-US">
              <a:latin typeface="Sylfaen" panose="010A0502050306030303" pitchFamily="18" charset="0"/>
            </a:endParaRPr>
          </a:p>
          <a:p>
            <a:r>
              <a:rPr lang="en-US" b="1" i="1">
                <a:latin typeface="Sylfaen" panose="010A0502050306030303" pitchFamily="18" charset="0"/>
              </a:rPr>
              <a:t>Step 1:-</a:t>
            </a:r>
            <a:r>
              <a:rPr lang="en-US">
                <a:latin typeface="Sylfaen" panose="010A0502050306030303" pitchFamily="18" charset="0"/>
              </a:rPr>
              <a:t> construct the canonical LR(0) collection for the grammar as,</a:t>
            </a:r>
          </a:p>
          <a:p>
            <a:r>
              <a:rPr lang="en-US" smtClean="0">
                <a:latin typeface="Sylfaen" panose="010A0502050306030303" pitchFamily="18" charset="0"/>
              </a:rPr>
              <a:t>I</a:t>
            </a:r>
            <a:r>
              <a:rPr lang="en-US" baseline="-25000" smtClean="0">
                <a:latin typeface="Sylfaen" panose="010A0502050306030303" pitchFamily="18" charset="0"/>
              </a:rPr>
              <a:t>0</a:t>
            </a:r>
            <a:r>
              <a:rPr lang="en-US" smtClean="0">
                <a:latin typeface="Sylfaen" panose="010A0502050306030303" pitchFamily="18" charset="0"/>
              </a:rPr>
              <a:t> = Closure({C’ -&gt; .C}) = { C’ -&gt; .C, C -&gt; .AB, A -&gt; .a }</a:t>
            </a:r>
          </a:p>
          <a:p>
            <a:r>
              <a:rPr lang="en-US" smtClean="0">
                <a:latin typeface="Sylfaen" panose="010A0502050306030303" pitchFamily="18" charset="0"/>
              </a:rPr>
              <a:t>I</a:t>
            </a:r>
            <a:r>
              <a:rPr lang="en-US" baseline="-25000" smtClean="0">
                <a:latin typeface="Sylfaen" panose="010A0502050306030303" pitchFamily="18" charset="0"/>
              </a:rPr>
              <a:t>1</a:t>
            </a:r>
            <a:r>
              <a:rPr lang="en-US" smtClean="0">
                <a:latin typeface="Sylfaen" panose="010A0502050306030303" pitchFamily="18" charset="0"/>
              </a:rPr>
              <a:t> </a:t>
            </a:r>
            <a:r>
              <a:rPr lang="en-US">
                <a:latin typeface="Sylfaen" panose="010A0502050306030303" pitchFamily="18" charset="0"/>
              </a:rPr>
              <a:t>= </a:t>
            </a:r>
            <a:r>
              <a:rPr lang="en-US" smtClean="0">
                <a:latin typeface="Sylfaen" panose="010A0502050306030303" pitchFamily="18" charset="0"/>
              </a:rPr>
              <a:t>Closure(goto(I</a:t>
            </a:r>
            <a:r>
              <a:rPr lang="en-US" baseline="-25000" smtClean="0">
                <a:latin typeface="Sylfaen" panose="010A0502050306030303" pitchFamily="18" charset="0"/>
              </a:rPr>
              <a:t>0, </a:t>
            </a:r>
            <a:r>
              <a:rPr lang="en-US" smtClean="0">
                <a:latin typeface="Sylfaen" panose="010A0502050306030303" pitchFamily="18" charset="0"/>
              </a:rPr>
              <a:t>C)) </a:t>
            </a:r>
            <a:r>
              <a:rPr lang="en-US">
                <a:latin typeface="Sylfaen" panose="010A0502050306030303" pitchFamily="18" charset="0"/>
              </a:rPr>
              <a:t>= </a:t>
            </a:r>
            <a:r>
              <a:rPr lang="en-US" smtClean="0">
                <a:latin typeface="Sylfaen" panose="010A0502050306030303" pitchFamily="18" charset="0"/>
              </a:rPr>
              <a:t>Closure({ </a:t>
            </a:r>
            <a:r>
              <a:rPr lang="en-US">
                <a:latin typeface="Sylfaen" panose="010A0502050306030303" pitchFamily="18" charset="0"/>
              </a:rPr>
              <a:t>C’ -&gt; </a:t>
            </a:r>
            <a:r>
              <a:rPr lang="en-US" smtClean="0">
                <a:latin typeface="Sylfaen" panose="010A0502050306030303" pitchFamily="18" charset="0"/>
              </a:rPr>
              <a:t>C. }) = { C -&gt; C.}</a:t>
            </a:r>
          </a:p>
          <a:p>
            <a:r>
              <a:rPr lang="en-US" smtClean="0">
                <a:latin typeface="Sylfaen" panose="010A0502050306030303" pitchFamily="18" charset="0"/>
              </a:rPr>
              <a:t>I</a:t>
            </a:r>
            <a:r>
              <a:rPr lang="en-US" baseline="-25000" smtClean="0">
                <a:latin typeface="Sylfaen" panose="010A0502050306030303" pitchFamily="18" charset="0"/>
              </a:rPr>
              <a:t>2 </a:t>
            </a:r>
            <a:r>
              <a:rPr lang="en-US" smtClean="0">
                <a:latin typeface="Sylfaen" panose="010A0502050306030303" pitchFamily="18" charset="0"/>
              </a:rPr>
              <a:t>= closure ( goto(I</a:t>
            </a:r>
            <a:r>
              <a:rPr lang="en-US" baseline="-25000" smtClean="0">
                <a:latin typeface="Sylfaen" panose="010A0502050306030303" pitchFamily="18" charset="0"/>
              </a:rPr>
              <a:t>0</a:t>
            </a:r>
            <a:r>
              <a:rPr lang="en-US" smtClean="0">
                <a:latin typeface="Sylfaen" panose="010A0502050306030303" pitchFamily="18" charset="0"/>
              </a:rPr>
              <a:t>, A)) = { C -&gt; A.B, B-&gt;.a}</a:t>
            </a:r>
          </a:p>
          <a:p>
            <a:r>
              <a:rPr lang="en-US" smtClean="0">
                <a:latin typeface="Sylfaen" panose="010A0502050306030303" pitchFamily="18" charset="0"/>
              </a:rPr>
              <a:t>I</a:t>
            </a:r>
            <a:r>
              <a:rPr lang="en-US" baseline="-25000">
                <a:latin typeface="Sylfaen" panose="010A0502050306030303" pitchFamily="18" charset="0"/>
              </a:rPr>
              <a:t>3</a:t>
            </a:r>
            <a:r>
              <a:rPr lang="en-US" smtClean="0">
                <a:latin typeface="Sylfaen" panose="010A0502050306030303" pitchFamily="18" charset="0"/>
              </a:rPr>
              <a:t>= </a:t>
            </a:r>
            <a:r>
              <a:rPr lang="en-US">
                <a:latin typeface="Sylfaen" panose="010A0502050306030303" pitchFamily="18" charset="0"/>
              </a:rPr>
              <a:t>closure ( goto(I</a:t>
            </a:r>
            <a:r>
              <a:rPr lang="en-US" baseline="-25000">
                <a:latin typeface="Sylfaen" panose="010A0502050306030303" pitchFamily="18" charset="0"/>
              </a:rPr>
              <a:t>0</a:t>
            </a:r>
            <a:r>
              <a:rPr lang="en-US">
                <a:latin typeface="Sylfaen" panose="010A0502050306030303" pitchFamily="18" charset="0"/>
              </a:rPr>
              <a:t>, </a:t>
            </a:r>
            <a:r>
              <a:rPr lang="en-US" smtClean="0">
                <a:latin typeface="Sylfaen" panose="010A0502050306030303" pitchFamily="18" charset="0"/>
              </a:rPr>
              <a:t>a)) </a:t>
            </a:r>
            <a:r>
              <a:rPr lang="en-US">
                <a:latin typeface="Sylfaen" panose="010A0502050306030303" pitchFamily="18" charset="0"/>
              </a:rPr>
              <a:t>= { </a:t>
            </a:r>
            <a:r>
              <a:rPr lang="en-US" smtClean="0">
                <a:latin typeface="Sylfaen" panose="010A0502050306030303" pitchFamily="18" charset="0"/>
              </a:rPr>
              <a:t>A-&gt;a.}</a:t>
            </a:r>
          </a:p>
          <a:p>
            <a:r>
              <a:rPr lang="en-US" smtClean="0">
                <a:latin typeface="Sylfaen" panose="010A0502050306030303" pitchFamily="18" charset="0"/>
              </a:rPr>
              <a:t>I</a:t>
            </a:r>
            <a:r>
              <a:rPr lang="en-US" baseline="-25000">
                <a:latin typeface="Sylfaen" panose="010A0502050306030303" pitchFamily="18" charset="0"/>
              </a:rPr>
              <a:t>4</a:t>
            </a:r>
            <a:r>
              <a:rPr lang="en-US" baseline="-25000" smtClean="0">
                <a:latin typeface="Sylfaen" panose="010A0502050306030303" pitchFamily="18" charset="0"/>
              </a:rPr>
              <a:t> </a:t>
            </a:r>
            <a:r>
              <a:rPr lang="en-US">
                <a:latin typeface="Sylfaen" panose="010A0502050306030303" pitchFamily="18" charset="0"/>
              </a:rPr>
              <a:t>= closure ( </a:t>
            </a:r>
            <a:r>
              <a:rPr lang="en-US" smtClean="0">
                <a:latin typeface="Sylfaen" panose="010A0502050306030303" pitchFamily="18" charset="0"/>
              </a:rPr>
              <a:t>goto(I</a:t>
            </a:r>
            <a:r>
              <a:rPr lang="en-US" baseline="-25000" smtClean="0">
                <a:latin typeface="Sylfaen" panose="010A0502050306030303" pitchFamily="18" charset="0"/>
              </a:rPr>
              <a:t>2</a:t>
            </a:r>
            <a:r>
              <a:rPr lang="en-US" smtClean="0">
                <a:latin typeface="Sylfaen" panose="010A0502050306030303" pitchFamily="18" charset="0"/>
              </a:rPr>
              <a:t>, B)) </a:t>
            </a:r>
            <a:r>
              <a:rPr lang="en-US">
                <a:latin typeface="Sylfaen" panose="010A0502050306030303" pitchFamily="18" charset="0"/>
              </a:rPr>
              <a:t>= { C -&gt; </a:t>
            </a:r>
            <a:r>
              <a:rPr lang="en-US" smtClean="0">
                <a:latin typeface="Sylfaen" panose="010A0502050306030303" pitchFamily="18" charset="0"/>
              </a:rPr>
              <a:t>AB.}</a:t>
            </a:r>
          </a:p>
          <a:p>
            <a:r>
              <a:rPr lang="en-US" smtClean="0">
                <a:latin typeface="Sylfaen" panose="010A0502050306030303" pitchFamily="18" charset="0"/>
              </a:rPr>
              <a:t>I</a:t>
            </a:r>
            <a:r>
              <a:rPr lang="en-US" baseline="-25000" smtClean="0">
                <a:latin typeface="Sylfaen" panose="010A0502050306030303" pitchFamily="18" charset="0"/>
              </a:rPr>
              <a:t>5 </a:t>
            </a:r>
            <a:r>
              <a:rPr lang="en-US">
                <a:latin typeface="Sylfaen" panose="010A0502050306030303" pitchFamily="18" charset="0"/>
              </a:rPr>
              <a:t>= closure ( </a:t>
            </a:r>
            <a:r>
              <a:rPr lang="en-US" smtClean="0">
                <a:latin typeface="Sylfaen" panose="010A0502050306030303" pitchFamily="18" charset="0"/>
              </a:rPr>
              <a:t>goto(I</a:t>
            </a:r>
            <a:r>
              <a:rPr lang="en-US" baseline="-25000" smtClean="0">
                <a:latin typeface="Sylfaen" panose="010A0502050306030303" pitchFamily="18" charset="0"/>
              </a:rPr>
              <a:t>2</a:t>
            </a:r>
            <a:r>
              <a:rPr lang="en-US" smtClean="0">
                <a:latin typeface="Sylfaen" panose="010A0502050306030303" pitchFamily="18" charset="0"/>
              </a:rPr>
              <a:t>, a)) </a:t>
            </a:r>
            <a:r>
              <a:rPr lang="en-US">
                <a:latin typeface="Sylfaen" panose="010A0502050306030303" pitchFamily="18" charset="0"/>
              </a:rPr>
              <a:t>= { </a:t>
            </a:r>
            <a:r>
              <a:rPr lang="en-US" smtClean="0">
                <a:latin typeface="Sylfaen" panose="010A0502050306030303" pitchFamily="18" charset="0"/>
              </a:rPr>
              <a:t> </a:t>
            </a:r>
            <a:r>
              <a:rPr lang="en-US">
                <a:latin typeface="Sylfaen" panose="010A0502050306030303" pitchFamily="18" charset="0"/>
              </a:rPr>
              <a:t>B-</a:t>
            </a:r>
            <a:r>
              <a:rPr lang="en-US" smtClean="0">
                <a:latin typeface="Sylfaen" panose="010A0502050306030303" pitchFamily="18" charset="0"/>
              </a:rPr>
              <a:t>&gt;a.}</a:t>
            </a:r>
          </a:p>
          <a:p>
            <a:endParaRPr lang="en-US" smtClean="0">
              <a:latin typeface="Sylfaen" panose="010A0502050306030303" pitchFamily="18" charset="0"/>
            </a:endParaRPr>
          </a:p>
          <a:p>
            <a:r>
              <a:rPr lang="en-US" b="1" i="1">
                <a:latin typeface="Sylfaen" panose="010A0502050306030303" pitchFamily="18" charset="0"/>
              </a:rPr>
              <a:t>Step 2 :</a:t>
            </a:r>
            <a:r>
              <a:rPr lang="en-US">
                <a:latin typeface="Sylfaen" panose="010A0502050306030303" pitchFamily="18" charset="0"/>
              </a:rPr>
              <a:t> Construct SLR parsing table that contains </a:t>
            </a:r>
            <a:r>
              <a:rPr lang="en-US" smtClean="0">
                <a:latin typeface="Sylfaen" panose="010A0502050306030303" pitchFamily="18" charset="0"/>
              </a:rPr>
              <a:t/>
            </a:r>
            <a:br>
              <a:rPr lang="en-US" smtClean="0">
                <a:latin typeface="Sylfaen" panose="010A0502050306030303" pitchFamily="18" charset="0"/>
              </a:rPr>
            </a:br>
            <a:r>
              <a:rPr lang="en-US" smtClean="0">
                <a:latin typeface="Sylfaen" panose="010A0502050306030303" pitchFamily="18" charset="0"/>
              </a:rPr>
              <a:t>              both </a:t>
            </a:r>
            <a:r>
              <a:rPr lang="en-US">
                <a:latin typeface="Sylfaen" panose="010A0502050306030303" pitchFamily="18" charset="0"/>
              </a:rPr>
              <a:t>action and goto table as follows:</a:t>
            </a:r>
          </a:p>
          <a:p>
            <a:endParaRPr lang="en-US">
              <a:latin typeface="Sylfaen" panose="010A0502050306030303" pitchFamily="18" charset="0"/>
            </a:endParaRPr>
          </a:p>
          <a:p>
            <a:endParaRPr lang="en-US">
              <a:latin typeface="Sylfaen" panose="010A0502050306030303" pitchFamily="18" charset="0"/>
            </a:endParaRPr>
          </a:p>
          <a:p>
            <a:endParaRPr lang="en-US">
              <a:latin typeface="Sylfaen" panose="010A0502050306030303" pitchFamily="18" charset="0"/>
            </a:endParaRPr>
          </a:p>
          <a:p>
            <a:endParaRPr lang="en-US" b="1" smtClean="0">
              <a:latin typeface="Sylfaen" panose="010A0502050306030303" pitchFamily="18" charset="0"/>
            </a:endParaRPr>
          </a:p>
          <a:p>
            <a:endParaRPr lang="en-US">
              <a:latin typeface="Sylfaen" panose="010A0502050306030303" pitchFamily="18" charset="0"/>
            </a:endParaRPr>
          </a:p>
          <a:p>
            <a:endParaRPr lang="en-US">
              <a:latin typeface="Sylfaen" panose="010A0502050306030303" pitchFamily="18" charset="0"/>
            </a:endParaRPr>
          </a:p>
          <a:p>
            <a:endParaRPr lang="en-US" smtClean="0">
              <a:latin typeface="Sylfaen" panose="010A0502050306030303" pitchFamily="18" charset="0"/>
            </a:endParaRPr>
          </a:p>
          <a:p>
            <a:endParaRPr lang="en-US">
              <a:latin typeface="Sylfaen" panose="010A0502050306030303"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27804697"/>
              </p:ext>
            </p:extLst>
          </p:nvPr>
        </p:nvGraphicFramePr>
        <p:xfrm>
          <a:off x="5821680" y="3617258"/>
          <a:ext cx="4663440" cy="2682240"/>
        </p:xfrm>
        <a:graphic>
          <a:graphicData uri="http://schemas.openxmlformats.org/drawingml/2006/table">
            <a:tbl>
              <a:tblPr firstRow="1" bandRow="1"/>
              <a:tblGrid>
                <a:gridCol w="956983"/>
                <a:gridCol w="597497"/>
                <a:gridCol w="777240"/>
                <a:gridCol w="777240"/>
                <a:gridCol w="777240"/>
                <a:gridCol w="777240"/>
              </a:tblGrid>
              <a:tr h="281417">
                <a:tc>
                  <a:txBody>
                    <a:bodyPr/>
                    <a:lstStyle/>
                    <a:p>
                      <a:pPr algn="ctr"/>
                      <a:r>
                        <a:rPr lang="en-US" sz="1600" b="1" smtClean="0">
                          <a:latin typeface="Sylfaen" panose="010A0502050306030303" pitchFamily="18" charset="0"/>
                        </a:rPr>
                        <a:t>Symbols</a:t>
                      </a:r>
                      <a:endParaRPr lang="en-US" sz="1600" b="1">
                        <a:latin typeface="Sylfaen" panose="010A0502050306030303" pitchFamily="18" charset="0"/>
                      </a:endParaRPr>
                    </a:p>
                  </a:txBody>
                  <a:tcPr/>
                </a:tc>
                <a:tc gridSpan="2">
                  <a:txBody>
                    <a:bodyPr/>
                    <a:lstStyle/>
                    <a:p>
                      <a:pPr algn="ctr"/>
                      <a:r>
                        <a:rPr lang="en-US" sz="1600" b="1" smtClean="0">
                          <a:latin typeface="Sylfaen" panose="010A0502050306030303" pitchFamily="18" charset="0"/>
                        </a:rPr>
                        <a:t>Action</a:t>
                      </a:r>
                      <a:endParaRPr lang="en-US" sz="1600" b="1">
                        <a:latin typeface="Sylfaen" panose="010A0502050306030303" pitchFamily="18" charset="0"/>
                      </a:endParaRPr>
                    </a:p>
                  </a:txBody>
                  <a:tcPr/>
                </a:tc>
                <a:tc hMerge="1">
                  <a:txBody>
                    <a:bodyPr/>
                    <a:lstStyle/>
                    <a:p>
                      <a:endParaRPr lang="en-US"/>
                    </a:p>
                  </a:txBody>
                  <a:tcPr/>
                </a:tc>
                <a:tc gridSpan="3">
                  <a:txBody>
                    <a:bodyPr/>
                    <a:lstStyle/>
                    <a:p>
                      <a:pPr algn="ctr"/>
                      <a:r>
                        <a:rPr lang="en-US" sz="1600" b="1" smtClean="0">
                          <a:latin typeface="Sylfaen" panose="010A0502050306030303" pitchFamily="18" charset="0"/>
                        </a:rPr>
                        <a:t>GOTO</a:t>
                      </a:r>
                      <a:endParaRPr lang="en-US" sz="1600" b="1">
                        <a:latin typeface="Sylfaen" panose="010A0502050306030303" pitchFamily="18" charset="0"/>
                      </a:endParaRPr>
                    </a:p>
                  </a:txBody>
                  <a:tcPr/>
                </a:tc>
                <a:tc hMerge="1">
                  <a:txBody>
                    <a:bodyPr/>
                    <a:lstStyle/>
                    <a:p>
                      <a:endParaRPr lang="en-US"/>
                    </a:p>
                  </a:txBody>
                  <a:tcPr/>
                </a:tc>
                <a:tc hMerge="1">
                  <a:txBody>
                    <a:bodyPr/>
                    <a:lstStyle/>
                    <a:p>
                      <a:endParaRPr lang="en-US"/>
                    </a:p>
                  </a:txBody>
                  <a:tcPr/>
                </a:tc>
              </a:tr>
              <a:tr h="324803">
                <a:tc>
                  <a:txBody>
                    <a:bodyPr/>
                    <a:lstStyle/>
                    <a:p>
                      <a:pPr algn="ctr"/>
                      <a:r>
                        <a:rPr lang="en-US" sz="1600" smtClean="0">
                          <a:latin typeface="Sylfaen" panose="010A0502050306030303" pitchFamily="18" charset="0"/>
                        </a:rPr>
                        <a:t>States</a:t>
                      </a: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a</a:t>
                      </a: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a:t>
                      </a: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C</a:t>
                      </a: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A</a:t>
                      </a: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B</a:t>
                      </a:r>
                      <a:endParaRPr lang="en-US" sz="1600">
                        <a:latin typeface="Sylfaen" panose="010A0502050306030303" pitchFamily="18" charset="0"/>
                      </a:endParaRPr>
                    </a:p>
                  </a:txBody>
                  <a:tcPr/>
                </a:tc>
              </a:tr>
              <a:tr h="324803">
                <a:tc>
                  <a:txBody>
                    <a:bodyPr/>
                    <a:lstStyle/>
                    <a:p>
                      <a:pPr algn="ctr"/>
                      <a:r>
                        <a:rPr lang="en-US" sz="1600" smtClean="0">
                          <a:latin typeface="Sylfaen" panose="010A0502050306030303" pitchFamily="18" charset="0"/>
                        </a:rPr>
                        <a:t>0</a:t>
                      </a: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S3</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1</a:t>
                      </a: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2</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r>
              <a:tr h="324803">
                <a:tc>
                  <a:txBody>
                    <a:bodyPr/>
                    <a:lstStyle/>
                    <a:p>
                      <a:pPr algn="ctr"/>
                      <a:r>
                        <a:rPr lang="en-US" sz="1600" smtClean="0">
                          <a:latin typeface="Sylfaen" panose="010A0502050306030303" pitchFamily="18" charset="0"/>
                        </a:rPr>
                        <a:t>1</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accept</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r>
              <a:tr h="324803">
                <a:tc>
                  <a:txBody>
                    <a:bodyPr/>
                    <a:lstStyle/>
                    <a:p>
                      <a:pPr algn="ctr"/>
                      <a:r>
                        <a:rPr lang="en-US" sz="1600" smtClean="0">
                          <a:latin typeface="Sylfaen" panose="010A0502050306030303" pitchFamily="18" charset="0"/>
                        </a:rPr>
                        <a:t>2</a:t>
                      </a: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S5</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4</a:t>
                      </a:r>
                      <a:endParaRPr lang="en-US" sz="1600">
                        <a:latin typeface="Sylfaen" panose="010A0502050306030303" pitchFamily="18" charset="0"/>
                      </a:endParaRPr>
                    </a:p>
                  </a:txBody>
                  <a:tcPr/>
                </a:tc>
              </a:tr>
              <a:tr h="324803">
                <a:tc>
                  <a:txBody>
                    <a:bodyPr/>
                    <a:lstStyle/>
                    <a:p>
                      <a:pPr algn="ctr"/>
                      <a:r>
                        <a:rPr lang="en-US" sz="1600" smtClean="0">
                          <a:latin typeface="Sylfaen" panose="010A0502050306030303" pitchFamily="18" charset="0"/>
                        </a:rPr>
                        <a:t>3</a:t>
                      </a: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R3</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r>
              <a:tr h="324803">
                <a:tc>
                  <a:txBody>
                    <a:bodyPr/>
                    <a:lstStyle/>
                    <a:p>
                      <a:pPr algn="ctr"/>
                      <a:r>
                        <a:rPr lang="en-US" sz="1600" smtClean="0">
                          <a:latin typeface="Sylfaen" panose="010A0502050306030303" pitchFamily="18" charset="0"/>
                        </a:rPr>
                        <a:t>4</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R2</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r>
              <a:tr h="324803">
                <a:tc>
                  <a:txBody>
                    <a:bodyPr/>
                    <a:lstStyle/>
                    <a:p>
                      <a:pPr algn="ctr"/>
                      <a:r>
                        <a:rPr lang="en-US" sz="1600" smtClean="0">
                          <a:latin typeface="Sylfaen" panose="010A0502050306030303" pitchFamily="18" charset="0"/>
                        </a:rPr>
                        <a:t>5</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r>
                        <a:rPr lang="en-US" sz="1600" smtClean="0">
                          <a:latin typeface="Sylfaen" panose="010A0502050306030303" pitchFamily="18" charset="0"/>
                        </a:rPr>
                        <a:t>R4</a:t>
                      </a: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c>
                  <a:txBody>
                    <a:bodyPr/>
                    <a:lstStyle/>
                    <a:p>
                      <a:pPr algn="ctr"/>
                      <a:endParaRPr lang="en-US" sz="1600">
                        <a:latin typeface="Sylfaen" panose="010A0502050306030303" pitchFamily="18" charset="0"/>
                      </a:endParaRPr>
                    </a:p>
                  </a:txBody>
                  <a:tcPr/>
                </a:tc>
              </a:tr>
            </a:tbl>
          </a:graphicData>
        </a:graphic>
      </p:graphicFrame>
      <p:cxnSp>
        <p:nvCxnSpPr>
          <p:cNvPr id="9" name="Straight Arrow Connector 8"/>
          <p:cNvCxnSpPr/>
          <p:nvPr/>
        </p:nvCxnSpPr>
        <p:spPr>
          <a:xfrm>
            <a:off x="6575610" y="3859305"/>
            <a:ext cx="4034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6575610" y="4114799"/>
            <a:ext cx="0" cy="376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1064558" y="5894685"/>
            <a:ext cx="3429000" cy="923330"/>
          </a:xfrm>
          <a:prstGeom prst="rect">
            <a:avLst/>
          </a:prstGeom>
          <a:noFill/>
        </p:spPr>
        <p:txBody>
          <a:bodyPr wrap="square" rtlCol="0">
            <a:spAutoFit/>
          </a:bodyPr>
          <a:lstStyle/>
          <a:p>
            <a:r>
              <a:rPr lang="en-US" smtClean="0">
                <a:latin typeface="Bodoni MT" panose="02070603080606020203" pitchFamily="18" charset="0"/>
              </a:rPr>
              <a:t>Follow (C) = { $}</a:t>
            </a:r>
          </a:p>
          <a:p>
            <a:r>
              <a:rPr lang="en-US" smtClean="0">
                <a:latin typeface="Bodoni MT" panose="02070603080606020203" pitchFamily="18" charset="0"/>
              </a:rPr>
              <a:t>Follow(A) = { a}</a:t>
            </a:r>
          </a:p>
          <a:p>
            <a:r>
              <a:rPr lang="en-US" smtClean="0">
                <a:latin typeface="Bodoni MT" panose="02070603080606020203" pitchFamily="18" charset="0"/>
              </a:rPr>
              <a:t>Follow (B) = {a}</a:t>
            </a:r>
            <a:endParaRPr lang="en-US">
              <a:latin typeface="Bodoni MT" panose="02070603080606020203" pitchFamily="18" charset="0"/>
            </a:endParaRPr>
          </a:p>
        </p:txBody>
      </p:sp>
    </p:spTree>
    <p:extLst>
      <p:ext uri="{BB962C8B-B14F-4D97-AF65-F5344CB8AC3E}">
        <p14:creationId xmlns:p14="http://schemas.microsoft.com/office/powerpoint/2010/main" val="1643708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29" y="217208"/>
            <a:ext cx="10515600" cy="535827"/>
          </a:xfrm>
        </p:spPr>
        <p:txBody>
          <a:bodyPr>
            <a:normAutofit/>
          </a:bodyPr>
          <a:lstStyle/>
          <a:p>
            <a:r>
              <a:rPr lang="en-US" sz="3200" smtClean="0">
                <a:solidFill>
                  <a:srgbClr val="C00000"/>
                </a:solidFill>
                <a:latin typeface="Bell MT" panose="02020503060305020303" pitchFamily="18" charset="0"/>
              </a:rPr>
              <a:t>Parsing </a:t>
            </a:r>
            <a:r>
              <a:rPr lang="en-US" sz="3200" i="1" smtClean="0">
                <a:solidFill>
                  <a:srgbClr val="C00000"/>
                </a:solidFill>
                <a:latin typeface="Bell MT" panose="02020503060305020303" pitchFamily="18" charset="0"/>
              </a:rPr>
              <a:t>aaa</a:t>
            </a:r>
            <a:r>
              <a:rPr lang="en-US" sz="3200" smtClean="0">
                <a:solidFill>
                  <a:srgbClr val="C00000"/>
                </a:solidFill>
                <a:latin typeface="Bell MT" panose="02020503060305020303" pitchFamily="18" charset="0"/>
              </a:rPr>
              <a:t> using SLR(1) technique</a:t>
            </a:r>
            <a:endParaRPr lang="en-US" sz="3200">
              <a:solidFill>
                <a:srgbClr val="C00000"/>
              </a:solidFill>
              <a:latin typeface="Bell MT" panose="02020503060305020303" pitchFamily="18" charset="0"/>
            </a:endParaRPr>
          </a:p>
        </p:txBody>
      </p:sp>
      <p:sp>
        <p:nvSpPr>
          <p:cNvPr id="3" name="Footer Placeholder 2"/>
          <p:cNvSpPr>
            <a:spLocks noGrp="1"/>
          </p:cNvSpPr>
          <p:nvPr>
            <p:ph type="ftr" sz="quarter" idx="11"/>
          </p:nvPr>
        </p:nvSpPr>
        <p:spPr>
          <a:xfrm>
            <a:off x="4038600" y="6316009"/>
            <a:ext cx="4114800" cy="365125"/>
          </a:xfrm>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59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358638632"/>
              </p:ext>
            </p:extLst>
          </p:nvPr>
        </p:nvGraphicFramePr>
        <p:xfrm>
          <a:off x="593166" y="948266"/>
          <a:ext cx="5081493" cy="2194560"/>
        </p:xfrm>
        <a:graphic>
          <a:graphicData uri="http://schemas.openxmlformats.org/drawingml/2006/table">
            <a:tbl>
              <a:tblPr firstRow="1" bandRow="1"/>
              <a:tblGrid>
                <a:gridCol w="1693831"/>
                <a:gridCol w="1693831"/>
                <a:gridCol w="1693831"/>
              </a:tblGrid>
              <a:tr h="337256">
                <a:tc>
                  <a:txBody>
                    <a:bodyPr/>
                    <a:lstStyle/>
                    <a:p>
                      <a:pPr algn="l"/>
                      <a:r>
                        <a:rPr lang="en-US" smtClean="0"/>
                        <a:t>Stack </a:t>
                      </a:r>
                      <a:endParaRPr lang="en-US"/>
                    </a:p>
                  </a:txBody>
                  <a:tcPr/>
                </a:tc>
                <a:tc>
                  <a:txBody>
                    <a:bodyPr/>
                    <a:lstStyle/>
                    <a:p>
                      <a:pPr algn="l"/>
                      <a:r>
                        <a:rPr lang="en-US" smtClean="0"/>
                        <a:t>Input</a:t>
                      </a:r>
                      <a:endParaRPr lang="en-US"/>
                    </a:p>
                  </a:txBody>
                  <a:tcPr/>
                </a:tc>
                <a:tc>
                  <a:txBody>
                    <a:bodyPr/>
                    <a:lstStyle/>
                    <a:p>
                      <a:pPr algn="l"/>
                      <a:r>
                        <a:rPr lang="en-US" smtClean="0"/>
                        <a:t>Actions</a:t>
                      </a:r>
                      <a:endParaRPr lang="en-US"/>
                    </a:p>
                  </a:txBody>
                  <a:tcPr/>
                </a:tc>
              </a:tr>
              <a:tr h="337256">
                <a:tc>
                  <a:txBody>
                    <a:bodyPr/>
                    <a:lstStyle/>
                    <a:p>
                      <a:pPr algn="l"/>
                      <a:r>
                        <a:rPr lang="en-US" smtClean="0"/>
                        <a:t>0</a:t>
                      </a:r>
                      <a:endParaRPr lang="en-US"/>
                    </a:p>
                  </a:txBody>
                  <a:tcPr/>
                </a:tc>
                <a:tc>
                  <a:txBody>
                    <a:bodyPr/>
                    <a:lstStyle/>
                    <a:p>
                      <a:pPr algn="l"/>
                      <a:r>
                        <a:rPr lang="en-US" smtClean="0"/>
                        <a:t>aaa$</a:t>
                      </a:r>
                      <a:endParaRPr lang="en-US"/>
                    </a:p>
                  </a:txBody>
                  <a:tcPr/>
                </a:tc>
                <a:tc>
                  <a:txBody>
                    <a:bodyPr/>
                    <a:lstStyle/>
                    <a:p>
                      <a:pPr algn="l"/>
                      <a:r>
                        <a:rPr lang="en-US" smtClean="0"/>
                        <a:t>S3</a:t>
                      </a:r>
                      <a:endParaRPr lang="en-US"/>
                    </a:p>
                  </a:txBody>
                  <a:tcPr/>
                </a:tc>
              </a:tr>
              <a:tr h="337256">
                <a:tc>
                  <a:txBody>
                    <a:bodyPr/>
                    <a:lstStyle/>
                    <a:p>
                      <a:pPr algn="l"/>
                      <a:r>
                        <a:rPr lang="en-US" smtClean="0"/>
                        <a:t>0a3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aa$</a:t>
                      </a:r>
                      <a:endParaRPr lang="en-US"/>
                    </a:p>
                  </a:txBody>
                  <a:tcPr/>
                </a:tc>
                <a:tc>
                  <a:txBody>
                    <a:bodyPr/>
                    <a:lstStyle/>
                    <a:p>
                      <a:pPr algn="l"/>
                      <a:r>
                        <a:rPr lang="en-US" smtClean="0"/>
                        <a:t>R3</a:t>
                      </a:r>
                      <a:endParaRPr lang="en-US"/>
                    </a:p>
                  </a:txBody>
                  <a:tcPr/>
                </a:tc>
              </a:tr>
              <a:tr h="337256">
                <a:tc>
                  <a:txBody>
                    <a:bodyPr/>
                    <a:lstStyle/>
                    <a:p>
                      <a:pPr algn="l"/>
                      <a:r>
                        <a:rPr lang="en-US" smtClean="0"/>
                        <a:t>0A2</a:t>
                      </a:r>
                      <a:endParaRPr lang="en-US"/>
                    </a:p>
                  </a:txBody>
                  <a:tcPr/>
                </a:tc>
                <a:tc>
                  <a:txBody>
                    <a:bodyPr/>
                    <a:lstStyle/>
                    <a:p>
                      <a:pPr algn="l"/>
                      <a:r>
                        <a:rPr lang="en-US" smtClean="0"/>
                        <a:t>aa$</a:t>
                      </a:r>
                      <a:endParaRPr lang="en-US"/>
                    </a:p>
                  </a:txBody>
                  <a:tcPr/>
                </a:tc>
                <a:tc>
                  <a:txBody>
                    <a:bodyPr/>
                    <a:lstStyle/>
                    <a:p>
                      <a:pPr algn="l"/>
                      <a:r>
                        <a:rPr lang="en-US" smtClean="0"/>
                        <a:t>S5</a:t>
                      </a:r>
                      <a:endParaRPr lang="en-US"/>
                    </a:p>
                  </a:txBody>
                  <a:tcPr/>
                </a:tc>
              </a:tr>
              <a:tr h="337256">
                <a:tc>
                  <a:txBody>
                    <a:bodyPr/>
                    <a:lstStyle/>
                    <a:p>
                      <a:pPr algn="l"/>
                      <a:r>
                        <a:rPr lang="en-US" smtClean="0"/>
                        <a:t>0A2a5</a:t>
                      </a:r>
                      <a:endParaRPr lang="en-US"/>
                    </a:p>
                  </a:txBody>
                  <a:tcPr/>
                </a:tc>
                <a:tc>
                  <a:txBody>
                    <a:bodyPr/>
                    <a:lstStyle/>
                    <a:p>
                      <a:pPr algn="l"/>
                      <a:r>
                        <a:rPr lang="en-US" smtClean="0"/>
                        <a:t>a$</a:t>
                      </a:r>
                      <a:endParaRPr lang="en-US"/>
                    </a:p>
                  </a:txBody>
                  <a:tcPr/>
                </a:tc>
                <a:tc>
                  <a:txBody>
                    <a:bodyPr/>
                    <a:lstStyle/>
                    <a:p>
                      <a:pPr algn="l"/>
                      <a:r>
                        <a:rPr lang="en-US" smtClean="0"/>
                        <a:t>Error</a:t>
                      </a:r>
                      <a:endParaRPr lang="en-US"/>
                    </a:p>
                  </a:txBody>
                  <a:tcPr/>
                </a:tc>
              </a:tr>
              <a:tr h="337256">
                <a:tc>
                  <a:txBody>
                    <a:bodyPr/>
                    <a:lstStyle/>
                    <a:p>
                      <a:pPr algn="l"/>
                      <a:endParaRPr lang="en-US"/>
                    </a:p>
                  </a:txBody>
                  <a:tcPr/>
                </a:tc>
                <a:tc>
                  <a:txBody>
                    <a:bodyPr/>
                    <a:lstStyle/>
                    <a:p>
                      <a:pPr algn="l"/>
                      <a:endParaRPr lang="en-US"/>
                    </a:p>
                  </a:txBody>
                  <a:tcPr/>
                </a:tc>
                <a:tc>
                  <a:txBody>
                    <a:bodyPr/>
                    <a:lstStyle/>
                    <a:p>
                      <a:pPr algn="l"/>
                      <a:endParaRPr lang="en-US"/>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07886965"/>
              </p:ext>
            </p:extLst>
          </p:nvPr>
        </p:nvGraphicFramePr>
        <p:xfrm>
          <a:off x="638626" y="3664501"/>
          <a:ext cx="5036670" cy="2560320"/>
        </p:xfrm>
        <a:graphic>
          <a:graphicData uri="http://schemas.openxmlformats.org/drawingml/2006/table">
            <a:tbl>
              <a:tblPr firstRow="1" bandRow="1"/>
              <a:tblGrid>
                <a:gridCol w="1173281"/>
                <a:gridCol w="1310446"/>
                <a:gridCol w="2552943"/>
              </a:tblGrid>
              <a:tr h="352697">
                <a:tc>
                  <a:txBody>
                    <a:bodyPr/>
                    <a:lstStyle/>
                    <a:p>
                      <a:pPr algn="ctr"/>
                      <a:r>
                        <a:rPr lang="en-US" sz="1800" smtClean="0"/>
                        <a:t>Stack </a:t>
                      </a:r>
                      <a:endParaRPr lang="en-US" sz="1800"/>
                    </a:p>
                  </a:txBody>
                  <a:tcPr/>
                </a:tc>
                <a:tc>
                  <a:txBody>
                    <a:bodyPr/>
                    <a:lstStyle/>
                    <a:p>
                      <a:pPr algn="ctr"/>
                      <a:r>
                        <a:rPr lang="en-US" sz="1800" smtClean="0"/>
                        <a:t>Input</a:t>
                      </a:r>
                      <a:endParaRPr lang="en-US" sz="1800"/>
                    </a:p>
                  </a:txBody>
                  <a:tcPr/>
                </a:tc>
                <a:tc>
                  <a:txBody>
                    <a:bodyPr/>
                    <a:lstStyle/>
                    <a:p>
                      <a:pPr algn="ctr"/>
                      <a:r>
                        <a:rPr lang="en-US" sz="1800" smtClean="0"/>
                        <a:t>Actions</a:t>
                      </a:r>
                      <a:endParaRPr lang="en-US" sz="1800"/>
                    </a:p>
                  </a:txBody>
                  <a:tcPr/>
                </a:tc>
              </a:tr>
              <a:tr h="352697">
                <a:tc>
                  <a:txBody>
                    <a:bodyPr/>
                    <a:lstStyle/>
                    <a:p>
                      <a:pPr algn="l"/>
                      <a:r>
                        <a:rPr lang="en-US" sz="1800" smtClean="0"/>
                        <a:t>0</a:t>
                      </a:r>
                      <a:endParaRPr lang="en-US" sz="1800"/>
                    </a:p>
                  </a:txBody>
                  <a:tcPr/>
                </a:tc>
                <a:tc>
                  <a:txBody>
                    <a:bodyPr/>
                    <a:lstStyle/>
                    <a:p>
                      <a:pPr algn="ctr"/>
                      <a:r>
                        <a:rPr lang="en-US" sz="1800" smtClean="0"/>
                        <a:t>aa$</a:t>
                      </a:r>
                      <a:endParaRPr lang="en-US" sz="1800"/>
                    </a:p>
                  </a:txBody>
                  <a:tcPr/>
                </a:tc>
                <a:tc>
                  <a:txBody>
                    <a:bodyPr/>
                    <a:lstStyle/>
                    <a:p>
                      <a:pPr algn="ctr"/>
                      <a:r>
                        <a:rPr lang="en-US" sz="1800" smtClean="0"/>
                        <a:t>S3</a:t>
                      </a:r>
                      <a:endParaRPr lang="en-US" sz="1800"/>
                    </a:p>
                  </a:txBody>
                  <a:tcPr/>
                </a:tc>
              </a:tr>
              <a:tr h="352697">
                <a:tc>
                  <a:txBody>
                    <a:bodyPr/>
                    <a:lstStyle/>
                    <a:p>
                      <a:pPr algn="l"/>
                      <a:r>
                        <a:rPr lang="en-US" sz="1800" smtClean="0"/>
                        <a:t>0a3</a:t>
                      </a:r>
                      <a:endParaRPr lang="en-US" sz="18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a$</a:t>
                      </a:r>
                      <a:endParaRPr lang="en-US" sz="1800"/>
                    </a:p>
                  </a:txBody>
                  <a:tcPr/>
                </a:tc>
                <a:tc>
                  <a:txBody>
                    <a:bodyPr/>
                    <a:lstStyle/>
                    <a:p>
                      <a:pPr algn="ctr"/>
                      <a:r>
                        <a:rPr lang="en-US" sz="1800" smtClean="0"/>
                        <a:t>R3</a:t>
                      </a:r>
                      <a:endParaRPr lang="en-US" sz="1800"/>
                    </a:p>
                  </a:txBody>
                  <a:tcPr/>
                </a:tc>
              </a:tr>
              <a:tr h="352697">
                <a:tc>
                  <a:txBody>
                    <a:bodyPr/>
                    <a:lstStyle/>
                    <a:p>
                      <a:pPr algn="l"/>
                      <a:r>
                        <a:rPr lang="en-US" sz="1800" smtClean="0"/>
                        <a:t>0A2</a:t>
                      </a:r>
                      <a:endParaRPr lang="en-US" sz="1800"/>
                    </a:p>
                  </a:txBody>
                  <a:tcPr/>
                </a:tc>
                <a:tc>
                  <a:txBody>
                    <a:bodyPr/>
                    <a:lstStyle/>
                    <a:p>
                      <a:pPr algn="ctr"/>
                      <a:r>
                        <a:rPr lang="en-US" sz="1800" smtClean="0"/>
                        <a:t>a$</a:t>
                      </a:r>
                      <a:endParaRPr lang="en-US" sz="1800"/>
                    </a:p>
                  </a:txBody>
                  <a:tcPr/>
                </a:tc>
                <a:tc>
                  <a:txBody>
                    <a:bodyPr/>
                    <a:lstStyle/>
                    <a:p>
                      <a:pPr algn="ctr"/>
                      <a:r>
                        <a:rPr lang="en-US" sz="1800" smtClean="0"/>
                        <a:t>S5</a:t>
                      </a:r>
                      <a:endParaRPr lang="en-US" sz="1800"/>
                    </a:p>
                  </a:txBody>
                  <a:tcPr/>
                </a:tc>
              </a:tr>
              <a:tr h="352697">
                <a:tc>
                  <a:txBody>
                    <a:bodyPr/>
                    <a:lstStyle/>
                    <a:p>
                      <a:pPr algn="l"/>
                      <a:r>
                        <a:rPr lang="en-US" sz="1800" smtClean="0"/>
                        <a:t>0A2a5</a:t>
                      </a:r>
                      <a:endParaRPr lang="en-US" sz="1800"/>
                    </a:p>
                  </a:txBody>
                  <a:tcPr/>
                </a:tc>
                <a:tc>
                  <a:txBody>
                    <a:bodyPr/>
                    <a:lstStyle/>
                    <a:p>
                      <a:pPr algn="ctr"/>
                      <a:r>
                        <a:rPr lang="en-US" sz="1800" smtClean="0"/>
                        <a:t>$</a:t>
                      </a:r>
                      <a:endParaRPr lang="en-US" sz="1800"/>
                    </a:p>
                  </a:txBody>
                  <a:tcPr/>
                </a:tc>
                <a:tc>
                  <a:txBody>
                    <a:bodyPr/>
                    <a:lstStyle/>
                    <a:p>
                      <a:pPr algn="ctr"/>
                      <a:r>
                        <a:rPr lang="en-US" sz="1800" smtClean="0"/>
                        <a:t>R4</a:t>
                      </a:r>
                      <a:endParaRPr lang="en-US" sz="1800"/>
                    </a:p>
                  </a:txBody>
                  <a:tcPr/>
                </a:tc>
              </a:tr>
              <a:tr h="352697">
                <a:tc>
                  <a:txBody>
                    <a:bodyPr/>
                    <a:lstStyle/>
                    <a:p>
                      <a:pPr algn="l"/>
                      <a:r>
                        <a:rPr lang="en-US" sz="1800" smtClean="0"/>
                        <a:t>0A2B4</a:t>
                      </a:r>
                      <a:endParaRPr lang="en-US" sz="1800"/>
                    </a:p>
                  </a:txBody>
                  <a:tcPr/>
                </a:tc>
                <a:tc>
                  <a:txBody>
                    <a:bodyPr/>
                    <a:lstStyle/>
                    <a:p>
                      <a:pPr algn="ctr"/>
                      <a:r>
                        <a:rPr lang="en-US" sz="1800" smtClean="0"/>
                        <a:t>$</a:t>
                      </a:r>
                      <a:endParaRPr lang="en-US" sz="1800"/>
                    </a:p>
                  </a:txBody>
                  <a:tcPr/>
                </a:tc>
                <a:tc>
                  <a:txBody>
                    <a:bodyPr/>
                    <a:lstStyle/>
                    <a:p>
                      <a:pPr algn="ctr"/>
                      <a:r>
                        <a:rPr lang="en-US" sz="1800" smtClean="0"/>
                        <a:t>R2</a:t>
                      </a:r>
                      <a:endParaRPr lang="en-US" sz="1800"/>
                    </a:p>
                  </a:txBody>
                  <a:tcPr/>
                </a:tc>
              </a:tr>
              <a:tr h="352697">
                <a:tc>
                  <a:txBody>
                    <a:bodyPr/>
                    <a:lstStyle/>
                    <a:p>
                      <a:pPr algn="l"/>
                      <a:r>
                        <a:rPr lang="en-US" sz="1800" smtClean="0"/>
                        <a:t>0C1</a:t>
                      </a:r>
                      <a:endParaRPr lang="en-US" sz="1800"/>
                    </a:p>
                  </a:txBody>
                  <a:tcPr/>
                </a:tc>
                <a:tc>
                  <a:txBody>
                    <a:bodyPr/>
                    <a:lstStyle/>
                    <a:p>
                      <a:pPr algn="ctr"/>
                      <a:r>
                        <a:rPr lang="en-US" sz="1800" smtClean="0"/>
                        <a:t>$</a:t>
                      </a:r>
                      <a:endParaRPr lang="en-US" sz="1800"/>
                    </a:p>
                  </a:txBody>
                  <a:tcPr/>
                </a:tc>
                <a:tc>
                  <a:txBody>
                    <a:bodyPr/>
                    <a:lstStyle/>
                    <a:p>
                      <a:pPr algn="ctr"/>
                      <a:r>
                        <a:rPr lang="en-US" sz="1800" smtClean="0"/>
                        <a:t>accept</a:t>
                      </a:r>
                      <a:endParaRPr lang="en-US" sz="1800"/>
                    </a:p>
                  </a:txBody>
                  <a:tcPr/>
                </a:tc>
              </a:tr>
            </a:tbl>
          </a:graphicData>
        </a:graphic>
      </p:graphicFrame>
      <p:sp>
        <p:nvSpPr>
          <p:cNvPr id="7" name="Rectangle 6"/>
          <p:cNvSpPr/>
          <p:nvPr/>
        </p:nvSpPr>
        <p:spPr>
          <a:xfrm>
            <a:off x="610876" y="3202836"/>
            <a:ext cx="2105430" cy="461665"/>
          </a:xfrm>
          <a:prstGeom prst="rect">
            <a:avLst/>
          </a:prstGeom>
        </p:spPr>
        <p:txBody>
          <a:bodyPr wrap="square">
            <a:spAutoFit/>
          </a:bodyPr>
          <a:lstStyle/>
          <a:p>
            <a:r>
              <a:rPr lang="en-US" sz="2400">
                <a:solidFill>
                  <a:srgbClr val="C00000"/>
                </a:solidFill>
                <a:latin typeface="Bell MT" panose="02020503060305020303" pitchFamily="18" charset="0"/>
              </a:rPr>
              <a:t>Parsing </a:t>
            </a:r>
            <a:r>
              <a:rPr lang="en-US" sz="2400" i="1" smtClean="0">
                <a:solidFill>
                  <a:srgbClr val="C00000"/>
                </a:solidFill>
                <a:latin typeface="Bell MT" panose="02020503060305020303" pitchFamily="18" charset="0"/>
              </a:rPr>
              <a:t>aa</a:t>
            </a:r>
            <a:endParaRPr lang="en-US" sz="2400"/>
          </a:p>
        </p:txBody>
      </p:sp>
      <p:grpSp>
        <p:nvGrpSpPr>
          <p:cNvPr id="30" name="Group 29"/>
          <p:cNvGrpSpPr/>
          <p:nvPr/>
        </p:nvGrpSpPr>
        <p:grpSpPr>
          <a:xfrm>
            <a:off x="6435543" y="3264013"/>
            <a:ext cx="2206435" cy="1757403"/>
            <a:chOff x="7511303" y="3008520"/>
            <a:chExt cx="2206435" cy="1757403"/>
          </a:xfrm>
        </p:grpSpPr>
        <p:sp>
          <p:nvSpPr>
            <p:cNvPr id="8" name="TextBox 7"/>
            <p:cNvSpPr txBox="1"/>
            <p:nvPr/>
          </p:nvSpPr>
          <p:spPr>
            <a:xfrm>
              <a:off x="7511303" y="4394004"/>
              <a:ext cx="443753" cy="369332"/>
            </a:xfrm>
            <a:prstGeom prst="rect">
              <a:avLst/>
            </a:prstGeom>
            <a:noFill/>
          </p:spPr>
          <p:txBody>
            <a:bodyPr wrap="square" rtlCol="0">
              <a:spAutoFit/>
            </a:bodyPr>
            <a:lstStyle/>
            <a:p>
              <a:r>
                <a:rPr lang="en-US" smtClean="0"/>
                <a:t>a</a:t>
              </a:r>
              <a:endParaRPr lang="en-US"/>
            </a:p>
          </p:txBody>
        </p:sp>
        <p:sp>
          <p:nvSpPr>
            <p:cNvPr id="9" name="TextBox 8"/>
            <p:cNvSpPr txBox="1"/>
            <p:nvPr/>
          </p:nvSpPr>
          <p:spPr>
            <a:xfrm>
              <a:off x="9273985" y="4396591"/>
              <a:ext cx="443753" cy="369332"/>
            </a:xfrm>
            <a:prstGeom prst="rect">
              <a:avLst/>
            </a:prstGeom>
            <a:noFill/>
          </p:spPr>
          <p:txBody>
            <a:bodyPr wrap="square" rtlCol="0">
              <a:spAutoFit/>
            </a:bodyPr>
            <a:lstStyle/>
            <a:p>
              <a:r>
                <a:rPr lang="en-US" smtClean="0"/>
                <a:t>a</a:t>
              </a:r>
              <a:endParaRPr lang="en-US"/>
            </a:p>
          </p:txBody>
        </p:sp>
        <p:sp>
          <p:nvSpPr>
            <p:cNvPr id="10" name="TextBox 9"/>
            <p:cNvSpPr txBox="1"/>
            <p:nvPr/>
          </p:nvSpPr>
          <p:spPr>
            <a:xfrm>
              <a:off x="7840755" y="3664501"/>
              <a:ext cx="443753" cy="369332"/>
            </a:xfrm>
            <a:prstGeom prst="rect">
              <a:avLst/>
            </a:prstGeom>
            <a:noFill/>
          </p:spPr>
          <p:txBody>
            <a:bodyPr wrap="square" rtlCol="0">
              <a:spAutoFit/>
            </a:bodyPr>
            <a:lstStyle/>
            <a:p>
              <a:r>
                <a:rPr lang="en-US"/>
                <a:t>A</a:t>
              </a:r>
            </a:p>
          </p:txBody>
        </p:sp>
        <p:sp>
          <p:nvSpPr>
            <p:cNvPr id="11" name="TextBox 10"/>
            <p:cNvSpPr txBox="1"/>
            <p:nvPr/>
          </p:nvSpPr>
          <p:spPr>
            <a:xfrm>
              <a:off x="8795496" y="3677866"/>
              <a:ext cx="443753" cy="369332"/>
            </a:xfrm>
            <a:prstGeom prst="rect">
              <a:avLst/>
            </a:prstGeom>
            <a:noFill/>
          </p:spPr>
          <p:txBody>
            <a:bodyPr wrap="square" rtlCol="0">
              <a:spAutoFit/>
            </a:bodyPr>
            <a:lstStyle/>
            <a:p>
              <a:r>
                <a:rPr lang="en-US"/>
                <a:t>B</a:t>
              </a:r>
            </a:p>
          </p:txBody>
        </p:sp>
        <p:sp>
          <p:nvSpPr>
            <p:cNvPr id="13" name="TextBox 12"/>
            <p:cNvSpPr txBox="1"/>
            <p:nvPr/>
          </p:nvSpPr>
          <p:spPr>
            <a:xfrm>
              <a:off x="8260976" y="3008520"/>
              <a:ext cx="443753" cy="369332"/>
            </a:xfrm>
            <a:prstGeom prst="rect">
              <a:avLst/>
            </a:prstGeom>
            <a:noFill/>
          </p:spPr>
          <p:txBody>
            <a:bodyPr wrap="square" rtlCol="0">
              <a:spAutoFit/>
            </a:bodyPr>
            <a:lstStyle/>
            <a:p>
              <a:r>
                <a:rPr lang="en-US" smtClean="0"/>
                <a:t>C</a:t>
              </a:r>
              <a:endParaRPr lang="en-US"/>
            </a:p>
          </p:txBody>
        </p:sp>
        <p:cxnSp>
          <p:nvCxnSpPr>
            <p:cNvPr id="15" name="Straight Connector 14"/>
            <p:cNvCxnSpPr/>
            <p:nvPr/>
          </p:nvCxnSpPr>
          <p:spPr>
            <a:xfrm flipH="1">
              <a:off x="7705164" y="4033833"/>
              <a:ext cx="201707" cy="444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094691" y="4015528"/>
              <a:ext cx="262217" cy="391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0" idx="0"/>
            </p:cNvCxnSpPr>
            <p:nvPr/>
          </p:nvCxnSpPr>
          <p:spPr>
            <a:xfrm flipH="1">
              <a:off x="8062632" y="3326772"/>
              <a:ext cx="221876" cy="337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82852" y="3365630"/>
              <a:ext cx="345141" cy="35229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6223751" y="5085928"/>
            <a:ext cx="2810436" cy="369332"/>
          </a:xfrm>
          <a:prstGeom prst="rect">
            <a:avLst/>
          </a:prstGeom>
          <a:noFill/>
        </p:spPr>
        <p:txBody>
          <a:bodyPr wrap="square" rtlCol="0">
            <a:spAutoFit/>
          </a:bodyPr>
          <a:lstStyle/>
          <a:p>
            <a:r>
              <a:rPr lang="en-US" b="1" smtClean="0"/>
              <a:t>Parse tree for string </a:t>
            </a:r>
            <a:r>
              <a:rPr lang="en-US" b="1" smtClean="0">
                <a:solidFill>
                  <a:srgbClr val="C00000"/>
                </a:solidFill>
              </a:rPr>
              <a:t>aa</a:t>
            </a:r>
            <a:endParaRPr lang="en-US" b="1">
              <a:solidFill>
                <a:srgbClr val="C00000"/>
              </a:solidFill>
            </a:endParaRPr>
          </a:p>
        </p:txBody>
      </p:sp>
      <p:sp>
        <p:nvSpPr>
          <p:cNvPr id="33" name="TextBox 32"/>
          <p:cNvSpPr txBox="1"/>
          <p:nvPr/>
        </p:nvSpPr>
        <p:spPr>
          <a:xfrm>
            <a:off x="8768604" y="3582265"/>
            <a:ext cx="2200835" cy="1200329"/>
          </a:xfrm>
          <a:prstGeom prst="rect">
            <a:avLst/>
          </a:prstGeom>
          <a:noFill/>
        </p:spPr>
        <p:txBody>
          <a:bodyPr wrap="square" rtlCol="0">
            <a:spAutoFit/>
          </a:bodyPr>
          <a:lstStyle/>
          <a:p>
            <a:r>
              <a:rPr lang="en-US" b="1" u="sng" smtClean="0">
                <a:solidFill>
                  <a:srgbClr val="C00000"/>
                </a:solidFill>
              </a:rPr>
              <a:t>Output Sequence</a:t>
            </a:r>
          </a:p>
          <a:p>
            <a:pPr marL="342900" indent="-342900">
              <a:buAutoNum type="arabicPeriod"/>
            </a:pPr>
            <a:r>
              <a:rPr lang="en-US" smtClean="0"/>
              <a:t>R3: A -&gt; a</a:t>
            </a:r>
          </a:p>
          <a:p>
            <a:pPr marL="342900" indent="-342900">
              <a:buAutoNum type="arabicPeriod"/>
            </a:pPr>
            <a:r>
              <a:rPr lang="en-US" smtClean="0"/>
              <a:t>R4:  B -&gt; a</a:t>
            </a:r>
          </a:p>
          <a:p>
            <a:pPr marL="342900" indent="-342900">
              <a:buAutoNum type="arabicPeriod"/>
            </a:pPr>
            <a:r>
              <a:rPr lang="en-US" smtClean="0"/>
              <a:t>R2 : C -&gt; AB</a:t>
            </a:r>
            <a:endParaRPr lang="en-US"/>
          </a:p>
        </p:txBody>
      </p:sp>
    </p:spTree>
    <p:extLst>
      <p:ext uri="{BB962C8B-B14F-4D97-AF65-F5344CB8AC3E}">
        <p14:creationId xmlns:p14="http://schemas.microsoft.com/office/powerpoint/2010/main" val="378627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a:noAutofit/>
          </a:bodyPr>
          <a:lstStyle/>
          <a:p>
            <a:r>
              <a:rPr lang="en-US" sz="3200" smtClean="0">
                <a:solidFill>
                  <a:srgbClr val="C00000"/>
                </a:solidFill>
              </a:rPr>
              <a:t>Derivations</a:t>
            </a:r>
            <a:r>
              <a:rPr lang="en-US" sz="3200">
                <a:solidFill>
                  <a:srgbClr val="C00000"/>
                </a:solidFill>
              </a:rPr>
              <a:t/>
            </a:r>
            <a:br>
              <a:rPr lang="en-US" sz="3200">
                <a:solidFill>
                  <a:srgbClr val="C00000"/>
                </a:solidFill>
              </a:rPr>
            </a:br>
            <a:endParaRPr lang="en-US" sz="3200">
              <a:solidFill>
                <a:srgbClr val="C00000"/>
              </a:solidFill>
            </a:endParaRPr>
          </a:p>
        </p:txBody>
      </p:sp>
      <p:sp>
        <p:nvSpPr>
          <p:cNvPr id="3" name="Content Placeholder 2"/>
          <p:cNvSpPr>
            <a:spLocks noGrp="1"/>
          </p:cNvSpPr>
          <p:nvPr>
            <p:ph idx="1"/>
          </p:nvPr>
        </p:nvSpPr>
        <p:spPr>
          <a:xfrm>
            <a:off x="838200" y="924672"/>
            <a:ext cx="10515600" cy="4351338"/>
          </a:xfrm>
        </p:spPr>
        <p:txBody>
          <a:bodyPr>
            <a:noAutofit/>
          </a:bodyPr>
          <a:lstStyle/>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Derivation is a process that generates a valid string with the help of grammar by replacing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the non-terminals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on the left with the string on the right side of the production</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Example : Consider the following grammar for arithmetic expressions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E → E+E | E*E | ( E ) | - E |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id</a:t>
            </a:r>
          </a:p>
          <a:p>
            <a:pPr>
              <a:buFont typeface="Wingdings" panose="05000000000000000000" pitchFamily="2" charset="2"/>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To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generate a valid string - ( id+id ) from the grammar the steps are</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1. E → - E</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2. E → - ( E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3. E → - ( E+E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4. E → - ( id+E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5. E → - ( id+id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buFont typeface="Wingdings" panose="05000000000000000000" pitchFamily="2" charset="2"/>
              <a:buChar char="§"/>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In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the above derivation</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lvl="1"/>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E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is the start symbol</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lvl="1"/>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(id+id) is the required sentence (only terminals</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lvl="1"/>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Strings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such as E, -E, -(E), . . . are called sentinel forms.</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6</a:t>
            </a:fld>
            <a:endParaRPr lang="en-US"/>
          </a:p>
        </p:txBody>
      </p:sp>
    </p:spTree>
    <p:extLst>
      <p:ext uri="{BB962C8B-B14F-4D97-AF65-F5344CB8AC3E}">
        <p14:creationId xmlns:p14="http://schemas.microsoft.com/office/powerpoint/2010/main" val="1347181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a:solidFill>
                  <a:srgbClr val="C00000"/>
                </a:solidFill>
                <a:latin typeface="Bell MT" panose="02020503060305020303" pitchFamily="18" charset="0"/>
              </a:rPr>
              <a:t>Example for SLR parsing:</a:t>
            </a:r>
            <a:br>
              <a:rPr lang="en-US" sz="2800">
                <a:solidFill>
                  <a:srgbClr val="C00000"/>
                </a:solidFill>
                <a:latin typeface="Bell MT" panose="02020503060305020303" pitchFamily="18" charset="0"/>
              </a:rPr>
            </a:br>
            <a:r>
              <a:rPr lang="en-US" sz="2800">
                <a:solidFill>
                  <a:srgbClr val="C00000"/>
                </a:solidFill>
                <a:latin typeface="Bell MT" panose="02020503060305020303" pitchFamily="18" charset="0"/>
              </a:rPr>
              <a:t/>
            </a:r>
            <a:br>
              <a:rPr lang="en-US" sz="2800">
                <a:solidFill>
                  <a:srgbClr val="C00000"/>
                </a:solidFill>
                <a:latin typeface="Bell MT" panose="02020503060305020303" pitchFamily="18" charset="0"/>
              </a:rPr>
            </a:br>
            <a:endParaRPr lang="en-US" sz="2800">
              <a:solidFill>
                <a:srgbClr val="C00000"/>
              </a:solidFill>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60</a:t>
            </a:fld>
            <a:endParaRPr lang="en-US"/>
          </a:p>
        </p:txBody>
      </p:sp>
      <p:sp>
        <p:nvSpPr>
          <p:cNvPr id="5" name="Rectangle 4"/>
          <p:cNvSpPr/>
          <p:nvPr/>
        </p:nvSpPr>
        <p:spPr>
          <a:xfrm>
            <a:off x="990600" y="976531"/>
            <a:ext cx="6808694" cy="2585323"/>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latin typeface="TimesNewRoman"/>
              </a:rPr>
              <a:t>Construct SLR </a:t>
            </a:r>
            <a:r>
              <a:rPr lang="en-US" smtClean="0">
                <a:solidFill>
                  <a:srgbClr val="000000"/>
                </a:solidFill>
                <a:latin typeface="TimesNewRoman"/>
              </a:rPr>
              <a:t>parsing table </a:t>
            </a:r>
            <a:r>
              <a:rPr lang="en-US">
                <a:solidFill>
                  <a:srgbClr val="000000"/>
                </a:solidFill>
                <a:latin typeface="TimesNewRoman"/>
              </a:rPr>
              <a:t>for the following grammar </a:t>
            </a:r>
            <a:r>
              <a:rPr lang="en-US" smtClean="0">
                <a:solidFill>
                  <a:srgbClr val="000000"/>
                </a:solidFill>
                <a:latin typeface="TimesNewRoman"/>
              </a:rPr>
              <a:t>:</a:t>
            </a:r>
          </a:p>
          <a:p>
            <a:pPr lvl="1"/>
            <a:r>
              <a:rPr lang="en-US" smtClean="0">
                <a:solidFill>
                  <a:srgbClr val="000000"/>
                </a:solidFill>
                <a:latin typeface="TimesNewRoman"/>
              </a:rPr>
              <a:t>E </a:t>
            </a:r>
            <a:r>
              <a:rPr lang="en-US">
                <a:solidFill>
                  <a:srgbClr val="000000"/>
                </a:solidFill>
                <a:latin typeface="TimesNewRoman"/>
              </a:rPr>
              <a:t>→ E + T | </a:t>
            </a:r>
            <a:r>
              <a:rPr lang="en-US" smtClean="0">
                <a:solidFill>
                  <a:srgbClr val="000000"/>
                </a:solidFill>
                <a:latin typeface="TimesNewRoman"/>
              </a:rPr>
              <a:t>T</a:t>
            </a:r>
          </a:p>
          <a:p>
            <a:pPr lvl="1"/>
            <a:r>
              <a:rPr lang="en-US" smtClean="0">
                <a:solidFill>
                  <a:srgbClr val="000000"/>
                </a:solidFill>
                <a:latin typeface="TimesNewRoman"/>
              </a:rPr>
              <a:t>T </a:t>
            </a:r>
            <a:r>
              <a:rPr lang="en-US">
                <a:solidFill>
                  <a:srgbClr val="000000"/>
                </a:solidFill>
                <a:latin typeface="TimesNewRoman"/>
              </a:rPr>
              <a:t>→ T * F | </a:t>
            </a:r>
            <a:r>
              <a:rPr lang="en-US" smtClean="0">
                <a:solidFill>
                  <a:srgbClr val="000000"/>
                </a:solidFill>
                <a:latin typeface="TimesNewRoman"/>
              </a:rPr>
              <a:t>F</a:t>
            </a:r>
          </a:p>
          <a:p>
            <a:pPr lvl="1"/>
            <a:r>
              <a:rPr lang="en-US" smtClean="0">
                <a:solidFill>
                  <a:srgbClr val="000000"/>
                </a:solidFill>
                <a:latin typeface="TimesNewRoman"/>
              </a:rPr>
              <a:t>F </a:t>
            </a:r>
            <a:r>
              <a:rPr lang="en-US">
                <a:solidFill>
                  <a:srgbClr val="000000"/>
                </a:solidFill>
                <a:latin typeface="TimesNewRoman"/>
              </a:rPr>
              <a:t>→ (E) | </a:t>
            </a:r>
            <a:r>
              <a:rPr lang="en-US" smtClean="0">
                <a:solidFill>
                  <a:srgbClr val="000000"/>
                </a:solidFill>
                <a:latin typeface="TimesNewRoman"/>
              </a:rPr>
              <a:t>id</a:t>
            </a:r>
          </a:p>
          <a:p>
            <a:endParaRPr lang="en-US">
              <a:solidFill>
                <a:srgbClr val="000000"/>
              </a:solidFill>
              <a:latin typeface="TimesNewRoman"/>
            </a:endParaRPr>
          </a:p>
          <a:p>
            <a:pPr marL="285750" indent="-285750">
              <a:buFont typeface="Arial" panose="020B0604020202020204" pitchFamily="34" charset="0"/>
              <a:buChar char="•"/>
            </a:pPr>
            <a:r>
              <a:rPr lang="en-US" smtClean="0">
                <a:solidFill>
                  <a:srgbClr val="000000"/>
                </a:solidFill>
                <a:latin typeface="TimesNewRoman"/>
              </a:rPr>
              <a:t>Parse w</a:t>
            </a:r>
            <a:r>
              <a:rPr lang="en-US" smtClean="0"/>
              <a:t>hether </a:t>
            </a:r>
            <a:r>
              <a:rPr lang="en-US"/>
              <a:t>the input id + id * id is valid or not.</a:t>
            </a:r>
            <a:br>
              <a:rPr lang="en-US"/>
            </a:br>
            <a:r>
              <a:rPr lang="en-US"/>
              <a:t/>
            </a:r>
            <a:br>
              <a:rPr lang="en-US"/>
            </a:br>
            <a:r>
              <a:rPr lang="en-US">
                <a:solidFill>
                  <a:srgbClr val="000000"/>
                </a:solidFill>
                <a:latin typeface="TimesNewRoman"/>
              </a:rPr>
              <a:t/>
            </a:r>
            <a:br>
              <a:rPr lang="en-US">
                <a:solidFill>
                  <a:srgbClr val="000000"/>
                </a:solidFill>
                <a:latin typeface="TimesNewRoman"/>
              </a:rPr>
            </a:br>
            <a:endParaRPr lang="en-US"/>
          </a:p>
        </p:txBody>
      </p:sp>
    </p:spTree>
    <p:extLst>
      <p:ext uri="{BB962C8B-B14F-4D97-AF65-F5344CB8AC3E}">
        <p14:creationId xmlns:p14="http://schemas.microsoft.com/office/powerpoint/2010/main" val="2263659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163420"/>
            <a:ext cx="10515600" cy="393118"/>
          </a:xfrm>
        </p:spPr>
        <p:txBody>
          <a:bodyPr>
            <a:normAutofit fontScale="90000"/>
          </a:bodyPr>
          <a:lstStyle/>
          <a:p>
            <a:r>
              <a:rPr lang="en-US" sz="3200" u="sng" smtClean="0">
                <a:solidFill>
                  <a:srgbClr val="C00000"/>
                </a:solidFill>
                <a:latin typeface="Bell MT" panose="02020503060305020303" pitchFamily="18" charset="0"/>
              </a:rPr>
              <a:t>Canonical LR Parsing</a:t>
            </a:r>
            <a:endParaRPr lang="en-US" sz="3200" u="sng">
              <a:solidFill>
                <a:srgbClr val="C00000"/>
              </a:solidFill>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61</a:t>
            </a:fld>
            <a:endParaRPr lang="en-US"/>
          </a:p>
        </p:txBody>
      </p:sp>
      <p:sp>
        <p:nvSpPr>
          <p:cNvPr id="5" name="Rectangle 4"/>
          <p:cNvSpPr/>
          <p:nvPr/>
        </p:nvSpPr>
        <p:spPr>
          <a:xfrm>
            <a:off x="573739" y="864580"/>
            <a:ext cx="9175377" cy="2488374"/>
          </a:xfrm>
          <a:prstGeom prst="rect">
            <a:avLst/>
          </a:prstGeom>
        </p:spPr>
        <p:txBody>
          <a:bodyPr wrap="square">
            <a:spAutoFit/>
          </a:bodyPr>
          <a:lstStyle/>
          <a:p>
            <a:pPr marL="285750" indent="-285750" algn="just">
              <a:lnSpc>
                <a:spcPct val="115000"/>
              </a:lnSpc>
              <a:buFont typeface="Arial" panose="020B0604020202020204" pitchFamily="34" charset="0"/>
              <a:buChar char="•"/>
            </a:pPr>
            <a:r>
              <a:rPr lang="en-US" sz="2000">
                <a:solidFill>
                  <a:srgbClr val="000000"/>
                </a:solidFill>
                <a:latin typeface="Bell MT" panose="02020503060305020303" pitchFamily="18" charset="0"/>
                <a:ea typeface="Calibri" panose="020F0502020204030204" pitchFamily="34" charset="0"/>
                <a:cs typeface="Mangal" panose="02040503050203030202" pitchFamily="18" charset="0"/>
              </a:rPr>
              <a:t>SLR is so simple and can only represent the small group of </a:t>
            </a:r>
            <a:r>
              <a:rPr lang="en-US" sz="2000" smtClean="0">
                <a:solidFill>
                  <a:srgbClr val="000000"/>
                </a:solidFill>
                <a:latin typeface="Bell MT" panose="02020503060305020303" pitchFamily="18" charset="0"/>
                <a:ea typeface="Calibri" panose="020F0502020204030204" pitchFamily="34" charset="0"/>
                <a:cs typeface="Mangal" panose="02040503050203030202" pitchFamily="18" charset="0"/>
              </a:rPr>
              <a:t>grammar.</a:t>
            </a:r>
          </a:p>
          <a:p>
            <a:pPr marL="285750" indent="-285750">
              <a:lnSpc>
                <a:spcPct val="115000"/>
              </a:lnSpc>
              <a:buFont typeface="Arial" panose="020B0604020202020204" pitchFamily="34" charset="0"/>
              <a:buChar char="•"/>
            </a:pPr>
            <a:r>
              <a:rPr lang="en-US">
                <a:solidFill>
                  <a:srgbClr val="000000"/>
                </a:solidFill>
                <a:latin typeface="Bell MT" panose="02020503060305020303" pitchFamily="18" charset="0"/>
                <a:ea typeface="Calibri" panose="020F0502020204030204" pitchFamily="34" charset="0"/>
                <a:cs typeface="Mangal" panose="02040503050203030202" pitchFamily="18" charset="0"/>
              </a:rPr>
              <a:t> </a:t>
            </a:r>
            <a:r>
              <a:rPr lang="en-US" smtClean="0">
                <a:solidFill>
                  <a:srgbClr val="000000"/>
                </a:solidFill>
                <a:latin typeface="Bell MT" panose="02020503060305020303" pitchFamily="18" charset="0"/>
                <a:ea typeface="Calibri" panose="020F0502020204030204" pitchFamily="34" charset="0"/>
                <a:cs typeface="Mangal" panose="02040503050203030202" pitchFamily="18" charset="0"/>
              </a:rPr>
              <a:t>C-</a:t>
            </a:r>
            <a:r>
              <a:rPr lang="en-US" sz="2000" smtClean="0">
                <a:solidFill>
                  <a:srgbClr val="000000"/>
                </a:solidFill>
                <a:latin typeface="Bell MT" panose="02020503060305020303" pitchFamily="18" charset="0"/>
                <a:ea typeface="Calibri" panose="020F0502020204030204" pitchFamily="34" charset="0"/>
                <a:cs typeface="Mangal" panose="02040503050203030202" pitchFamily="18" charset="0"/>
              </a:rPr>
              <a:t>LR parsing  or just LR method makes full use of  </a:t>
            </a:r>
            <a:r>
              <a:rPr lang="en-US" sz="2000">
                <a:solidFill>
                  <a:srgbClr val="000000"/>
                </a:solidFill>
                <a:latin typeface="Bell MT" panose="02020503060305020303" pitchFamily="18" charset="0"/>
                <a:ea typeface="Calibri" panose="020F0502020204030204" pitchFamily="34" charset="0"/>
                <a:cs typeface="Mangal" panose="02040503050203030202" pitchFamily="18" charset="0"/>
              </a:rPr>
              <a:t>look-ahead to avoid unnecessary conflicts in parsing </a:t>
            </a:r>
            <a:r>
              <a:rPr lang="en-US" sz="2000" smtClean="0">
                <a:solidFill>
                  <a:srgbClr val="000000"/>
                </a:solidFill>
                <a:latin typeface="Bell MT" panose="02020503060305020303" pitchFamily="18" charset="0"/>
                <a:ea typeface="Calibri" panose="020F0502020204030204" pitchFamily="34" charset="0"/>
                <a:cs typeface="Mangal" panose="02040503050203030202" pitchFamily="18" charset="0"/>
              </a:rPr>
              <a:t>table.</a:t>
            </a:r>
          </a:p>
          <a:p>
            <a:pPr marL="285750" indent="-285750">
              <a:lnSpc>
                <a:spcPct val="115000"/>
              </a:lnSpc>
              <a:buFont typeface="Arial" panose="020B0604020202020204" pitchFamily="34" charset="0"/>
              <a:buChar char="•"/>
            </a:pPr>
            <a:r>
              <a:rPr lang="en-US" sz="2000" smtClean="0">
                <a:solidFill>
                  <a:srgbClr val="000000"/>
                </a:solidFill>
                <a:latin typeface="Bell MT" panose="02020503060305020303" pitchFamily="18" charset="0"/>
                <a:ea typeface="Calibri" panose="020F0502020204030204" pitchFamily="34" charset="0"/>
                <a:cs typeface="Mangal" panose="02040503050203030202" pitchFamily="18" charset="0"/>
              </a:rPr>
              <a:t>This method uses a large set of items, called LR(1) items.</a:t>
            </a:r>
          </a:p>
          <a:p>
            <a:pPr marL="285750" indent="-285750" algn="just">
              <a:lnSpc>
                <a:spcPct val="115000"/>
              </a:lnSpc>
              <a:buFont typeface="Arial" panose="020B0604020202020204" pitchFamily="34" charset="0"/>
              <a:buChar char="•"/>
            </a:pPr>
            <a:r>
              <a:rPr lang="en-US">
                <a:solidFill>
                  <a:srgbClr val="000000"/>
                </a:solidFill>
                <a:latin typeface="Bell MT" panose="02020503060305020303" pitchFamily="18" charset="0"/>
                <a:ea typeface="Calibri" panose="020F0502020204030204" pitchFamily="34" charset="0"/>
                <a:cs typeface="Mangal" panose="02040503050203030202" pitchFamily="18" charset="0"/>
              </a:rPr>
              <a:t> </a:t>
            </a:r>
            <a:r>
              <a:rPr lang="en-US" sz="2000" smtClean="0">
                <a:solidFill>
                  <a:srgbClr val="000000"/>
                </a:solidFill>
                <a:latin typeface="Bell MT" panose="02020503060305020303" pitchFamily="18" charset="0"/>
                <a:ea typeface="Calibri" panose="020F0502020204030204" pitchFamily="34" charset="0"/>
                <a:cs typeface="Mangal" panose="02040503050203030202" pitchFamily="18" charset="0"/>
              </a:rPr>
              <a:t>LR(1</a:t>
            </a:r>
            <a:r>
              <a:rPr lang="en-US" sz="2000">
                <a:solidFill>
                  <a:srgbClr val="000000"/>
                </a:solidFill>
                <a:latin typeface="Bell MT" panose="02020503060305020303" pitchFamily="18" charset="0"/>
                <a:ea typeface="Calibri" panose="020F0502020204030204" pitchFamily="34" charset="0"/>
                <a:cs typeface="Mangal" panose="02040503050203030202" pitchFamily="18" charset="0"/>
              </a:rPr>
              <a:t>) item = LR(0) item + </a:t>
            </a:r>
            <a:r>
              <a:rPr lang="en-US" sz="2000" smtClean="0">
                <a:solidFill>
                  <a:srgbClr val="000000"/>
                </a:solidFill>
                <a:latin typeface="Bell MT" panose="02020503060305020303" pitchFamily="18" charset="0"/>
                <a:ea typeface="Calibri" panose="020F0502020204030204" pitchFamily="34" charset="0"/>
                <a:cs typeface="Mangal" panose="02040503050203030202" pitchFamily="18" charset="0"/>
              </a:rPr>
              <a:t>look-ahead</a:t>
            </a:r>
          </a:p>
          <a:p>
            <a:pPr>
              <a:lnSpc>
                <a:spcPct val="115000"/>
              </a:lnSpc>
            </a:pPr>
            <a:r>
              <a:rPr lang="en-US" smtClean="0">
                <a:solidFill>
                  <a:srgbClr val="000000"/>
                </a:solidFill>
                <a:latin typeface="Bell MT" panose="02020503060305020303" pitchFamily="18" charset="0"/>
                <a:ea typeface="Calibri" panose="020F0502020204030204" pitchFamily="34" charset="0"/>
                <a:cs typeface="Mangal" panose="02040503050203030202" pitchFamily="18" charset="0"/>
              </a:rPr>
              <a:t>	LR(0</a:t>
            </a:r>
            <a:r>
              <a:rPr lang="en-US">
                <a:solidFill>
                  <a:srgbClr val="000000"/>
                </a:solidFill>
                <a:latin typeface="Bell MT" panose="02020503060305020303" pitchFamily="18" charset="0"/>
                <a:ea typeface="Calibri" panose="020F0502020204030204" pitchFamily="34" charset="0"/>
                <a:cs typeface="Mangal" panose="02040503050203030202" pitchFamily="18" charset="0"/>
              </a:rPr>
              <a:t>) item:		LR(1) item:</a:t>
            </a:r>
            <a:endParaRPr lang="en-US" sz="1600">
              <a:latin typeface="Bell MT" panose="02020503060305020303" pitchFamily="18" charset="0"/>
              <a:ea typeface="Calibri" panose="020F0502020204030204" pitchFamily="34" charset="0"/>
              <a:cs typeface="Mangal" panose="02040503050203030202" pitchFamily="18" charset="0"/>
            </a:endParaRPr>
          </a:p>
          <a:p>
            <a:r>
              <a:rPr lang="en-US" smtClean="0">
                <a:solidFill>
                  <a:srgbClr val="000000"/>
                </a:solidFill>
                <a:latin typeface="Bell MT" panose="02020503060305020303" pitchFamily="18" charset="0"/>
              </a:rPr>
              <a:t>	[</a:t>
            </a:r>
            <a:r>
              <a:rPr lang="en-US" i="1">
                <a:solidFill>
                  <a:srgbClr val="000000"/>
                </a:solidFill>
                <a:latin typeface="Bell MT" panose="02020503060305020303" pitchFamily="18" charset="0"/>
              </a:rPr>
              <a:t>A</a:t>
            </a:r>
            <a:r>
              <a:rPr lang="en-US">
                <a:solidFill>
                  <a:srgbClr val="000000"/>
                </a:solidFill>
                <a:latin typeface="Bell MT" panose="02020503060305020303" pitchFamily="18" charset="0"/>
                <a:ea typeface="SymbolMT"/>
              </a:rPr>
              <a:t>→α</a:t>
            </a:r>
            <a:r>
              <a:rPr lang="en-US">
                <a:solidFill>
                  <a:srgbClr val="000000"/>
                </a:solidFill>
                <a:latin typeface="Bell MT" panose="02020503060305020303" pitchFamily="18" charset="0"/>
              </a:rPr>
              <a:t>•</a:t>
            </a:r>
            <a:r>
              <a:rPr lang="en-US">
                <a:solidFill>
                  <a:srgbClr val="000000"/>
                </a:solidFill>
                <a:latin typeface="Bell MT" panose="02020503060305020303" pitchFamily="18" charset="0"/>
                <a:ea typeface="SymbolMT"/>
              </a:rPr>
              <a:t>β</a:t>
            </a:r>
            <a:r>
              <a:rPr lang="en-US">
                <a:solidFill>
                  <a:srgbClr val="000000"/>
                </a:solidFill>
                <a:latin typeface="Bell MT" panose="02020503060305020303" pitchFamily="18" charset="0"/>
              </a:rPr>
              <a:t>]		</a:t>
            </a:r>
            <a:r>
              <a:rPr lang="en-US" smtClean="0">
                <a:solidFill>
                  <a:srgbClr val="000000"/>
                </a:solidFill>
                <a:latin typeface="Bell MT" panose="02020503060305020303" pitchFamily="18" charset="0"/>
              </a:rPr>
              <a:t>[</a:t>
            </a:r>
            <a:r>
              <a:rPr lang="en-US" i="1">
                <a:solidFill>
                  <a:srgbClr val="000000"/>
                </a:solidFill>
                <a:latin typeface="Bell MT" panose="02020503060305020303" pitchFamily="18" charset="0"/>
              </a:rPr>
              <a:t>A</a:t>
            </a:r>
            <a:r>
              <a:rPr lang="en-US">
                <a:solidFill>
                  <a:srgbClr val="000000"/>
                </a:solidFill>
                <a:latin typeface="Bell MT" panose="02020503060305020303" pitchFamily="18" charset="0"/>
                <a:ea typeface="SymbolMT"/>
              </a:rPr>
              <a:t>→α</a:t>
            </a:r>
            <a:r>
              <a:rPr lang="en-US">
                <a:solidFill>
                  <a:srgbClr val="000000"/>
                </a:solidFill>
                <a:latin typeface="Bell MT" panose="02020503060305020303" pitchFamily="18" charset="0"/>
              </a:rPr>
              <a:t>•</a:t>
            </a:r>
            <a:r>
              <a:rPr lang="en-US">
                <a:solidFill>
                  <a:srgbClr val="000000"/>
                </a:solidFill>
                <a:latin typeface="Bell MT" panose="02020503060305020303" pitchFamily="18" charset="0"/>
                <a:ea typeface="SymbolMT"/>
              </a:rPr>
              <a:t>β</a:t>
            </a:r>
            <a:r>
              <a:rPr lang="en-US">
                <a:solidFill>
                  <a:srgbClr val="000000"/>
                </a:solidFill>
                <a:latin typeface="Bell MT" panose="02020503060305020303" pitchFamily="18" charset="0"/>
              </a:rPr>
              <a:t>, </a:t>
            </a:r>
            <a:r>
              <a:rPr lang="en-US" i="1">
                <a:solidFill>
                  <a:srgbClr val="000000"/>
                </a:solidFill>
                <a:latin typeface="Bell MT" panose="02020503060305020303" pitchFamily="18" charset="0"/>
              </a:rPr>
              <a:t>a</a:t>
            </a:r>
            <a:r>
              <a:rPr lang="en-US" smtClean="0">
                <a:solidFill>
                  <a:srgbClr val="000000"/>
                </a:solidFill>
                <a:latin typeface="Bell MT" panose="02020503060305020303" pitchFamily="18" charset="0"/>
              </a:rPr>
              <a:t>]</a:t>
            </a:r>
            <a:endParaRPr lang="en-US">
              <a:effectLst/>
              <a:latin typeface="Bell MT" panose="02020503060305020303" pitchFamily="18" charset="0"/>
              <a:ea typeface="Calibri" panose="020F0502020204030204" pitchFamily="34" charset="0"/>
              <a:cs typeface="Mangal" panose="02040503050203030202" pitchFamily="18" charset="0"/>
            </a:endParaRPr>
          </a:p>
        </p:txBody>
      </p:sp>
      <p:sp>
        <p:nvSpPr>
          <p:cNvPr id="6" name="Rectangle 5"/>
          <p:cNvSpPr/>
          <p:nvPr/>
        </p:nvSpPr>
        <p:spPr>
          <a:xfrm>
            <a:off x="990600" y="2549657"/>
            <a:ext cx="6096000" cy="517065"/>
          </a:xfrm>
          <a:prstGeom prst="rect">
            <a:avLst/>
          </a:prstGeom>
        </p:spPr>
        <p:txBody>
          <a:bodyPr>
            <a:spAutoFit/>
          </a:bodyPr>
          <a:lstStyle/>
          <a:p>
            <a:pPr>
              <a:lnSpc>
                <a:spcPct val="115000"/>
              </a:lnSpc>
            </a:pPr>
            <a:r>
              <a:rPr lang="en-US" sz="2400" b="1">
                <a:solidFill>
                  <a:srgbClr val="33339B"/>
                </a:solidFill>
                <a:latin typeface="Times New Roman" panose="02020603050405020304" pitchFamily="18" charset="0"/>
                <a:ea typeface="Calibri" panose="020F0502020204030204" pitchFamily="34" charset="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sp>
        <p:nvSpPr>
          <p:cNvPr id="7" name="Rectangle 6"/>
          <p:cNvSpPr/>
          <p:nvPr/>
        </p:nvSpPr>
        <p:spPr>
          <a:xfrm>
            <a:off x="573740" y="3748952"/>
            <a:ext cx="9175376" cy="2215991"/>
          </a:xfrm>
          <a:prstGeom prst="rect">
            <a:avLst/>
          </a:prstGeom>
        </p:spPr>
        <p:txBody>
          <a:bodyPr wrap="square">
            <a:spAutoFit/>
          </a:bodyPr>
          <a:lstStyle/>
          <a:p>
            <a:pPr>
              <a:lnSpc>
                <a:spcPct val="115000"/>
              </a:lnSpc>
            </a:pPr>
            <a:r>
              <a:rPr lang="en-US" sz="2400" i="1" u="sng">
                <a:solidFill>
                  <a:srgbClr val="C00000"/>
                </a:solidFill>
                <a:latin typeface="Sitka Banner" panose="02000505000000020004" pitchFamily="2" charset="0"/>
                <a:ea typeface="Calibri" panose="020F0502020204030204" pitchFamily="34" charset="0"/>
                <a:cs typeface="Mangal" panose="02040503050203030202" pitchFamily="18" charset="0"/>
              </a:rPr>
              <a:t>Computation of Closure for LR(1)Items</a:t>
            </a:r>
            <a:r>
              <a:rPr lang="en-US" sz="2400" i="1" u="sng" smtClean="0">
                <a:solidFill>
                  <a:srgbClr val="C00000"/>
                </a:solidFill>
                <a:latin typeface="Sitka Banner" panose="02000505000000020004" pitchFamily="2" charset="0"/>
                <a:ea typeface="Calibri" panose="020F0502020204030204" pitchFamily="34" charset="0"/>
                <a:cs typeface="Mangal" panose="02040503050203030202" pitchFamily="18" charset="0"/>
              </a:rPr>
              <a:t>:</a:t>
            </a:r>
          </a:p>
          <a:p>
            <a:pPr>
              <a:lnSpc>
                <a:spcPct val="115000"/>
              </a:lnSpc>
            </a:pPr>
            <a:r>
              <a:rPr lang="en-US" sz="2400" smtClean="0">
                <a:latin typeface="Sitka Banner" panose="02000505000000020004" pitchFamily="2" charset="0"/>
                <a:ea typeface="Calibri" panose="020F0502020204030204" pitchFamily="34" charset="0"/>
                <a:cs typeface="Mangal" panose="02040503050203030202" pitchFamily="18" charset="0"/>
              </a:rPr>
              <a:t>1</a:t>
            </a:r>
            <a:r>
              <a:rPr lang="en-US" sz="2400">
                <a:latin typeface="Sitka Banner" panose="02000505000000020004" pitchFamily="2" charset="0"/>
                <a:ea typeface="Calibri" panose="020F0502020204030204" pitchFamily="34" charset="0"/>
                <a:cs typeface="Mangal" panose="02040503050203030202" pitchFamily="18" charset="0"/>
              </a:rPr>
              <a:t>. Start with </a:t>
            </a:r>
            <a:r>
              <a:rPr lang="en-US" sz="2400" i="1">
                <a:latin typeface="Sitka Banner" panose="02000505000000020004" pitchFamily="2" charset="0"/>
                <a:ea typeface="Calibri" panose="020F0502020204030204" pitchFamily="34" charset="0"/>
                <a:cs typeface="Mangal" panose="02040503050203030202" pitchFamily="18" charset="0"/>
              </a:rPr>
              <a:t>closure</a:t>
            </a:r>
            <a:r>
              <a:rPr lang="en-US" sz="2400">
                <a:latin typeface="Sitka Banner" panose="02000505000000020004" pitchFamily="2" charset="0"/>
                <a:ea typeface="Calibri" panose="020F0502020204030204" pitchFamily="34" charset="0"/>
                <a:cs typeface="Mangal" panose="02040503050203030202" pitchFamily="18" charset="0"/>
              </a:rPr>
              <a:t>(</a:t>
            </a:r>
            <a:r>
              <a:rPr lang="en-US" sz="2400" i="1">
                <a:latin typeface="Sitka Banner" panose="02000505000000020004" pitchFamily="2" charset="0"/>
                <a:ea typeface="Calibri" panose="020F0502020204030204" pitchFamily="34" charset="0"/>
                <a:cs typeface="Mangal" panose="02040503050203030202" pitchFamily="18" charset="0"/>
              </a:rPr>
              <a:t>I</a:t>
            </a:r>
            <a:r>
              <a:rPr lang="en-US" sz="2400">
                <a:latin typeface="Sitka Banner" panose="02000505000000020004" pitchFamily="2" charset="0"/>
                <a:ea typeface="Calibri" panose="020F0502020204030204" pitchFamily="34" charset="0"/>
                <a:cs typeface="Mangal" panose="02040503050203030202" pitchFamily="18" charset="0"/>
              </a:rPr>
              <a:t>) = </a:t>
            </a:r>
            <a:r>
              <a:rPr lang="en-US" sz="2400" i="1">
                <a:latin typeface="Sitka Banner" panose="02000505000000020004" pitchFamily="2" charset="0"/>
                <a:ea typeface="Calibri" panose="020F0502020204030204" pitchFamily="34" charset="0"/>
                <a:cs typeface="Mangal" panose="02040503050203030202" pitchFamily="18" charset="0"/>
              </a:rPr>
              <a:t>I (</a:t>
            </a:r>
            <a:r>
              <a:rPr lang="en-US" sz="2400">
                <a:latin typeface="Sitka Banner" panose="02000505000000020004" pitchFamily="2" charset="0"/>
                <a:ea typeface="Calibri" panose="020F0502020204030204" pitchFamily="34" charset="0"/>
                <a:cs typeface="Mangal" panose="02040503050203030202" pitchFamily="18" charset="0"/>
              </a:rPr>
              <a:t>where I is a set of LR(1) items)</a:t>
            </a:r>
          </a:p>
          <a:p>
            <a:pPr>
              <a:lnSpc>
                <a:spcPct val="115000"/>
              </a:lnSpc>
            </a:pPr>
            <a:r>
              <a:rPr lang="en-US" sz="2400">
                <a:latin typeface="Sitka Banner" panose="02000505000000020004" pitchFamily="2" charset="0"/>
                <a:ea typeface="Calibri" panose="020F0502020204030204" pitchFamily="34" charset="0"/>
                <a:cs typeface="Mangal" panose="02040503050203030202" pitchFamily="18" charset="0"/>
              </a:rPr>
              <a:t>2. If [</a:t>
            </a:r>
            <a:r>
              <a:rPr lang="en-US" sz="2400" i="1">
                <a:latin typeface="Sitka Banner" panose="02000505000000020004" pitchFamily="2" charset="0"/>
                <a:ea typeface="Calibri" panose="020F0502020204030204" pitchFamily="34" charset="0"/>
                <a:cs typeface="Mangal" panose="02040503050203030202" pitchFamily="18" charset="0"/>
              </a:rPr>
              <a:t>A</a:t>
            </a:r>
            <a:r>
              <a:rPr lang="en-US" sz="2400">
                <a:latin typeface="Sitka Banner" panose="02000505000000020004" pitchFamily="2" charset="0"/>
                <a:ea typeface="SymbolMT"/>
                <a:cs typeface="Mangal" panose="02040503050203030202" pitchFamily="18" charset="0"/>
              </a:rPr>
              <a:t>→α</a:t>
            </a:r>
            <a:r>
              <a:rPr lang="en-US" sz="2400">
                <a:latin typeface="Sitka Banner" panose="02000505000000020004" pitchFamily="2" charset="0"/>
                <a:ea typeface="Calibri" panose="020F0502020204030204" pitchFamily="34" charset="0"/>
                <a:cs typeface="Mangal" panose="02040503050203030202" pitchFamily="18" charset="0"/>
              </a:rPr>
              <a:t>•</a:t>
            </a:r>
            <a:r>
              <a:rPr lang="en-US" sz="2400" i="1">
                <a:latin typeface="Sitka Banner" panose="02000505000000020004" pitchFamily="2" charset="0"/>
                <a:ea typeface="Calibri" panose="020F0502020204030204" pitchFamily="34" charset="0"/>
                <a:cs typeface="Mangal" panose="02040503050203030202" pitchFamily="18" charset="0"/>
              </a:rPr>
              <a:t>B</a:t>
            </a:r>
            <a:r>
              <a:rPr lang="en-US" sz="2400">
                <a:latin typeface="Sitka Banner" panose="02000505000000020004" pitchFamily="2" charset="0"/>
                <a:ea typeface="SymbolMT"/>
                <a:cs typeface="Mangal" panose="02040503050203030202" pitchFamily="18" charset="0"/>
              </a:rPr>
              <a:t>β</a:t>
            </a:r>
            <a:r>
              <a:rPr lang="en-US" sz="2400">
                <a:latin typeface="Sitka Banner" panose="02000505000000020004" pitchFamily="2" charset="0"/>
                <a:ea typeface="Calibri" panose="020F0502020204030204" pitchFamily="34" charset="0"/>
                <a:cs typeface="Mangal" panose="02040503050203030202" pitchFamily="18" charset="0"/>
              </a:rPr>
              <a:t>, </a:t>
            </a:r>
            <a:r>
              <a:rPr lang="en-US" sz="2400" i="1">
                <a:latin typeface="Sitka Banner" panose="02000505000000020004" pitchFamily="2" charset="0"/>
                <a:ea typeface="Calibri" panose="020F0502020204030204" pitchFamily="34" charset="0"/>
                <a:cs typeface="Mangal" panose="02040503050203030202" pitchFamily="18" charset="0"/>
              </a:rPr>
              <a:t>a</a:t>
            </a:r>
            <a:r>
              <a:rPr lang="en-US" sz="2400">
                <a:latin typeface="Sitka Banner" panose="02000505000000020004" pitchFamily="2" charset="0"/>
                <a:ea typeface="Calibri" panose="020F0502020204030204" pitchFamily="34" charset="0"/>
                <a:cs typeface="Mangal" panose="02040503050203030202" pitchFamily="18" charset="0"/>
              </a:rPr>
              <a:t>] є</a:t>
            </a:r>
            <a:r>
              <a:rPr lang="en-US" sz="2400">
                <a:latin typeface="Sitka Banner" panose="02000505000000020004" pitchFamily="2" charset="0"/>
                <a:ea typeface="SymbolMT"/>
                <a:cs typeface="Mangal" panose="02040503050203030202" pitchFamily="18" charset="0"/>
              </a:rPr>
              <a:t> </a:t>
            </a:r>
            <a:r>
              <a:rPr lang="en-US" sz="2400" i="1">
                <a:latin typeface="Sitka Banner" panose="02000505000000020004" pitchFamily="2" charset="0"/>
                <a:ea typeface="Calibri" panose="020F0502020204030204" pitchFamily="34" charset="0"/>
                <a:cs typeface="Mangal" panose="02040503050203030202" pitchFamily="18" charset="0"/>
              </a:rPr>
              <a:t>closure</a:t>
            </a:r>
            <a:r>
              <a:rPr lang="en-US" sz="2400">
                <a:latin typeface="Sitka Banner" panose="02000505000000020004" pitchFamily="2" charset="0"/>
                <a:ea typeface="Calibri" panose="020F0502020204030204" pitchFamily="34" charset="0"/>
                <a:cs typeface="Mangal" panose="02040503050203030202" pitchFamily="18" charset="0"/>
              </a:rPr>
              <a:t>(</a:t>
            </a:r>
            <a:r>
              <a:rPr lang="en-US" sz="2400" i="1">
                <a:latin typeface="Sitka Banner" panose="02000505000000020004" pitchFamily="2" charset="0"/>
                <a:ea typeface="Calibri" panose="020F0502020204030204" pitchFamily="34" charset="0"/>
                <a:cs typeface="Mangal" panose="02040503050203030202" pitchFamily="18" charset="0"/>
              </a:rPr>
              <a:t>I</a:t>
            </a:r>
            <a:r>
              <a:rPr lang="en-US" sz="2400">
                <a:latin typeface="Sitka Banner" panose="02000505000000020004" pitchFamily="2" charset="0"/>
                <a:ea typeface="Calibri" panose="020F0502020204030204" pitchFamily="34" charset="0"/>
                <a:cs typeface="Mangal" panose="02040503050203030202" pitchFamily="18" charset="0"/>
              </a:rPr>
              <a:t>) then </a:t>
            </a:r>
          </a:p>
          <a:p>
            <a:pPr>
              <a:lnSpc>
                <a:spcPct val="115000"/>
              </a:lnSpc>
            </a:pPr>
            <a:r>
              <a:rPr lang="en-US" sz="2400">
                <a:latin typeface="Sitka Banner" panose="02000505000000020004" pitchFamily="2" charset="0"/>
                <a:ea typeface="Calibri" panose="020F0502020204030204" pitchFamily="34" charset="0"/>
                <a:cs typeface="Mangal" panose="02040503050203030202" pitchFamily="18" charset="0"/>
              </a:rPr>
              <a:t>    add the item [</a:t>
            </a:r>
            <a:r>
              <a:rPr lang="en-US" sz="2400" i="1">
                <a:latin typeface="Sitka Banner" panose="02000505000000020004" pitchFamily="2" charset="0"/>
                <a:ea typeface="Calibri" panose="020F0502020204030204" pitchFamily="34" charset="0"/>
                <a:cs typeface="Mangal" panose="02040503050203030202" pitchFamily="18" charset="0"/>
              </a:rPr>
              <a:t>B</a:t>
            </a:r>
            <a:r>
              <a:rPr lang="en-US" sz="2400">
                <a:latin typeface="Sitka Banner" panose="02000505000000020004" pitchFamily="2" charset="0"/>
                <a:ea typeface="SymbolMT"/>
                <a:cs typeface="Mangal" panose="02040503050203030202" pitchFamily="18" charset="0"/>
              </a:rPr>
              <a:t>→</a:t>
            </a:r>
            <a:r>
              <a:rPr lang="en-US" sz="2400">
                <a:latin typeface="Sitka Banner" panose="02000505000000020004" pitchFamily="2" charset="0"/>
                <a:ea typeface="Calibri" panose="020F0502020204030204" pitchFamily="34" charset="0"/>
                <a:cs typeface="Mangal" panose="02040503050203030202" pitchFamily="18" charset="0"/>
              </a:rPr>
              <a:t>•</a:t>
            </a:r>
            <a:r>
              <a:rPr lang="en-US" sz="2400">
                <a:latin typeface="Sitka Banner" panose="02000505000000020004" pitchFamily="2" charset="0"/>
                <a:ea typeface="SymbolMT"/>
                <a:cs typeface="Mangal" panose="02040503050203030202" pitchFamily="18" charset="0"/>
              </a:rPr>
              <a:t>γ</a:t>
            </a:r>
            <a:r>
              <a:rPr lang="en-US" sz="2400">
                <a:latin typeface="Sitka Banner" panose="02000505000000020004" pitchFamily="2" charset="0"/>
                <a:ea typeface="Calibri" panose="020F0502020204030204" pitchFamily="34" charset="0"/>
                <a:cs typeface="Mangal" panose="02040503050203030202" pitchFamily="18" charset="0"/>
              </a:rPr>
              <a:t>, </a:t>
            </a:r>
            <a:r>
              <a:rPr lang="en-US" sz="2400" i="1">
                <a:latin typeface="Sitka Banner" panose="02000505000000020004" pitchFamily="2" charset="0"/>
                <a:ea typeface="Calibri" panose="020F0502020204030204" pitchFamily="34" charset="0"/>
                <a:cs typeface="Mangal" panose="02040503050203030202" pitchFamily="18" charset="0"/>
              </a:rPr>
              <a:t>b</a:t>
            </a:r>
            <a:r>
              <a:rPr lang="en-US" sz="2400">
                <a:latin typeface="Sitka Banner" panose="02000505000000020004" pitchFamily="2" charset="0"/>
                <a:ea typeface="Calibri" panose="020F0502020204030204" pitchFamily="34" charset="0"/>
                <a:cs typeface="Mangal" panose="02040503050203030202" pitchFamily="18" charset="0"/>
              </a:rPr>
              <a:t>] to </a:t>
            </a:r>
            <a:r>
              <a:rPr lang="en-US" sz="2400" i="1">
                <a:latin typeface="Sitka Banner" panose="02000505000000020004" pitchFamily="2" charset="0"/>
                <a:ea typeface="Calibri" panose="020F0502020204030204" pitchFamily="34" charset="0"/>
                <a:cs typeface="Mangal" panose="02040503050203030202" pitchFamily="18" charset="0"/>
              </a:rPr>
              <a:t>I </a:t>
            </a:r>
            <a:r>
              <a:rPr lang="en-US" sz="2400">
                <a:latin typeface="Sitka Banner" panose="02000505000000020004" pitchFamily="2" charset="0"/>
                <a:ea typeface="Calibri" panose="020F0502020204030204" pitchFamily="34" charset="0"/>
                <a:cs typeface="Mangal" panose="02040503050203030202" pitchFamily="18" charset="0"/>
              </a:rPr>
              <a:t>if not already in </a:t>
            </a:r>
            <a:r>
              <a:rPr lang="en-US" sz="2400" i="1">
                <a:latin typeface="Sitka Banner" panose="02000505000000020004" pitchFamily="2" charset="0"/>
                <a:ea typeface="Calibri" panose="020F0502020204030204" pitchFamily="34" charset="0"/>
                <a:cs typeface="Mangal" panose="02040503050203030202" pitchFamily="18" charset="0"/>
              </a:rPr>
              <a:t>I, where</a:t>
            </a:r>
            <a:r>
              <a:rPr lang="en-US" sz="2400">
                <a:latin typeface="Sitka Banner" panose="02000505000000020004" pitchFamily="2" charset="0"/>
                <a:ea typeface="Calibri" panose="020F0502020204030204" pitchFamily="34" charset="0"/>
                <a:cs typeface="Mangal" panose="02040503050203030202" pitchFamily="18" charset="0"/>
              </a:rPr>
              <a:t> </a:t>
            </a:r>
            <a:r>
              <a:rPr lang="en-US" sz="2400" i="1">
                <a:latin typeface="Sitka Banner" panose="02000505000000020004" pitchFamily="2" charset="0"/>
                <a:ea typeface="Calibri" panose="020F0502020204030204" pitchFamily="34" charset="0"/>
                <a:cs typeface="Mangal" panose="02040503050203030202" pitchFamily="18" charset="0"/>
              </a:rPr>
              <a:t>b є</a:t>
            </a:r>
            <a:r>
              <a:rPr lang="en-US" sz="2400">
                <a:latin typeface="Sitka Banner" panose="02000505000000020004" pitchFamily="2" charset="0"/>
                <a:ea typeface="SymbolMT"/>
                <a:cs typeface="Mangal" panose="02040503050203030202" pitchFamily="18" charset="0"/>
              </a:rPr>
              <a:t> </a:t>
            </a:r>
            <a:r>
              <a:rPr lang="en-US" sz="2400">
                <a:latin typeface="Sitka Banner" panose="02000505000000020004" pitchFamily="2" charset="0"/>
                <a:ea typeface="Calibri" panose="020F0502020204030204" pitchFamily="34" charset="0"/>
                <a:cs typeface="Mangal" panose="02040503050203030202" pitchFamily="18" charset="0"/>
              </a:rPr>
              <a:t>FIRST(</a:t>
            </a:r>
            <a:r>
              <a:rPr lang="en-US" sz="2400">
                <a:latin typeface="Sitka Banner" panose="02000505000000020004" pitchFamily="2" charset="0"/>
                <a:ea typeface="SymbolMT"/>
                <a:cs typeface="Mangal" panose="02040503050203030202" pitchFamily="18" charset="0"/>
              </a:rPr>
              <a:t>β</a:t>
            </a:r>
            <a:r>
              <a:rPr lang="en-US" sz="2400" i="1">
                <a:latin typeface="Sitka Banner" panose="02000505000000020004" pitchFamily="2" charset="0"/>
                <a:ea typeface="Calibri" panose="020F0502020204030204" pitchFamily="34" charset="0"/>
                <a:cs typeface="Mangal" panose="02040503050203030202" pitchFamily="18" charset="0"/>
              </a:rPr>
              <a:t>a</a:t>
            </a:r>
            <a:r>
              <a:rPr lang="en-US" sz="2400">
                <a:latin typeface="Sitka Banner" panose="02000505000000020004" pitchFamily="2" charset="0"/>
                <a:ea typeface="Calibri" panose="020F0502020204030204" pitchFamily="34" charset="0"/>
                <a:cs typeface="Mangal" panose="02040503050203030202" pitchFamily="18" charset="0"/>
              </a:rPr>
              <a:t>).</a:t>
            </a:r>
          </a:p>
          <a:p>
            <a:pPr>
              <a:lnSpc>
                <a:spcPct val="115000"/>
              </a:lnSpc>
              <a:spcAft>
                <a:spcPts val="1000"/>
              </a:spcAft>
            </a:pPr>
            <a:r>
              <a:rPr lang="en-US" sz="2400">
                <a:latin typeface="Sitka Banner" panose="02000505000000020004" pitchFamily="2" charset="0"/>
                <a:ea typeface="Calibri" panose="020F0502020204030204" pitchFamily="34" charset="0"/>
                <a:cs typeface="Mangal" panose="02040503050203030202" pitchFamily="18" charset="0"/>
              </a:rPr>
              <a:t>3. Repeat 2 until no new items can be added.</a:t>
            </a:r>
            <a:endParaRPr lang="en-US" sz="2400">
              <a:effectLst/>
              <a:latin typeface="Sitka Banner" panose="02000505000000020004" pitchFamily="2"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89013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62</a:t>
            </a:fld>
            <a:endParaRPr lang="en-US"/>
          </a:p>
        </p:txBody>
      </p:sp>
      <p:sp>
        <p:nvSpPr>
          <p:cNvPr id="5" name="Rectangle 4"/>
          <p:cNvSpPr/>
          <p:nvPr/>
        </p:nvSpPr>
        <p:spPr>
          <a:xfrm>
            <a:off x="593912" y="276429"/>
            <a:ext cx="8516471" cy="2346796"/>
          </a:xfrm>
          <a:prstGeom prst="rect">
            <a:avLst/>
          </a:prstGeom>
        </p:spPr>
        <p:txBody>
          <a:bodyPr wrap="square">
            <a:spAutoFit/>
          </a:bodyPr>
          <a:lstStyle/>
          <a:p>
            <a:pPr>
              <a:lnSpc>
                <a:spcPct val="115000"/>
              </a:lnSpc>
              <a:spcAft>
                <a:spcPts val="1200"/>
              </a:spcAft>
            </a:pPr>
            <a:r>
              <a:rPr lang="en-US" sz="2000" b="1" u="sng">
                <a:solidFill>
                  <a:srgbClr val="C00000"/>
                </a:solidFill>
                <a:latin typeface="SimSun" panose="02010600030101010101" pitchFamily="2" charset="-122"/>
                <a:ea typeface="SimSun" panose="02010600030101010101" pitchFamily="2" charset="-122"/>
                <a:cs typeface="Mangal" panose="02040503050203030202" pitchFamily="18" charset="0"/>
              </a:rPr>
              <a:t>Computation of Goto Operation for LR(1) </a:t>
            </a:r>
            <a:r>
              <a:rPr lang="en-US" sz="2000" b="1" u="sng" smtClean="0">
                <a:solidFill>
                  <a:srgbClr val="C00000"/>
                </a:solidFill>
                <a:latin typeface="SimSun" panose="02010600030101010101" pitchFamily="2" charset="-122"/>
                <a:ea typeface="SimSun" panose="02010600030101010101" pitchFamily="2" charset="-122"/>
                <a:cs typeface="Mangal" panose="02040503050203030202" pitchFamily="18" charset="0"/>
              </a:rPr>
              <a:t>Items</a:t>
            </a:r>
          </a:p>
          <a:p>
            <a:pPr>
              <a:lnSpc>
                <a:spcPct val="115000"/>
              </a:lnSpc>
              <a:spcAft>
                <a:spcPts val="1200"/>
              </a:spcAft>
            </a:pPr>
            <a:r>
              <a:rPr lang="en-US" smtClean="0">
                <a:solidFill>
                  <a:srgbClr val="000000"/>
                </a:solidFill>
                <a:latin typeface="SimSun" panose="02010600030101010101" pitchFamily="2" charset="-122"/>
                <a:ea typeface="SimSun" panose="02010600030101010101" pitchFamily="2" charset="-122"/>
                <a:cs typeface="Mangal" panose="02040503050203030202" pitchFamily="18" charset="0"/>
              </a:rPr>
              <a:t>If </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I is a set of LR(1) items and X is a grammar symbol (terminal or non-terminal), then goto(I,X) is computed as follows:</a:t>
            </a:r>
            <a:endParaRPr lang="en-US">
              <a:latin typeface="SimSun" panose="02010600030101010101" pitchFamily="2" charset="-122"/>
              <a:ea typeface="SimSun" panose="02010600030101010101" pitchFamily="2" charset="-122"/>
              <a:cs typeface="Mangal" panose="02040503050203030202" pitchFamily="18" charset="0"/>
            </a:endParaRPr>
          </a:p>
          <a:p>
            <a:pPr>
              <a:lnSpc>
                <a:spcPct val="115000"/>
              </a:lnSpc>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1. For each item [</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A</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→α•</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X</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β, </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a</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 </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I</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add the set of items</a:t>
            </a:r>
            <a:endParaRPr lang="en-US">
              <a:latin typeface="SimSun" panose="02010600030101010101" pitchFamily="2" charset="-122"/>
              <a:ea typeface="SimSun" panose="02010600030101010101" pitchFamily="2" charset="-122"/>
              <a:cs typeface="Mangal" panose="02040503050203030202" pitchFamily="18" charset="0"/>
            </a:endParaRPr>
          </a:p>
          <a:p>
            <a:pPr>
              <a:lnSpc>
                <a:spcPct val="115000"/>
              </a:lnSpc>
            </a:pP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     closure</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A</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→α</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X</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•β, </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a</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to </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goto</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I</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X</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if not already there</a:t>
            </a:r>
            <a:endParaRPr lang="en-US">
              <a:latin typeface="SimSun" panose="02010600030101010101" pitchFamily="2" charset="-122"/>
              <a:ea typeface="SimSun" panose="02010600030101010101" pitchFamily="2" charset="-122"/>
              <a:cs typeface="Mangal" panose="02040503050203030202" pitchFamily="18" charset="0"/>
            </a:endParaRPr>
          </a:p>
          <a:p>
            <a:pPr>
              <a:lnSpc>
                <a:spcPct val="115000"/>
              </a:lnSpc>
              <a:spcAft>
                <a:spcPts val="1000"/>
              </a:spcAft>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2. Repeat step 1 until no more items can be added to </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goto</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I</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X</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t>
            </a:r>
            <a:endParaRPr lang="en-US">
              <a:effectLst/>
              <a:latin typeface="SimSun" panose="02010600030101010101" pitchFamily="2" charset="-122"/>
              <a:ea typeface="SimSun" panose="02010600030101010101" pitchFamily="2" charset="-122"/>
              <a:cs typeface="Mangal" panose="02040503050203030202" pitchFamily="18" charset="0"/>
            </a:endParaRPr>
          </a:p>
        </p:txBody>
      </p:sp>
      <p:sp>
        <p:nvSpPr>
          <p:cNvPr id="6" name="Rectangle 5"/>
          <p:cNvSpPr/>
          <p:nvPr/>
        </p:nvSpPr>
        <p:spPr>
          <a:xfrm>
            <a:off x="593911" y="3100603"/>
            <a:ext cx="8516471" cy="3219343"/>
          </a:xfrm>
          <a:prstGeom prst="rect">
            <a:avLst/>
          </a:prstGeom>
        </p:spPr>
        <p:txBody>
          <a:bodyPr wrap="square">
            <a:spAutoFit/>
          </a:bodyPr>
          <a:lstStyle/>
          <a:p>
            <a:pPr>
              <a:lnSpc>
                <a:spcPct val="115000"/>
              </a:lnSpc>
              <a:spcAft>
                <a:spcPts val="1200"/>
              </a:spcAft>
            </a:pPr>
            <a:r>
              <a:rPr lang="en-US" sz="2000" b="1" u="sng">
                <a:solidFill>
                  <a:srgbClr val="C00000"/>
                </a:solidFill>
                <a:latin typeface="SimSun" panose="02010600030101010101" pitchFamily="2" charset="-122"/>
                <a:ea typeface="SimSun" panose="02010600030101010101" pitchFamily="2" charset="-122"/>
                <a:cs typeface="Mangal" panose="02040503050203030202" pitchFamily="18" charset="0"/>
              </a:rPr>
              <a:t>Construction of The Canonical LR(1) </a:t>
            </a:r>
            <a:r>
              <a:rPr lang="en-US" sz="2000" b="1" u="sng" smtClean="0">
                <a:solidFill>
                  <a:srgbClr val="C00000"/>
                </a:solidFill>
                <a:latin typeface="SimSun" panose="02010600030101010101" pitchFamily="2" charset="-122"/>
                <a:ea typeface="SimSun" panose="02010600030101010101" pitchFamily="2" charset="-122"/>
                <a:cs typeface="Mangal" panose="02040503050203030202" pitchFamily="18" charset="0"/>
              </a:rPr>
              <a:t>Collection</a:t>
            </a:r>
            <a:endParaRPr lang="en-US" sz="2000" b="1">
              <a:solidFill>
                <a:srgbClr val="C00000"/>
              </a:solidFill>
              <a:latin typeface="SimSun" panose="02010600030101010101" pitchFamily="2" charset="-122"/>
              <a:ea typeface="SimSun" panose="02010600030101010101" pitchFamily="2" charset="-122"/>
              <a:cs typeface="Mangal" panose="02040503050203030202" pitchFamily="18" charset="0"/>
            </a:endParaRPr>
          </a:p>
          <a:p>
            <a:pPr>
              <a:lnSpc>
                <a:spcPct val="115000"/>
              </a:lnSpc>
            </a:pPr>
            <a:r>
              <a:rPr lang="en-US" b="1" i="1">
                <a:solidFill>
                  <a:srgbClr val="000000"/>
                </a:solidFill>
                <a:latin typeface="SimSun" panose="02010600030101010101" pitchFamily="2" charset="-122"/>
                <a:ea typeface="SimSun" panose="02010600030101010101" pitchFamily="2" charset="-122"/>
                <a:cs typeface="Mangal" panose="02040503050203030202" pitchFamily="18" charset="0"/>
              </a:rPr>
              <a:t>Algorithm</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t>
            </a:r>
            <a:endParaRPr lang="en-US" sz="1600">
              <a:latin typeface="SimSun" panose="02010600030101010101" pitchFamily="2" charset="-122"/>
              <a:ea typeface="SimSun" panose="02010600030101010101" pitchFamily="2" charset="-122"/>
              <a:cs typeface="Mangal" panose="02040503050203030202" pitchFamily="18" charset="0"/>
            </a:endParaRPr>
          </a:p>
          <a:p>
            <a:pPr marL="342900" indent="-342900">
              <a:lnSpc>
                <a:spcPct val="115000"/>
              </a:lnSpc>
              <a:buFont typeface="Arial" panose="020B0604020202020204" pitchFamily="34" charset="0"/>
              <a:buChar char="•"/>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Augment the grammar with production </a:t>
            </a:r>
            <a:r>
              <a:rPr lang="en-US" i="1">
                <a:solidFill>
                  <a:srgbClr val="000000"/>
                </a:solidFill>
                <a:latin typeface="SimSun" panose="02010600030101010101" pitchFamily="2" charset="-122"/>
                <a:ea typeface="SimSun" panose="02010600030101010101" pitchFamily="2" charset="-122"/>
                <a:cs typeface="Mangal" panose="02040503050203030202" pitchFamily="18" charset="0"/>
              </a:rPr>
              <a:t>S</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t>
            </a:r>
            <a:r>
              <a:rPr lang="en-US" i="1" smtClean="0">
                <a:solidFill>
                  <a:srgbClr val="000000"/>
                </a:solidFill>
                <a:latin typeface="SimSun" panose="02010600030101010101" pitchFamily="2" charset="-122"/>
                <a:ea typeface="SimSun" panose="02010600030101010101" pitchFamily="2" charset="-122"/>
                <a:cs typeface="Mangal" panose="02040503050203030202" pitchFamily="18" charset="0"/>
              </a:rPr>
              <a:t>S</a:t>
            </a:r>
          </a:p>
          <a:p>
            <a:pPr marL="342900" indent="-342900">
              <a:lnSpc>
                <a:spcPct val="115000"/>
              </a:lnSpc>
              <a:buFont typeface="Arial" panose="020B0604020202020204" pitchFamily="34" charset="0"/>
              <a:buChar char="•"/>
            </a:pPr>
            <a:r>
              <a:rPr lang="en-US" b="1" i="1" smtClean="0">
                <a:solidFill>
                  <a:srgbClr val="000000"/>
                </a:solidFill>
                <a:latin typeface="SimSun" panose="02010600030101010101" pitchFamily="2" charset="-122"/>
                <a:ea typeface="SimSun" panose="02010600030101010101" pitchFamily="2" charset="-122"/>
                <a:cs typeface="Mangal" panose="02040503050203030202" pitchFamily="18" charset="0"/>
              </a:rPr>
              <a:t>C </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 closure({S’→.S,$}) } (the start stat of DFA)</a:t>
            </a:r>
            <a:endParaRPr lang="en-US" sz="1600">
              <a:latin typeface="SimSun" panose="02010600030101010101" pitchFamily="2" charset="-122"/>
              <a:ea typeface="SimSun" panose="02010600030101010101" pitchFamily="2" charset="-122"/>
              <a:cs typeface="Mangal" panose="02040503050203030202" pitchFamily="18" charset="0"/>
            </a:endParaRPr>
          </a:p>
          <a:p>
            <a:pPr marL="342900" indent="-342900">
              <a:lnSpc>
                <a:spcPct val="115000"/>
              </a:lnSpc>
              <a:buFont typeface="Arial" panose="020B0604020202020204" pitchFamily="34" charset="0"/>
              <a:buChar char="•"/>
            </a:pPr>
            <a:r>
              <a:rPr lang="en-US" b="1">
                <a:solidFill>
                  <a:srgbClr val="000000"/>
                </a:solidFill>
                <a:latin typeface="SimSun" panose="02010600030101010101" pitchFamily="2" charset="-122"/>
                <a:ea typeface="SimSun" panose="02010600030101010101" pitchFamily="2" charset="-122"/>
                <a:cs typeface="Mangal" panose="02040503050203030202" pitchFamily="18" charset="0"/>
              </a:rPr>
              <a:t>repeat </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the followings until no more set of LR(1) items can be added to </a:t>
            </a:r>
            <a:r>
              <a:rPr lang="en-US" b="1" i="1">
                <a:solidFill>
                  <a:srgbClr val="000000"/>
                </a:solidFill>
                <a:latin typeface="SimSun" panose="02010600030101010101" pitchFamily="2" charset="-122"/>
                <a:ea typeface="SimSun" panose="02010600030101010101" pitchFamily="2" charset="-122"/>
                <a:cs typeface="Mangal" panose="02040503050203030202" pitchFamily="18" charset="0"/>
              </a:rPr>
              <a:t>C</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t>
            </a:r>
            <a:endParaRPr lang="en-US" sz="1600">
              <a:latin typeface="SimSun" panose="02010600030101010101" pitchFamily="2" charset="-122"/>
              <a:ea typeface="SimSun" panose="02010600030101010101" pitchFamily="2" charset="-122"/>
              <a:cs typeface="Mangal" panose="02040503050203030202" pitchFamily="18" charset="0"/>
            </a:endParaRPr>
          </a:p>
          <a:p>
            <a:pPr marL="457200" marR="0" indent="457200">
              <a:lnSpc>
                <a:spcPct val="115000"/>
              </a:lnSpc>
              <a:spcBef>
                <a:spcPts val="0"/>
              </a:spcBef>
              <a:spcAft>
                <a:spcPts val="0"/>
              </a:spcAft>
            </a:pPr>
            <a:r>
              <a:rPr lang="en-US" b="1">
                <a:solidFill>
                  <a:srgbClr val="000000"/>
                </a:solidFill>
                <a:latin typeface="SimSun" panose="02010600030101010101" pitchFamily="2" charset="-122"/>
                <a:ea typeface="SimSun" panose="02010600030101010101" pitchFamily="2" charset="-122"/>
                <a:cs typeface="Mangal" panose="02040503050203030202" pitchFamily="18" charset="0"/>
              </a:rPr>
              <a:t>for each </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I ∈ C and each grammar symbol X ∈ (N∪T)</a:t>
            </a:r>
            <a:endParaRPr lang="en-US" sz="1600">
              <a:latin typeface="SimSun" panose="02010600030101010101" pitchFamily="2" charset="-122"/>
              <a:ea typeface="SimSun" panose="02010600030101010101" pitchFamily="2" charset="-122"/>
              <a:cs typeface="Mangal" panose="02040503050203030202" pitchFamily="18" charset="0"/>
            </a:endParaRPr>
          </a:p>
          <a:p>
            <a:pPr marL="914400" marR="0" indent="457200">
              <a:lnSpc>
                <a:spcPct val="115000"/>
              </a:lnSpc>
              <a:spcBef>
                <a:spcPts val="0"/>
              </a:spcBef>
              <a:spcAft>
                <a:spcPts val="0"/>
              </a:spcAft>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goto(I,X) ≠ φ and goto(I,X) not ∈ C then</a:t>
            </a:r>
            <a:endParaRPr lang="en-US" sz="1600">
              <a:latin typeface="SimSun" panose="02010600030101010101" pitchFamily="2" charset="-122"/>
              <a:ea typeface="SimSun" panose="02010600030101010101" pitchFamily="2" charset="-122"/>
              <a:cs typeface="Mangal" panose="02040503050203030202" pitchFamily="18" charset="0"/>
            </a:endParaRPr>
          </a:p>
          <a:p>
            <a:pPr marL="1371600" marR="0" indent="457200">
              <a:lnSpc>
                <a:spcPct val="115000"/>
              </a:lnSpc>
              <a:spcBef>
                <a:spcPts val="0"/>
              </a:spcBef>
              <a:spcAft>
                <a:spcPts val="1000"/>
              </a:spcAft>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add goto(I,X) to </a:t>
            </a:r>
            <a:r>
              <a:rPr lang="en-US" b="1" i="1">
                <a:solidFill>
                  <a:srgbClr val="000000"/>
                </a:solidFill>
                <a:latin typeface="SimSun" panose="02010600030101010101" pitchFamily="2" charset="-122"/>
                <a:ea typeface="SimSun" panose="02010600030101010101" pitchFamily="2" charset="-122"/>
                <a:cs typeface="Mangal" panose="02040503050203030202" pitchFamily="18" charset="0"/>
              </a:rPr>
              <a:t>C</a:t>
            </a:r>
            <a:endParaRPr lang="en-US" sz="1600">
              <a:effectLst/>
              <a:latin typeface="SimSun" panose="02010600030101010101" pitchFamily="2" charset="-122"/>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96963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8"/>
            <a:ext cx="10515600" cy="1325563"/>
          </a:xfrm>
        </p:spPr>
        <p:txBody>
          <a:bodyPr>
            <a:normAutofit/>
          </a:bodyPr>
          <a:lstStyle/>
          <a:p>
            <a:r>
              <a:rPr lang="en-US" sz="2800" u="sng">
                <a:solidFill>
                  <a:srgbClr val="C00000"/>
                </a:solidFill>
                <a:latin typeface="Bell MT" panose="02020503060305020303" pitchFamily="18" charset="0"/>
              </a:rPr>
              <a:t>Constructing LR(1) Parsing </a:t>
            </a:r>
            <a:r>
              <a:rPr lang="en-US" sz="2800" u="sng" smtClean="0">
                <a:solidFill>
                  <a:srgbClr val="C00000"/>
                </a:solidFill>
                <a:latin typeface="Bell MT" panose="02020503060305020303" pitchFamily="18" charset="0"/>
              </a:rPr>
              <a:t>Table</a:t>
            </a:r>
            <a:endParaRPr lang="en-US" sz="2800">
              <a:solidFill>
                <a:srgbClr val="C00000"/>
              </a:solidFill>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63</a:t>
            </a:fld>
            <a:endParaRPr lang="en-US"/>
          </a:p>
        </p:txBody>
      </p:sp>
      <p:sp>
        <p:nvSpPr>
          <p:cNvPr id="5" name="Rectangle 4"/>
          <p:cNvSpPr/>
          <p:nvPr/>
        </p:nvSpPr>
        <p:spPr>
          <a:xfrm>
            <a:off x="806823" y="1122000"/>
            <a:ext cx="9184342" cy="4652043"/>
          </a:xfrm>
          <a:prstGeom prst="rect">
            <a:avLst/>
          </a:prstGeom>
        </p:spPr>
        <p:txBody>
          <a:bodyPr wrap="square">
            <a:spAutoFit/>
          </a:bodyPr>
          <a:lstStyle/>
          <a:p>
            <a:pPr>
              <a:lnSpc>
                <a:spcPct val="115000"/>
              </a:lnSpc>
            </a:pPr>
            <a:r>
              <a:rPr lang="en-US" sz="2400" i="1" u="sng">
                <a:solidFill>
                  <a:srgbClr val="33339B"/>
                </a:solidFill>
                <a:latin typeface="Times New Roman" panose="02020603050405020304" pitchFamily="18" charset="0"/>
                <a:ea typeface="Calibri" panose="020F0502020204030204" pitchFamily="34" charset="0"/>
                <a:cs typeface="Mangal" panose="02040503050203030202" pitchFamily="18" charset="0"/>
              </a:rPr>
              <a:t>Algorithm:</a:t>
            </a:r>
            <a:endParaRPr lang="en-US">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sz="2000">
                <a:solidFill>
                  <a:srgbClr val="000000"/>
                </a:solidFill>
                <a:latin typeface="Times New Roman" panose="02020603050405020304" pitchFamily="18" charset="0"/>
                <a:ea typeface="Calibri" panose="020F0502020204030204" pitchFamily="34" charset="0"/>
                <a:cs typeface="Mangal" panose="02040503050203030202" pitchFamily="18" charset="0"/>
              </a:rPr>
              <a:t>1</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Construct the canonical collection of sets of LR(1) items for G’.</a:t>
            </a:r>
          </a:p>
          <a:p>
            <a:pPr marL="457200" marR="0" indent="457200">
              <a:lnSpc>
                <a:spcPct val="115000"/>
              </a:lnSpc>
              <a:spcBef>
                <a:spcPts val="0"/>
              </a:spcBef>
              <a:spcAft>
                <a:spcPts val="0"/>
              </a:spcAft>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C = {I0... In}</a:t>
            </a:r>
          </a:p>
          <a:p>
            <a:pPr indent="457200">
              <a:lnSpc>
                <a:spcPct val="115000"/>
              </a:lnSpc>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2. Create the parsing action table as follows</a:t>
            </a:r>
          </a:p>
          <a:p>
            <a:pPr marL="457200" marR="0" indent="457200">
              <a:lnSpc>
                <a:spcPct val="115000"/>
              </a:lnSpc>
              <a:spcBef>
                <a:spcPts val="0"/>
              </a:spcBef>
              <a:spcAft>
                <a:spcPts val="0"/>
              </a:spcAft>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If [A→α.aβ,b] in Ii and goto(Ii,a) = Ij then </a:t>
            </a:r>
            <a:r>
              <a:rPr lang="en-US" smtClean="0">
                <a:solidFill>
                  <a:srgbClr val="000000"/>
                </a:solidFill>
                <a:latin typeface="SimSun" panose="02010600030101010101" pitchFamily="2" charset="-122"/>
                <a:ea typeface="SimSun" panose="02010600030101010101" pitchFamily="2" charset="-122"/>
                <a:cs typeface="Mangal" panose="02040503050203030202" pitchFamily="18" charset="0"/>
              </a:rPr>
              <a:t/>
            </a:r>
            <a:br>
              <a:rPr lang="en-US" smtClean="0">
                <a:solidFill>
                  <a:srgbClr val="000000"/>
                </a:solidFill>
                <a:latin typeface="SimSun" panose="02010600030101010101" pitchFamily="2" charset="-122"/>
                <a:ea typeface="SimSun" panose="02010600030101010101" pitchFamily="2" charset="-122"/>
                <a:cs typeface="Mangal" panose="02040503050203030202" pitchFamily="18" charset="0"/>
              </a:rPr>
            </a:br>
            <a:r>
              <a:rPr lang="en-US" smtClean="0">
                <a:solidFill>
                  <a:srgbClr val="000000"/>
                </a:solidFill>
                <a:latin typeface="SimSun" panose="02010600030101010101" pitchFamily="2" charset="-122"/>
                <a:ea typeface="SimSun" panose="02010600030101010101" pitchFamily="2" charset="-122"/>
                <a:cs typeface="Mangal" panose="02040503050203030202" pitchFamily="18" charset="0"/>
              </a:rPr>
              <a:t>	  action[i,a</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 shift j.</a:t>
            </a:r>
          </a:p>
          <a:p>
            <a:pPr marL="457200" marR="0" indent="457200">
              <a:lnSpc>
                <a:spcPct val="115000"/>
              </a:lnSpc>
              <a:spcBef>
                <a:spcPts val="0"/>
              </a:spcBef>
              <a:spcAft>
                <a:spcPts val="0"/>
              </a:spcAft>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If A→α., a is in Ii, then action[i,a] = reduce A→α where A≠S’.</a:t>
            </a:r>
          </a:p>
          <a:p>
            <a:pPr marL="457200" marR="0" indent="457200">
              <a:lnSpc>
                <a:spcPct val="115000"/>
              </a:lnSpc>
              <a:spcBef>
                <a:spcPts val="0"/>
              </a:spcBef>
              <a:spcAft>
                <a:spcPts val="0"/>
              </a:spcAft>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If S’→S.,$ is in Ii , then action[i,$] = accept.</a:t>
            </a:r>
          </a:p>
          <a:p>
            <a:pPr marL="457200" marR="0" indent="457200">
              <a:lnSpc>
                <a:spcPct val="115000"/>
              </a:lnSpc>
              <a:spcBef>
                <a:spcPts val="0"/>
              </a:spcBef>
              <a:spcAft>
                <a:spcPts val="0"/>
              </a:spcAft>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If any conflicting actions generated by these rules</a:t>
            </a:r>
            <a:r>
              <a:rPr lang="en-US" smtClean="0">
                <a:solidFill>
                  <a:srgbClr val="000000"/>
                </a:solidFill>
                <a:latin typeface="SimSun" panose="02010600030101010101" pitchFamily="2" charset="-122"/>
                <a:ea typeface="SimSun" panose="02010600030101010101" pitchFamily="2" charset="-122"/>
                <a:cs typeface="Mangal" panose="02040503050203030202" pitchFamily="18" charset="0"/>
              </a:rPr>
              <a:t>,</a:t>
            </a:r>
            <a:br>
              <a:rPr lang="en-US" smtClean="0">
                <a:solidFill>
                  <a:srgbClr val="000000"/>
                </a:solidFill>
                <a:latin typeface="SimSun" panose="02010600030101010101" pitchFamily="2" charset="-122"/>
                <a:ea typeface="SimSun" panose="02010600030101010101" pitchFamily="2" charset="-122"/>
                <a:cs typeface="Mangal" panose="02040503050203030202" pitchFamily="18" charset="0"/>
              </a:rPr>
            </a:br>
            <a:r>
              <a:rPr lang="en-US" smtClean="0">
                <a:solidFill>
                  <a:srgbClr val="000000"/>
                </a:solidFill>
                <a:latin typeface="SimSun" panose="02010600030101010101" pitchFamily="2" charset="-122"/>
                <a:ea typeface="SimSun" panose="02010600030101010101" pitchFamily="2" charset="-122"/>
                <a:cs typeface="Mangal" panose="02040503050203030202" pitchFamily="18" charset="0"/>
              </a:rPr>
              <a:t>	 </a:t>
            </a:r>
            <a:r>
              <a:rPr lang="en-US">
                <a:solidFill>
                  <a:srgbClr val="000000"/>
                </a:solidFill>
                <a:latin typeface="SimSun" panose="02010600030101010101" pitchFamily="2" charset="-122"/>
                <a:ea typeface="SimSun" panose="02010600030101010101" pitchFamily="2" charset="-122"/>
                <a:cs typeface="Mangal" panose="02040503050203030202" pitchFamily="18" charset="0"/>
              </a:rPr>
              <a:t>the grammar is not LR(1).</a:t>
            </a:r>
          </a:p>
          <a:p>
            <a:pPr indent="457200">
              <a:lnSpc>
                <a:spcPct val="115000"/>
              </a:lnSpc>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3. Create the parsing goto table</a:t>
            </a:r>
          </a:p>
          <a:p>
            <a:pPr marL="457200" marR="0" indent="457200">
              <a:lnSpc>
                <a:spcPct val="115000"/>
              </a:lnSpc>
              <a:spcBef>
                <a:spcPts val="0"/>
              </a:spcBef>
              <a:spcAft>
                <a:spcPts val="0"/>
              </a:spcAft>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 for all non-terminals A, if goto(Ii,A) = Ij then goto[i,A] = j</a:t>
            </a:r>
          </a:p>
          <a:p>
            <a:pPr indent="457200">
              <a:lnSpc>
                <a:spcPct val="115000"/>
              </a:lnSpc>
            </a:pPr>
            <a:r>
              <a:rPr lang="en-US">
                <a:solidFill>
                  <a:srgbClr val="000000"/>
                </a:solidFill>
                <a:latin typeface="SimSun" panose="02010600030101010101" pitchFamily="2" charset="-122"/>
                <a:ea typeface="SimSun" panose="02010600030101010101" pitchFamily="2" charset="-122"/>
                <a:cs typeface="Mangal" panose="02040503050203030202" pitchFamily="18" charset="0"/>
              </a:rPr>
              <a:t>4. All entries not defined by (2) and (3) are errors.</a:t>
            </a:r>
          </a:p>
          <a:p>
            <a:pPr indent="457200"/>
            <a:r>
              <a:rPr lang="en-US">
                <a:solidFill>
                  <a:srgbClr val="000000"/>
                </a:solidFill>
                <a:latin typeface="SimSun" panose="02010600030101010101" pitchFamily="2" charset="-122"/>
                <a:ea typeface="SimSun" panose="02010600030101010101" pitchFamily="2" charset="-122"/>
                <a:cs typeface="Mangal" panose="02040503050203030202" pitchFamily="18" charset="0"/>
              </a:rPr>
              <a:t>5. Initial state of the parser contains S’→.S, $</a:t>
            </a:r>
          </a:p>
        </p:txBody>
      </p:sp>
    </p:spTree>
    <p:extLst>
      <p:ext uri="{BB962C8B-B14F-4D97-AF65-F5344CB8AC3E}">
        <p14:creationId xmlns:p14="http://schemas.microsoft.com/office/powerpoint/2010/main" val="3312750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3" y="136526"/>
            <a:ext cx="10515600" cy="818216"/>
          </a:xfrm>
        </p:spPr>
        <p:txBody>
          <a:bodyPr>
            <a:normAutofit/>
          </a:bodyPr>
          <a:lstStyle/>
          <a:p>
            <a:r>
              <a:rPr lang="en-US" sz="3200" smtClean="0">
                <a:solidFill>
                  <a:srgbClr val="C00000"/>
                </a:solidFill>
              </a:rPr>
              <a:t>Example: </a:t>
            </a:r>
            <a:endParaRPr lang="en-US" sz="3200">
              <a:solidFill>
                <a:srgbClr val="C00000"/>
              </a:solidFill>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64</a:t>
            </a:fld>
            <a:endParaRPr lang="en-US"/>
          </a:p>
        </p:txBody>
      </p:sp>
      <p:sp>
        <p:nvSpPr>
          <p:cNvPr id="5" name="Rectangle 4"/>
          <p:cNvSpPr/>
          <p:nvPr/>
        </p:nvSpPr>
        <p:spPr>
          <a:xfrm>
            <a:off x="502023" y="834642"/>
            <a:ext cx="7283824" cy="1477328"/>
          </a:xfrm>
          <a:prstGeom prst="rect">
            <a:avLst/>
          </a:prstGeom>
        </p:spPr>
        <p:txBody>
          <a:bodyPr wrap="square">
            <a:spAutoFit/>
          </a:bodyPr>
          <a:lstStyle/>
          <a:p>
            <a:r>
              <a:rPr lang="en-US">
                <a:latin typeface="Times New Roman" panose="02020603050405020304" pitchFamily="18" charset="0"/>
              </a:rPr>
              <a:t>Construct canonical LR(1) collection of the grammer:</a:t>
            </a:r>
            <a:endParaRPr lang="en-US"/>
          </a:p>
          <a:p>
            <a:r>
              <a:rPr lang="en-US">
                <a:latin typeface="Times New Roman" panose="02020603050405020304" pitchFamily="18" charset="0"/>
              </a:rPr>
              <a:t>	S</a:t>
            </a:r>
            <a:r>
              <a:rPr lang="en-US">
                <a:solidFill>
                  <a:srgbClr val="000000"/>
                </a:solidFill>
                <a:latin typeface="Times New Roman" panose="02020603050405020304" pitchFamily="18" charset="0"/>
                <a:ea typeface="SymbolMT"/>
              </a:rPr>
              <a:t>→AaAb</a:t>
            </a:r>
            <a:endParaRPr lang="en-US"/>
          </a:p>
          <a:p>
            <a:pPr indent="457200"/>
            <a:r>
              <a:rPr lang="en-US" smtClean="0">
                <a:solidFill>
                  <a:srgbClr val="000000"/>
                </a:solidFill>
                <a:latin typeface="Times New Roman" panose="02020603050405020304" pitchFamily="18" charset="0"/>
                <a:ea typeface="SymbolMT"/>
              </a:rPr>
              <a:t>	S</a:t>
            </a:r>
            <a:r>
              <a:rPr lang="en-US">
                <a:solidFill>
                  <a:srgbClr val="000000"/>
                </a:solidFill>
                <a:latin typeface="Times New Roman" panose="02020603050405020304" pitchFamily="18" charset="0"/>
                <a:ea typeface="SymbolMT"/>
              </a:rPr>
              <a:t>→BbBa</a:t>
            </a:r>
            <a:endParaRPr lang="en-US"/>
          </a:p>
          <a:p>
            <a:pPr indent="457200"/>
            <a:r>
              <a:rPr lang="en-US" smtClean="0">
                <a:solidFill>
                  <a:srgbClr val="000000"/>
                </a:solidFill>
                <a:latin typeface="Times New Roman" panose="02020603050405020304" pitchFamily="18" charset="0"/>
                <a:ea typeface="SymbolMT"/>
              </a:rPr>
              <a:t>	A</a:t>
            </a:r>
            <a:r>
              <a:rPr lang="en-US">
                <a:solidFill>
                  <a:srgbClr val="000000"/>
                </a:solidFill>
                <a:latin typeface="Times New Roman" panose="02020603050405020304" pitchFamily="18" charset="0"/>
                <a:ea typeface="SymbolMT"/>
              </a:rPr>
              <a:t>→</a:t>
            </a:r>
            <a:r>
              <a:rPr lang="en-US" sz="1100">
                <a:solidFill>
                  <a:srgbClr val="000000"/>
                </a:solidFill>
                <a:latin typeface="Times New Roman" panose="02020603050405020304" pitchFamily="18" charset="0"/>
                <a:ea typeface="SymbolMT"/>
              </a:rPr>
              <a:t>∈</a:t>
            </a:r>
            <a:endParaRPr lang="en-US"/>
          </a:p>
          <a:p>
            <a:pPr indent="457200"/>
            <a:r>
              <a:rPr lang="en-US" smtClean="0">
                <a:solidFill>
                  <a:srgbClr val="000000"/>
                </a:solidFill>
                <a:latin typeface="Times New Roman" panose="02020603050405020304" pitchFamily="18" charset="0"/>
                <a:ea typeface="SymbolMT"/>
              </a:rPr>
              <a:t>	B</a:t>
            </a:r>
            <a:r>
              <a:rPr lang="en-US">
                <a:solidFill>
                  <a:srgbClr val="000000"/>
                </a:solidFill>
                <a:latin typeface="Times New Roman" panose="02020603050405020304" pitchFamily="18" charset="0"/>
                <a:ea typeface="SymbolMT"/>
              </a:rPr>
              <a:t>→</a:t>
            </a:r>
            <a:r>
              <a:rPr lang="en-US" sz="1100">
                <a:solidFill>
                  <a:srgbClr val="000000"/>
                </a:solidFill>
                <a:latin typeface="Times New Roman" panose="02020603050405020304" pitchFamily="18" charset="0"/>
                <a:ea typeface="SymbolMT"/>
              </a:rPr>
              <a:t>∈</a:t>
            </a:r>
            <a:endParaRPr lang="en-US">
              <a:effectLst/>
            </a:endParaRPr>
          </a:p>
        </p:txBody>
      </p:sp>
      <p:sp>
        <p:nvSpPr>
          <p:cNvPr id="6" name="Rectangle 5"/>
          <p:cNvSpPr/>
          <p:nvPr/>
        </p:nvSpPr>
        <p:spPr>
          <a:xfrm>
            <a:off x="627530" y="2367633"/>
            <a:ext cx="6096000" cy="1754326"/>
          </a:xfrm>
          <a:prstGeom prst="rect">
            <a:avLst/>
          </a:prstGeom>
        </p:spPr>
        <p:txBody>
          <a:bodyPr>
            <a:spAutoFit/>
          </a:bodyPr>
          <a:lstStyle/>
          <a:p>
            <a:r>
              <a:rPr lang="en-US" b="1" smtClean="0">
                <a:latin typeface="Times New Roman" panose="02020603050405020304" pitchFamily="18" charset="0"/>
              </a:rPr>
              <a:t>Step 1: </a:t>
            </a:r>
            <a:r>
              <a:rPr lang="en-US" smtClean="0">
                <a:latin typeface="Times New Roman" panose="02020603050405020304" pitchFamily="18" charset="0"/>
              </a:rPr>
              <a:t>Its </a:t>
            </a:r>
            <a:r>
              <a:rPr lang="en-US">
                <a:latin typeface="Times New Roman" panose="02020603050405020304" pitchFamily="18" charset="0"/>
              </a:rPr>
              <a:t>augmented grammar is:</a:t>
            </a:r>
            <a:endParaRPr lang="en-US"/>
          </a:p>
          <a:p>
            <a:pPr marL="342900" indent="-342900">
              <a:buFont typeface="+mj-lt"/>
              <a:buAutoNum type="arabicPeriod"/>
            </a:pPr>
            <a:r>
              <a:rPr lang="en-US" smtClean="0">
                <a:latin typeface="Times New Roman" panose="02020603050405020304" pitchFamily="18" charset="0"/>
              </a:rPr>
              <a:t>S</a:t>
            </a:r>
            <a:r>
              <a:rPr lang="en-US">
                <a:latin typeface="Times New Roman" panose="02020603050405020304" pitchFamily="18" charset="0"/>
              </a:rPr>
              <a:t>’</a:t>
            </a:r>
            <a:r>
              <a:rPr lang="en-US">
                <a:solidFill>
                  <a:srgbClr val="000000"/>
                </a:solidFill>
                <a:latin typeface="Times New Roman" panose="02020603050405020304" pitchFamily="18" charset="0"/>
                <a:ea typeface="SymbolMT"/>
              </a:rPr>
              <a:t>→</a:t>
            </a:r>
            <a:r>
              <a:rPr lang="en-US" smtClean="0">
                <a:solidFill>
                  <a:srgbClr val="000000"/>
                </a:solidFill>
                <a:latin typeface="Times New Roman" panose="02020603050405020304" pitchFamily="18" charset="0"/>
                <a:ea typeface="SymbolMT"/>
              </a:rPr>
              <a:t>S</a:t>
            </a:r>
          </a:p>
          <a:p>
            <a:pPr marL="342900" indent="-342900">
              <a:buFont typeface="+mj-lt"/>
              <a:buAutoNum type="arabicPeriod"/>
            </a:pPr>
            <a:r>
              <a:rPr lang="en-US" smtClean="0">
                <a:latin typeface="Times New Roman" panose="02020603050405020304" pitchFamily="18" charset="0"/>
              </a:rPr>
              <a:t>S</a:t>
            </a:r>
            <a:r>
              <a:rPr lang="en-US">
                <a:solidFill>
                  <a:srgbClr val="000000"/>
                </a:solidFill>
                <a:latin typeface="Times New Roman" panose="02020603050405020304" pitchFamily="18" charset="0"/>
                <a:ea typeface="SymbolMT"/>
              </a:rPr>
              <a:t>→AaAb</a:t>
            </a:r>
            <a:endParaRPr lang="en-US"/>
          </a:p>
          <a:p>
            <a:pPr marL="342900" indent="-342900">
              <a:buFont typeface="+mj-lt"/>
              <a:buAutoNum type="arabicPeriod"/>
            </a:pPr>
            <a:r>
              <a:rPr lang="en-US">
                <a:solidFill>
                  <a:srgbClr val="000000"/>
                </a:solidFill>
                <a:latin typeface="Times New Roman" panose="02020603050405020304" pitchFamily="18" charset="0"/>
                <a:ea typeface="SymbolMT"/>
              </a:rPr>
              <a:t>S→BbBa</a:t>
            </a:r>
            <a:endParaRPr lang="en-US"/>
          </a:p>
          <a:p>
            <a:pPr marL="342900" indent="-342900">
              <a:buFont typeface="+mj-lt"/>
              <a:buAutoNum type="arabicPeriod"/>
            </a:pPr>
            <a:r>
              <a:rPr lang="en-US">
                <a:solidFill>
                  <a:srgbClr val="000000"/>
                </a:solidFill>
                <a:latin typeface="Times New Roman" panose="02020603050405020304" pitchFamily="18" charset="0"/>
                <a:ea typeface="SymbolMT"/>
              </a:rPr>
              <a:t>A→є</a:t>
            </a:r>
            <a:endParaRPr lang="en-US"/>
          </a:p>
          <a:p>
            <a:pPr marL="342900" indent="-342900">
              <a:buFont typeface="+mj-lt"/>
              <a:buAutoNum type="arabicPeriod"/>
            </a:pPr>
            <a:r>
              <a:rPr lang="en-US">
                <a:solidFill>
                  <a:srgbClr val="000000"/>
                </a:solidFill>
                <a:latin typeface="Times New Roman" panose="02020603050405020304" pitchFamily="18" charset="0"/>
                <a:ea typeface="SymbolMT"/>
              </a:rPr>
              <a:t>B→є</a:t>
            </a:r>
            <a:endParaRPr lang="en-US">
              <a:effectLst/>
            </a:endParaRPr>
          </a:p>
        </p:txBody>
      </p:sp>
      <p:sp>
        <p:nvSpPr>
          <p:cNvPr id="7" name="TextBox 6"/>
          <p:cNvSpPr txBox="1"/>
          <p:nvPr/>
        </p:nvSpPr>
        <p:spPr>
          <a:xfrm>
            <a:off x="376518" y="4066296"/>
            <a:ext cx="9776011" cy="2400657"/>
          </a:xfrm>
          <a:prstGeom prst="rect">
            <a:avLst/>
          </a:prstGeom>
          <a:noFill/>
        </p:spPr>
        <p:txBody>
          <a:bodyPr wrap="square" rtlCol="0">
            <a:spAutoFit/>
          </a:bodyPr>
          <a:lstStyle/>
          <a:p>
            <a:pPr>
              <a:lnSpc>
                <a:spcPct val="150000"/>
              </a:lnSpc>
            </a:pPr>
            <a:r>
              <a:rPr lang="en-US" sz="2000" smtClean="0"/>
              <a:t> </a:t>
            </a:r>
            <a:r>
              <a:rPr lang="en-US" b="1" smtClean="0"/>
              <a:t>Step 2: The canonical LR(1) collection of items:</a:t>
            </a:r>
            <a:endParaRPr lang="en-US" sz="2000" b="1" smtClean="0"/>
          </a:p>
          <a:p>
            <a:pPr>
              <a:lnSpc>
                <a:spcPct val="150000"/>
              </a:lnSpc>
            </a:pPr>
            <a:r>
              <a:rPr lang="en-US" sz="2000" smtClean="0"/>
              <a:t>I</a:t>
            </a:r>
            <a:r>
              <a:rPr lang="en-US" sz="2000" baseline="-25000" smtClean="0"/>
              <a:t>0</a:t>
            </a:r>
            <a:r>
              <a:rPr lang="en-US" sz="2000" smtClean="0"/>
              <a:t> = closure ( [S’ -&gt; .S,$])  = { [S’ -&gt; .S, $] , [S -&gt; .AaAb,$], [S -&gt; .BbBa, $],  [A -&gt; . , a], [B -&gt; ., b] }</a:t>
            </a:r>
          </a:p>
          <a:p>
            <a:pPr>
              <a:lnSpc>
                <a:spcPct val="150000"/>
              </a:lnSpc>
            </a:pPr>
            <a:r>
              <a:rPr lang="en-US" sz="2000" smtClean="0"/>
              <a:t>I</a:t>
            </a:r>
            <a:r>
              <a:rPr lang="en-US" sz="2000" baseline="-25000" smtClean="0"/>
              <a:t>1</a:t>
            </a:r>
            <a:r>
              <a:rPr lang="en-US" sz="2000" smtClean="0"/>
              <a:t>= goto( I</a:t>
            </a:r>
            <a:r>
              <a:rPr lang="en-US" sz="2000" baseline="-25000" smtClean="0"/>
              <a:t>0, </a:t>
            </a:r>
            <a:r>
              <a:rPr lang="en-US" sz="2000" smtClean="0"/>
              <a:t> S) = closure </a:t>
            </a:r>
            <a:r>
              <a:rPr lang="en-US" sz="2000"/>
              <a:t>( [S’ -&gt; </a:t>
            </a:r>
            <a:r>
              <a:rPr lang="en-US" sz="2000" smtClean="0"/>
              <a:t>S., $])  </a:t>
            </a:r>
            <a:r>
              <a:rPr lang="en-US" sz="2000"/>
              <a:t>= { [S’ -&gt; </a:t>
            </a:r>
            <a:r>
              <a:rPr lang="en-US" sz="2000" smtClean="0"/>
              <a:t>S. , </a:t>
            </a:r>
            <a:r>
              <a:rPr lang="en-US" sz="2000"/>
              <a:t>$] </a:t>
            </a:r>
            <a:r>
              <a:rPr lang="en-US" sz="2000" smtClean="0"/>
              <a:t>}</a:t>
            </a:r>
          </a:p>
          <a:p>
            <a:pPr>
              <a:lnSpc>
                <a:spcPct val="150000"/>
              </a:lnSpc>
            </a:pPr>
            <a:r>
              <a:rPr lang="en-US" sz="2000" smtClean="0"/>
              <a:t>I</a:t>
            </a:r>
            <a:r>
              <a:rPr lang="en-US" sz="2000" baseline="-25000" smtClean="0"/>
              <a:t>2</a:t>
            </a:r>
            <a:r>
              <a:rPr lang="en-US" sz="2000" smtClean="0"/>
              <a:t>= </a:t>
            </a:r>
            <a:r>
              <a:rPr lang="en-US" sz="2000"/>
              <a:t>goto( I</a:t>
            </a:r>
            <a:r>
              <a:rPr lang="en-US" sz="2000" baseline="-25000"/>
              <a:t>0, </a:t>
            </a:r>
            <a:r>
              <a:rPr lang="en-US" sz="2000"/>
              <a:t> </a:t>
            </a:r>
            <a:r>
              <a:rPr lang="en-US" sz="2000" smtClean="0"/>
              <a:t>A) </a:t>
            </a:r>
            <a:r>
              <a:rPr lang="en-US" sz="2000"/>
              <a:t>= closure ( [S’ -&gt; </a:t>
            </a:r>
            <a:r>
              <a:rPr lang="en-US" sz="2000" smtClean="0"/>
              <a:t>A.aAb, </a:t>
            </a:r>
            <a:r>
              <a:rPr lang="en-US" sz="2000"/>
              <a:t>$])  = { [S’ -&gt; </a:t>
            </a:r>
            <a:r>
              <a:rPr lang="en-US" sz="2000" smtClean="0"/>
              <a:t>A.aAb </a:t>
            </a:r>
            <a:r>
              <a:rPr lang="en-US" sz="2000"/>
              <a:t>, $] </a:t>
            </a:r>
            <a:r>
              <a:rPr lang="en-US" sz="2000" smtClean="0"/>
              <a:t>}</a:t>
            </a:r>
          </a:p>
          <a:p>
            <a:pPr>
              <a:lnSpc>
                <a:spcPct val="150000"/>
              </a:lnSpc>
            </a:pPr>
            <a:r>
              <a:rPr lang="en-US" sz="2000" smtClean="0"/>
              <a:t>I</a:t>
            </a:r>
            <a:r>
              <a:rPr lang="en-US" sz="2000" baseline="-25000" smtClean="0"/>
              <a:t>3</a:t>
            </a:r>
            <a:r>
              <a:rPr lang="en-US" sz="2000" smtClean="0"/>
              <a:t>= </a:t>
            </a:r>
            <a:r>
              <a:rPr lang="en-US" sz="2000"/>
              <a:t>goto( I</a:t>
            </a:r>
            <a:r>
              <a:rPr lang="en-US" sz="2000" baseline="-25000"/>
              <a:t>0, </a:t>
            </a:r>
            <a:r>
              <a:rPr lang="en-US" sz="2000"/>
              <a:t> </a:t>
            </a:r>
            <a:r>
              <a:rPr lang="en-US" sz="2000" smtClean="0"/>
              <a:t>B) </a:t>
            </a:r>
            <a:r>
              <a:rPr lang="en-US" sz="2000"/>
              <a:t>= closure ( [S’ -&gt; </a:t>
            </a:r>
            <a:r>
              <a:rPr lang="en-US" sz="2000" smtClean="0"/>
              <a:t>B.bBa, </a:t>
            </a:r>
            <a:r>
              <a:rPr lang="en-US" sz="2000"/>
              <a:t>$])  = { [S’ -&gt; </a:t>
            </a:r>
            <a:r>
              <a:rPr lang="en-US" sz="2000" smtClean="0"/>
              <a:t>B.bBa </a:t>
            </a:r>
            <a:r>
              <a:rPr lang="en-US" sz="2000"/>
              <a:t>, $] </a:t>
            </a:r>
            <a:r>
              <a:rPr lang="en-US" sz="2000" smtClean="0"/>
              <a:t>}</a:t>
            </a:r>
            <a:endParaRPr lang="en-US" sz="2000"/>
          </a:p>
        </p:txBody>
      </p:sp>
    </p:spTree>
    <p:extLst>
      <p:ext uri="{BB962C8B-B14F-4D97-AF65-F5344CB8AC3E}">
        <p14:creationId xmlns:p14="http://schemas.microsoft.com/office/powerpoint/2010/main" val="178800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3746"/>
          </a:xfrm>
        </p:spPr>
        <p:txBody>
          <a:bodyPr>
            <a:normAutofit/>
          </a:bodyPr>
          <a:lstStyle/>
          <a:p>
            <a:r>
              <a:rPr lang="en-US" sz="3200" u="sng" smtClean="0">
                <a:solidFill>
                  <a:srgbClr val="C00000"/>
                </a:solidFill>
                <a:latin typeface="Bell MT" panose="02020503060305020303" pitchFamily="18" charset="0"/>
              </a:rPr>
              <a:t>LR(1) collection of items</a:t>
            </a:r>
            <a:endParaRPr lang="en-US" sz="3200" u="sng">
              <a:solidFill>
                <a:srgbClr val="C00000"/>
              </a:solidFill>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65</a:t>
            </a:fld>
            <a:endParaRPr lang="en-US"/>
          </a:p>
        </p:txBody>
      </p:sp>
      <p:sp>
        <p:nvSpPr>
          <p:cNvPr id="5" name="Rectangle 4"/>
          <p:cNvSpPr/>
          <p:nvPr/>
        </p:nvSpPr>
        <p:spPr>
          <a:xfrm>
            <a:off x="1066800" y="1048872"/>
            <a:ext cx="9027459" cy="4524315"/>
          </a:xfrm>
          <a:prstGeom prst="rect">
            <a:avLst/>
          </a:prstGeom>
        </p:spPr>
        <p:txBody>
          <a:bodyPr wrap="square">
            <a:spAutoFit/>
          </a:bodyPr>
          <a:lstStyle/>
          <a:p>
            <a:pPr>
              <a:lnSpc>
                <a:spcPct val="150000"/>
              </a:lnSpc>
            </a:pPr>
            <a:r>
              <a:rPr lang="en-US" sz="2400"/>
              <a:t>I</a:t>
            </a:r>
            <a:r>
              <a:rPr lang="en-US" sz="2400" baseline="-25000"/>
              <a:t>4</a:t>
            </a:r>
            <a:r>
              <a:rPr lang="en-US" sz="2400"/>
              <a:t>= goto( I</a:t>
            </a:r>
            <a:r>
              <a:rPr lang="en-US" sz="2400" baseline="-25000"/>
              <a:t>2, </a:t>
            </a:r>
            <a:r>
              <a:rPr lang="en-US" sz="2400"/>
              <a:t> a) = closure ( [S’ -&gt; Aa.Ab, $])  = { [S’ -&gt; Aa.Ab , $], [A -&gt;., b] }</a:t>
            </a:r>
          </a:p>
          <a:p>
            <a:pPr>
              <a:lnSpc>
                <a:spcPct val="150000"/>
              </a:lnSpc>
            </a:pPr>
            <a:r>
              <a:rPr lang="en-US" sz="2400" smtClean="0"/>
              <a:t>I</a:t>
            </a:r>
            <a:r>
              <a:rPr lang="en-US" sz="2400" baseline="-25000" smtClean="0"/>
              <a:t>5</a:t>
            </a:r>
            <a:r>
              <a:rPr lang="en-US" sz="2400"/>
              <a:t>= goto( I</a:t>
            </a:r>
            <a:r>
              <a:rPr lang="en-US" sz="2400" baseline="-25000"/>
              <a:t>3, </a:t>
            </a:r>
            <a:r>
              <a:rPr lang="en-US" sz="2400"/>
              <a:t> b) = closure ( [S’ -&gt; Bb.Ba, $])  = { [S’ -&gt; Bb.Ba , $], [B -&gt;., a] }</a:t>
            </a:r>
          </a:p>
          <a:p>
            <a:pPr>
              <a:lnSpc>
                <a:spcPct val="150000"/>
              </a:lnSpc>
            </a:pPr>
            <a:r>
              <a:rPr lang="en-US" sz="2400"/>
              <a:t>I</a:t>
            </a:r>
            <a:r>
              <a:rPr lang="en-US" sz="2400" baseline="-25000"/>
              <a:t>6</a:t>
            </a:r>
            <a:r>
              <a:rPr lang="en-US" sz="2400"/>
              <a:t>= goto( I</a:t>
            </a:r>
            <a:r>
              <a:rPr lang="en-US" sz="2400" baseline="-25000"/>
              <a:t>4, </a:t>
            </a:r>
            <a:r>
              <a:rPr lang="en-US" sz="2400"/>
              <a:t> A) = closure ( [S’ -&gt; AaA.b, $])  = { [S’ -&gt; AaA.b , </a:t>
            </a:r>
            <a:r>
              <a:rPr lang="en-US" sz="2400" smtClean="0"/>
              <a:t>$]}</a:t>
            </a:r>
          </a:p>
          <a:p>
            <a:pPr>
              <a:lnSpc>
                <a:spcPct val="150000"/>
              </a:lnSpc>
            </a:pPr>
            <a:r>
              <a:rPr lang="en-US" sz="2400" smtClean="0"/>
              <a:t>I</a:t>
            </a:r>
            <a:r>
              <a:rPr lang="en-US" sz="2400" baseline="-25000" smtClean="0"/>
              <a:t>7</a:t>
            </a:r>
            <a:r>
              <a:rPr lang="en-US" sz="2400" smtClean="0"/>
              <a:t>= </a:t>
            </a:r>
            <a:r>
              <a:rPr lang="en-US" sz="2400"/>
              <a:t>goto( </a:t>
            </a:r>
            <a:r>
              <a:rPr lang="en-US" sz="2400" smtClean="0"/>
              <a:t>I</a:t>
            </a:r>
            <a:r>
              <a:rPr lang="en-US" sz="2400" baseline="-25000"/>
              <a:t>5</a:t>
            </a:r>
            <a:r>
              <a:rPr lang="en-US" sz="2400" baseline="-25000" smtClean="0"/>
              <a:t>, </a:t>
            </a:r>
            <a:r>
              <a:rPr lang="en-US" sz="2400" smtClean="0"/>
              <a:t> B) </a:t>
            </a:r>
            <a:r>
              <a:rPr lang="en-US" sz="2400"/>
              <a:t>= closure ( [S’ -&gt; </a:t>
            </a:r>
            <a:r>
              <a:rPr lang="en-US" sz="2400" smtClean="0"/>
              <a:t>BbB.a</a:t>
            </a:r>
            <a:r>
              <a:rPr lang="en-US" sz="2400"/>
              <a:t>, $])  = { [S’ -&gt; </a:t>
            </a:r>
            <a:r>
              <a:rPr lang="en-US" sz="2400" smtClean="0"/>
              <a:t>BbB.a </a:t>
            </a:r>
            <a:r>
              <a:rPr lang="en-US" sz="2400"/>
              <a:t>, </a:t>
            </a:r>
            <a:r>
              <a:rPr lang="en-US" sz="2400" smtClean="0"/>
              <a:t>$] </a:t>
            </a:r>
            <a:r>
              <a:rPr lang="en-US" sz="2400"/>
              <a:t>}</a:t>
            </a:r>
          </a:p>
          <a:p>
            <a:pPr>
              <a:lnSpc>
                <a:spcPct val="150000"/>
              </a:lnSpc>
            </a:pPr>
            <a:r>
              <a:rPr lang="en-US" sz="2400" smtClean="0"/>
              <a:t>I</a:t>
            </a:r>
            <a:r>
              <a:rPr lang="en-US" sz="2400" baseline="-25000" smtClean="0"/>
              <a:t>8</a:t>
            </a:r>
            <a:r>
              <a:rPr lang="en-US" sz="2400" smtClean="0"/>
              <a:t>= </a:t>
            </a:r>
            <a:r>
              <a:rPr lang="en-US" sz="2400"/>
              <a:t>goto( </a:t>
            </a:r>
            <a:r>
              <a:rPr lang="en-US" sz="2400" smtClean="0"/>
              <a:t>I</a:t>
            </a:r>
            <a:r>
              <a:rPr lang="en-US" sz="2400" baseline="-25000" smtClean="0"/>
              <a:t>6, </a:t>
            </a:r>
            <a:r>
              <a:rPr lang="en-US" sz="2400" smtClean="0"/>
              <a:t> b) </a:t>
            </a:r>
            <a:r>
              <a:rPr lang="en-US" sz="2400"/>
              <a:t>= closure ( [S’ -&gt; </a:t>
            </a:r>
            <a:r>
              <a:rPr lang="en-US" sz="2400" smtClean="0"/>
              <a:t>AaAb., </a:t>
            </a:r>
            <a:r>
              <a:rPr lang="en-US" sz="2400"/>
              <a:t>$])  = { [S’ -&gt; </a:t>
            </a:r>
            <a:r>
              <a:rPr lang="en-US" sz="2400" smtClean="0"/>
              <a:t>AaAb., </a:t>
            </a:r>
            <a:r>
              <a:rPr lang="en-US" sz="2400"/>
              <a:t>$] </a:t>
            </a:r>
            <a:r>
              <a:rPr lang="en-US" sz="2400" smtClean="0"/>
              <a:t>}</a:t>
            </a:r>
          </a:p>
          <a:p>
            <a:pPr>
              <a:lnSpc>
                <a:spcPct val="150000"/>
              </a:lnSpc>
            </a:pPr>
            <a:r>
              <a:rPr lang="en-US" sz="2400" smtClean="0"/>
              <a:t>I</a:t>
            </a:r>
            <a:r>
              <a:rPr lang="en-US" sz="2400" baseline="-25000" smtClean="0"/>
              <a:t>9</a:t>
            </a:r>
            <a:r>
              <a:rPr lang="en-US" sz="2400" smtClean="0"/>
              <a:t>= </a:t>
            </a:r>
            <a:r>
              <a:rPr lang="en-US" sz="2400"/>
              <a:t>goto( </a:t>
            </a:r>
            <a:r>
              <a:rPr lang="en-US" sz="2400" smtClean="0"/>
              <a:t>I</a:t>
            </a:r>
            <a:r>
              <a:rPr lang="en-US" sz="2400" baseline="-25000" smtClean="0"/>
              <a:t>7, </a:t>
            </a:r>
            <a:r>
              <a:rPr lang="en-US" sz="2400" smtClean="0"/>
              <a:t> a) </a:t>
            </a:r>
            <a:r>
              <a:rPr lang="en-US" sz="2400"/>
              <a:t>= closure ( [S’ -&gt; </a:t>
            </a:r>
            <a:r>
              <a:rPr lang="en-US" sz="2400" smtClean="0"/>
              <a:t>BbBa., </a:t>
            </a:r>
            <a:r>
              <a:rPr lang="en-US" sz="2400"/>
              <a:t>$])  = { [S’ -&gt; </a:t>
            </a:r>
            <a:r>
              <a:rPr lang="en-US" sz="2400" smtClean="0"/>
              <a:t>BbBa. </a:t>
            </a:r>
            <a:r>
              <a:rPr lang="en-US" sz="2400"/>
              <a:t>, $] }</a:t>
            </a:r>
            <a:endParaRPr lang="en-US" sz="2400" smtClean="0"/>
          </a:p>
          <a:p>
            <a:pPr>
              <a:lnSpc>
                <a:spcPct val="150000"/>
              </a:lnSpc>
            </a:pPr>
            <a:endParaRPr lang="en-US" sz="2400" smtClean="0"/>
          </a:p>
          <a:p>
            <a:pPr>
              <a:lnSpc>
                <a:spcPct val="150000"/>
              </a:lnSpc>
            </a:pPr>
            <a:endParaRPr lang="en-US" sz="2400"/>
          </a:p>
        </p:txBody>
      </p:sp>
    </p:spTree>
    <p:extLst>
      <p:ext uri="{BB962C8B-B14F-4D97-AF65-F5344CB8AC3E}">
        <p14:creationId xmlns:p14="http://schemas.microsoft.com/office/powerpoint/2010/main" val="2733174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1322"/>
          </a:xfrm>
        </p:spPr>
        <p:txBody>
          <a:bodyPr>
            <a:normAutofit/>
          </a:bodyPr>
          <a:lstStyle/>
          <a:p>
            <a:r>
              <a:rPr lang="en-US" sz="2800" u="sng" smtClean="0">
                <a:solidFill>
                  <a:srgbClr val="C00000"/>
                </a:solidFill>
                <a:latin typeface="Bell MT" panose="02020503060305020303" pitchFamily="18" charset="0"/>
              </a:rPr>
              <a:t>LR(1) Parsing Table</a:t>
            </a:r>
            <a:endParaRPr lang="en-US" sz="2800" u="sng">
              <a:solidFill>
                <a:srgbClr val="C00000"/>
              </a:solidFill>
              <a:latin typeface="Bell MT" panose="02020503060305020303" pitchFamily="18" charset="0"/>
            </a:endParaRPr>
          </a:p>
        </p:txBody>
      </p:sp>
      <p:sp>
        <p:nvSpPr>
          <p:cNvPr id="3" name="Footer Placeholder 2"/>
          <p:cNvSpPr>
            <a:spLocks noGrp="1"/>
          </p:cNvSpPr>
          <p:nvPr>
            <p:ph type="ftr" sz="quarter" idx="11"/>
          </p:nvPr>
        </p:nvSpPr>
        <p:spPr>
          <a:xfrm>
            <a:off x="4038600" y="6329456"/>
            <a:ext cx="4114800" cy="365125"/>
          </a:xfrm>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91936377"/>
              </p:ext>
            </p:extLst>
          </p:nvPr>
        </p:nvGraphicFramePr>
        <p:xfrm>
          <a:off x="1228166" y="1102758"/>
          <a:ext cx="7498974" cy="4445000"/>
        </p:xfrm>
        <a:graphic>
          <a:graphicData uri="http://schemas.openxmlformats.org/drawingml/2006/table">
            <a:tbl>
              <a:tblPr firstRow="1" bandRow="1"/>
              <a:tblGrid>
                <a:gridCol w="1071282"/>
                <a:gridCol w="1071282"/>
                <a:gridCol w="1071282"/>
                <a:gridCol w="1071282"/>
                <a:gridCol w="1071282"/>
                <a:gridCol w="1071282"/>
                <a:gridCol w="1071282"/>
              </a:tblGrid>
              <a:tr h="370840">
                <a:tc>
                  <a:txBody>
                    <a:bodyPr/>
                    <a:lstStyle/>
                    <a:p>
                      <a:endParaRPr lang="en-US"/>
                    </a:p>
                  </a:txBody>
                  <a:tcPr/>
                </a:tc>
                <a:tc gridSpan="3">
                  <a:txBody>
                    <a:bodyPr/>
                    <a:lstStyle/>
                    <a:p>
                      <a:pPr algn="ctr"/>
                      <a:r>
                        <a:rPr lang="en-US" b="1" smtClean="0"/>
                        <a:t>Action</a:t>
                      </a:r>
                      <a:endParaRPr lang="en-US" b="1"/>
                    </a:p>
                  </a:txBody>
                  <a:tcPr/>
                </a:tc>
                <a:tc hMerge="1">
                  <a:txBody>
                    <a:bodyPr/>
                    <a:lstStyle/>
                    <a:p>
                      <a:endParaRPr lang="en-US"/>
                    </a:p>
                  </a:txBody>
                  <a:tcPr/>
                </a:tc>
                <a:tc hMerge="1">
                  <a:txBody>
                    <a:bodyPr/>
                    <a:lstStyle/>
                    <a:p>
                      <a:endParaRPr lang="en-US"/>
                    </a:p>
                  </a:txBody>
                  <a:tcPr/>
                </a:tc>
                <a:tc gridSpan="3">
                  <a:txBody>
                    <a:bodyPr/>
                    <a:lstStyle/>
                    <a:p>
                      <a:pPr algn="ctr"/>
                      <a:r>
                        <a:rPr lang="en-US" b="1" smtClean="0"/>
                        <a:t>GOTO</a:t>
                      </a:r>
                      <a:endParaRPr lang="en-US" b="1"/>
                    </a:p>
                  </a:txBody>
                  <a:tcPr/>
                </a:tc>
                <a:tc hMerge="1">
                  <a:txBody>
                    <a:bodyPr/>
                    <a:lstStyle/>
                    <a:p>
                      <a:endParaRPr lang="en-US"/>
                    </a:p>
                  </a:txBody>
                  <a:tcPr/>
                </a:tc>
                <a:tc hMerge="1">
                  <a:txBody>
                    <a:bodyPr/>
                    <a:lstStyle/>
                    <a:p>
                      <a:endParaRPr lang="en-US"/>
                    </a:p>
                  </a:txBody>
                  <a:tcPr/>
                </a:tc>
              </a:tr>
              <a:tr h="370840">
                <a:tc>
                  <a:txBody>
                    <a:bodyPr/>
                    <a:lstStyle/>
                    <a:p>
                      <a:r>
                        <a:rPr lang="en-US" smtClean="0"/>
                        <a:t>States</a:t>
                      </a:r>
                      <a:endParaRPr lang="en-US"/>
                    </a:p>
                  </a:txBody>
                  <a:tcPr/>
                </a:tc>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t>
                      </a:r>
                      <a:endParaRPr lang="en-US"/>
                    </a:p>
                  </a:txBody>
                  <a:tcPr/>
                </a:tc>
                <a:tc>
                  <a:txBody>
                    <a:bodyPr/>
                    <a:lstStyle/>
                    <a:p>
                      <a:r>
                        <a:rPr lang="en-US" smtClean="0"/>
                        <a:t>S</a:t>
                      </a:r>
                      <a:endParaRPr lang="en-US"/>
                    </a:p>
                  </a:txBody>
                  <a:tcPr/>
                </a:tc>
                <a:tc>
                  <a:txBody>
                    <a:bodyPr/>
                    <a:lstStyle/>
                    <a:p>
                      <a:r>
                        <a:rPr lang="en-US" smtClean="0"/>
                        <a:t>A</a:t>
                      </a:r>
                      <a:endParaRPr lang="en-US"/>
                    </a:p>
                  </a:txBody>
                  <a:tcPr/>
                </a:tc>
                <a:tc>
                  <a:txBody>
                    <a:bodyPr/>
                    <a:lstStyle/>
                    <a:p>
                      <a:r>
                        <a:rPr lang="en-US" smtClean="0"/>
                        <a:t>B</a:t>
                      </a:r>
                      <a:endParaRPr lang="en-US"/>
                    </a:p>
                  </a:txBody>
                  <a:tcPr/>
                </a:tc>
              </a:tr>
              <a:tr h="370840">
                <a:tc>
                  <a:txBody>
                    <a:bodyPr/>
                    <a:lstStyle/>
                    <a:p>
                      <a:r>
                        <a:rPr lang="en-US" smtClean="0"/>
                        <a:t>0</a:t>
                      </a:r>
                      <a:endParaRPr lang="en-US"/>
                    </a:p>
                  </a:txBody>
                  <a:tcPr/>
                </a:tc>
                <a:tc>
                  <a:txBody>
                    <a:bodyPr/>
                    <a:lstStyle/>
                    <a:p>
                      <a:r>
                        <a:rPr lang="en-US" smtClean="0"/>
                        <a:t>R4</a:t>
                      </a:r>
                      <a:endParaRPr lang="en-US"/>
                    </a:p>
                  </a:txBody>
                  <a:tcPr/>
                </a:tc>
                <a:tc>
                  <a:txBody>
                    <a:bodyPr/>
                    <a:lstStyle/>
                    <a:p>
                      <a:r>
                        <a:rPr lang="en-US" smtClean="0"/>
                        <a:t>R5</a:t>
                      </a:r>
                      <a:endParaRPr lang="en-US"/>
                    </a:p>
                  </a:txBody>
                  <a:tcPr/>
                </a:tc>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r>
              <a:tr h="370840">
                <a:tc>
                  <a:txBody>
                    <a:bodyPr/>
                    <a:lstStyle/>
                    <a:p>
                      <a:r>
                        <a:rPr lang="en-US" smtClean="0"/>
                        <a:t>1</a:t>
                      </a:r>
                      <a:endParaRPr lang="en-US"/>
                    </a:p>
                  </a:txBody>
                  <a:tcPr/>
                </a:tc>
                <a:tc>
                  <a:txBody>
                    <a:bodyPr/>
                    <a:lstStyle/>
                    <a:p>
                      <a:endParaRPr lang="en-US"/>
                    </a:p>
                  </a:txBody>
                  <a:tcPr/>
                </a:tc>
                <a:tc>
                  <a:txBody>
                    <a:bodyPr/>
                    <a:lstStyle/>
                    <a:p>
                      <a:endParaRPr lang="en-US"/>
                    </a:p>
                  </a:txBody>
                  <a:tcPr/>
                </a:tc>
                <a:tc>
                  <a:txBody>
                    <a:bodyPr/>
                    <a:lstStyle/>
                    <a:p>
                      <a:r>
                        <a:rPr lang="en-US" smtClean="0"/>
                        <a:t>accept</a:t>
                      </a:r>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mtClean="0"/>
                        <a:t>2</a:t>
                      </a:r>
                      <a:endParaRPr lang="en-US"/>
                    </a:p>
                  </a:txBody>
                  <a:tcPr/>
                </a:tc>
                <a:tc>
                  <a:txBody>
                    <a:bodyPr/>
                    <a:lstStyle/>
                    <a:p>
                      <a:r>
                        <a:rPr lang="en-US" smtClean="0"/>
                        <a:t>S4</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mtClean="0"/>
                        <a:t>3</a:t>
                      </a:r>
                      <a:endParaRPr lang="en-US"/>
                    </a:p>
                  </a:txBody>
                  <a:tcPr/>
                </a:tc>
                <a:tc>
                  <a:txBody>
                    <a:bodyPr/>
                    <a:lstStyle/>
                    <a:p>
                      <a:endParaRPr lang="en-US"/>
                    </a:p>
                  </a:txBody>
                  <a:tcPr/>
                </a:tc>
                <a:tc>
                  <a:txBody>
                    <a:bodyPr/>
                    <a:lstStyle/>
                    <a:p>
                      <a:r>
                        <a:rPr lang="en-US" smtClean="0"/>
                        <a:t>S5</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mtClean="0"/>
                        <a:t>4</a:t>
                      </a:r>
                      <a:endParaRPr lang="en-US"/>
                    </a:p>
                  </a:txBody>
                  <a:tcPr/>
                </a:tc>
                <a:tc>
                  <a:txBody>
                    <a:bodyPr/>
                    <a:lstStyle/>
                    <a:p>
                      <a:endParaRPr lang="en-US"/>
                    </a:p>
                  </a:txBody>
                  <a:tcPr/>
                </a:tc>
                <a:tc>
                  <a:txBody>
                    <a:bodyPr/>
                    <a:lstStyle/>
                    <a:p>
                      <a:r>
                        <a:rPr lang="en-US" smtClean="0"/>
                        <a:t>R4</a:t>
                      </a:r>
                      <a:endParaRPr lang="en-US"/>
                    </a:p>
                  </a:txBody>
                  <a:tcPr/>
                </a:tc>
                <a:tc>
                  <a:txBody>
                    <a:bodyPr/>
                    <a:lstStyle/>
                    <a:p>
                      <a:endParaRPr lang="en-US"/>
                    </a:p>
                  </a:txBody>
                  <a:tcPr/>
                </a:tc>
                <a:tc>
                  <a:txBody>
                    <a:bodyPr/>
                    <a:lstStyle/>
                    <a:p>
                      <a:endParaRPr lang="en-US"/>
                    </a:p>
                  </a:txBody>
                  <a:tcPr/>
                </a:tc>
                <a:tc>
                  <a:txBody>
                    <a:bodyPr/>
                    <a:lstStyle/>
                    <a:p>
                      <a:r>
                        <a:rPr lang="en-US" smtClean="0"/>
                        <a:t>6</a:t>
                      </a:r>
                      <a:endParaRPr lang="en-US"/>
                    </a:p>
                  </a:txBody>
                  <a:tcPr/>
                </a:tc>
                <a:tc>
                  <a:txBody>
                    <a:bodyPr/>
                    <a:lstStyle/>
                    <a:p>
                      <a:endParaRPr lang="en-US"/>
                    </a:p>
                  </a:txBody>
                  <a:tcPr/>
                </a:tc>
              </a:tr>
              <a:tr h="370840">
                <a:tc>
                  <a:txBody>
                    <a:bodyPr/>
                    <a:lstStyle/>
                    <a:p>
                      <a:r>
                        <a:rPr lang="en-US" smtClean="0"/>
                        <a:t>5</a:t>
                      </a:r>
                      <a:endParaRPr lang="en-US"/>
                    </a:p>
                  </a:txBody>
                  <a:tcPr/>
                </a:tc>
                <a:tc>
                  <a:txBody>
                    <a:bodyPr/>
                    <a:lstStyle/>
                    <a:p>
                      <a:r>
                        <a:rPr lang="en-US" smtClean="0"/>
                        <a:t>R5</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7</a:t>
                      </a:r>
                      <a:endParaRPr lang="en-US"/>
                    </a:p>
                  </a:txBody>
                  <a:tcPr/>
                </a:tc>
              </a:tr>
              <a:tr h="370840">
                <a:tc>
                  <a:txBody>
                    <a:bodyPr/>
                    <a:lstStyle/>
                    <a:p>
                      <a:r>
                        <a:rPr lang="en-US" smtClean="0"/>
                        <a:t>6</a:t>
                      </a:r>
                      <a:endParaRPr lang="en-US"/>
                    </a:p>
                  </a:txBody>
                  <a:tcPr/>
                </a:tc>
                <a:tc>
                  <a:txBody>
                    <a:bodyPr/>
                    <a:lstStyle/>
                    <a:p>
                      <a:endParaRPr lang="en-US"/>
                    </a:p>
                  </a:txBody>
                  <a:tcPr/>
                </a:tc>
                <a:tc>
                  <a:txBody>
                    <a:bodyPr/>
                    <a:lstStyle/>
                    <a:p>
                      <a:r>
                        <a:rPr lang="en-US" smtClean="0"/>
                        <a:t>S8</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mtClean="0"/>
                        <a:t>7</a:t>
                      </a:r>
                      <a:endParaRPr lang="en-US"/>
                    </a:p>
                  </a:txBody>
                  <a:tcPr/>
                </a:tc>
                <a:tc>
                  <a:txBody>
                    <a:bodyPr/>
                    <a:lstStyle/>
                    <a:p>
                      <a:r>
                        <a:rPr lang="en-US" smtClean="0"/>
                        <a:t>S9</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smtClean="0"/>
                        <a:t>8</a:t>
                      </a:r>
                      <a:endParaRPr lang="en-US"/>
                    </a:p>
                  </a:txBody>
                  <a:tcPr/>
                </a:tc>
                <a:tc>
                  <a:txBody>
                    <a:bodyPr/>
                    <a:lstStyle/>
                    <a:p>
                      <a:endParaRPr lang="en-US"/>
                    </a:p>
                  </a:txBody>
                  <a:tcPr/>
                </a:tc>
                <a:tc>
                  <a:txBody>
                    <a:bodyPr/>
                    <a:lstStyle/>
                    <a:p>
                      <a:endParaRPr lang="en-US"/>
                    </a:p>
                  </a:txBody>
                  <a:tcPr/>
                </a:tc>
                <a:tc>
                  <a:txBody>
                    <a:bodyPr/>
                    <a:lstStyle/>
                    <a:p>
                      <a:r>
                        <a:rPr lang="en-US" smtClean="0"/>
                        <a:t>R2</a:t>
                      </a:r>
                      <a:endParaRPr lang="en-US"/>
                    </a:p>
                  </a:txBody>
                  <a:tcPr/>
                </a:tc>
                <a:tc>
                  <a:txBody>
                    <a:bodyPr/>
                    <a:lstStyle/>
                    <a:p>
                      <a:endParaRPr lang="en-US"/>
                    </a:p>
                  </a:txBody>
                  <a:tcPr/>
                </a:tc>
                <a:tc>
                  <a:txBody>
                    <a:bodyPr/>
                    <a:lstStyle/>
                    <a:p>
                      <a:endParaRPr lang="en-US"/>
                    </a:p>
                  </a:txBody>
                  <a:tcPr/>
                </a:tc>
                <a:tc>
                  <a:txBody>
                    <a:bodyPr/>
                    <a:lstStyle/>
                    <a:p>
                      <a:endParaRPr lang="en-US"/>
                    </a:p>
                  </a:txBody>
                  <a:tcPr/>
                </a:tc>
              </a:tr>
              <a:tr h="0">
                <a:tc>
                  <a:txBody>
                    <a:bodyPr/>
                    <a:lstStyle/>
                    <a:p>
                      <a:r>
                        <a:rPr lang="en-US" smtClean="0"/>
                        <a:t>9</a:t>
                      </a:r>
                      <a:endParaRPr lang="en-US"/>
                    </a:p>
                  </a:txBody>
                  <a:tcPr/>
                </a:tc>
                <a:tc>
                  <a:txBody>
                    <a:bodyPr/>
                    <a:lstStyle/>
                    <a:p>
                      <a:endParaRPr lang="en-US"/>
                    </a:p>
                  </a:txBody>
                  <a:tcPr/>
                </a:tc>
                <a:tc>
                  <a:txBody>
                    <a:bodyPr/>
                    <a:lstStyle/>
                    <a:p>
                      <a:endParaRPr lang="en-US"/>
                    </a:p>
                  </a:txBody>
                  <a:tcPr/>
                </a:tc>
                <a:tc>
                  <a:txBody>
                    <a:bodyPr/>
                    <a:lstStyle/>
                    <a:p>
                      <a:r>
                        <a:rPr lang="en-US" smtClean="0"/>
                        <a:t>R3</a:t>
                      </a:r>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668240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88" y="190313"/>
            <a:ext cx="10515600" cy="629957"/>
          </a:xfrm>
        </p:spPr>
        <p:txBody>
          <a:bodyPr>
            <a:normAutofit/>
          </a:bodyPr>
          <a:lstStyle/>
          <a:p>
            <a:r>
              <a:rPr lang="en-US" sz="2800" smtClean="0">
                <a:solidFill>
                  <a:srgbClr val="C00000"/>
                </a:solidFill>
                <a:latin typeface="SimSun" panose="02010600030101010101" pitchFamily="2" charset="-122"/>
                <a:ea typeface="SimSun" panose="02010600030101010101" pitchFamily="2" charset="-122"/>
              </a:rPr>
              <a:t>Parsing LR(1) algorithm for the input string: </a:t>
            </a:r>
            <a:r>
              <a:rPr lang="en-US" sz="2800" i="1" smtClean="0">
                <a:solidFill>
                  <a:srgbClr val="0070C0"/>
                </a:solidFill>
                <a:latin typeface="SimSun" panose="02010600030101010101" pitchFamily="2" charset="-122"/>
                <a:ea typeface="SimSun" panose="02010600030101010101" pitchFamily="2" charset="-122"/>
              </a:rPr>
              <a:t>aba</a:t>
            </a:r>
            <a:r>
              <a:rPr lang="en-US" sz="2800" smtClean="0">
                <a:solidFill>
                  <a:srgbClr val="C00000"/>
                </a:solidFill>
                <a:latin typeface="SimSun" panose="02010600030101010101" pitchFamily="2" charset="-122"/>
                <a:ea typeface="SimSun" panose="02010600030101010101" pitchFamily="2" charset="-122"/>
              </a:rPr>
              <a:t> </a:t>
            </a:r>
            <a:endParaRPr lang="en-US" sz="2800">
              <a:solidFill>
                <a:srgbClr val="C00000"/>
              </a:solidFill>
              <a:latin typeface="SimSun" panose="02010600030101010101" pitchFamily="2" charset="-122"/>
              <a:ea typeface="SimSun" panose="02010600030101010101" pitchFamily="2" charset="-122"/>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91650891"/>
              </p:ext>
            </p:extLst>
          </p:nvPr>
        </p:nvGraphicFramePr>
        <p:xfrm>
          <a:off x="727637" y="820270"/>
          <a:ext cx="5081493" cy="2023536"/>
        </p:xfrm>
        <a:graphic>
          <a:graphicData uri="http://schemas.openxmlformats.org/drawingml/2006/table">
            <a:tbl>
              <a:tblPr firstRow="1" bandRow="1"/>
              <a:tblGrid>
                <a:gridCol w="1693831"/>
                <a:gridCol w="1693831"/>
                <a:gridCol w="1693831"/>
              </a:tblGrid>
              <a:tr h="337256">
                <a:tc>
                  <a:txBody>
                    <a:bodyPr/>
                    <a:lstStyle/>
                    <a:p>
                      <a:pPr algn="l"/>
                      <a:r>
                        <a:rPr lang="en-US" sz="1600" smtClean="0"/>
                        <a:t>Stack </a:t>
                      </a:r>
                      <a:endParaRPr lang="en-US" sz="1600"/>
                    </a:p>
                  </a:txBody>
                  <a:tcPr/>
                </a:tc>
                <a:tc>
                  <a:txBody>
                    <a:bodyPr/>
                    <a:lstStyle/>
                    <a:p>
                      <a:pPr algn="l"/>
                      <a:r>
                        <a:rPr lang="en-US" sz="1600" smtClean="0"/>
                        <a:t>Input</a:t>
                      </a:r>
                      <a:endParaRPr lang="en-US" sz="1600"/>
                    </a:p>
                  </a:txBody>
                  <a:tcPr/>
                </a:tc>
                <a:tc>
                  <a:txBody>
                    <a:bodyPr/>
                    <a:lstStyle/>
                    <a:p>
                      <a:pPr algn="l"/>
                      <a:r>
                        <a:rPr lang="en-US" sz="1600" smtClean="0"/>
                        <a:t>Actions</a:t>
                      </a:r>
                      <a:endParaRPr lang="en-US" sz="1600"/>
                    </a:p>
                  </a:txBody>
                  <a:tcPr/>
                </a:tc>
              </a:tr>
              <a:tr h="337256">
                <a:tc>
                  <a:txBody>
                    <a:bodyPr/>
                    <a:lstStyle/>
                    <a:p>
                      <a:pPr algn="l"/>
                      <a:r>
                        <a:rPr lang="en-US" sz="1600" smtClean="0"/>
                        <a:t>0</a:t>
                      </a:r>
                      <a:endParaRPr lang="en-US" sz="1600"/>
                    </a:p>
                  </a:txBody>
                  <a:tcPr/>
                </a:tc>
                <a:tc>
                  <a:txBody>
                    <a:bodyPr/>
                    <a:lstStyle/>
                    <a:p>
                      <a:pPr algn="l"/>
                      <a:r>
                        <a:rPr lang="en-US" sz="1600" smtClean="0"/>
                        <a:t>aba$</a:t>
                      </a:r>
                      <a:endParaRPr lang="en-US" sz="1600"/>
                    </a:p>
                  </a:txBody>
                  <a:tcPr/>
                </a:tc>
                <a:tc>
                  <a:txBody>
                    <a:bodyPr/>
                    <a:lstStyle/>
                    <a:p>
                      <a:pPr algn="l"/>
                      <a:r>
                        <a:rPr lang="en-US" sz="1600" smtClean="0"/>
                        <a:t>R4</a:t>
                      </a:r>
                      <a:endParaRPr lang="en-US" sz="1600"/>
                    </a:p>
                  </a:txBody>
                  <a:tcPr/>
                </a:tc>
              </a:tr>
              <a:tr h="337256">
                <a:tc>
                  <a:txBody>
                    <a:bodyPr/>
                    <a:lstStyle/>
                    <a:p>
                      <a:pPr algn="l"/>
                      <a:r>
                        <a:rPr lang="en-US" sz="1600" smtClean="0"/>
                        <a:t>0A2</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aba$</a:t>
                      </a:r>
                      <a:endParaRPr lang="en-US" sz="1600"/>
                    </a:p>
                  </a:txBody>
                  <a:tcPr/>
                </a:tc>
                <a:tc>
                  <a:txBody>
                    <a:bodyPr/>
                    <a:lstStyle/>
                    <a:p>
                      <a:pPr algn="l"/>
                      <a:r>
                        <a:rPr lang="en-US" sz="1600" smtClean="0"/>
                        <a:t>S4</a:t>
                      </a:r>
                      <a:endParaRPr lang="en-US" sz="1600"/>
                    </a:p>
                  </a:txBody>
                  <a:tcPr/>
                </a:tc>
              </a:tr>
              <a:tr h="337256">
                <a:tc>
                  <a:txBody>
                    <a:bodyPr/>
                    <a:lstStyle/>
                    <a:p>
                      <a:pPr algn="l"/>
                      <a:r>
                        <a:rPr lang="en-US" sz="1600" smtClean="0"/>
                        <a:t>0A2a4</a:t>
                      </a:r>
                      <a:endParaRPr lang="en-US" sz="1600"/>
                    </a:p>
                  </a:txBody>
                  <a:tcPr/>
                </a:tc>
                <a:tc>
                  <a:txBody>
                    <a:bodyPr/>
                    <a:lstStyle/>
                    <a:p>
                      <a:pPr algn="l"/>
                      <a:r>
                        <a:rPr lang="en-US" sz="1600" smtClean="0"/>
                        <a:t>  ba$</a:t>
                      </a:r>
                      <a:endParaRPr lang="en-US" sz="1600"/>
                    </a:p>
                  </a:txBody>
                  <a:tcPr/>
                </a:tc>
                <a:tc>
                  <a:txBody>
                    <a:bodyPr/>
                    <a:lstStyle/>
                    <a:p>
                      <a:pPr algn="l"/>
                      <a:r>
                        <a:rPr lang="en-US" sz="1600" smtClean="0"/>
                        <a:t>R4</a:t>
                      </a:r>
                      <a:endParaRPr lang="en-US" sz="1600"/>
                    </a:p>
                  </a:txBody>
                  <a:tcPr/>
                </a:tc>
              </a:tr>
              <a:tr h="337256">
                <a:tc>
                  <a:txBody>
                    <a:bodyPr/>
                    <a:lstStyle/>
                    <a:p>
                      <a:pPr algn="l"/>
                      <a:r>
                        <a:rPr lang="en-US" sz="1600" smtClean="0"/>
                        <a:t>0A2a4A6</a:t>
                      </a:r>
                      <a:endParaRPr lang="en-US" sz="1600"/>
                    </a:p>
                  </a:txBody>
                  <a:tcPr/>
                </a:tc>
                <a:tc>
                  <a:txBody>
                    <a:bodyPr/>
                    <a:lstStyle/>
                    <a:p>
                      <a:pPr algn="l"/>
                      <a:r>
                        <a:rPr lang="en-US" sz="1600" smtClean="0"/>
                        <a:t>   ba$</a:t>
                      </a:r>
                      <a:endParaRPr lang="en-US" sz="1600"/>
                    </a:p>
                  </a:txBody>
                  <a:tcPr/>
                </a:tc>
                <a:tc>
                  <a:txBody>
                    <a:bodyPr/>
                    <a:lstStyle/>
                    <a:p>
                      <a:pPr algn="l"/>
                      <a:r>
                        <a:rPr lang="en-US" sz="1600" smtClean="0"/>
                        <a:t>S8</a:t>
                      </a:r>
                      <a:endParaRPr lang="en-US" sz="1600"/>
                    </a:p>
                  </a:txBody>
                  <a:tcPr/>
                </a:tc>
              </a:tr>
              <a:tr h="337256">
                <a:tc>
                  <a:txBody>
                    <a:bodyPr/>
                    <a:lstStyle/>
                    <a:p>
                      <a:pPr algn="l"/>
                      <a:r>
                        <a:rPr lang="en-US" sz="1600" smtClean="0"/>
                        <a:t>0A2a4A6b8</a:t>
                      </a:r>
                      <a:endParaRPr lang="en-US" sz="1600"/>
                    </a:p>
                  </a:txBody>
                  <a:tcPr/>
                </a:tc>
                <a:tc>
                  <a:txBody>
                    <a:bodyPr/>
                    <a:lstStyle/>
                    <a:p>
                      <a:pPr algn="l"/>
                      <a:r>
                        <a:rPr lang="en-US" sz="1600" smtClean="0"/>
                        <a:t>      a$</a:t>
                      </a:r>
                      <a:endParaRPr lang="en-US" sz="1600"/>
                    </a:p>
                  </a:txBody>
                  <a:tcPr/>
                </a:tc>
                <a:tc>
                  <a:txBody>
                    <a:bodyPr/>
                    <a:lstStyle/>
                    <a:p>
                      <a:pPr algn="l"/>
                      <a:r>
                        <a:rPr lang="en-US" sz="1600" smtClean="0"/>
                        <a:t>Error</a:t>
                      </a:r>
                      <a:endParaRPr lang="en-US" sz="1600"/>
                    </a:p>
                  </a:txBody>
                  <a:tcPr/>
                </a:tc>
              </a:tr>
            </a:tbl>
          </a:graphicData>
        </a:graphic>
      </p:graphicFrame>
      <p:sp>
        <p:nvSpPr>
          <p:cNvPr id="6" name="Rectangle 5"/>
          <p:cNvSpPr/>
          <p:nvPr/>
        </p:nvSpPr>
        <p:spPr>
          <a:xfrm>
            <a:off x="519953" y="3126644"/>
            <a:ext cx="8090647" cy="461665"/>
          </a:xfrm>
          <a:prstGeom prst="rect">
            <a:avLst/>
          </a:prstGeom>
        </p:spPr>
        <p:txBody>
          <a:bodyPr wrap="square">
            <a:spAutoFit/>
          </a:bodyPr>
          <a:lstStyle/>
          <a:p>
            <a:r>
              <a:rPr lang="en-US" sz="2400">
                <a:solidFill>
                  <a:srgbClr val="C00000"/>
                </a:solidFill>
                <a:latin typeface="SimSun" panose="02010600030101010101" pitchFamily="2" charset="-122"/>
                <a:ea typeface="SimSun" panose="02010600030101010101" pitchFamily="2" charset="-122"/>
              </a:rPr>
              <a:t>Parsing LR(1) algorithm for the input string: </a:t>
            </a:r>
            <a:r>
              <a:rPr lang="en-US" sz="2400" i="1" smtClean="0">
                <a:solidFill>
                  <a:srgbClr val="0070C0"/>
                </a:solidFill>
                <a:latin typeface="SimSun" panose="02010600030101010101" pitchFamily="2" charset="-122"/>
                <a:ea typeface="SimSun" panose="02010600030101010101" pitchFamily="2" charset="-122"/>
              </a:rPr>
              <a:t>ab</a:t>
            </a:r>
            <a:r>
              <a:rPr lang="en-US" sz="2400" smtClean="0">
                <a:solidFill>
                  <a:srgbClr val="C00000"/>
                </a:solidFill>
                <a:latin typeface="SimSun" panose="02010600030101010101" pitchFamily="2" charset="-122"/>
                <a:ea typeface="SimSun" panose="02010600030101010101" pitchFamily="2" charset="-122"/>
              </a:rPr>
              <a:t> </a:t>
            </a:r>
            <a:endParaRPr lang="en-US" sz="2400"/>
          </a:p>
        </p:txBody>
      </p:sp>
      <p:graphicFrame>
        <p:nvGraphicFramePr>
          <p:cNvPr id="7" name="Table 6"/>
          <p:cNvGraphicFramePr>
            <a:graphicFrameLocks noGrp="1"/>
          </p:cNvGraphicFramePr>
          <p:nvPr>
            <p:extLst>
              <p:ext uri="{D42A27DB-BD31-4B8C-83A1-F6EECF244321}">
                <p14:modId xmlns:p14="http://schemas.microsoft.com/office/powerpoint/2010/main" val="3153083299"/>
              </p:ext>
            </p:extLst>
          </p:nvPr>
        </p:nvGraphicFramePr>
        <p:xfrm>
          <a:off x="772461" y="3721526"/>
          <a:ext cx="5081493" cy="2560320"/>
        </p:xfrm>
        <a:graphic>
          <a:graphicData uri="http://schemas.openxmlformats.org/drawingml/2006/table">
            <a:tbl>
              <a:tblPr firstRow="1" bandRow="1"/>
              <a:tblGrid>
                <a:gridCol w="1693831"/>
                <a:gridCol w="1693831"/>
                <a:gridCol w="1693831"/>
              </a:tblGrid>
              <a:tr h="365760">
                <a:tc>
                  <a:txBody>
                    <a:bodyPr/>
                    <a:lstStyle/>
                    <a:p>
                      <a:pPr algn="l"/>
                      <a:r>
                        <a:rPr lang="en-US" sz="1600" smtClean="0"/>
                        <a:t>Stack </a:t>
                      </a:r>
                      <a:endParaRPr lang="en-US" sz="1600"/>
                    </a:p>
                  </a:txBody>
                  <a:tcPr/>
                </a:tc>
                <a:tc>
                  <a:txBody>
                    <a:bodyPr/>
                    <a:lstStyle/>
                    <a:p>
                      <a:pPr algn="l"/>
                      <a:r>
                        <a:rPr lang="en-US" sz="1600" smtClean="0"/>
                        <a:t>Input</a:t>
                      </a:r>
                      <a:endParaRPr lang="en-US" sz="1600"/>
                    </a:p>
                  </a:txBody>
                  <a:tcPr/>
                </a:tc>
                <a:tc>
                  <a:txBody>
                    <a:bodyPr/>
                    <a:lstStyle/>
                    <a:p>
                      <a:pPr algn="l"/>
                      <a:r>
                        <a:rPr lang="en-US" sz="1600" smtClean="0"/>
                        <a:t>Actions</a:t>
                      </a:r>
                      <a:endParaRPr lang="en-US" sz="1600"/>
                    </a:p>
                  </a:txBody>
                  <a:tcPr/>
                </a:tc>
              </a:tr>
              <a:tr h="365760">
                <a:tc>
                  <a:txBody>
                    <a:bodyPr/>
                    <a:lstStyle/>
                    <a:p>
                      <a:pPr algn="l"/>
                      <a:r>
                        <a:rPr lang="en-US" sz="1600" smtClean="0"/>
                        <a:t>0</a:t>
                      </a:r>
                      <a:endParaRPr lang="en-US" sz="1600"/>
                    </a:p>
                  </a:txBody>
                  <a:tcPr/>
                </a:tc>
                <a:tc>
                  <a:txBody>
                    <a:bodyPr/>
                    <a:lstStyle/>
                    <a:p>
                      <a:pPr algn="l"/>
                      <a:r>
                        <a:rPr lang="en-US" sz="1600" smtClean="0"/>
                        <a:t>ab$</a:t>
                      </a:r>
                      <a:endParaRPr lang="en-US" sz="1600"/>
                    </a:p>
                  </a:txBody>
                  <a:tcPr/>
                </a:tc>
                <a:tc>
                  <a:txBody>
                    <a:bodyPr/>
                    <a:lstStyle/>
                    <a:p>
                      <a:pPr algn="l"/>
                      <a:r>
                        <a:rPr lang="en-US" sz="1600" smtClean="0"/>
                        <a:t>R4</a:t>
                      </a:r>
                      <a:endParaRPr lang="en-US" sz="1600"/>
                    </a:p>
                  </a:txBody>
                  <a:tcPr/>
                </a:tc>
              </a:tr>
              <a:tr h="365760">
                <a:tc>
                  <a:txBody>
                    <a:bodyPr/>
                    <a:lstStyle/>
                    <a:p>
                      <a:pPr algn="l"/>
                      <a:r>
                        <a:rPr lang="en-US" sz="1600" smtClean="0"/>
                        <a:t>0A2</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ab$</a:t>
                      </a:r>
                      <a:endParaRPr lang="en-US" sz="1600"/>
                    </a:p>
                  </a:txBody>
                  <a:tcPr/>
                </a:tc>
                <a:tc>
                  <a:txBody>
                    <a:bodyPr/>
                    <a:lstStyle/>
                    <a:p>
                      <a:pPr algn="l"/>
                      <a:r>
                        <a:rPr lang="en-US" sz="1600" smtClean="0"/>
                        <a:t>S4</a:t>
                      </a:r>
                      <a:endParaRPr lang="en-US" sz="1600"/>
                    </a:p>
                  </a:txBody>
                  <a:tcPr/>
                </a:tc>
              </a:tr>
              <a:tr h="365760">
                <a:tc>
                  <a:txBody>
                    <a:bodyPr/>
                    <a:lstStyle/>
                    <a:p>
                      <a:pPr algn="l"/>
                      <a:r>
                        <a:rPr lang="en-US" sz="1600" smtClean="0"/>
                        <a:t>0A2a4</a:t>
                      </a:r>
                      <a:endParaRPr lang="en-US" sz="1600"/>
                    </a:p>
                  </a:txBody>
                  <a:tcPr/>
                </a:tc>
                <a:tc>
                  <a:txBody>
                    <a:bodyPr/>
                    <a:lstStyle/>
                    <a:p>
                      <a:pPr algn="l"/>
                      <a:r>
                        <a:rPr lang="en-US" sz="1600" smtClean="0"/>
                        <a:t>  b$</a:t>
                      </a:r>
                      <a:endParaRPr lang="en-US" sz="1600"/>
                    </a:p>
                  </a:txBody>
                  <a:tcPr/>
                </a:tc>
                <a:tc>
                  <a:txBody>
                    <a:bodyPr/>
                    <a:lstStyle/>
                    <a:p>
                      <a:pPr algn="l"/>
                      <a:r>
                        <a:rPr lang="en-US" sz="1600" smtClean="0"/>
                        <a:t>R4</a:t>
                      </a:r>
                      <a:endParaRPr lang="en-US" sz="1600"/>
                    </a:p>
                  </a:txBody>
                  <a:tcPr/>
                </a:tc>
              </a:tr>
              <a:tr h="365760">
                <a:tc>
                  <a:txBody>
                    <a:bodyPr/>
                    <a:lstStyle/>
                    <a:p>
                      <a:pPr algn="l"/>
                      <a:r>
                        <a:rPr lang="en-US" sz="1600" smtClean="0"/>
                        <a:t>0A2a4A6</a:t>
                      </a:r>
                      <a:endParaRPr lang="en-US" sz="1600"/>
                    </a:p>
                  </a:txBody>
                  <a:tcPr/>
                </a:tc>
                <a:tc>
                  <a:txBody>
                    <a:bodyPr/>
                    <a:lstStyle/>
                    <a:p>
                      <a:pPr algn="l"/>
                      <a:r>
                        <a:rPr lang="en-US" sz="1600" smtClean="0"/>
                        <a:t>   b$</a:t>
                      </a:r>
                      <a:endParaRPr lang="en-US" sz="1600"/>
                    </a:p>
                  </a:txBody>
                  <a:tcPr/>
                </a:tc>
                <a:tc>
                  <a:txBody>
                    <a:bodyPr/>
                    <a:lstStyle/>
                    <a:p>
                      <a:pPr algn="l"/>
                      <a:r>
                        <a:rPr lang="en-US" sz="1600" smtClean="0"/>
                        <a:t>S8</a:t>
                      </a:r>
                      <a:endParaRPr lang="en-US" sz="1600"/>
                    </a:p>
                  </a:txBody>
                  <a:tcPr/>
                </a:tc>
              </a:tr>
              <a:tr h="365760">
                <a:tc>
                  <a:txBody>
                    <a:bodyPr/>
                    <a:lstStyle/>
                    <a:p>
                      <a:pPr algn="l"/>
                      <a:r>
                        <a:rPr lang="en-US" sz="1600" smtClean="0"/>
                        <a:t>0A2a4A6b8</a:t>
                      </a:r>
                      <a:endParaRPr lang="en-US" sz="1600"/>
                    </a:p>
                  </a:txBody>
                  <a:tcPr/>
                </a:tc>
                <a:tc>
                  <a:txBody>
                    <a:bodyPr/>
                    <a:lstStyle/>
                    <a:p>
                      <a:pPr algn="l"/>
                      <a:r>
                        <a:rPr lang="en-US" sz="1600" smtClean="0"/>
                        <a:t>      $</a:t>
                      </a:r>
                      <a:endParaRPr lang="en-US" sz="1600"/>
                    </a:p>
                  </a:txBody>
                  <a:tcPr/>
                </a:tc>
                <a:tc>
                  <a:txBody>
                    <a:bodyPr/>
                    <a:lstStyle/>
                    <a:p>
                      <a:pPr algn="l"/>
                      <a:r>
                        <a:rPr lang="en-US" sz="1600" smtClean="0"/>
                        <a:t>R2</a:t>
                      </a:r>
                      <a:endParaRPr lang="en-US" sz="1600"/>
                    </a:p>
                  </a:txBody>
                  <a:tcPr/>
                </a:tc>
              </a:tr>
              <a:tr h="365760">
                <a:tc>
                  <a:txBody>
                    <a:bodyPr/>
                    <a:lstStyle/>
                    <a:p>
                      <a:pPr algn="l"/>
                      <a:r>
                        <a:rPr lang="en-US" sz="1600" smtClean="0"/>
                        <a:t>0S1</a:t>
                      </a:r>
                      <a:endParaRPr lang="en-US" sz="1600"/>
                    </a:p>
                  </a:txBody>
                  <a:tcPr/>
                </a:tc>
                <a:tc>
                  <a:txBody>
                    <a:bodyPr/>
                    <a:lstStyle/>
                    <a:p>
                      <a:pPr algn="l"/>
                      <a:r>
                        <a:rPr lang="en-US" sz="1600" smtClean="0"/>
                        <a:t>      $</a:t>
                      </a:r>
                      <a:endParaRPr lang="en-US" sz="1600"/>
                    </a:p>
                  </a:txBody>
                  <a:tcPr/>
                </a:tc>
                <a:tc>
                  <a:txBody>
                    <a:bodyPr/>
                    <a:lstStyle/>
                    <a:p>
                      <a:pPr algn="l"/>
                      <a:r>
                        <a:rPr lang="en-US" sz="1600" smtClean="0"/>
                        <a:t>accept</a:t>
                      </a:r>
                      <a:endParaRPr lang="en-US" sz="1600"/>
                    </a:p>
                  </a:txBody>
                  <a:tcPr/>
                </a:tc>
              </a:tr>
            </a:tbl>
          </a:graphicData>
        </a:graphic>
      </p:graphicFrame>
      <p:grpSp>
        <p:nvGrpSpPr>
          <p:cNvPr id="36" name="Group 35"/>
          <p:cNvGrpSpPr/>
          <p:nvPr/>
        </p:nvGrpSpPr>
        <p:grpSpPr>
          <a:xfrm>
            <a:off x="6293223" y="3898373"/>
            <a:ext cx="2563907" cy="1686246"/>
            <a:chOff x="7382434" y="4363116"/>
            <a:chExt cx="2563907" cy="1686246"/>
          </a:xfrm>
        </p:grpSpPr>
        <p:sp>
          <p:nvSpPr>
            <p:cNvPr id="8" name="TextBox 7"/>
            <p:cNvSpPr txBox="1"/>
            <p:nvPr/>
          </p:nvSpPr>
          <p:spPr>
            <a:xfrm>
              <a:off x="7382435" y="5136776"/>
              <a:ext cx="537883" cy="369332"/>
            </a:xfrm>
            <a:prstGeom prst="rect">
              <a:avLst/>
            </a:prstGeom>
            <a:noFill/>
          </p:spPr>
          <p:txBody>
            <a:bodyPr wrap="square" rtlCol="0">
              <a:spAutoFit/>
            </a:bodyPr>
            <a:lstStyle/>
            <a:p>
              <a:pPr algn="ctr"/>
              <a:r>
                <a:rPr lang="en-US" smtClean="0"/>
                <a:t>A</a:t>
              </a:r>
              <a:endParaRPr lang="en-US"/>
            </a:p>
          </p:txBody>
        </p:sp>
        <p:sp>
          <p:nvSpPr>
            <p:cNvPr id="9" name="TextBox 8"/>
            <p:cNvSpPr txBox="1"/>
            <p:nvPr/>
          </p:nvSpPr>
          <p:spPr>
            <a:xfrm>
              <a:off x="8704729" y="5136776"/>
              <a:ext cx="537883" cy="369332"/>
            </a:xfrm>
            <a:prstGeom prst="rect">
              <a:avLst/>
            </a:prstGeom>
            <a:noFill/>
          </p:spPr>
          <p:txBody>
            <a:bodyPr wrap="square" rtlCol="0">
              <a:spAutoFit/>
            </a:bodyPr>
            <a:lstStyle/>
            <a:p>
              <a:pPr algn="ctr"/>
              <a:r>
                <a:rPr lang="en-US" smtClean="0"/>
                <a:t>A</a:t>
              </a:r>
              <a:endParaRPr lang="en-US"/>
            </a:p>
          </p:txBody>
        </p:sp>
        <p:sp>
          <p:nvSpPr>
            <p:cNvPr id="10" name="TextBox 9"/>
            <p:cNvSpPr txBox="1"/>
            <p:nvPr/>
          </p:nvSpPr>
          <p:spPr>
            <a:xfrm>
              <a:off x="8704729" y="5609202"/>
              <a:ext cx="537883" cy="369332"/>
            </a:xfrm>
            <a:prstGeom prst="rect">
              <a:avLst/>
            </a:prstGeom>
            <a:noFill/>
          </p:spPr>
          <p:txBody>
            <a:bodyPr wrap="square" rtlCol="0">
              <a:spAutoFit/>
            </a:bodyPr>
            <a:lstStyle/>
            <a:p>
              <a:pPr algn="ctr"/>
              <a:r>
                <a:rPr lang="en-US"/>
                <a:t>ϵ</a:t>
              </a:r>
            </a:p>
          </p:txBody>
        </p:sp>
        <p:sp>
          <p:nvSpPr>
            <p:cNvPr id="11" name="TextBox 10"/>
            <p:cNvSpPr txBox="1"/>
            <p:nvPr/>
          </p:nvSpPr>
          <p:spPr>
            <a:xfrm>
              <a:off x="7382434" y="5680030"/>
              <a:ext cx="537883" cy="369332"/>
            </a:xfrm>
            <a:prstGeom prst="rect">
              <a:avLst/>
            </a:prstGeom>
            <a:noFill/>
          </p:spPr>
          <p:txBody>
            <a:bodyPr wrap="square" rtlCol="0">
              <a:spAutoFit/>
            </a:bodyPr>
            <a:lstStyle/>
            <a:p>
              <a:pPr algn="ctr"/>
              <a:r>
                <a:rPr lang="en-US"/>
                <a:t>ϵ</a:t>
              </a:r>
            </a:p>
          </p:txBody>
        </p:sp>
        <p:sp>
          <p:nvSpPr>
            <p:cNvPr id="12" name="TextBox 11"/>
            <p:cNvSpPr txBox="1"/>
            <p:nvPr/>
          </p:nvSpPr>
          <p:spPr>
            <a:xfrm>
              <a:off x="8113057" y="4363116"/>
              <a:ext cx="537883" cy="369332"/>
            </a:xfrm>
            <a:prstGeom prst="rect">
              <a:avLst/>
            </a:prstGeom>
            <a:noFill/>
          </p:spPr>
          <p:txBody>
            <a:bodyPr wrap="square" rtlCol="0">
              <a:spAutoFit/>
            </a:bodyPr>
            <a:lstStyle/>
            <a:p>
              <a:pPr algn="ctr"/>
              <a:r>
                <a:rPr lang="en-US"/>
                <a:t>S</a:t>
              </a:r>
            </a:p>
          </p:txBody>
        </p:sp>
        <p:sp>
          <p:nvSpPr>
            <p:cNvPr id="13" name="TextBox 12"/>
            <p:cNvSpPr txBox="1"/>
            <p:nvPr/>
          </p:nvSpPr>
          <p:spPr>
            <a:xfrm>
              <a:off x="7983070" y="5133973"/>
              <a:ext cx="537883" cy="369332"/>
            </a:xfrm>
            <a:prstGeom prst="rect">
              <a:avLst/>
            </a:prstGeom>
            <a:noFill/>
          </p:spPr>
          <p:txBody>
            <a:bodyPr wrap="square" rtlCol="0">
              <a:spAutoFit/>
            </a:bodyPr>
            <a:lstStyle/>
            <a:p>
              <a:pPr algn="ctr"/>
              <a:r>
                <a:rPr lang="en-US" smtClean="0"/>
                <a:t>a</a:t>
              </a:r>
              <a:endParaRPr lang="en-US"/>
            </a:p>
          </p:txBody>
        </p:sp>
        <p:sp>
          <p:nvSpPr>
            <p:cNvPr id="14" name="TextBox 13"/>
            <p:cNvSpPr txBox="1"/>
            <p:nvPr/>
          </p:nvSpPr>
          <p:spPr>
            <a:xfrm>
              <a:off x="9408458" y="5136776"/>
              <a:ext cx="537883" cy="369332"/>
            </a:xfrm>
            <a:prstGeom prst="rect">
              <a:avLst/>
            </a:prstGeom>
            <a:noFill/>
          </p:spPr>
          <p:txBody>
            <a:bodyPr wrap="square" rtlCol="0">
              <a:spAutoFit/>
            </a:bodyPr>
            <a:lstStyle/>
            <a:p>
              <a:pPr algn="ctr"/>
              <a:r>
                <a:rPr lang="en-US" smtClean="0"/>
                <a:t>b</a:t>
              </a:r>
              <a:endParaRPr lang="en-US"/>
            </a:p>
          </p:txBody>
        </p:sp>
        <p:cxnSp>
          <p:nvCxnSpPr>
            <p:cNvPr id="16" name="Straight Connector 15"/>
            <p:cNvCxnSpPr>
              <a:stCxn id="8" idx="2"/>
            </p:cNvCxnSpPr>
            <p:nvPr/>
          </p:nvCxnSpPr>
          <p:spPr>
            <a:xfrm flipH="1">
              <a:off x="7651376" y="5506108"/>
              <a:ext cx="1" cy="276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973670" y="5419592"/>
              <a:ext cx="1" cy="276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2"/>
              <a:endCxn id="13" idx="0"/>
            </p:cNvCxnSpPr>
            <p:nvPr/>
          </p:nvCxnSpPr>
          <p:spPr>
            <a:xfrm flipH="1">
              <a:off x="8252012" y="4732448"/>
              <a:ext cx="129987" cy="401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745506" y="4730473"/>
              <a:ext cx="331693" cy="406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503024" y="4730473"/>
              <a:ext cx="372035" cy="40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758518" y="4627379"/>
              <a:ext cx="800098" cy="47803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5995148" y="5758541"/>
            <a:ext cx="3348317" cy="369332"/>
          </a:xfrm>
          <a:prstGeom prst="rect">
            <a:avLst/>
          </a:prstGeom>
          <a:noFill/>
        </p:spPr>
        <p:txBody>
          <a:bodyPr wrap="square" rtlCol="0">
            <a:spAutoFit/>
          </a:bodyPr>
          <a:lstStyle/>
          <a:p>
            <a:pPr algn="ctr"/>
            <a:r>
              <a:rPr lang="en-US" b="1" smtClean="0"/>
              <a:t>Parse Tree for string </a:t>
            </a:r>
            <a:r>
              <a:rPr lang="en-US" i="1" smtClean="0">
                <a:solidFill>
                  <a:srgbClr val="7030A0"/>
                </a:solidFill>
              </a:rPr>
              <a:t>ab</a:t>
            </a:r>
            <a:endParaRPr lang="en-US" i="1">
              <a:solidFill>
                <a:srgbClr val="7030A0"/>
              </a:solidFill>
            </a:endParaRPr>
          </a:p>
        </p:txBody>
      </p:sp>
      <p:sp>
        <p:nvSpPr>
          <p:cNvPr id="38" name="TextBox 37"/>
          <p:cNvSpPr txBox="1"/>
          <p:nvPr/>
        </p:nvSpPr>
        <p:spPr>
          <a:xfrm>
            <a:off x="8910919" y="3898373"/>
            <a:ext cx="2326342" cy="1200329"/>
          </a:xfrm>
          <a:prstGeom prst="rect">
            <a:avLst/>
          </a:prstGeom>
          <a:noFill/>
        </p:spPr>
        <p:txBody>
          <a:bodyPr wrap="square" rtlCol="0">
            <a:spAutoFit/>
          </a:bodyPr>
          <a:lstStyle/>
          <a:p>
            <a:r>
              <a:rPr lang="en-US" b="1" u="sng" smtClean="0">
                <a:solidFill>
                  <a:srgbClr val="C00000"/>
                </a:solidFill>
              </a:rPr>
              <a:t>Output Sequence</a:t>
            </a:r>
          </a:p>
          <a:p>
            <a:pPr marL="342900" indent="-342900">
              <a:buFont typeface="+mj-lt"/>
              <a:buAutoNum type="arabicPeriod"/>
            </a:pPr>
            <a:r>
              <a:rPr lang="en-US"/>
              <a:t> </a:t>
            </a:r>
            <a:r>
              <a:rPr lang="en-US" smtClean="0"/>
              <a:t>R4:  A -&gt; </a:t>
            </a:r>
            <a:r>
              <a:rPr lang="el-GR" smtClean="0"/>
              <a:t>ϵ</a:t>
            </a:r>
            <a:endParaRPr lang="en-US" smtClean="0"/>
          </a:p>
          <a:p>
            <a:pPr marL="342900" indent="-342900">
              <a:buFont typeface="+mj-lt"/>
              <a:buAutoNum type="arabicPeriod"/>
            </a:pPr>
            <a:r>
              <a:rPr lang="en-US"/>
              <a:t> </a:t>
            </a:r>
            <a:r>
              <a:rPr lang="en-US" smtClean="0"/>
              <a:t> R4 : </a:t>
            </a:r>
            <a:r>
              <a:rPr lang="en-US"/>
              <a:t>A -&gt; </a:t>
            </a:r>
            <a:r>
              <a:rPr lang="el-GR"/>
              <a:t>ϵ</a:t>
            </a:r>
            <a:endParaRPr lang="en-US"/>
          </a:p>
          <a:p>
            <a:pPr marL="342900" indent="-342900">
              <a:buFont typeface="+mj-lt"/>
              <a:buAutoNum type="arabicPeriod"/>
            </a:pPr>
            <a:r>
              <a:rPr lang="en-US" smtClean="0"/>
              <a:t> R2 :  S -&gt; AaAb</a:t>
            </a:r>
            <a:endParaRPr lang="en-US"/>
          </a:p>
        </p:txBody>
      </p:sp>
    </p:spTree>
    <p:extLst>
      <p:ext uri="{BB962C8B-B14F-4D97-AF65-F5344CB8AC3E}">
        <p14:creationId xmlns:p14="http://schemas.microsoft.com/office/powerpoint/2010/main" val="3458906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a:t>
            </a:r>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68</a:t>
            </a:fld>
            <a:endParaRPr lang="en-US"/>
          </a:p>
        </p:txBody>
      </p:sp>
      <p:sp>
        <p:nvSpPr>
          <p:cNvPr id="5" name="Rectangle 4"/>
          <p:cNvSpPr/>
          <p:nvPr/>
        </p:nvSpPr>
        <p:spPr>
          <a:xfrm>
            <a:off x="860612" y="1436287"/>
            <a:ext cx="9197788" cy="3914918"/>
          </a:xfrm>
          <a:prstGeom prst="rect">
            <a:avLst/>
          </a:prstGeom>
        </p:spPr>
        <p:txBody>
          <a:bodyPr wrap="square">
            <a:spAutoFit/>
          </a:bodyPr>
          <a:lstStyle/>
          <a:p>
            <a:pPr>
              <a:lnSpc>
                <a:spcPct val="115000"/>
              </a:lnSpc>
            </a:pPr>
            <a:r>
              <a:rPr lang="en-US" sz="2400">
                <a:latin typeface="Times New Roman" panose="02020603050405020304" pitchFamily="18" charset="0"/>
                <a:ea typeface="Calibri" panose="020F0502020204030204" pitchFamily="34" charset="0"/>
                <a:cs typeface="Mangal" panose="02040503050203030202" pitchFamily="18" charset="0"/>
              </a:rPr>
              <a:t>Construct LR(1) parsing table for the augmented grammar,</a:t>
            </a:r>
            <a:endParaRPr lang="en-US" sz="2000">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sz="2400">
                <a:latin typeface="Times New Roman" panose="02020603050405020304" pitchFamily="18" charset="0"/>
                <a:ea typeface="Calibri" panose="020F0502020204030204" pitchFamily="34" charset="0"/>
                <a:cs typeface="Mangal" panose="02040503050203030202" pitchFamily="18" charset="0"/>
              </a:rPr>
              <a:t>1. S’ </a:t>
            </a:r>
            <a:r>
              <a:rPr lang="en-US" sz="2400">
                <a:latin typeface="Times New Roman" panose="02020603050405020304" pitchFamily="18" charset="0"/>
                <a:ea typeface="SymbolMT"/>
                <a:cs typeface="Mangal" panose="02040503050203030202" pitchFamily="18" charset="0"/>
              </a:rPr>
              <a:t>→ </a:t>
            </a:r>
            <a:r>
              <a:rPr lang="en-US" sz="2400" i="1">
                <a:latin typeface="Times New Roman" panose="02020603050405020304" pitchFamily="18" charset="0"/>
                <a:ea typeface="Calibri" panose="020F0502020204030204" pitchFamily="34" charset="0"/>
                <a:cs typeface="Mangal" panose="02040503050203030202" pitchFamily="18" charset="0"/>
              </a:rPr>
              <a:t>S</a:t>
            </a:r>
            <a:endParaRPr lang="en-US" sz="2000">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sz="2400">
                <a:latin typeface="Times New Roman" panose="02020603050405020304" pitchFamily="18" charset="0"/>
                <a:ea typeface="Calibri" panose="020F0502020204030204" pitchFamily="34" charset="0"/>
                <a:cs typeface="Mangal" panose="02040503050203030202" pitchFamily="18" charset="0"/>
              </a:rPr>
              <a:t>2. </a:t>
            </a:r>
            <a:r>
              <a:rPr lang="en-US" sz="2400" i="1">
                <a:latin typeface="Times New Roman" panose="02020603050405020304" pitchFamily="18" charset="0"/>
                <a:ea typeface="Calibri" panose="020F0502020204030204" pitchFamily="34" charset="0"/>
                <a:cs typeface="Mangal" panose="02040503050203030202" pitchFamily="18" charset="0"/>
              </a:rPr>
              <a:t>S </a:t>
            </a:r>
            <a:r>
              <a:rPr lang="en-US" sz="2400">
                <a:latin typeface="Times New Roman" panose="02020603050405020304" pitchFamily="18" charset="0"/>
                <a:ea typeface="SymbolMT"/>
                <a:cs typeface="Mangal" panose="02040503050203030202" pitchFamily="18" charset="0"/>
              </a:rPr>
              <a:t>→ </a:t>
            </a:r>
            <a:r>
              <a:rPr lang="en-US" sz="2400" i="1">
                <a:latin typeface="Times New Roman" panose="02020603050405020304" pitchFamily="18" charset="0"/>
                <a:ea typeface="Calibri" panose="020F0502020204030204" pitchFamily="34" charset="0"/>
                <a:cs typeface="Mangal" panose="02040503050203030202" pitchFamily="18" charset="0"/>
              </a:rPr>
              <a:t>L </a:t>
            </a:r>
            <a:r>
              <a:rPr lang="en-US" sz="2400" b="1">
                <a:latin typeface="Times New Roman" panose="02020603050405020304" pitchFamily="18" charset="0"/>
                <a:ea typeface="Calibri" panose="020F0502020204030204" pitchFamily="34" charset="0"/>
                <a:cs typeface="Mangal" panose="02040503050203030202" pitchFamily="18" charset="0"/>
              </a:rPr>
              <a:t>= </a:t>
            </a:r>
            <a:r>
              <a:rPr lang="en-US" sz="2400" i="1">
                <a:latin typeface="Times New Roman" panose="02020603050405020304" pitchFamily="18" charset="0"/>
                <a:ea typeface="Calibri" panose="020F0502020204030204" pitchFamily="34" charset="0"/>
                <a:cs typeface="Mangal" panose="02040503050203030202" pitchFamily="18" charset="0"/>
              </a:rPr>
              <a:t>R</a:t>
            </a:r>
            <a:endParaRPr lang="en-US" sz="2000">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sz="2400">
                <a:latin typeface="Times New Roman" panose="02020603050405020304" pitchFamily="18" charset="0"/>
                <a:ea typeface="Calibri" panose="020F0502020204030204" pitchFamily="34" charset="0"/>
                <a:cs typeface="Mangal" panose="02040503050203030202" pitchFamily="18" charset="0"/>
              </a:rPr>
              <a:t>3. </a:t>
            </a:r>
            <a:r>
              <a:rPr lang="en-US" sz="2400" i="1">
                <a:latin typeface="Times New Roman" panose="02020603050405020304" pitchFamily="18" charset="0"/>
                <a:ea typeface="Calibri" panose="020F0502020204030204" pitchFamily="34" charset="0"/>
                <a:cs typeface="Mangal" panose="02040503050203030202" pitchFamily="18" charset="0"/>
              </a:rPr>
              <a:t>S </a:t>
            </a:r>
            <a:r>
              <a:rPr lang="en-US" sz="2400">
                <a:latin typeface="Times New Roman" panose="02020603050405020304" pitchFamily="18" charset="0"/>
                <a:ea typeface="SymbolMT"/>
                <a:cs typeface="Mangal" panose="02040503050203030202" pitchFamily="18" charset="0"/>
              </a:rPr>
              <a:t>→ </a:t>
            </a:r>
            <a:r>
              <a:rPr lang="en-US" sz="2400" i="1">
                <a:latin typeface="Times New Roman" panose="02020603050405020304" pitchFamily="18" charset="0"/>
                <a:ea typeface="Calibri" panose="020F0502020204030204" pitchFamily="34" charset="0"/>
                <a:cs typeface="Mangal" panose="02040503050203030202" pitchFamily="18" charset="0"/>
              </a:rPr>
              <a:t>R</a:t>
            </a:r>
            <a:endParaRPr lang="en-US" sz="2000">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sz="2400">
                <a:latin typeface="Times New Roman" panose="02020603050405020304" pitchFamily="18" charset="0"/>
                <a:ea typeface="Calibri" panose="020F0502020204030204" pitchFamily="34" charset="0"/>
                <a:cs typeface="Mangal" panose="02040503050203030202" pitchFamily="18" charset="0"/>
              </a:rPr>
              <a:t>4. </a:t>
            </a:r>
            <a:r>
              <a:rPr lang="en-US" sz="2400" i="1">
                <a:latin typeface="Times New Roman" panose="02020603050405020304" pitchFamily="18" charset="0"/>
                <a:ea typeface="Calibri" panose="020F0502020204030204" pitchFamily="34" charset="0"/>
                <a:cs typeface="Mangal" panose="02040503050203030202" pitchFamily="18" charset="0"/>
              </a:rPr>
              <a:t>L </a:t>
            </a:r>
            <a:r>
              <a:rPr lang="en-US" sz="2400">
                <a:latin typeface="Times New Roman" panose="02020603050405020304" pitchFamily="18" charset="0"/>
                <a:ea typeface="SymbolMT"/>
                <a:cs typeface="Mangal" panose="02040503050203030202" pitchFamily="18" charset="0"/>
              </a:rPr>
              <a:t>→ </a:t>
            </a:r>
            <a:r>
              <a:rPr lang="en-US" sz="2400" b="1">
                <a:latin typeface="Times New Roman" panose="02020603050405020304" pitchFamily="18" charset="0"/>
                <a:ea typeface="Calibri" panose="020F0502020204030204" pitchFamily="34" charset="0"/>
                <a:cs typeface="Mangal" panose="02040503050203030202" pitchFamily="18" charset="0"/>
              </a:rPr>
              <a:t>* </a:t>
            </a:r>
            <a:r>
              <a:rPr lang="en-US" sz="2400" i="1">
                <a:latin typeface="Times New Roman" panose="02020603050405020304" pitchFamily="18" charset="0"/>
                <a:ea typeface="Calibri" panose="020F0502020204030204" pitchFamily="34" charset="0"/>
                <a:cs typeface="Mangal" panose="02040503050203030202" pitchFamily="18" charset="0"/>
              </a:rPr>
              <a:t>R</a:t>
            </a:r>
            <a:endParaRPr lang="en-US" sz="2000">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sz="2400">
                <a:latin typeface="Times New Roman" panose="02020603050405020304" pitchFamily="18" charset="0"/>
                <a:ea typeface="Calibri" panose="020F0502020204030204" pitchFamily="34" charset="0"/>
                <a:cs typeface="Mangal" panose="02040503050203030202" pitchFamily="18" charset="0"/>
              </a:rPr>
              <a:t>5. </a:t>
            </a:r>
            <a:r>
              <a:rPr lang="en-US" sz="2400" i="1">
                <a:latin typeface="Times New Roman" panose="02020603050405020304" pitchFamily="18" charset="0"/>
                <a:ea typeface="Calibri" panose="020F0502020204030204" pitchFamily="34" charset="0"/>
                <a:cs typeface="Mangal" panose="02040503050203030202" pitchFamily="18" charset="0"/>
              </a:rPr>
              <a:t>L </a:t>
            </a:r>
            <a:r>
              <a:rPr lang="en-US" sz="2400">
                <a:latin typeface="Times New Roman" panose="02020603050405020304" pitchFamily="18" charset="0"/>
                <a:ea typeface="SymbolMT"/>
                <a:cs typeface="Mangal" panose="02040503050203030202" pitchFamily="18" charset="0"/>
              </a:rPr>
              <a:t>→ </a:t>
            </a:r>
            <a:r>
              <a:rPr lang="en-US" sz="2400" b="1">
                <a:latin typeface="Times New Roman" panose="02020603050405020304" pitchFamily="18" charset="0"/>
                <a:ea typeface="Calibri" panose="020F0502020204030204" pitchFamily="34" charset="0"/>
                <a:cs typeface="Mangal" panose="02040503050203030202" pitchFamily="18" charset="0"/>
              </a:rPr>
              <a:t>id</a:t>
            </a:r>
            <a:endParaRPr lang="en-US" sz="2000">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sz="2400">
                <a:latin typeface="Times New Roman" panose="02020603050405020304" pitchFamily="18" charset="0"/>
                <a:ea typeface="Calibri" panose="020F0502020204030204" pitchFamily="34" charset="0"/>
                <a:cs typeface="Mangal" panose="02040503050203030202" pitchFamily="18" charset="0"/>
              </a:rPr>
              <a:t>6. </a:t>
            </a:r>
            <a:r>
              <a:rPr lang="en-US" sz="2400" i="1">
                <a:latin typeface="Times New Roman" panose="02020603050405020304" pitchFamily="18" charset="0"/>
                <a:ea typeface="Calibri" panose="020F0502020204030204" pitchFamily="34" charset="0"/>
                <a:cs typeface="Mangal" panose="02040503050203030202" pitchFamily="18" charset="0"/>
              </a:rPr>
              <a:t>R </a:t>
            </a:r>
            <a:r>
              <a:rPr lang="en-US" sz="2400">
                <a:latin typeface="Times New Roman" panose="02020603050405020304" pitchFamily="18" charset="0"/>
                <a:ea typeface="SymbolMT"/>
                <a:cs typeface="Mangal" panose="02040503050203030202" pitchFamily="18" charset="0"/>
              </a:rPr>
              <a:t>→ </a:t>
            </a:r>
            <a:r>
              <a:rPr lang="en-US" sz="2400" i="1" smtClean="0">
                <a:latin typeface="Times New Roman" panose="02020603050405020304" pitchFamily="18" charset="0"/>
                <a:ea typeface="Calibri" panose="020F0502020204030204" pitchFamily="34" charset="0"/>
                <a:cs typeface="Mangal" panose="02040503050203030202" pitchFamily="18" charset="0"/>
              </a:rPr>
              <a:t>L</a:t>
            </a:r>
          </a:p>
          <a:p>
            <a:pPr indent="53975">
              <a:lnSpc>
                <a:spcPct val="115000"/>
              </a:lnSpc>
            </a:pPr>
            <a:r>
              <a:rPr lang="en-US" sz="2400" i="1" smtClean="0">
                <a:latin typeface="Times New Roman" panose="02020603050405020304" pitchFamily="18" charset="0"/>
                <a:ea typeface="Calibri" panose="020F0502020204030204" pitchFamily="34" charset="0"/>
                <a:cs typeface="Mangal" panose="02040503050203030202" pitchFamily="18" charset="0"/>
              </a:rPr>
              <a:t>Trace the LR(1) parsing algorithm for the input string:  *id = id</a:t>
            </a:r>
            <a:endParaRPr lang="en-US" sz="2000">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US" sz="2400" i="1">
                <a:latin typeface="Times New Roman" panose="02020603050405020304" pitchFamily="18" charset="0"/>
                <a:ea typeface="Calibri" panose="020F0502020204030204" pitchFamily="34" charset="0"/>
                <a:cs typeface="Mangal" panose="02040503050203030202" pitchFamily="18" charset="0"/>
              </a:rPr>
              <a:t> </a:t>
            </a:r>
            <a:endParaRPr lang="en-US" sz="20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057975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494" y="324784"/>
            <a:ext cx="10515600" cy="683746"/>
          </a:xfrm>
        </p:spPr>
        <p:txBody>
          <a:bodyPr>
            <a:normAutofit/>
          </a:bodyPr>
          <a:lstStyle/>
          <a:p>
            <a:r>
              <a:rPr lang="en-US" sz="2800" u="sng" smtClean="0">
                <a:solidFill>
                  <a:srgbClr val="C00000"/>
                </a:solidFill>
                <a:latin typeface="Bell MT" panose="02020503060305020303" pitchFamily="18" charset="0"/>
              </a:rPr>
              <a:t>LALR(1) Parsing</a:t>
            </a:r>
            <a:endParaRPr lang="en-US" sz="2800" u="sng">
              <a:solidFill>
                <a:srgbClr val="C00000"/>
              </a:solidFill>
              <a:latin typeface="Bell MT" panose="02020503060305020303" pitchFamily="18" charset="0"/>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69</a:t>
            </a:fld>
            <a:endParaRPr lang="en-US"/>
          </a:p>
        </p:txBody>
      </p:sp>
      <p:sp>
        <p:nvSpPr>
          <p:cNvPr id="5" name="Rectangle 4"/>
          <p:cNvSpPr/>
          <p:nvPr/>
        </p:nvSpPr>
        <p:spPr>
          <a:xfrm>
            <a:off x="636494" y="1035425"/>
            <a:ext cx="9758082" cy="4247317"/>
          </a:xfrm>
          <a:prstGeom prst="rect">
            <a:avLst/>
          </a:prstGeom>
        </p:spPr>
        <p:txBody>
          <a:bodyPr wrap="square">
            <a:spAutoFit/>
          </a:bodyPr>
          <a:lstStyle/>
          <a:p>
            <a:pPr marL="285750" indent="-285750">
              <a:spcAft>
                <a:spcPts val="600"/>
              </a:spcAft>
              <a:buFont typeface="Arial" panose="020B0604020202020204" pitchFamily="34" charset="0"/>
              <a:buChar char="•"/>
            </a:pPr>
            <a:r>
              <a:rPr lang="en-US" sz="2000">
                <a:latin typeface="Times New Roman" panose="02020603050405020304" pitchFamily="18" charset="0"/>
                <a:ea typeface="SymbolMT"/>
              </a:rPr>
              <a:t>It is an intermediate grammar between the SLR and LR(1) grammar</a:t>
            </a:r>
            <a:r>
              <a:rPr lang="en-US" sz="2000" smtClean="0">
                <a:latin typeface="Times New Roman" panose="02020603050405020304" pitchFamily="18" charset="0"/>
                <a:ea typeface="SymbolMT"/>
              </a:rPr>
              <a:t>.</a:t>
            </a:r>
          </a:p>
          <a:p>
            <a:pPr marL="285750" indent="-285750">
              <a:spcAft>
                <a:spcPts val="600"/>
              </a:spcAft>
              <a:buFont typeface="Arial" panose="020B0604020202020204" pitchFamily="34" charset="0"/>
              <a:buChar char="•"/>
            </a:pPr>
            <a:r>
              <a:rPr lang="en-US" sz="2000" smtClean="0">
                <a:latin typeface="Times New Roman" panose="02020603050405020304" pitchFamily="18" charset="0"/>
                <a:ea typeface="SymbolMT"/>
              </a:rPr>
              <a:t> </a:t>
            </a:r>
            <a:r>
              <a:rPr lang="en-US" sz="2000">
                <a:latin typeface="Times New Roman" panose="02020603050405020304" pitchFamily="18" charset="0"/>
                <a:ea typeface="SymbolMT"/>
              </a:rPr>
              <a:t>A typical programming language generates thousands of states for canonical LR parsers while they generate only hundreds of states for LALR parser. </a:t>
            </a:r>
            <a:endParaRPr lang="en-US" sz="2000" smtClean="0">
              <a:latin typeface="Times New Roman" panose="02020603050405020304" pitchFamily="18" charset="0"/>
              <a:ea typeface="SymbolMT"/>
            </a:endParaRPr>
          </a:p>
          <a:p>
            <a:pPr marL="285750" indent="-285750">
              <a:spcAft>
                <a:spcPts val="600"/>
              </a:spcAft>
              <a:buFont typeface="Arial" panose="020B0604020202020204" pitchFamily="34" charset="0"/>
              <a:buChar char="•"/>
            </a:pPr>
            <a:r>
              <a:rPr lang="en-US" sz="2000" smtClean="0">
                <a:latin typeface="Times New Roman" panose="02020603050405020304" pitchFamily="18" charset="0"/>
                <a:ea typeface="SymbolMT"/>
              </a:rPr>
              <a:t>The </a:t>
            </a:r>
            <a:r>
              <a:rPr lang="en-US" sz="2000">
                <a:latin typeface="Times New Roman" panose="02020603050405020304" pitchFamily="18" charset="0"/>
                <a:ea typeface="SymbolMT"/>
              </a:rPr>
              <a:t>number of states in SLR and LALR parsing tables for a grammar G are equal. </a:t>
            </a:r>
            <a:endParaRPr lang="en-US" sz="2000" smtClean="0">
              <a:latin typeface="Times New Roman" panose="02020603050405020304" pitchFamily="18" charset="0"/>
              <a:ea typeface="SymbolMT"/>
            </a:endParaRPr>
          </a:p>
          <a:p>
            <a:pPr marL="285750" indent="-285750">
              <a:spcAft>
                <a:spcPts val="600"/>
              </a:spcAft>
              <a:buFont typeface="Arial" panose="020B0604020202020204" pitchFamily="34" charset="0"/>
              <a:buChar char="•"/>
            </a:pPr>
            <a:r>
              <a:rPr lang="en-US" sz="2000" smtClean="0">
                <a:latin typeface="Times New Roman" panose="02020603050405020304" pitchFamily="18" charset="0"/>
                <a:ea typeface="SymbolMT"/>
              </a:rPr>
              <a:t>But </a:t>
            </a:r>
            <a:r>
              <a:rPr lang="en-US" sz="2000">
                <a:latin typeface="Times New Roman" panose="02020603050405020304" pitchFamily="18" charset="0"/>
                <a:ea typeface="SymbolMT"/>
              </a:rPr>
              <a:t>LALR parsers recognize more grammars than SLR parsers</a:t>
            </a:r>
            <a:r>
              <a:rPr lang="en-US" sz="2000" smtClean="0">
                <a:latin typeface="Times New Roman" panose="02020603050405020304" pitchFamily="18" charset="0"/>
                <a:ea typeface="SymbolMT"/>
              </a:rPr>
              <a:t>.</a:t>
            </a:r>
          </a:p>
          <a:p>
            <a:pPr marL="285750" indent="-285750">
              <a:spcAft>
                <a:spcPts val="600"/>
              </a:spcAft>
              <a:buFont typeface="Arial" panose="020B0604020202020204" pitchFamily="34" charset="0"/>
              <a:buChar char="•"/>
            </a:pPr>
            <a:r>
              <a:rPr lang="en-US" sz="2000" smtClean="0">
                <a:latin typeface="Times New Roman" panose="02020603050405020304" pitchFamily="18" charset="0"/>
                <a:ea typeface="SymbolMT"/>
              </a:rPr>
              <a:t> </a:t>
            </a:r>
            <a:r>
              <a:rPr lang="en-US" sz="2000">
                <a:latin typeface="Times New Roman" panose="02020603050405020304" pitchFamily="18" charset="0"/>
                <a:ea typeface="SymbolMT"/>
              </a:rPr>
              <a:t>LALR(1) parser combines two or more LR(1) sets (whose core parts are same) into a single state to reduce the table size. </a:t>
            </a:r>
            <a:endParaRPr lang="en-US" sz="2000" smtClean="0">
              <a:latin typeface="Times New Roman" panose="02020603050405020304" pitchFamily="18" charset="0"/>
              <a:ea typeface="SymbolMT"/>
            </a:endParaRPr>
          </a:p>
          <a:p>
            <a:pPr marL="285750" indent="-285750">
              <a:spcAft>
                <a:spcPts val="600"/>
              </a:spcAft>
              <a:buFont typeface="Arial" panose="020B0604020202020204" pitchFamily="34" charset="0"/>
              <a:buChar char="•"/>
            </a:pPr>
            <a:r>
              <a:rPr lang="en-US" sz="2000" smtClean="0">
                <a:latin typeface="Times New Roman" panose="02020603050405020304" pitchFamily="18" charset="0"/>
                <a:ea typeface="SymbolMT"/>
              </a:rPr>
              <a:t>If </a:t>
            </a:r>
            <a:r>
              <a:rPr lang="en-US" sz="2000">
                <a:latin typeface="Times New Roman" panose="02020603050405020304" pitchFamily="18" charset="0"/>
                <a:ea typeface="SymbolMT"/>
              </a:rPr>
              <a:t>Ii and Ij have more than one items, then the set of all core elements in Ii should be the same as the set of all core elements in Ij for the union operation to be possible</a:t>
            </a:r>
            <a:r>
              <a:rPr lang="en-US" sz="2000" smtClean="0">
                <a:latin typeface="Times New Roman" panose="02020603050405020304" pitchFamily="18" charset="0"/>
                <a:ea typeface="SymbolMT"/>
              </a:rPr>
              <a:t>.</a:t>
            </a:r>
          </a:p>
          <a:p>
            <a:pPr marL="285750" indent="-285750">
              <a:spcAft>
                <a:spcPts val="600"/>
              </a:spcAft>
              <a:buFont typeface="Arial" panose="020B0604020202020204" pitchFamily="34" charset="0"/>
              <a:buChar char="•"/>
            </a:pPr>
            <a:r>
              <a:rPr lang="en-US" sz="2000" smtClean="0">
                <a:latin typeface="Times New Roman" panose="02020603050405020304" pitchFamily="18" charset="0"/>
                <a:ea typeface="SymbolMT"/>
              </a:rPr>
              <a:t>Union </a:t>
            </a:r>
            <a:r>
              <a:rPr lang="en-US" sz="2000">
                <a:latin typeface="Times New Roman" panose="02020603050405020304" pitchFamily="18" charset="0"/>
                <a:ea typeface="SymbolMT"/>
              </a:rPr>
              <a:t>operations do not create any new shift-reduce conﬂicts, but can create new reduce-reduce conﬂicts. Shift operation depends only on the core and not on the next input symbol.</a:t>
            </a:r>
            <a:endParaRPr lang="en-US" sz="2000">
              <a:effectLst/>
            </a:endParaRPr>
          </a:p>
        </p:txBody>
      </p:sp>
      <p:grpSp>
        <p:nvGrpSpPr>
          <p:cNvPr id="9" name="Group 8"/>
          <p:cNvGrpSpPr/>
          <p:nvPr/>
        </p:nvGrpSpPr>
        <p:grpSpPr>
          <a:xfrm>
            <a:off x="1178859" y="5282742"/>
            <a:ext cx="5643283" cy="1227224"/>
            <a:chOff x="1178859" y="5282742"/>
            <a:chExt cx="5643283" cy="1227224"/>
          </a:xfrm>
        </p:grpSpPr>
        <p:sp>
          <p:nvSpPr>
            <p:cNvPr id="6" name="Rectangle 5"/>
            <p:cNvSpPr/>
            <p:nvPr/>
          </p:nvSpPr>
          <p:spPr>
            <a:xfrm>
              <a:off x="1178859" y="5309637"/>
              <a:ext cx="1940859" cy="1200329"/>
            </a:xfrm>
            <a:prstGeom prst="rect">
              <a:avLst/>
            </a:prstGeom>
          </p:spPr>
          <p:txBody>
            <a:bodyPr wrap="square">
              <a:spAutoFit/>
            </a:bodyPr>
            <a:lstStyle/>
            <a:p>
              <a:r>
                <a:rPr lang="en-US" b="1">
                  <a:latin typeface="Times New Roman" panose="02020603050405020304" pitchFamily="18" charset="0"/>
                  <a:ea typeface="SymbolMT"/>
                </a:rPr>
                <a:t>Example: </a:t>
              </a:r>
              <a:endParaRPr lang="en-US"/>
            </a:p>
            <a:p>
              <a:r>
                <a:rPr lang="en-US">
                  <a:latin typeface="Times New Roman" panose="02020603050405020304" pitchFamily="18" charset="0"/>
                  <a:ea typeface="Calibri" panose="020F0502020204030204" pitchFamily="34" charset="0"/>
                </a:rPr>
                <a:t>I</a:t>
              </a:r>
              <a:r>
                <a:rPr lang="en-US" baseline="-25000">
                  <a:latin typeface="Times New Roman" panose="02020603050405020304" pitchFamily="18" charset="0"/>
                  <a:ea typeface="Calibri" panose="020F0502020204030204" pitchFamily="34" charset="0"/>
                </a:rPr>
                <a:t>1</a:t>
              </a:r>
              <a:r>
                <a:rPr lang="en-US">
                  <a:latin typeface="Times New Roman" panose="02020603050405020304" pitchFamily="18" charset="0"/>
                  <a:ea typeface="Calibri" panose="020F0502020204030204" pitchFamily="34" charset="0"/>
                </a:rPr>
                <a:t>:  L </a:t>
              </a:r>
              <a:r>
                <a:rPr lang="en-US">
                  <a:latin typeface="Times New Roman" panose="02020603050405020304" pitchFamily="18" charset="0"/>
                  <a:ea typeface="SymbolMT"/>
                </a:rPr>
                <a:t>→ </a:t>
              </a:r>
              <a:r>
                <a:rPr lang="en-US">
                  <a:latin typeface="Times New Roman" panose="02020603050405020304" pitchFamily="18" charset="0"/>
                  <a:ea typeface="Calibri" panose="020F0502020204030204" pitchFamily="34" charset="0"/>
                </a:rPr>
                <a:t>id. , </a:t>
              </a:r>
              <a:r>
                <a:rPr lang="en-US" smtClean="0">
                  <a:latin typeface="Times New Roman" panose="02020603050405020304" pitchFamily="18" charset="0"/>
                  <a:ea typeface="Calibri" panose="020F0502020204030204" pitchFamily="34" charset="0"/>
                </a:rPr>
                <a:t>=</a:t>
              </a:r>
            </a:p>
            <a:p>
              <a:r>
                <a:rPr lang="en-US" smtClean="0">
                  <a:latin typeface="Times New Roman" panose="02020603050405020304" pitchFamily="18" charset="0"/>
                  <a:ea typeface="Calibri" panose="020F0502020204030204" pitchFamily="34" charset="0"/>
                </a:rPr>
                <a:t>I</a:t>
              </a:r>
              <a:r>
                <a:rPr lang="en-US" baseline="-25000" smtClean="0">
                  <a:latin typeface="Times New Roman" panose="02020603050405020304" pitchFamily="18" charset="0"/>
                  <a:ea typeface="Calibri" panose="020F0502020204030204" pitchFamily="34" charset="0"/>
                </a:rPr>
                <a:t>2</a:t>
              </a:r>
              <a:r>
                <a:rPr lang="en-US" smtClean="0">
                  <a:latin typeface="Times New Roman" panose="02020603050405020304" pitchFamily="18" charset="0"/>
                  <a:ea typeface="Calibri" panose="020F0502020204030204" pitchFamily="34" charset="0"/>
                </a:rPr>
                <a:t>:  </a:t>
              </a:r>
              <a:r>
                <a:rPr lang="en-US">
                  <a:latin typeface="Times New Roman" panose="02020603050405020304" pitchFamily="18" charset="0"/>
                  <a:ea typeface="Calibri" panose="020F0502020204030204" pitchFamily="34" charset="0"/>
                </a:rPr>
                <a:t>L </a:t>
              </a:r>
              <a:r>
                <a:rPr lang="en-US">
                  <a:latin typeface="Times New Roman" panose="02020603050405020304" pitchFamily="18" charset="0"/>
                  <a:ea typeface="SymbolMT"/>
                </a:rPr>
                <a:t>→ </a:t>
              </a:r>
              <a:r>
                <a:rPr lang="en-US">
                  <a:latin typeface="Times New Roman" panose="02020603050405020304" pitchFamily="18" charset="0"/>
                  <a:ea typeface="Calibri" panose="020F0502020204030204" pitchFamily="34" charset="0"/>
                </a:rPr>
                <a:t>id. , </a:t>
              </a:r>
              <a:r>
                <a:rPr lang="en-US" smtClean="0">
                  <a:latin typeface="Times New Roman" panose="02020603050405020304" pitchFamily="18" charset="0"/>
                  <a:ea typeface="Calibri" panose="020F0502020204030204" pitchFamily="34" charset="0"/>
                </a:rPr>
                <a:t>$</a:t>
              </a:r>
              <a:endParaRPr lang="en-US">
                <a:latin typeface="Times New Roman" panose="02020603050405020304" pitchFamily="18" charset="0"/>
                <a:ea typeface="Calibri" panose="020F0502020204030204" pitchFamily="34" charset="0"/>
              </a:endParaRPr>
            </a:p>
            <a:p>
              <a:r>
                <a:rPr lang="en-US">
                  <a:latin typeface="Times New Roman" panose="02020603050405020304" pitchFamily="18" charset="0"/>
                  <a:ea typeface="Calibri" panose="020F0502020204030204" pitchFamily="34" charset="0"/>
                </a:rPr>
                <a:t>	</a:t>
              </a:r>
              <a:endParaRPr lang="en-US"/>
            </a:p>
          </p:txBody>
        </p:sp>
        <p:sp>
          <p:nvSpPr>
            <p:cNvPr id="7" name="Right Arrow 6"/>
            <p:cNvSpPr/>
            <p:nvPr/>
          </p:nvSpPr>
          <p:spPr>
            <a:xfrm>
              <a:off x="3119718" y="5666238"/>
              <a:ext cx="1304364" cy="34962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4881283" y="5282742"/>
              <a:ext cx="1940859" cy="923330"/>
            </a:xfrm>
            <a:prstGeom prst="rect">
              <a:avLst/>
            </a:prstGeom>
          </p:spPr>
          <p:txBody>
            <a:bodyPr wrap="square">
              <a:spAutoFit/>
            </a:bodyPr>
            <a:lstStyle/>
            <a:p>
              <a:endParaRPr lang="en-US"/>
            </a:p>
            <a:p>
              <a:r>
                <a:rPr lang="en-US" smtClean="0">
                  <a:latin typeface="Times New Roman" panose="02020603050405020304" pitchFamily="18" charset="0"/>
                  <a:ea typeface="Calibri" panose="020F0502020204030204" pitchFamily="34" charset="0"/>
                </a:rPr>
                <a:t>I</a:t>
              </a:r>
              <a:r>
                <a:rPr lang="en-US" baseline="-25000" smtClean="0">
                  <a:latin typeface="Times New Roman" panose="02020603050405020304" pitchFamily="18" charset="0"/>
                  <a:ea typeface="Calibri" panose="020F0502020204030204" pitchFamily="34" charset="0"/>
                </a:rPr>
                <a:t>12</a:t>
              </a:r>
              <a:r>
                <a:rPr lang="en-US" smtClean="0">
                  <a:latin typeface="Times New Roman" panose="02020603050405020304" pitchFamily="18" charset="0"/>
                  <a:ea typeface="Calibri" panose="020F0502020204030204" pitchFamily="34" charset="0"/>
                </a:rPr>
                <a:t>:  </a:t>
              </a:r>
              <a:r>
                <a:rPr lang="en-US">
                  <a:latin typeface="Times New Roman" panose="02020603050405020304" pitchFamily="18" charset="0"/>
                  <a:ea typeface="Calibri" panose="020F0502020204030204" pitchFamily="34" charset="0"/>
                </a:rPr>
                <a:t>L </a:t>
              </a:r>
              <a:r>
                <a:rPr lang="en-US">
                  <a:latin typeface="Times New Roman" panose="02020603050405020304" pitchFamily="18" charset="0"/>
                  <a:ea typeface="SymbolMT"/>
                </a:rPr>
                <a:t>→ </a:t>
              </a:r>
              <a:r>
                <a:rPr lang="en-US">
                  <a:latin typeface="Times New Roman" panose="02020603050405020304" pitchFamily="18" charset="0"/>
                  <a:ea typeface="Calibri" panose="020F0502020204030204" pitchFamily="34" charset="0"/>
                </a:rPr>
                <a:t>id. , </a:t>
              </a:r>
              <a:r>
                <a:rPr lang="en-US" smtClean="0">
                  <a:latin typeface="Times New Roman" panose="02020603050405020304" pitchFamily="18" charset="0"/>
                  <a:ea typeface="Calibri" panose="020F0502020204030204" pitchFamily="34" charset="0"/>
                </a:rPr>
                <a:t>=/$</a:t>
              </a:r>
            </a:p>
            <a:p>
              <a:endParaRPr lang="en-US"/>
            </a:p>
          </p:txBody>
        </p:sp>
      </p:grpSp>
    </p:spTree>
    <p:extLst>
      <p:ext uri="{BB962C8B-B14F-4D97-AF65-F5344CB8AC3E}">
        <p14:creationId xmlns:p14="http://schemas.microsoft.com/office/powerpoint/2010/main" val="222560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564"/>
            <a:ext cx="10515600" cy="683746"/>
          </a:xfrm>
        </p:spPr>
        <p:txBody>
          <a:bodyPr>
            <a:normAutofit/>
          </a:bodyPr>
          <a:lstStyle/>
          <a:p>
            <a:r>
              <a:rPr lang="en-US" sz="3200">
                <a:solidFill>
                  <a:srgbClr val="C00000"/>
                </a:solidFill>
              </a:rPr>
              <a:t>Types of </a:t>
            </a:r>
            <a:r>
              <a:rPr lang="en-US" sz="3200" smtClean="0">
                <a:solidFill>
                  <a:srgbClr val="C00000"/>
                </a:solidFill>
              </a:rPr>
              <a:t>derivations</a:t>
            </a:r>
            <a:endParaRPr lang="en-US" sz="3200">
              <a:solidFill>
                <a:srgbClr val="C00000"/>
              </a:solidFill>
            </a:endParaRPr>
          </a:p>
        </p:txBody>
      </p:sp>
      <p:sp>
        <p:nvSpPr>
          <p:cNvPr id="3" name="Content Placeholder 2"/>
          <p:cNvSpPr>
            <a:spLocks noGrp="1"/>
          </p:cNvSpPr>
          <p:nvPr>
            <p:ph idx="1"/>
          </p:nvPr>
        </p:nvSpPr>
        <p:spPr>
          <a:xfrm>
            <a:off x="838200" y="739590"/>
            <a:ext cx="10515600" cy="4351338"/>
          </a:xfrm>
        </p:spPr>
        <p:txBody>
          <a:bodyPr>
            <a:noAutofit/>
          </a:bodyPr>
          <a:lstStyle/>
          <a:p>
            <a:pPr>
              <a:spcAft>
                <a:spcPts val="600"/>
              </a:spcAft>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two types of derivation are:</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1. Left most derivation</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2. Right most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derivation.</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In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leftmost derivations, the leftmost non-terminal in each sentinel is always chosen first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for replacement.</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In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rightmost derivations, the rightmost non-terminal in each sentinel is always chosen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first for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replacement</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Example:</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Given grammar G : E → E+E | E*E | ( E ) | - E |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id</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Sentence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to be derived : – (id+id</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LEFTMOST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DERIVATION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RIGHTMOST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DERIVATION</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 → -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 → - E</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 → - ( 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 → - ( E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 → - ( E+E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 → - (E+E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 → - ( id+E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 → - ( E+id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E → - ( id+id )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 ( id+id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String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that appear in leftmost derivation are called left sentinel forms</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String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that appear in rightmost derivation are called right sentinel forms</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7</a:t>
            </a:fld>
            <a:endParaRPr lang="en-US"/>
          </a:p>
        </p:txBody>
      </p:sp>
    </p:spTree>
    <p:extLst>
      <p:ext uri="{BB962C8B-B14F-4D97-AF65-F5344CB8AC3E}">
        <p14:creationId xmlns:p14="http://schemas.microsoft.com/office/powerpoint/2010/main" val="1635992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a:solidFill>
                  <a:srgbClr val="C00000"/>
                </a:solidFill>
                <a:latin typeface="SimSun" panose="02010600030101010101" pitchFamily="2" charset="-122"/>
                <a:ea typeface="SimSun" panose="02010600030101010101" pitchFamily="2" charset="-122"/>
              </a:rPr>
              <a:t>Constructing LALR Parsing Tables</a:t>
            </a:r>
            <a:r>
              <a:rPr lang="en-US" sz="2800">
                <a:solidFill>
                  <a:srgbClr val="C00000"/>
                </a:solidFill>
                <a:latin typeface="SimSun" panose="02010600030101010101" pitchFamily="2" charset="-122"/>
                <a:ea typeface="SimSun" panose="02010600030101010101" pitchFamily="2" charset="-122"/>
              </a:rPr>
              <a:t/>
            </a:r>
            <a:br>
              <a:rPr lang="en-US" sz="2800">
                <a:solidFill>
                  <a:srgbClr val="C00000"/>
                </a:solidFill>
                <a:latin typeface="SimSun" panose="02010600030101010101" pitchFamily="2" charset="-122"/>
                <a:ea typeface="SimSun" panose="02010600030101010101" pitchFamily="2" charset="-122"/>
              </a:rPr>
            </a:br>
            <a:endParaRPr lang="en-US" sz="2800">
              <a:solidFill>
                <a:srgbClr val="C00000"/>
              </a:solidFill>
              <a:latin typeface="SimSun" panose="02010600030101010101" pitchFamily="2" charset="-122"/>
              <a:ea typeface="SimSun" panose="02010600030101010101" pitchFamily="2" charset="-122"/>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70</a:t>
            </a:fld>
            <a:endParaRPr lang="en-US"/>
          </a:p>
        </p:txBody>
      </p:sp>
      <p:sp>
        <p:nvSpPr>
          <p:cNvPr id="5" name="Rectangle 4"/>
          <p:cNvSpPr/>
          <p:nvPr/>
        </p:nvSpPr>
        <p:spPr>
          <a:xfrm>
            <a:off x="838200" y="1368943"/>
            <a:ext cx="9771529" cy="4786310"/>
          </a:xfrm>
          <a:prstGeom prst="rect">
            <a:avLst/>
          </a:prstGeom>
        </p:spPr>
        <p:txBody>
          <a:bodyPr wrap="square">
            <a:spAutoFit/>
          </a:bodyPr>
          <a:lstStyle/>
          <a:p>
            <a:pPr marL="800100" marR="0" indent="-342900">
              <a:lnSpc>
                <a:spcPct val="115000"/>
              </a:lnSpc>
              <a:spcBef>
                <a:spcPts val="0"/>
              </a:spcBef>
              <a:spcAft>
                <a:spcPts val="0"/>
              </a:spcAft>
              <a:buFont typeface="+mj-lt"/>
              <a:buAutoNum type="arabicPeriod"/>
            </a:pPr>
            <a:r>
              <a:rPr lang="en-US" sz="1900" smtClean="0">
                <a:latin typeface="Bell MT" panose="02020503060305020303" pitchFamily="18" charset="0"/>
                <a:ea typeface="Calibri" panose="020F0502020204030204" pitchFamily="34" charset="0"/>
                <a:cs typeface="Mangal" panose="02040503050203030202" pitchFamily="18" charset="0"/>
              </a:rPr>
              <a:t>Create </a:t>
            </a:r>
            <a:r>
              <a:rPr lang="en-US" sz="1900">
                <a:latin typeface="Bell MT" panose="02020503060305020303" pitchFamily="18" charset="0"/>
                <a:ea typeface="Calibri" panose="020F0502020204030204" pitchFamily="34" charset="0"/>
                <a:cs typeface="Mangal" panose="02040503050203030202" pitchFamily="18" charset="0"/>
              </a:rPr>
              <a:t>the canonical LR(1) collection of the sets of LR(1) items for the given grammar                </a:t>
            </a:r>
            <a:br>
              <a:rPr lang="en-US" sz="1900">
                <a:latin typeface="Bell MT" panose="02020503060305020303" pitchFamily="18" charset="0"/>
                <a:ea typeface="Calibri" panose="020F0502020204030204" pitchFamily="34" charset="0"/>
                <a:cs typeface="Mangal" panose="02040503050203030202" pitchFamily="18" charset="0"/>
              </a:rPr>
            </a:br>
            <a:r>
              <a:rPr lang="en-US" sz="1900">
                <a:latin typeface="Bell MT" panose="02020503060305020303" pitchFamily="18" charset="0"/>
                <a:ea typeface="Calibri" panose="020F0502020204030204" pitchFamily="34" charset="0"/>
                <a:cs typeface="Mangal" panose="02040503050203030202" pitchFamily="18" charset="0"/>
              </a:rPr>
              <a:t>     C={I</a:t>
            </a:r>
            <a:r>
              <a:rPr lang="en-US" sz="1900" baseline="-25000">
                <a:latin typeface="Bell MT" panose="02020503060305020303" pitchFamily="18" charset="0"/>
                <a:ea typeface="Calibri" panose="020F0502020204030204" pitchFamily="34" charset="0"/>
                <a:cs typeface="Mangal" panose="02040503050203030202" pitchFamily="18" charset="0"/>
              </a:rPr>
              <a:t>0</a:t>
            </a:r>
            <a:r>
              <a:rPr lang="en-US" sz="1900">
                <a:latin typeface="Bell MT" panose="02020503060305020303" pitchFamily="18" charset="0"/>
                <a:ea typeface="Calibri" panose="020F0502020204030204" pitchFamily="34" charset="0"/>
                <a:cs typeface="Mangal" panose="02040503050203030202" pitchFamily="18" charset="0"/>
              </a:rPr>
              <a:t>,...,In} </a:t>
            </a:r>
            <a:r>
              <a:rPr lang="en-US" sz="1900" smtClean="0">
                <a:latin typeface="Bell MT" panose="02020503060305020303" pitchFamily="18" charset="0"/>
                <a:ea typeface="Calibri" panose="020F0502020204030204" pitchFamily="34" charset="0"/>
                <a:cs typeface="Mangal" panose="02040503050203030202" pitchFamily="18" charset="0"/>
              </a:rPr>
              <a:t>.</a:t>
            </a:r>
          </a:p>
          <a:p>
            <a:pPr marL="800100" marR="0" indent="-342900">
              <a:lnSpc>
                <a:spcPct val="115000"/>
              </a:lnSpc>
              <a:spcBef>
                <a:spcPts val="0"/>
              </a:spcBef>
              <a:spcAft>
                <a:spcPts val="0"/>
              </a:spcAft>
              <a:buFont typeface="+mj-lt"/>
              <a:buAutoNum type="arabicPeriod"/>
            </a:pPr>
            <a:r>
              <a:rPr lang="en-US" sz="1900" smtClean="0">
                <a:latin typeface="Bell MT" panose="02020503060305020303" pitchFamily="18" charset="0"/>
                <a:ea typeface="Calibri" panose="020F0502020204030204" pitchFamily="34" charset="0"/>
                <a:cs typeface="Mangal" panose="02040503050203030202" pitchFamily="18" charset="0"/>
              </a:rPr>
              <a:t>Find </a:t>
            </a:r>
            <a:r>
              <a:rPr lang="en-US" sz="1900">
                <a:latin typeface="Bell MT" panose="02020503060305020303" pitchFamily="18" charset="0"/>
                <a:ea typeface="Calibri" panose="020F0502020204030204" pitchFamily="34" charset="0"/>
                <a:cs typeface="Mangal" panose="02040503050203030202" pitchFamily="18" charset="0"/>
              </a:rPr>
              <a:t>each core; find all sets having that same core; replace those sets having same </a:t>
            </a:r>
            <a:r>
              <a:rPr lang="en-US" sz="1900" smtClean="0">
                <a:latin typeface="Bell MT" panose="02020503060305020303" pitchFamily="18" charset="0"/>
                <a:ea typeface="Calibri" panose="020F0502020204030204" pitchFamily="34" charset="0"/>
                <a:cs typeface="Mangal" panose="02040503050203030202" pitchFamily="18" charset="0"/>
              </a:rPr>
              <a:t>cores </a:t>
            </a:r>
            <a:r>
              <a:rPr lang="en-US" sz="1900">
                <a:latin typeface="Bell MT" panose="02020503060305020303" pitchFamily="18" charset="0"/>
                <a:ea typeface="Calibri" panose="020F0502020204030204" pitchFamily="34" charset="0"/>
                <a:cs typeface="Mangal" panose="02040503050203030202" pitchFamily="18" charset="0"/>
              </a:rPr>
              <a:t>with a single set which is their union</a:t>
            </a:r>
            <a:r>
              <a:rPr lang="en-US" sz="1900" smtClean="0">
                <a:latin typeface="Bell MT" panose="02020503060305020303" pitchFamily="18" charset="0"/>
                <a:ea typeface="Calibri" panose="020F0502020204030204" pitchFamily="34" charset="0"/>
                <a:cs typeface="Mangal" panose="02040503050203030202" pitchFamily="18" charset="0"/>
              </a:rPr>
              <a:t>. </a:t>
            </a:r>
            <a:br>
              <a:rPr lang="en-US" sz="1900" smtClean="0">
                <a:latin typeface="Bell MT" panose="02020503060305020303" pitchFamily="18" charset="0"/>
                <a:ea typeface="Calibri" panose="020F0502020204030204" pitchFamily="34" charset="0"/>
                <a:cs typeface="Mangal" panose="02040503050203030202" pitchFamily="18" charset="0"/>
              </a:rPr>
            </a:br>
            <a:r>
              <a:rPr lang="en-US" sz="1900" smtClean="0">
                <a:latin typeface="Bell MT" panose="02020503060305020303" pitchFamily="18" charset="0"/>
                <a:ea typeface="Calibri" panose="020F0502020204030204" pitchFamily="34" charset="0"/>
                <a:cs typeface="Mangal" panose="02040503050203030202" pitchFamily="18" charset="0"/>
              </a:rPr>
              <a:t>C</a:t>
            </a:r>
            <a:r>
              <a:rPr lang="en-US" sz="1900">
                <a:latin typeface="Bell MT" panose="02020503060305020303" pitchFamily="18" charset="0"/>
                <a:ea typeface="Calibri" panose="020F0502020204030204" pitchFamily="34" charset="0"/>
                <a:cs typeface="Mangal" panose="02040503050203030202" pitchFamily="18" charset="0"/>
              </a:rPr>
              <a:t>={I0,...,In} then C’={J1,...,Jm}where m </a:t>
            </a:r>
            <a:r>
              <a:rPr lang="en-US" sz="1900">
                <a:latin typeface="Bell MT" panose="02020503060305020303" pitchFamily="18" charset="0"/>
                <a:ea typeface="SymbolMT"/>
                <a:cs typeface="Mangal" panose="02040503050203030202" pitchFamily="18" charset="0"/>
              </a:rPr>
              <a:t>≤ </a:t>
            </a:r>
            <a:r>
              <a:rPr lang="en-US" sz="1900" smtClean="0">
                <a:latin typeface="Bell MT" panose="02020503060305020303" pitchFamily="18" charset="0"/>
                <a:ea typeface="Calibri" panose="020F0502020204030204" pitchFamily="34" charset="0"/>
                <a:cs typeface="Mangal" panose="02040503050203030202" pitchFamily="18" charset="0"/>
              </a:rPr>
              <a:t>n</a:t>
            </a:r>
          </a:p>
          <a:p>
            <a:pPr marL="800100" marR="0" indent="-342900">
              <a:lnSpc>
                <a:spcPct val="115000"/>
              </a:lnSpc>
              <a:spcBef>
                <a:spcPts val="0"/>
              </a:spcBef>
              <a:spcAft>
                <a:spcPts val="0"/>
              </a:spcAft>
              <a:buFont typeface="+mj-lt"/>
              <a:buAutoNum type="arabicPeriod"/>
            </a:pPr>
            <a:r>
              <a:rPr lang="en-US" sz="1900" smtClean="0">
                <a:latin typeface="Bell MT" panose="02020503060305020303" pitchFamily="18" charset="0"/>
                <a:ea typeface="Calibri" panose="020F0502020204030204" pitchFamily="34" charset="0"/>
                <a:cs typeface="Mangal" panose="02040503050203030202" pitchFamily="18" charset="0"/>
              </a:rPr>
              <a:t>Create </a:t>
            </a:r>
            <a:r>
              <a:rPr lang="en-US" sz="1900">
                <a:latin typeface="Bell MT" panose="02020503060305020303" pitchFamily="18" charset="0"/>
                <a:ea typeface="Calibri" panose="020F0502020204030204" pitchFamily="34" charset="0"/>
                <a:cs typeface="Mangal" panose="02040503050203030202" pitchFamily="18" charset="0"/>
              </a:rPr>
              <a:t>the parsing tables (action and goto tables) same as the construction of the </a:t>
            </a:r>
            <a:r>
              <a:rPr lang="en-US" sz="1900" smtClean="0">
                <a:latin typeface="Bell MT" panose="02020503060305020303" pitchFamily="18" charset="0"/>
                <a:ea typeface="Calibri" panose="020F0502020204030204" pitchFamily="34" charset="0"/>
                <a:cs typeface="Mangal" panose="02040503050203030202" pitchFamily="18" charset="0"/>
              </a:rPr>
              <a:t>parsing </a:t>
            </a:r>
            <a:r>
              <a:rPr lang="en-US" sz="1900">
                <a:latin typeface="Bell MT" panose="02020503060305020303" pitchFamily="18" charset="0"/>
                <a:ea typeface="Calibri" panose="020F0502020204030204" pitchFamily="34" charset="0"/>
                <a:cs typeface="Mangal" panose="02040503050203030202" pitchFamily="18" charset="0"/>
              </a:rPr>
              <a:t>tables of LR(1) parser</a:t>
            </a:r>
            <a:r>
              <a:rPr lang="en-US" sz="1900" smtClean="0">
                <a:latin typeface="Bell MT" panose="02020503060305020303" pitchFamily="18" charset="0"/>
                <a:ea typeface="Calibri" panose="020F0502020204030204" pitchFamily="34" charset="0"/>
                <a:cs typeface="Mangal" panose="02040503050203030202" pitchFamily="18" charset="0"/>
              </a:rPr>
              <a:t>. </a:t>
            </a:r>
          </a:p>
          <a:p>
            <a:pPr marL="914400" lvl="1">
              <a:lnSpc>
                <a:spcPct val="115000"/>
              </a:lnSpc>
            </a:pPr>
            <a:r>
              <a:rPr lang="en-US" sz="1900" smtClean="0">
                <a:latin typeface="Bell MT" panose="02020503060305020303" pitchFamily="18" charset="0"/>
                <a:ea typeface="Calibri" panose="020F0502020204030204" pitchFamily="34" charset="0"/>
                <a:cs typeface="Mangal" panose="02040503050203030202" pitchFamily="18" charset="0"/>
              </a:rPr>
              <a:t>– </a:t>
            </a:r>
            <a:r>
              <a:rPr lang="en-US" sz="1900">
                <a:latin typeface="Bell MT" panose="02020503060305020303" pitchFamily="18" charset="0"/>
                <a:ea typeface="Calibri" panose="020F0502020204030204" pitchFamily="34" charset="0"/>
                <a:cs typeface="Mangal" panose="02040503050203030202" pitchFamily="18" charset="0"/>
              </a:rPr>
              <a:t>Note that: If J=I1 </a:t>
            </a:r>
            <a:r>
              <a:rPr lang="en-US" sz="1900">
                <a:latin typeface="Bell MT" panose="02020503060305020303" pitchFamily="18" charset="0"/>
                <a:ea typeface="SymbolMT"/>
                <a:cs typeface="Mangal" panose="02040503050203030202" pitchFamily="18" charset="0"/>
              </a:rPr>
              <a:t>∪ </a:t>
            </a:r>
            <a:r>
              <a:rPr lang="en-US" sz="1900">
                <a:latin typeface="Bell MT" panose="02020503060305020303" pitchFamily="18" charset="0"/>
                <a:ea typeface="Calibri" panose="020F0502020204030204" pitchFamily="34" charset="0"/>
                <a:cs typeface="Mangal" panose="02040503050203030202" pitchFamily="18" charset="0"/>
              </a:rPr>
              <a:t>... </a:t>
            </a:r>
            <a:r>
              <a:rPr lang="en-US" sz="1900">
                <a:latin typeface="Bell MT" panose="02020503060305020303" pitchFamily="18" charset="0"/>
                <a:ea typeface="SymbolMT"/>
                <a:cs typeface="Mangal" panose="02040503050203030202" pitchFamily="18" charset="0"/>
              </a:rPr>
              <a:t>∪ </a:t>
            </a:r>
            <a:r>
              <a:rPr lang="en-US" sz="1900">
                <a:latin typeface="Bell MT" panose="02020503060305020303" pitchFamily="18" charset="0"/>
                <a:ea typeface="Calibri" panose="020F0502020204030204" pitchFamily="34" charset="0"/>
                <a:cs typeface="Mangal" panose="02040503050203030202" pitchFamily="18" charset="0"/>
              </a:rPr>
              <a:t>Ik since I1,...,Ik have same cores then cores of   </a:t>
            </a:r>
            <a:br>
              <a:rPr lang="en-US" sz="1900">
                <a:latin typeface="Bell MT" panose="02020503060305020303" pitchFamily="18" charset="0"/>
                <a:ea typeface="Calibri" panose="020F0502020204030204" pitchFamily="34" charset="0"/>
                <a:cs typeface="Mangal" panose="02040503050203030202" pitchFamily="18" charset="0"/>
              </a:rPr>
            </a:br>
            <a:r>
              <a:rPr lang="en-US" sz="1900">
                <a:latin typeface="Bell MT" panose="02020503060305020303" pitchFamily="18" charset="0"/>
                <a:ea typeface="Calibri" panose="020F0502020204030204" pitchFamily="34" charset="0"/>
                <a:cs typeface="Mangal" panose="02040503050203030202" pitchFamily="18" charset="0"/>
              </a:rPr>
              <a:t>    goto(I1,X),...,goto(I2,X) must be same. So, goto(J,X)=K where K is the union of all  </a:t>
            </a:r>
            <a:br>
              <a:rPr lang="en-US" sz="1900">
                <a:latin typeface="Bell MT" panose="02020503060305020303" pitchFamily="18" charset="0"/>
                <a:ea typeface="Calibri" panose="020F0502020204030204" pitchFamily="34" charset="0"/>
                <a:cs typeface="Mangal" panose="02040503050203030202" pitchFamily="18" charset="0"/>
              </a:rPr>
            </a:br>
            <a:r>
              <a:rPr lang="en-US" sz="1900">
                <a:latin typeface="Bell MT" panose="02020503060305020303" pitchFamily="18" charset="0"/>
                <a:ea typeface="Calibri" panose="020F0502020204030204" pitchFamily="34" charset="0"/>
                <a:cs typeface="Mangal" panose="02040503050203030202" pitchFamily="18" charset="0"/>
              </a:rPr>
              <a:t>    sets of items having same cores as goto(I1,X</a:t>
            </a:r>
            <a:r>
              <a:rPr lang="en-US" sz="1900" smtClean="0">
                <a:latin typeface="Bell MT" panose="02020503060305020303" pitchFamily="18" charset="0"/>
                <a:ea typeface="Calibri" panose="020F0502020204030204" pitchFamily="34" charset="0"/>
                <a:cs typeface="Mangal" panose="02040503050203030202" pitchFamily="18" charset="0"/>
              </a:rPr>
              <a:t>).</a:t>
            </a:r>
          </a:p>
          <a:p>
            <a:pPr marL="800100" marR="0" indent="-342900">
              <a:lnSpc>
                <a:spcPct val="115000"/>
              </a:lnSpc>
              <a:spcBef>
                <a:spcPts val="0"/>
              </a:spcBef>
              <a:spcAft>
                <a:spcPts val="0"/>
              </a:spcAft>
              <a:buFont typeface="+mj-lt"/>
              <a:buAutoNum type="arabicPeriod"/>
            </a:pPr>
            <a:r>
              <a:rPr lang="en-US" sz="1900" smtClean="0">
                <a:latin typeface="Bell MT" panose="02020503060305020303" pitchFamily="18" charset="0"/>
                <a:ea typeface="Calibri" panose="020F0502020204030204" pitchFamily="34" charset="0"/>
                <a:cs typeface="Mangal" panose="02040503050203030202" pitchFamily="18" charset="0"/>
              </a:rPr>
              <a:t>If </a:t>
            </a:r>
            <a:r>
              <a:rPr lang="en-US" sz="1900">
                <a:latin typeface="Bell MT" panose="02020503060305020303" pitchFamily="18" charset="0"/>
                <a:ea typeface="Calibri" panose="020F0502020204030204" pitchFamily="34" charset="0"/>
                <a:cs typeface="Mangal" panose="02040503050203030202" pitchFamily="18" charset="0"/>
              </a:rPr>
              <a:t>no conflict is introduced, the grammar is LALR(1) grammar</a:t>
            </a:r>
            <a:r>
              <a:rPr lang="en-US" sz="1900" smtClean="0">
                <a:latin typeface="Bell MT" panose="02020503060305020303" pitchFamily="18" charset="0"/>
                <a:ea typeface="Calibri" panose="020F0502020204030204" pitchFamily="34" charset="0"/>
                <a:cs typeface="Mangal" panose="02040503050203030202" pitchFamily="18" charset="0"/>
              </a:rPr>
              <a:t>.</a:t>
            </a:r>
          </a:p>
          <a:p>
            <a:pPr marL="914400" lvl="1">
              <a:lnSpc>
                <a:spcPct val="115000"/>
              </a:lnSpc>
            </a:pPr>
            <a:r>
              <a:rPr lang="en-US" sz="1900" smtClean="0">
                <a:latin typeface="Bell MT" panose="02020503060305020303" pitchFamily="18" charset="0"/>
                <a:ea typeface="Calibri" panose="020F0502020204030204" pitchFamily="34" charset="0"/>
                <a:cs typeface="Mangal" panose="02040503050203030202" pitchFamily="18" charset="0"/>
              </a:rPr>
              <a:t>(</a:t>
            </a:r>
            <a:r>
              <a:rPr lang="en-US" sz="1900">
                <a:latin typeface="Bell MT" panose="02020503060305020303" pitchFamily="18" charset="0"/>
                <a:ea typeface="Calibri" panose="020F0502020204030204" pitchFamily="34" charset="0"/>
                <a:cs typeface="Mangal" panose="02040503050203030202" pitchFamily="18" charset="0"/>
              </a:rPr>
              <a:t>We may only introduce reduce/reduce conflicts; we cannot introduce a hift/reduce conflict)</a:t>
            </a:r>
          </a:p>
          <a:p>
            <a:pPr marL="457200" marR="0">
              <a:lnSpc>
                <a:spcPct val="115000"/>
              </a:lnSpc>
              <a:spcBef>
                <a:spcPts val="0"/>
              </a:spcBef>
              <a:spcAft>
                <a:spcPts val="0"/>
              </a:spcAft>
            </a:pPr>
            <a:r>
              <a:rPr lang="en-US" sz="1900">
                <a:latin typeface="Bell MT" panose="02020503060305020303" pitchFamily="18" charset="0"/>
                <a:ea typeface="Calibri" panose="020F0502020204030204" pitchFamily="34" charset="0"/>
                <a:cs typeface="Mangal" panose="02040503050203030202" pitchFamily="18" charset="0"/>
              </a:rPr>
              <a:t> </a:t>
            </a:r>
            <a:endParaRPr lang="en-US" sz="1900">
              <a:effectLst/>
              <a:latin typeface="Bell MT" panose="02020503060305020303"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014305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71</a:t>
            </a:fld>
            <a:endParaRPr lang="en-US"/>
          </a:p>
        </p:txBody>
      </p:sp>
      <p:pic>
        <p:nvPicPr>
          <p:cNvPr id="5" name="Picture 4"/>
          <p:cNvPicPr/>
          <p:nvPr/>
        </p:nvPicPr>
        <p:blipFill>
          <a:blip r:embed="rId2"/>
          <a:srcRect/>
          <a:stretch>
            <a:fillRect/>
          </a:stretch>
        </p:blipFill>
        <p:spPr bwMode="auto">
          <a:xfrm>
            <a:off x="1129554" y="336176"/>
            <a:ext cx="7328646" cy="2850777"/>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129554" y="3429000"/>
            <a:ext cx="7906870" cy="2927350"/>
          </a:xfrm>
          <a:prstGeom prst="rect">
            <a:avLst/>
          </a:prstGeom>
          <a:noFill/>
          <a:ln w="9525">
            <a:noFill/>
            <a:miter lim="800000"/>
            <a:headEnd/>
            <a:tailEnd/>
          </a:ln>
        </p:spPr>
      </p:pic>
    </p:spTree>
    <p:extLst>
      <p:ext uri="{BB962C8B-B14F-4D97-AF65-F5344CB8AC3E}">
        <p14:creationId xmlns:p14="http://schemas.microsoft.com/office/powerpoint/2010/main" val="20442741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72</a:t>
            </a:fld>
            <a:endParaRPr lang="en-US"/>
          </a:p>
        </p:txBody>
      </p:sp>
      <p:pic>
        <p:nvPicPr>
          <p:cNvPr id="5" name="Picture 4"/>
          <p:cNvPicPr/>
          <p:nvPr/>
        </p:nvPicPr>
        <p:blipFill>
          <a:blip r:embed="rId2"/>
          <a:srcRect/>
          <a:stretch>
            <a:fillRect/>
          </a:stretch>
        </p:blipFill>
        <p:spPr bwMode="auto">
          <a:xfrm>
            <a:off x="963704" y="-107574"/>
            <a:ext cx="8395447" cy="4386262"/>
          </a:xfrm>
          <a:prstGeom prst="rect">
            <a:avLst/>
          </a:prstGeom>
          <a:noFill/>
          <a:ln w="9525">
            <a:noFill/>
            <a:miter lim="800000"/>
            <a:headEnd/>
            <a:tailEnd/>
          </a:ln>
        </p:spPr>
      </p:pic>
      <p:sp>
        <p:nvSpPr>
          <p:cNvPr id="6" name="Rectangle 5"/>
          <p:cNvSpPr/>
          <p:nvPr/>
        </p:nvSpPr>
        <p:spPr>
          <a:xfrm>
            <a:off x="869575" y="4994353"/>
            <a:ext cx="9646025" cy="646331"/>
          </a:xfrm>
          <a:prstGeom prst="rect">
            <a:avLst/>
          </a:prstGeom>
        </p:spPr>
        <p:txBody>
          <a:bodyPr wrap="square">
            <a:spAutoFit/>
          </a:bodyPr>
          <a:lstStyle/>
          <a:p>
            <a:pPr marL="285750" indent="-285750">
              <a:buFont typeface="Arial" panose="020B0604020202020204" pitchFamily="34" charset="0"/>
              <a:buChar char="•"/>
            </a:pPr>
            <a:r>
              <a:rPr lang="en-US" b="1" smtClean="0">
                <a:solidFill>
                  <a:srgbClr val="C00000"/>
                </a:solidFill>
                <a:latin typeface="Times New Roman" panose="02020603050405020304" pitchFamily="18" charset="0"/>
                <a:ea typeface="SymbolMT"/>
              </a:rPr>
              <a:t>Note</a:t>
            </a:r>
            <a:r>
              <a:rPr lang="en-US" b="1">
                <a:solidFill>
                  <a:srgbClr val="C00000"/>
                </a:solidFill>
                <a:latin typeface="Times New Roman" panose="02020603050405020304" pitchFamily="18" charset="0"/>
                <a:ea typeface="SymbolMT"/>
              </a:rPr>
              <a:t>:</a:t>
            </a:r>
            <a:r>
              <a:rPr lang="en-US" b="1" smtClean="0">
                <a:solidFill>
                  <a:srgbClr val="C00000"/>
                </a:solidFill>
                <a:latin typeface="Times New Roman" panose="02020603050405020304" pitchFamily="18" charset="0"/>
                <a:ea typeface="SymbolMT"/>
              </a:rPr>
              <a:t>  </a:t>
            </a:r>
            <a:r>
              <a:rPr lang="en-US" smtClean="0">
                <a:latin typeface="Times New Roman" panose="02020603050405020304" pitchFamily="18" charset="0"/>
                <a:ea typeface="SymbolMT"/>
              </a:rPr>
              <a:t>The above technique of  LALR </a:t>
            </a:r>
            <a:r>
              <a:rPr lang="en-US">
                <a:latin typeface="Times New Roman" panose="02020603050405020304" pitchFamily="18" charset="0"/>
                <a:ea typeface="SymbolMT"/>
              </a:rPr>
              <a:t>algorithm is however inefficient since it constructs the entire </a:t>
            </a:r>
            <a:r>
              <a:rPr lang="en-US" smtClean="0">
                <a:latin typeface="Times New Roman" panose="02020603050405020304" pitchFamily="18" charset="0"/>
                <a:ea typeface="SymbolMT"/>
              </a:rPr>
              <a:t>	canonical </a:t>
            </a:r>
            <a:r>
              <a:rPr lang="en-US">
                <a:latin typeface="Times New Roman" panose="02020603050405020304" pitchFamily="18" charset="0"/>
                <a:ea typeface="SymbolMT"/>
              </a:rPr>
              <a:t>DFA </a:t>
            </a:r>
            <a:r>
              <a:rPr lang="en-US" smtClean="0">
                <a:latin typeface="Times New Roman" panose="02020603050405020304" pitchFamily="18" charset="0"/>
                <a:ea typeface="SymbolMT"/>
              </a:rPr>
              <a:t>before generating </a:t>
            </a:r>
            <a:r>
              <a:rPr lang="en-US">
                <a:latin typeface="Times New Roman" panose="02020603050405020304" pitchFamily="18" charset="0"/>
                <a:ea typeface="SymbolMT"/>
              </a:rPr>
              <a:t>the LALR parsing table</a:t>
            </a:r>
            <a:endParaRPr lang="en-US"/>
          </a:p>
        </p:txBody>
      </p:sp>
    </p:spTree>
    <p:extLst>
      <p:ext uri="{BB962C8B-B14F-4D97-AF65-F5344CB8AC3E}">
        <p14:creationId xmlns:p14="http://schemas.microsoft.com/office/powerpoint/2010/main" val="33316833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3" y="149972"/>
            <a:ext cx="10515600" cy="1325563"/>
          </a:xfrm>
        </p:spPr>
        <p:txBody>
          <a:bodyPr>
            <a:normAutofit/>
          </a:bodyPr>
          <a:lstStyle/>
          <a:p>
            <a:r>
              <a:rPr lang="en-US" sz="2400" u="sng">
                <a:solidFill>
                  <a:srgbClr val="C00000"/>
                </a:solidFill>
                <a:latin typeface="SimSun" panose="02010600030101010101" pitchFamily="2" charset="-122"/>
                <a:ea typeface="SimSun" panose="02010600030101010101" pitchFamily="2" charset="-122"/>
              </a:rPr>
              <a:t>KERNEL AND NON-KERNEL ITEMS</a:t>
            </a:r>
            <a:br>
              <a:rPr lang="en-US" sz="2400" u="sng">
                <a:solidFill>
                  <a:srgbClr val="C00000"/>
                </a:solidFill>
                <a:latin typeface="SimSun" panose="02010600030101010101" pitchFamily="2" charset="-122"/>
                <a:ea typeface="SimSun" panose="02010600030101010101" pitchFamily="2" charset="-122"/>
              </a:rPr>
            </a:br>
            <a:endParaRPr lang="en-US" sz="2400" u="sng">
              <a:solidFill>
                <a:srgbClr val="C00000"/>
              </a:solidFill>
              <a:latin typeface="SimSun" panose="02010600030101010101" pitchFamily="2" charset="-122"/>
              <a:ea typeface="SimSun" panose="02010600030101010101" pitchFamily="2" charset="-122"/>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73</a:t>
            </a:fld>
            <a:endParaRPr lang="en-US"/>
          </a:p>
        </p:txBody>
      </p:sp>
      <p:sp>
        <p:nvSpPr>
          <p:cNvPr id="5" name="Rectangle 4"/>
          <p:cNvSpPr/>
          <p:nvPr/>
        </p:nvSpPr>
        <p:spPr>
          <a:xfrm>
            <a:off x="502023" y="1215203"/>
            <a:ext cx="9731189" cy="3950312"/>
          </a:xfrm>
          <a:prstGeom prst="rect">
            <a:avLst/>
          </a:prstGeom>
        </p:spPr>
        <p:txBody>
          <a:bodyPr wrap="square">
            <a:spAutoFit/>
          </a:bodyPr>
          <a:lstStyle/>
          <a:p>
            <a:pPr marL="285750" indent="-285750">
              <a:lnSpc>
                <a:spcPct val="115000"/>
              </a:lnSpc>
              <a:buFont typeface="Arial" panose="020B0604020202020204" pitchFamily="34" charset="0"/>
              <a:buChar char="•"/>
            </a:pPr>
            <a:r>
              <a:rPr lang="en-US">
                <a:latin typeface="Times New Roman" panose="02020603050405020304" pitchFamily="18" charset="0"/>
                <a:ea typeface="SymbolMT"/>
                <a:cs typeface="Mangal" panose="02040503050203030202" pitchFamily="18" charset="0"/>
              </a:rPr>
              <a:t>In order to devise a more efficient way of building LALR parsing tables, we deﬁne the terms kernel items and non-kernel items.</a:t>
            </a:r>
            <a:endParaRPr lang="en-US" sz="1600">
              <a:latin typeface="Calibri" panose="020F0502020204030204" pitchFamily="34" charset="0"/>
              <a:ea typeface="Calibri" panose="020F0502020204030204" pitchFamily="34" charset="0"/>
              <a:cs typeface="Mangal" panose="02040503050203030202" pitchFamily="18" charset="0"/>
            </a:endParaRPr>
          </a:p>
          <a:p>
            <a:pPr marL="342900" indent="-342900">
              <a:lnSpc>
                <a:spcPct val="115000"/>
              </a:lnSpc>
              <a:buFont typeface="Arial" panose="020B0604020202020204" pitchFamily="34" charset="0"/>
              <a:buChar char="•"/>
            </a:pPr>
            <a:r>
              <a:rPr lang="en-US" sz="2000" b="1" i="1" u="sng" smtClean="0">
                <a:latin typeface="Times New Roman" panose="02020603050405020304" pitchFamily="18" charset="0"/>
                <a:ea typeface="SymbolMT"/>
                <a:cs typeface="Mangal" panose="02040503050203030202" pitchFamily="18" charset="0"/>
              </a:rPr>
              <a:t>Kernel </a:t>
            </a:r>
            <a:r>
              <a:rPr lang="en-US" sz="2000" b="1" i="1" u="sng">
                <a:latin typeface="Times New Roman" panose="02020603050405020304" pitchFamily="18" charset="0"/>
                <a:ea typeface="SymbolMT"/>
                <a:cs typeface="Mangal" panose="02040503050203030202" pitchFamily="18" charset="0"/>
              </a:rPr>
              <a:t>item</a:t>
            </a:r>
            <a:r>
              <a:rPr lang="en-US" sz="2000" b="1" i="1" u="sng" smtClean="0">
                <a:latin typeface="Times New Roman" panose="02020603050405020304" pitchFamily="18" charset="0"/>
                <a:ea typeface="SymbolMT"/>
                <a:cs typeface="Mangal" panose="02040503050203030202" pitchFamily="18" charset="0"/>
              </a:rPr>
              <a:t>: </a:t>
            </a:r>
            <a:r>
              <a:rPr lang="en-US" smtClean="0">
                <a:latin typeface="Times New Roman" panose="02020603050405020304" pitchFamily="18" charset="0"/>
                <a:ea typeface="SymbolMT"/>
                <a:cs typeface="Mangal" panose="02040503050203030202" pitchFamily="18" charset="0"/>
              </a:rPr>
              <a:t>	</a:t>
            </a:r>
          </a:p>
          <a:p>
            <a:pPr marL="742950" lvl="1" indent="-285750">
              <a:lnSpc>
                <a:spcPct val="115000"/>
              </a:lnSpc>
              <a:buFont typeface="Arial" panose="020B0604020202020204" pitchFamily="34" charset="0"/>
              <a:buChar char="•"/>
            </a:pPr>
            <a:r>
              <a:rPr lang="en-US" smtClean="0">
                <a:latin typeface="Times New Roman" panose="02020603050405020304" pitchFamily="18" charset="0"/>
                <a:ea typeface="SymbolMT"/>
                <a:cs typeface="Mangal" panose="02040503050203030202" pitchFamily="18" charset="0"/>
              </a:rPr>
              <a:t>This </a:t>
            </a:r>
            <a:r>
              <a:rPr lang="en-US">
                <a:latin typeface="Times New Roman" panose="02020603050405020304" pitchFamily="18" charset="0"/>
                <a:ea typeface="SymbolMT"/>
                <a:cs typeface="Mangal" panose="02040503050203030202" pitchFamily="18" charset="0"/>
              </a:rPr>
              <a:t>includes the initial items, S’→S and all items whose dot are not at the left end</a:t>
            </a:r>
            <a:r>
              <a:rPr lang="en-US" smtClean="0">
                <a:latin typeface="Times New Roman" panose="02020603050405020304" pitchFamily="18" charset="0"/>
                <a:ea typeface="SymbolMT"/>
                <a:cs typeface="Mangal" panose="02040503050203030202" pitchFamily="18" charset="0"/>
              </a:rPr>
              <a:t>.</a:t>
            </a:r>
          </a:p>
          <a:p>
            <a:pPr marL="742950" lvl="1" indent="-285750">
              <a:lnSpc>
                <a:spcPct val="115000"/>
              </a:lnSpc>
              <a:buFont typeface="Arial" panose="020B0604020202020204" pitchFamily="34" charset="0"/>
              <a:buChar char="•"/>
            </a:pPr>
            <a:r>
              <a:rPr lang="en-US" smtClean="0">
                <a:latin typeface="Times New Roman" panose="02020603050405020304" pitchFamily="18" charset="0"/>
                <a:ea typeface="SymbolMT"/>
                <a:cs typeface="Mangal" panose="02040503050203030202" pitchFamily="18" charset="0"/>
              </a:rPr>
              <a:t> </a:t>
            </a:r>
            <a:r>
              <a:rPr lang="en-US">
                <a:latin typeface="Times New Roman" panose="02020603050405020304" pitchFamily="18" charset="0"/>
                <a:ea typeface="SymbolMT"/>
                <a:cs typeface="Mangal" panose="02040503050203030202" pitchFamily="18" charset="0"/>
              </a:rPr>
              <a:t>Other than the initial item [S' →·S,$] no other item generated by a goto has a dot at the left end of the production. </a:t>
            </a:r>
            <a:endParaRPr lang="en-US" smtClean="0">
              <a:latin typeface="Times New Roman" panose="02020603050405020304" pitchFamily="18" charset="0"/>
              <a:ea typeface="SymbolMT"/>
              <a:cs typeface="Mangal" panose="02040503050203030202" pitchFamily="18" charset="0"/>
            </a:endParaRPr>
          </a:p>
          <a:p>
            <a:pPr marL="285750" indent="-285750">
              <a:lnSpc>
                <a:spcPct val="115000"/>
              </a:lnSpc>
              <a:buFont typeface="Arial" panose="020B0604020202020204" pitchFamily="34" charset="0"/>
              <a:buChar char="•"/>
            </a:pPr>
            <a:r>
              <a:rPr lang="en-US" sz="2000" b="1" i="1" u="sng" smtClean="0">
                <a:latin typeface="Times New Roman" panose="02020603050405020304" pitchFamily="18" charset="0"/>
                <a:ea typeface="SymbolMT"/>
                <a:cs typeface="Mangal" panose="02040503050203030202" pitchFamily="18" charset="0"/>
              </a:rPr>
              <a:t>Non-Kernel </a:t>
            </a:r>
            <a:r>
              <a:rPr lang="en-US" sz="2000" b="1" i="1" u="sng">
                <a:latin typeface="Times New Roman" panose="02020603050405020304" pitchFamily="18" charset="0"/>
                <a:ea typeface="SymbolMT"/>
                <a:cs typeface="Mangal" panose="02040503050203030202" pitchFamily="18" charset="0"/>
              </a:rPr>
              <a:t>item</a:t>
            </a:r>
            <a:r>
              <a:rPr lang="en-US" sz="2000" b="1" i="1" u="sng" smtClean="0">
                <a:latin typeface="Times New Roman" panose="02020603050405020304" pitchFamily="18" charset="0"/>
                <a:ea typeface="SymbolMT"/>
                <a:cs typeface="Mangal" panose="02040503050203030202" pitchFamily="18" charset="0"/>
              </a:rPr>
              <a:t>:</a:t>
            </a:r>
          </a:p>
          <a:p>
            <a:pPr marL="742950" lvl="1" indent="-285750">
              <a:lnSpc>
                <a:spcPct val="115000"/>
              </a:lnSpc>
              <a:buFont typeface="Arial" panose="020B0604020202020204" pitchFamily="34" charset="0"/>
              <a:buChar char="•"/>
            </a:pPr>
            <a:r>
              <a:rPr lang="en-US" smtClean="0">
                <a:latin typeface="Times New Roman" panose="02020603050405020304" pitchFamily="18" charset="0"/>
                <a:ea typeface="SymbolMT"/>
                <a:cs typeface="Mangal" panose="02040503050203030202" pitchFamily="18" charset="0"/>
              </a:rPr>
              <a:t>The </a:t>
            </a:r>
            <a:r>
              <a:rPr lang="en-US">
                <a:latin typeface="Times New Roman" panose="02020603050405020304" pitchFamily="18" charset="0"/>
                <a:ea typeface="SymbolMT"/>
                <a:cs typeface="Mangal" panose="02040503050203030202" pitchFamily="18" charset="0"/>
              </a:rPr>
              <a:t>productions of a grammar which have their dots at the left end are non-kernel items</a:t>
            </a:r>
            <a:r>
              <a:rPr lang="en-US" smtClean="0">
                <a:latin typeface="Times New Roman" panose="02020603050405020304" pitchFamily="18" charset="0"/>
                <a:ea typeface="SymbolMT"/>
                <a:cs typeface="Mangal" panose="02040503050203030202" pitchFamily="18" charset="0"/>
              </a:rPr>
              <a:t>.</a:t>
            </a:r>
          </a:p>
          <a:p>
            <a:pPr marL="742950" lvl="1" indent="-285750">
              <a:lnSpc>
                <a:spcPct val="115000"/>
              </a:lnSpc>
              <a:buFont typeface="Arial" panose="020B0604020202020204" pitchFamily="34" charset="0"/>
              <a:buChar char="•"/>
            </a:pPr>
            <a:r>
              <a:rPr lang="en-US" smtClean="0">
                <a:latin typeface="Times New Roman" panose="02020603050405020304" pitchFamily="18" charset="0"/>
                <a:ea typeface="SymbolMT"/>
                <a:cs typeface="Mangal" panose="02040503050203030202" pitchFamily="18" charset="0"/>
              </a:rPr>
              <a:t> </a:t>
            </a:r>
            <a:r>
              <a:rPr lang="en-US">
                <a:latin typeface="Times New Roman" panose="02020603050405020304" pitchFamily="18" charset="0"/>
                <a:ea typeface="SymbolMT"/>
                <a:cs typeface="Mangal" panose="02040503050203030202" pitchFamily="18" charset="0"/>
              </a:rPr>
              <a:t>Items that are generated by closure over kernel items have a dot at the beginning of the production. </a:t>
            </a:r>
            <a:endParaRPr lang="en-US" smtClean="0">
              <a:latin typeface="Times New Roman" panose="02020603050405020304" pitchFamily="18" charset="0"/>
              <a:ea typeface="SymbolMT"/>
              <a:cs typeface="Mangal" panose="02040503050203030202" pitchFamily="18" charset="0"/>
            </a:endParaRPr>
          </a:p>
          <a:p>
            <a:pPr>
              <a:lnSpc>
                <a:spcPct val="115000"/>
              </a:lnSpc>
            </a:pP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a:latin typeface="Times New Roman" panose="02020603050405020304" pitchFamily="18" charset="0"/>
                <a:ea typeface="SymbolMT"/>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421964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74</a:t>
            </a:fld>
            <a:endParaRPr lang="en-US"/>
          </a:p>
        </p:txBody>
      </p:sp>
      <p:sp>
        <p:nvSpPr>
          <p:cNvPr id="5" name="Rectangle 4"/>
          <p:cNvSpPr/>
          <p:nvPr/>
        </p:nvSpPr>
        <p:spPr>
          <a:xfrm>
            <a:off x="788893" y="41069"/>
            <a:ext cx="7575177" cy="6144759"/>
          </a:xfrm>
          <a:prstGeom prst="rect">
            <a:avLst/>
          </a:prstGeom>
        </p:spPr>
        <p:txBody>
          <a:bodyPr wrap="square">
            <a:spAutoFit/>
          </a:bodyPr>
          <a:lstStyle/>
          <a:p>
            <a:pPr algn="just">
              <a:lnSpc>
                <a:spcPct val="115000"/>
              </a:lnSpc>
            </a:pPr>
            <a:r>
              <a:rPr lang="en-US" sz="3600" smtClean="0">
                <a:solidFill>
                  <a:srgbClr val="C00000"/>
                </a:solidFill>
                <a:latin typeface="Times New Roman" panose="02020603050405020304" pitchFamily="18" charset="0"/>
                <a:ea typeface="SymbolMT"/>
                <a:cs typeface="Mangal" panose="02040503050203030202" pitchFamily="18" charset="0"/>
              </a:rPr>
              <a:t>Example: </a:t>
            </a:r>
          </a:p>
          <a:p>
            <a:pPr algn="just">
              <a:lnSpc>
                <a:spcPct val="115000"/>
              </a:lnSpc>
            </a:pPr>
            <a:r>
              <a:rPr lang="en-US" smtClean="0">
                <a:latin typeface="Times New Roman" panose="02020603050405020304" pitchFamily="18" charset="0"/>
                <a:ea typeface="SymbolMT"/>
                <a:cs typeface="Mangal" panose="02040503050203030202" pitchFamily="18" charset="0"/>
              </a:rPr>
              <a:t>Consider </a:t>
            </a:r>
            <a:r>
              <a:rPr lang="en-US">
                <a:latin typeface="Times New Roman" panose="02020603050405020304" pitchFamily="18" charset="0"/>
                <a:ea typeface="SymbolMT"/>
                <a:cs typeface="Mangal" panose="02040503050203030202" pitchFamily="18" charset="0"/>
              </a:rPr>
              <a:t>the augmented grammar </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S' → S </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S → L = R | R </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L →</a:t>
            </a:r>
            <a:r>
              <a:rPr lang="en-US">
                <a:latin typeface="Cambria Math" panose="02040503050406030204" pitchFamily="18" charset="0"/>
                <a:ea typeface="SymbolMT"/>
                <a:cs typeface="Cambria Math" panose="02040503050406030204" pitchFamily="18" charset="0"/>
              </a:rPr>
              <a:t>∗</a:t>
            </a:r>
            <a:r>
              <a:rPr lang="en-US">
                <a:latin typeface="Times New Roman" panose="02020603050405020304" pitchFamily="18" charset="0"/>
                <a:ea typeface="SymbolMT"/>
                <a:cs typeface="Mangal" panose="02040503050203030202" pitchFamily="18" charset="0"/>
              </a:rPr>
              <a:t>R | id</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R → L</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 </a:t>
            </a:r>
            <a:endParaRPr lang="en-US" smtClean="0">
              <a:latin typeface="Times New Roman" panose="02020603050405020304" pitchFamily="18" charset="0"/>
              <a:ea typeface="SymbolMT"/>
              <a:cs typeface="Mangal" panose="02040503050203030202" pitchFamily="18" charset="0"/>
            </a:endParaRPr>
          </a:p>
          <a:p>
            <a:pPr algn="just">
              <a:lnSpc>
                <a:spcPct val="115000"/>
              </a:lnSpc>
            </a:pPr>
            <a:r>
              <a:rPr lang="en-US" b="1" smtClean="0">
                <a:solidFill>
                  <a:srgbClr val="C00000"/>
                </a:solidFill>
                <a:latin typeface="SimSun" panose="02010600030101010101" pitchFamily="2" charset="-122"/>
                <a:ea typeface="SimSun" panose="02010600030101010101" pitchFamily="2" charset="-122"/>
                <a:cs typeface="Mangal" panose="02040503050203030202" pitchFamily="18" charset="0"/>
              </a:rPr>
              <a:t>The </a:t>
            </a:r>
            <a:r>
              <a:rPr lang="en-US" b="1">
                <a:solidFill>
                  <a:srgbClr val="C00000"/>
                </a:solidFill>
                <a:latin typeface="SimSun" panose="02010600030101010101" pitchFamily="2" charset="-122"/>
                <a:ea typeface="SimSun" panose="02010600030101010101" pitchFamily="2" charset="-122"/>
                <a:cs typeface="Mangal" panose="02040503050203030202" pitchFamily="18" charset="0"/>
              </a:rPr>
              <a:t>kernels of the set of LR(0) items are:</a:t>
            </a:r>
            <a:endParaRPr lang="en-US" sz="1600" b="1">
              <a:solidFill>
                <a:srgbClr val="C00000"/>
              </a:solidFill>
              <a:latin typeface="SimSun" panose="02010600030101010101" pitchFamily="2" charset="-122"/>
              <a:ea typeface="SimSun" panose="02010600030101010101" pitchFamily="2" charset="-122"/>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 I</a:t>
            </a:r>
            <a:r>
              <a:rPr lang="en-US" baseline="-25000">
                <a:latin typeface="Times New Roman" panose="02020603050405020304" pitchFamily="18" charset="0"/>
                <a:ea typeface="SymbolMT"/>
                <a:cs typeface="Mangal" panose="02040503050203030202" pitchFamily="18" charset="0"/>
              </a:rPr>
              <a:t>0</a:t>
            </a:r>
            <a:r>
              <a:rPr lang="en-US">
                <a:latin typeface="Times New Roman" panose="02020603050405020304" pitchFamily="18" charset="0"/>
                <a:ea typeface="SymbolMT"/>
                <a:cs typeface="Mangal" panose="02040503050203030202" pitchFamily="18" charset="0"/>
              </a:rPr>
              <a:t> = {S' →·S}</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 I</a:t>
            </a:r>
            <a:r>
              <a:rPr lang="en-US" baseline="-25000">
                <a:latin typeface="Times New Roman" panose="02020603050405020304" pitchFamily="18" charset="0"/>
                <a:ea typeface="SymbolMT"/>
                <a:cs typeface="Mangal" panose="02040503050203030202" pitchFamily="18" charset="0"/>
              </a:rPr>
              <a:t>1</a:t>
            </a:r>
            <a:r>
              <a:rPr lang="en-US">
                <a:latin typeface="Times New Roman" panose="02020603050405020304" pitchFamily="18" charset="0"/>
                <a:ea typeface="SymbolMT"/>
                <a:cs typeface="Mangal" panose="02040503050203030202" pitchFamily="18" charset="0"/>
              </a:rPr>
              <a:t> = {S' → S·} </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I</a:t>
            </a:r>
            <a:r>
              <a:rPr lang="en-US" baseline="-25000">
                <a:latin typeface="Times New Roman" panose="02020603050405020304" pitchFamily="18" charset="0"/>
                <a:ea typeface="SymbolMT"/>
                <a:cs typeface="Mangal" panose="02040503050203030202" pitchFamily="18" charset="0"/>
              </a:rPr>
              <a:t>2</a:t>
            </a:r>
            <a:r>
              <a:rPr lang="en-US">
                <a:latin typeface="Times New Roman" panose="02020603050405020304" pitchFamily="18" charset="0"/>
                <a:ea typeface="SymbolMT"/>
                <a:cs typeface="Mangal" panose="02040503050203030202" pitchFamily="18" charset="0"/>
              </a:rPr>
              <a:t> = {S → L· = R, R → L·}</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 I</a:t>
            </a:r>
            <a:r>
              <a:rPr lang="en-US" baseline="-25000">
                <a:latin typeface="Times New Roman" panose="02020603050405020304" pitchFamily="18" charset="0"/>
                <a:ea typeface="SymbolMT"/>
                <a:cs typeface="Mangal" panose="02040503050203030202" pitchFamily="18" charset="0"/>
              </a:rPr>
              <a:t>3</a:t>
            </a:r>
            <a:r>
              <a:rPr lang="en-US">
                <a:latin typeface="Times New Roman" panose="02020603050405020304" pitchFamily="18" charset="0"/>
                <a:ea typeface="SymbolMT"/>
                <a:cs typeface="Mangal" panose="02040503050203030202" pitchFamily="18" charset="0"/>
              </a:rPr>
              <a:t> = {S → R·}</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 I</a:t>
            </a:r>
            <a:r>
              <a:rPr lang="en-US" baseline="-25000">
                <a:latin typeface="Times New Roman" panose="02020603050405020304" pitchFamily="18" charset="0"/>
                <a:ea typeface="SymbolMT"/>
                <a:cs typeface="Mangal" panose="02040503050203030202" pitchFamily="18" charset="0"/>
              </a:rPr>
              <a:t>4</a:t>
            </a:r>
            <a:r>
              <a:rPr lang="en-US">
                <a:latin typeface="Times New Roman" panose="02020603050405020304" pitchFamily="18" charset="0"/>
                <a:ea typeface="SymbolMT"/>
                <a:cs typeface="Mangal" panose="02040503050203030202" pitchFamily="18" charset="0"/>
              </a:rPr>
              <a:t> = {L →</a:t>
            </a:r>
            <a:r>
              <a:rPr lang="en-US">
                <a:latin typeface="Cambria Math" panose="02040503050406030204" pitchFamily="18" charset="0"/>
                <a:ea typeface="SymbolMT"/>
                <a:cs typeface="Cambria Math" panose="02040503050406030204" pitchFamily="18" charset="0"/>
              </a:rPr>
              <a:t>∗</a:t>
            </a:r>
            <a:r>
              <a:rPr lang="en-US">
                <a:latin typeface="Times New Roman" panose="02020603050405020304" pitchFamily="18" charset="0"/>
                <a:ea typeface="SymbolMT"/>
                <a:cs typeface="Mangal" panose="02040503050203030202" pitchFamily="18" charset="0"/>
              </a:rPr>
              <a:t>·R}</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 I</a:t>
            </a:r>
            <a:r>
              <a:rPr lang="en-US" baseline="-25000">
                <a:latin typeface="Times New Roman" panose="02020603050405020304" pitchFamily="18" charset="0"/>
                <a:ea typeface="SymbolMT"/>
                <a:cs typeface="Mangal" panose="02040503050203030202" pitchFamily="18" charset="0"/>
              </a:rPr>
              <a:t>5</a:t>
            </a:r>
            <a:r>
              <a:rPr lang="en-US">
                <a:latin typeface="Times New Roman" panose="02020603050405020304" pitchFamily="18" charset="0"/>
                <a:ea typeface="SymbolMT"/>
                <a:cs typeface="Mangal" panose="02040503050203030202" pitchFamily="18" charset="0"/>
              </a:rPr>
              <a:t> = {L → id·}</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 I</a:t>
            </a:r>
            <a:r>
              <a:rPr lang="en-US" baseline="-25000">
                <a:latin typeface="Times New Roman" panose="02020603050405020304" pitchFamily="18" charset="0"/>
                <a:ea typeface="SymbolMT"/>
                <a:cs typeface="Mangal" panose="02040503050203030202" pitchFamily="18" charset="0"/>
              </a:rPr>
              <a:t>6</a:t>
            </a:r>
            <a:r>
              <a:rPr lang="en-US">
                <a:latin typeface="Times New Roman" panose="02020603050405020304" pitchFamily="18" charset="0"/>
                <a:ea typeface="SymbolMT"/>
                <a:cs typeface="Mangal" panose="02040503050203030202" pitchFamily="18" charset="0"/>
              </a:rPr>
              <a:t> = {S → L = ·R}</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 I</a:t>
            </a:r>
            <a:r>
              <a:rPr lang="en-US" baseline="-25000">
                <a:latin typeface="Times New Roman" panose="02020603050405020304" pitchFamily="18" charset="0"/>
                <a:ea typeface="SymbolMT"/>
                <a:cs typeface="Mangal" panose="02040503050203030202" pitchFamily="18" charset="0"/>
              </a:rPr>
              <a:t>7</a:t>
            </a:r>
            <a:r>
              <a:rPr lang="en-US">
                <a:latin typeface="Times New Roman" panose="02020603050405020304" pitchFamily="18" charset="0"/>
                <a:ea typeface="SymbolMT"/>
                <a:cs typeface="Mangal" panose="02040503050203030202" pitchFamily="18" charset="0"/>
              </a:rPr>
              <a:t> = {L →</a:t>
            </a:r>
            <a:r>
              <a:rPr lang="en-US">
                <a:latin typeface="Cambria Math" panose="02040503050406030204" pitchFamily="18" charset="0"/>
                <a:ea typeface="SymbolMT"/>
                <a:cs typeface="Cambria Math" panose="02040503050406030204" pitchFamily="18" charset="0"/>
              </a:rPr>
              <a:t>∗</a:t>
            </a:r>
            <a:r>
              <a:rPr lang="en-US">
                <a:latin typeface="Times New Roman" panose="02020603050405020304" pitchFamily="18" charset="0"/>
                <a:ea typeface="SymbolMT"/>
                <a:cs typeface="Mangal" panose="02040503050203030202" pitchFamily="18" charset="0"/>
              </a:rPr>
              <a:t>R·} </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I</a:t>
            </a:r>
            <a:r>
              <a:rPr lang="en-US" baseline="-25000">
                <a:latin typeface="Times New Roman" panose="02020603050405020304" pitchFamily="18" charset="0"/>
                <a:ea typeface="SymbolMT"/>
                <a:cs typeface="Mangal" panose="02040503050203030202" pitchFamily="18" charset="0"/>
              </a:rPr>
              <a:t>8</a:t>
            </a:r>
            <a:r>
              <a:rPr lang="en-US">
                <a:latin typeface="Times New Roman" panose="02020603050405020304" pitchFamily="18" charset="0"/>
                <a:ea typeface="SymbolMT"/>
                <a:cs typeface="Mangal" panose="02040503050203030202" pitchFamily="18" charset="0"/>
              </a:rPr>
              <a:t> = {R → L·}</a:t>
            </a:r>
            <a:endParaRPr lang="en-US" sz="1600">
              <a:latin typeface="Calibri" panose="020F0502020204030204" pitchFamily="34" charset="0"/>
              <a:ea typeface="Calibri" panose="020F0502020204030204" pitchFamily="34" charset="0"/>
              <a:cs typeface="Mangal" panose="02040503050203030202" pitchFamily="18" charset="0"/>
            </a:endParaRPr>
          </a:p>
          <a:p>
            <a:pPr algn="just">
              <a:lnSpc>
                <a:spcPct val="115000"/>
              </a:lnSpc>
            </a:pPr>
            <a:r>
              <a:rPr lang="en-US">
                <a:latin typeface="Times New Roman" panose="02020603050405020304" pitchFamily="18" charset="0"/>
                <a:ea typeface="SymbolMT"/>
                <a:cs typeface="Mangal" panose="02040503050203030202" pitchFamily="18" charset="0"/>
              </a:rPr>
              <a:t> I</a:t>
            </a:r>
            <a:r>
              <a:rPr lang="en-US" baseline="-25000">
                <a:latin typeface="Times New Roman" panose="02020603050405020304" pitchFamily="18" charset="0"/>
                <a:ea typeface="SymbolMT"/>
                <a:cs typeface="Mangal" panose="02040503050203030202" pitchFamily="18" charset="0"/>
              </a:rPr>
              <a:t>9 </a:t>
            </a:r>
            <a:r>
              <a:rPr lang="en-US">
                <a:latin typeface="Times New Roman" panose="02020603050405020304" pitchFamily="18" charset="0"/>
                <a:ea typeface="SymbolMT"/>
                <a:cs typeface="Mangal" panose="02040503050203030202" pitchFamily="18" charset="0"/>
              </a:rPr>
              <a:t>= {S → L = R·}</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861001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958704"/>
            <a:ext cx="10515600" cy="1325563"/>
          </a:xfrm>
        </p:spPr>
        <p:txBody>
          <a:bodyPr>
            <a:noAutofit/>
          </a:bodyPr>
          <a:lstStyle/>
          <a:p>
            <a:pPr algn="ctr"/>
            <a:r>
              <a:rPr lang="en-US" sz="9600" smtClean="0">
                <a:latin typeface="Bell MT" panose="02020503060305020303" pitchFamily="18" charset="0"/>
              </a:rPr>
              <a:t>Thank You !</a:t>
            </a:r>
            <a:endParaRPr lang="en-US" sz="9600">
              <a:latin typeface="Bell MT" panose="02020503060305020303" pitchFamily="18" charset="0"/>
            </a:endParaRPr>
          </a:p>
        </p:txBody>
      </p:sp>
      <p:sp>
        <p:nvSpPr>
          <p:cNvPr id="3" name="Slide Number Placeholder 2"/>
          <p:cNvSpPr>
            <a:spLocks noGrp="1"/>
          </p:cNvSpPr>
          <p:nvPr>
            <p:ph type="sldNum" sz="quarter" idx="12"/>
          </p:nvPr>
        </p:nvSpPr>
        <p:spPr/>
        <p:txBody>
          <a:bodyPr/>
          <a:lstStyle/>
          <a:p>
            <a:fld id="{10CE138F-077E-4F22-9EFF-343499C387EA}" type="slidenum">
              <a:rPr lang="en-US" smtClean="0"/>
              <a:t>75</a:t>
            </a:fld>
            <a:endParaRPr lang="en-US"/>
          </a:p>
        </p:txBody>
      </p:sp>
    </p:spTree>
    <p:extLst>
      <p:ext uri="{BB962C8B-B14F-4D97-AF65-F5344CB8AC3E}">
        <p14:creationId xmlns:p14="http://schemas.microsoft.com/office/powerpoint/2010/main" val="428521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rgbClr val="C00000"/>
                </a:solidFill>
              </a:rPr>
              <a:t>Parse Tree</a:t>
            </a:r>
            <a:endParaRPr lang="en-US" sz="3200">
              <a:solidFill>
                <a:srgbClr val="C00000"/>
              </a:solidFill>
            </a:endParaRPr>
          </a:p>
        </p:txBody>
      </p:sp>
      <p:sp>
        <p:nvSpPr>
          <p:cNvPr id="3" name="Content Placeholder 2"/>
          <p:cNvSpPr>
            <a:spLocks noGrp="1"/>
          </p:cNvSpPr>
          <p:nvPr>
            <p:ph idx="1"/>
          </p:nvPr>
        </p:nvSpPr>
        <p:spPr/>
        <p:txBody>
          <a:bodyPr>
            <a:normAutofit/>
          </a:bodyPr>
          <a:lstStyle/>
          <a:p>
            <a:r>
              <a:rPr lang="en-US"/>
              <a:t>Graphical representation of a derivation or deduction is called a parse tree. </a:t>
            </a:r>
            <a:endParaRPr lang="en-US" smtClean="0"/>
          </a:p>
          <a:p>
            <a:pPr lvl="1"/>
            <a:r>
              <a:rPr lang="en-US"/>
              <a:t>The root node is labeled by start symbol.                         </a:t>
            </a:r>
          </a:p>
          <a:p>
            <a:pPr lvl="1"/>
            <a:r>
              <a:rPr lang="en-US"/>
              <a:t>Inner nodes of a parse tree are non-terminal symbols.  </a:t>
            </a:r>
          </a:p>
          <a:p>
            <a:pPr lvl="1"/>
            <a:r>
              <a:rPr lang="en-US"/>
              <a:t>The leaves of a parse tree are terminal symbols.</a:t>
            </a:r>
          </a:p>
          <a:p>
            <a:pPr marL="0" indent="0">
              <a:buNone/>
            </a:pPr>
            <a:endParaRPr lang="en-US" smtClean="0"/>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8</a:t>
            </a:fld>
            <a:endParaRPr lang="en-US"/>
          </a:p>
        </p:txBody>
      </p:sp>
      <mc:AlternateContent xmlns:mc="http://schemas.openxmlformats.org/markup-compatibility/2006" xmlns:a14="http://schemas.microsoft.com/office/drawing/2010/main">
        <mc:Choice Requires="a14">
          <p:sp>
            <p:nvSpPr>
              <p:cNvPr id="6" name="Rectangle 5"/>
              <p:cNvSpPr/>
              <p:nvPr/>
            </p:nvSpPr>
            <p:spPr>
              <a:xfrm>
                <a:off x="990600" y="3895183"/>
                <a:ext cx="6096000" cy="1015663"/>
              </a:xfrm>
              <a:prstGeom prst="rect">
                <a:avLst/>
              </a:prstGeom>
            </p:spPr>
            <p:txBody>
              <a:bodyPr>
                <a:spAutoFit/>
              </a:bodyPr>
              <a:lstStyle/>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Eg:</a:t>
                </a:r>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 let us consider a CFG: </a:t>
                </a:r>
              </a:p>
              <a:p>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            </a:t>
                </a:r>
                <a14:m>
                  <m:oMath xmlns:m="http://schemas.openxmlformats.org/officeDocument/2006/math">
                    <m:r>
                      <a:rPr lang="en-US" sz="2000" i="1">
                        <a:effectLst/>
                        <a:latin typeface="Cambria Math" panose="02040503050406030204" pitchFamily="18" charset="0"/>
                        <a:cs typeface="Times New Roman" panose="02020603050405020304" pitchFamily="18" charset="0"/>
                      </a:rPr>
                      <m:t>𝐸</m:t>
                    </m:r>
                    <m:r>
                      <a:rPr lang="en-US" sz="2000" i="1">
                        <a:effectLst/>
                        <a:latin typeface="Cambria Math" panose="02040503050406030204" pitchFamily="18" charset="0"/>
                        <a:cs typeface="Times New Roman" panose="02020603050405020304" pitchFamily="18" charset="0"/>
                      </a:rPr>
                      <m:t>→</m:t>
                    </m:r>
                    <m:r>
                      <a:rPr lang="en-US" sz="2000" i="1">
                        <a:effectLst/>
                        <a:latin typeface="Cambria Math" panose="02040503050406030204" pitchFamily="18" charset="0"/>
                        <a:cs typeface="Times New Roman" panose="02020603050405020304" pitchFamily="18" charset="0"/>
                      </a:rPr>
                      <m:t>𝐸</m:t>
                    </m:r>
                    <m:r>
                      <a:rPr lang="en-US" sz="2000" i="1">
                        <a:effectLst/>
                        <a:latin typeface="Cambria Math" panose="02040503050406030204" pitchFamily="18" charset="0"/>
                        <a:cs typeface="Times New Roman" panose="02020603050405020304" pitchFamily="18" charset="0"/>
                      </a:rPr>
                      <m:t>+</m:t>
                    </m:r>
                    <m:r>
                      <a:rPr lang="en-US" sz="2000" i="1">
                        <a:effectLst/>
                        <a:latin typeface="Cambria Math" panose="02040503050406030204" pitchFamily="18" charset="0"/>
                        <a:cs typeface="Times New Roman" panose="02020603050405020304" pitchFamily="18" charset="0"/>
                      </a:rPr>
                      <m:t>𝐸</m:t>
                    </m:r>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cs typeface="Times New Roman" panose="02020603050405020304" pitchFamily="18" charset="0"/>
                          </a:rPr>
                          <m:t>𝐸</m:t>
                        </m:r>
                        <m:r>
                          <a:rPr lang="en-US" sz="2000" i="1">
                            <a:effectLst/>
                            <a:latin typeface="Cambria Math" panose="02040503050406030204" pitchFamily="18" charset="0"/>
                            <a:cs typeface="Times New Roman" panose="02020603050405020304" pitchFamily="18" charset="0"/>
                          </a:rPr>
                          <m:t>∗</m:t>
                        </m:r>
                        <m:r>
                          <a:rPr lang="en-US" sz="2000" i="1">
                            <a:effectLst/>
                            <a:latin typeface="Cambria Math" panose="02040503050406030204" pitchFamily="18" charset="0"/>
                            <a:cs typeface="Times New Roman" panose="02020603050405020304" pitchFamily="18" charset="0"/>
                          </a:rPr>
                          <m:t>𝐸</m:t>
                        </m:r>
                      </m:e>
                    </m:d>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cs typeface="Times New Roman" panose="02020603050405020304" pitchFamily="18" charset="0"/>
                          </a:rPr>
                          <m:t>𝐸</m:t>
                        </m:r>
                      </m:e>
                    </m:d>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cs typeface="Times New Roman" panose="02020603050405020304" pitchFamily="18" charset="0"/>
                          </a:rPr>
                          <m:t>−</m:t>
                        </m:r>
                        <m:r>
                          <a:rPr lang="en-US" sz="2000" i="1">
                            <a:effectLst/>
                            <a:latin typeface="Cambria Math" panose="02040503050406030204" pitchFamily="18" charset="0"/>
                            <a:cs typeface="Times New Roman" panose="02020603050405020304" pitchFamily="18" charset="0"/>
                          </a:rPr>
                          <m:t>𝐸</m:t>
                        </m:r>
                      </m:e>
                    </m:d>
                    <m:r>
                      <a:rPr lang="en-US" sz="2000" i="1">
                        <a:effectLst/>
                        <a:latin typeface="Cambria Math" panose="02040503050406030204" pitchFamily="18" charset="0"/>
                        <a:cs typeface="Times New Roman" panose="02020603050405020304" pitchFamily="18" charset="0"/>
                      </a:rPr>
                      <m:t>𝑖𝑑</m:t>
                    </m:r>
                  </m:oMath>
                </a14:m>
                <a:endParaRPr lang="en-US" sz="2000">
                  <a:effectLs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a:effectLst/>
                    <a:latin typeface="Arial Unicode MS" panose="020B0604020202020204" pitchFamily="34" charset="-128"/>
                    <a:ea typeface="Arial Unicode MS" panose="020B0604020202020204" pitchFamily="34" charset="-128"/>
                    <a:cs typeface="Arial Unicode MS" panose="020B0604020202020204" pitchFamily="34" charset="-128"/>
                  </a:rPr>
                  <a:t>Then the parse tree for –(id+id) is:</a:t>
                </a:r>
              </a:p>
            </p:txBody>
          </p:sp>
        </mc:Choice>
        <mc:Fallback xmlns="">
          <p:sp>
            <p:nvSpPr>
              <p:cNvPr id="6" name="Rectangle 5"/>
              <p:cNvSpPr>
                <a:spLocks noRot="1" noChangeAspect="1" noMove="1" noResize="1" noEditPoints="1" noAdjustHandles="1" noChangeArrowheads="1" noChangeShapeType="1" noTextEdit="1"/>
              </p:cNvSpPr>
              <p:nvPr/>
            </p:nvSpPr>
            <p:spPr>
              <a:xfrm>
                <a:off x="990600" y="3895183"/>
                <a:ext cx="6096000" cy="1015663"/>
              </a:xfrm>
              <a:prstGeom prst="rect">
                <a:avLst/>
              </a:prstGeom>
              <a:blipFill rotWithShape="0">
                <a:blip r:embed="rId2"/>
                <a:stretch>
                  <a:fillRect l="-1100" t="-3593" b="-9581"/>
                </a:stretch>
              </a:blipFill>
            </p:spPr>
            <p:txBody>
              <a:bodyPr/>
              <a:lstStyle/>
              <a:p>
                <a:r>
                  <a:rPr lang="en-US">
                    <a:noFill/>
                  </a:rPr>
                  <a:t> </a:t>
                </a:r>
              </a:p>
            </p:txBody>
          </p:sp>
        </mc:Fallback>
      </mc:AlternateContent>
      <p:pic>
        <p:nvPicPr>
          <p:cNvPr id="7" name="Picture 6"/>
          <p:cNvPicPr/>
          <p:nvPr/>
        </p:nvPicPr>
        <p:blipFill>
          <a:blip r:embed="rId3"/>
          <a:srcRect/>
          <a:stretch>
            <a:fillRect/>
          </a:stretch>
        </p:blipFill>
        <p:spPr bwMode="auto">
          <a:xfrm>
            <a:off x="5948082" y="4118025"/>
            <a:ext cx="1936377" cy="1944415"/>
          </a:xfrm>
          <a:prstGeom prst="rect">
            <a:avLst/>
          </a:prstGeom>
          <a:noFill/>
          <a:ln w="9525">
            <a:noFill/>
            <a:miter lim="800000"/>
            <a:headEnd/>
            <a:tailEnd/>
          </a:ln>
        </p:spPr>
      </p:pic>
    </p:spTree>
    <p:extLst>
      <p:ext uri="{BB962C8B-B14F-4D97-AF65-F5344CB8AC3E}">
        <p14:creationId xmlns:p14="http://schemas.microsoft.com/office/powerpoint/2010/main" val="326071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942"/>
            <a:ext cx="10515600" cy="484094"/>
          </a:xfrm>
        </p:spPr>
        <p:txBody>
          <a:bodyPr>
            <a:noAutofit/>
          </a:bodyPr>
          <a:lstStyle/>
          <a:p>
            <a:r>
              <a:rPr lang="en-US" sz="3200" smtClean="0">
                <a:solidFill>
                  <a:srgbClr val="C00000"/>
                </a:solidFill>
              </a:rPr>
              <a:t/>
            </a:r>
            <a:br>
              <a:rPr lang="en-US" sz="3200" smtClean="0">
                <a:solidFill>
                  <a:srgbClr val="C00000"/>
                </a:solidFill>
              </a:rPr>
            </a:br>
            <a:r>
              <a:rPr lang="en-US" sz="3200" smtClean="0">
                <a:solidFill>
                  <a:srgbClr val="C00000"/>
                </a:solidFill>
              </a:rPr>
              <a:t>Ambiguity</a:t>
            </a:r>
            <a:r>
              <a:rPr lang="en-US" sz="3200">
                <a:solidFill>
                  <a:srgbClr val="C00000"/>
                </a:solidFill>
              </a:rPr>
              <a:t/>
            </a:r>
            <a:br>
              <a:rPr lang="en-US" sz="3200">
                <a:solidFill>
                  <a:srgbClr val="C00000"/>
                </a:solidFill>
              </a:rPr>
            </a:br>
            <a:r>
              <a:rPr lang="en-US" sz="3200">
                <a:solidFill>
                  <a:srgbClr val="C00000"/>
                </a:solidFill>
              </a:rPr>
              <a:t/>
            </a:r>
            <a:br>
              <a:rPr lang="en-US" sz="3200">
                <a:solidFill>
                  <a:srgbClr val="C00000"/>
                </a:solidFill>
              </a:rPr>
            </a:br>
            <a:endParaRPr lang="en-US" sz="3200">
              <a:solidFill>
                <a:srgbClr val="C00000"/>
              </a:solidFill>
            </a:endParaRPr>
          </a:p>
        </p:txBody>
      </p:sp>
      <p:sp>
        <p:nvSpPr>
          <p:cNvPr id="3" name="Content Placeholder 2"/>
          <p:cNvSpPr>
            <a:spLocks noGrp="1"/>
          </p:cNvSpPr>
          <p:nvPr>
            <p:ph idx="1"/>
          </p:nvPr>
        </p:nvSpPr>
        <p:spPr>
          <a:xfrm>
            <a:off x="838200" y="753036"/>
            <a:ext cx="10515600" cy="4351338"/>
          </a:xfrm>
        </p:spPr>
        <p:txBody>
          <a:bodyPr>
            <a:normAutofit/>
          </a:bodyPr>
          <a:lstStyle/>
          <a:p>
            <a:r>
              <a:rPr lang="en-US" sz="2000"/>
              <a:t>A grammar that produces more than one parse for some sentence is said to be ambiguous grammar</a:t>
            </a:r>
            <a:r>
              <a:rPr lang="en-US" sz="2000" smtClean="0"/>
              <a:t>.</a:t>
            </a:r>
          </a:p>
          <a:p>
            <a:r>
              <a:rPr lang="en-US" sz="2000" smtClean="0"/>
              <a:t>A </a:t>
            </a:r>
            <a:r>
              <a:rPr lang="en-US" sz="2000"/>
              <a:t>grammar G is said to be ambiguous if there is a string w є L(G) for which we can construct more than one parse tree rooted at start symbol of the production</a:t>
            </a:r>
            <a:r>
              <a:rPr lang="en-US" sz="2000" smtClean="0"/>
              <a:t>.</a:t>
            </a:r>
          </a:p>
          <a:p>
            <a:endParaRPr lang="en-US" sz="2000"/>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9</a:t>
            </a:fld>
            <a:endParaRPr lang="en-US"/>
          </a:p>
        </p:txBody>
      </p:sp>
      <p:sp>
        <p:nvSpPr>
          <p:cNvPr id="6" name="Rectangle 5"/>
          <p:cNvSpPr/>
          <p:nvPr/>
        </p:nvSpPr>
        <p:spPr>
          <a:xfrm>
            <a:off x="990599" y="2139482"/>
            <a:ext cx="8664389" cy="3139321"/>
          </a:xfrm>
          <a:prstGeom prst="rect">
            <a:avLst/>
          </a:prstGeom>
        </p:spPr>
        <p:txBody>
          <a:bodyPr wrap="square">
            <a:spAutoFit/>
          </a:bodyPr>
          <a:lstStyle/>
          <a:p>
            <a:r>
              <a:rPr lang="en-US">
                <a:solidFill>
                  <a:srgbClr val="000000"/>
                </a:solidFill>
                <a:latin typeface="TimesNewRoman"/>
              </a:rPr>
              <a:t>Example : Given grammar G : E → E+E | E*E | ( E ) | - E | </a:t>
            </a:r>
            <a:r>
              <a:rPr lang="en-US" smtClean="0">
                <a:solidFill>
                  <a:srgbClr val="000000"/>
                </a:solidFill>
                <a:latin typeface="TimesNewRoman"/>
              </a:rPr>
              <a:t>id</a:t>
            </a:r>
          </a:p>
          <a:p>
            <a:r>
              <a:rPr lang="en-US">
                <a:solidFill>
                  <a:srgbClr val="000000"/>
                </a:solidFill>
                <a:latin typeface="TimesNewRoman"/>
              </a:rPr>
              <a:t/>
            </a:r>
            <a:br>
              <a:rPr lang="en-US">
                <a:solidFill>
                  <a:srgbClr val="000000"/>
                </a:solidFill>
                <a:latin typeface="TimesNewRoman"/>
              </a:rPr>
            </a:br>
            <a:r>
              <a:rPr lang="en-US">
                <a:solidFill>
                  <a:srgbClr val="000000"/>
                </a:solidFill>
                <a:latin typeface="TimesNewRoman"/>
              </a:rPr>
              <a:t>The sentence id+id*id has the following two distinct leftmost </a:t>
            </a:r>
            <a:r>
              <a:rPr lang="en-US" smtClean="0">
                <a:solidFill>
                  <a:srgbClr val="000000"/>
                </a:solidFill>
                <a:latin typeface="TimesNewRoman"/>
              </a:rPr>
              <a:t> derivations:</a:t>
            </a:r>
          </a:p>
          <a:p>
            <a:r>
              <a:rPr lang="en-US">
                <a:solidFill>
                  <a:srgbClr val="000000"/>
                </a:solidFill>
                <a:latin typeface="TimesNewRoman"/>
              </a:rPr>
              <a:t/>
            </a:r>
            <a:br>
              <a:rPr lang="en-US">
                <a:solidFill>
                  <a:srgbClr val="000000"/>
                </a:solidFill>
                <a:latin typeface="TimesNewRoman"/>
              </a:rPr>
            </a:br>
            <a:r>
              <a:rPr lang="en-US">
                <a:solidFill>
                  <a:srgbClr val="000000"/>
                </a:solidFill>
                <a:latin typeface="TimesNewRoman"/>
              </a:rPr>
              <a:t>E → E+ </a:t>
            </a:r>
            <a:r>
              <a:rPr lang="en-US" smtClean="0">
                <a:solidFill>
                  <a:srgbClr val="000000"/>
                </a:solidFill>
                <a:latin typeface="TimesNewRoman"/>
              </a:rPr>
              <a:t>E			 </a:t>
            </a:r>
            <a:r>
              <a:rPr lang="en-US">
                <a:solidFill>
                  <a:srgbClr val="000000"/>
                </a:solidFill>
                <a:latin typeface="TimesNewRoman"/>
              </a:rPr>
              <a:t>E → E* E</a:t>
            </a:r>
            <a:br>
              <a:rPr lang="en-US">
                <a:solidFill>
                  <a:srgbClr val="000000"/>
                </a:solidFill>
                <a:latin typeface="TimesNewRoman"/>
              </a:rPr>
            </a:br>
            <a:r>
              <a:rPr lang="en-US">
                <a:solidFill>
                  <a:srgbClr val="000000"/>
                </a:solidFill>
                <a:latin typeface="TimesNewRoman"/>
              </a:rPr>
              <a:t>E → id + </a:t>
            </a:r>
            <a:r>
              <a:rPr lang="en-US" smtClean="0">
                <a:solidFill>
                  <a:srgbClr val="000000"/>
                </a:solidFill>
                <a:latin typeface="TimesNewRoman"/>
              </a:rPr>
              <a:t>E			 </a:t>
            </a:r>
            <a:r>
              <a:rPr lang="en-US">
                <a:solidFill>
                  <a:srgbClr val="000000"/>
                </a:solidFill>
                <a:latin typeface="TimesNewRoman"/>
              </a:rPr>
              <a:t>E → E + E * E</a:t>
            </a:r>
            <a:br>
              <a:rPr lang="en-US">
                <a:solidFill>
                  <a:srgbClr val="000000"/>
                </a:solidFill>
                <a:latin typeface="TimesNewRoman"/>
              </a:rPr>
            </a:br>
            <a:r>
              <a:rPr lang="en-US">
                <a:solidFill>
                  <a:srgbClr val="000000"/>
                </a:solidFill>
                <a:latin typeface="TimesNewRoman"/>
              </a:rPr>
              <a:t>E → id + E * </a:t>
            </a:r>
            <a:r>
              <a:rPr lang="en-US" smtClean="0">
                <a:solidFill>
                  <a:srgbClr val="000000"/>
                </a:solidFill>
                <a:latin typeface="TimesNewRoman"/>
              </a:rPr>
              <a:t>E			 </a:t>
            </a:r>
            <a:r>
              <a:rPr lang="en-US">
                <a:solidFill>
                  <a:srgbClr val="000000"/>
                </a:solidFill>
                <a:latin typeface="TimesNewRoman"/>
              </a:rPr>
              <a:t>E → id + E * E</a:t>
            </a:r>
            <a:br>
              <a:rPr lang="en-US">
                <a:solidFill>
                  <a:srgbClr val="000000"/>
                </a:solidFill>
                <a:latin typeface="TimesNewRoman"/>
              </a:rPr>
            </a:br>
            <a:r>
              <a:rPr lang="en-US">
                <a:solidFill>
                  <a:srgbClr val="000000"/>
                </a:solidFill>
                <a:latin typeface="TimesNewRoman"/>
              </a:rPr>
              <a:t>E → id + id * </a:t>
            </a:r>
            <a:r>
              <a:rPr lang="en-US" smtClean="0">
                <a:solidFill>
                  <a:srgbClr val="000000"/>
                </a:solidFill>
                <a:latin typeface="TimesNewRoman"/>
              </a:rPr>
              <a:t>E			 </a:t>
            </a:r>
            <a:r>
              <a:rPr lang="en-US">
                <a:solidFill>
                  <a:srgbClr val="000000"/>
                </a:solidFill>
                <a:latin typeface="TimesNewRoman"/>
              </a:rPr>
              <a:t>E → id + id * E</a:t>
            </a:r>
            <a:br>
              <a:rPr lang="en-US">
                <a:solidFill>
                  <a:srgbClr val="000000"/>
                </a:solidFill>
                <a:latin typeface="TimesNewRoman"/>
              </a:rPr>
            </a:br>
            <a:r>
              <a:rPr lang="en-US">
                <a:solidFill>
                  <a:srgbClr val="000000"/>
                </a:solidFill>
                <a:latin typeface="TimesNewRoman"/>
              </a:rPr>
              <a:t>E → id + id * id </a:t>
            </a:r>
            <a:r>
              <a:rPr lang="en-US" smtClean="0">
                <a:solidFill>
                  <a:srgbClr val="000000"/>
                </a:solidFill>
                <a:latin typeface="TimesNewRoman"/>
              </a:rPr>
              <a:t>			 E </a:t>
            </a:r>
            <a:r>
              <a:rPr lang="en-US">
                <a:solidFill>
                  <a:srgbClr val="000000"/>
                </a:solidFill>
                <a:latin typeface="TimesNewRoman"/>
              </a:rPr>
              <a:t>→ id + id * </a:t>
            </a:r>
            <a:r>
              <a:rPr lang="en-US" smtClean="0">
                <a:solidFill>
                  <a:srgbClr val="000000"/>
                </a:solidFill>
                <a:latin typeface="TimesNewRoman"/>
              </a:rPr>
              <a:t>id</a:t>
            </a:r>
            <a:r>
              <a:rPr lang="en-US">
                <a:solidFill>
                  <a:srgbClr val="000000"/>
                </a:solidFill>
                <a:latin typeface="TimesNewRoman"/>
              </a:rPr>
              <a:t/>
            </a:r>
            <a:br>
              <a:rPr lang="en-US">
                <a:solidFill>
                  <a:srgbClr val="000000"/>
                </a:solidFill>
                <a:latin typeface="TimesNewRoman"/>
              </a:rPr>
            </a:br>
            <a:r>
              <a:rPr lang="en-US">
                <a:solidFill>
                  <a:srgbClr val="000000"/>
                </a:solidFill>
                <a:latin typeface="TimesNewRoman"/>
              </a:rPr>
              <a:t/>
            </a:r>
            <a:br>
              <a:rPr lang="en-US">
                <a:solidFill>
                  <a:srgbClr val="000000"/>
                </a:solidFill>
                <a:latin typeface="TimesNewRoman"/>
              </a:rPr>
            </a:br>
            <a:endParaRPr lang="en-US"/>
          </a:p>
        </p:txBody>
      </p:sp>
      <p:sp>
        <p:nvSpPr>
          <p:cNvPr id="7" name="Rectangle 6"/>
          <p:cNvSpPr/>
          <p:nvPr/>
        </p:nvSpPr>
        <p:spPr>
          <a:xfrm>
            <a:off x="838200" y="4817138"/>
            <a:ext cx="6096000" cy="646331"/>
          </a:xfrm>
          <a:prstGeom prst="rect">
            <a:avLst/>
          </a:prstGeom>
        </p:spPr>
        <p:txBody>
          <a:bodyPr>
            <a:spAutoFit/>
          </a:bodyPr>
          <a:lstStyle/>
          <a:p>
            <a:r>
              <a:rPr lang="en-US">
                <a:solidFill>
                  <a:srgbClr val="000000"/>
                </a:solidFill>
                <a:latin typeface="TimesNewRoman"/>
              </a:rPr>
              <a:t/>
            </a:r>
            <a:br>
              <a:rPr lang="en-US">
                <a:solidFill>
                  <a:srgbClr val="000000"/>
                </a:solidFill>
                <a:latin typeface="TimesNewRoman"/>
              </a:rPr>
            </a:br>
            <a:endParaRPr lang="en-US"/>
          </a:p>
        </p:txBody>
      </p:sp>
    </p:spTree>
    <p:extLst>
      <p:ext uri="{BB962C8B-B14F-4D97-AF65-F5344CB8AC3E}">
        <p14:creationId xmlns:p14="http://schemas.microsoft.com/office/powerpoint/2010/main" val="2804498526"/>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3447</TotalTime>
  <Words>6408</Words>
  <Application>Microsoft Office PowerPoint</Application>
  <PresentationFormat>Widescreen</PresentationFormat>
  <Paragraphs>1343</Paragraphs>
  <Slides>75</Slides>
  <Notes>2</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75</vt:i4>
      </vt:variant>
    </vt:vector>
  </HeadingPairs>
  <TitlesOfParts>
    <vt:vector size="95" baseType="lpstr">
      <vt:lpstr>Arial Unicode MS</vt:lpstr>
      <vt:lpstr>SimSun</vt:lpstr>
      <vt:lpstr>Arial</vt:lpstr>
      <vt:lpstr>Baskerville Old Face</vt:lpstr>
      <vt:lpstr>Bell MT</vt:lpstr>
      <vt:lpstr>Bodoni MT</vt:lpstr>
      <vt:lpstr>Book Antiqua</vt:lpstr>
      <vt:lpstr>Calibri</vt:lpstr>
      <vt:lpstr>Calibri Light</vt:lpstr>
      <vt:lpstr>Cambria Math</vt:lpstr>
      <vt:lpstr>Garamond</vt:lpstr>
      <vt:lpstr>Mangal</vt:lpstr>
      <vt:lpstr>Sitka Banner</vt:lpstr>
      <vt:lpstr>Sylfaen</vt:lpstr>
      <vt:lpstr>SymbolMT</vt:lpstr>
      <vt:lpstr>Times New Roman</vt:lpstr>
      <vt:lpstr>TimesNewRoman</vt:lpstr>
      <vt:lpstr>Wingdings</vt:lpstr>
      <vt:lpstr>Office Theme</vt:lpstr>
      <vt:lpstr>Organic</vt:lpstr>
      <vt:lpstr>Unit – III  ( Parsing)</vt:lpstr>
      <vt:lpstr>Syntax Analysis</vt:lpstr>
      <vt:lpstr> Position of Parser in compiler </vt:lpstr>
      <vt:lpstr>Example: input and output of parser</vt:lpstr>
      <vt:lpstr>PowerPoint Presentation</vt:lpstr>
      <vt:lpstr>Derivations </vt:lpstr>
      <vt:lpstr>Types of derivations</vt:lpstr>
      <vt:lpstr>Parse Tree</vt:lpstr>
      <vt:lpstr> Ambiguity  </vt:lpstr>
      <vt:lpstr>The two corresponding parse trees are : </vt:lpstr>
      <vt:lpstr>Eliminating Left Recursion:</vt:lpstr>
      <vt:lpstr> Left factoring  </vt:lpstr>
      <vt:lpstr>PARSING</vt:lpstr>
      <vt:lpstr>TOP-DOWN PARSING</vt:lpstr>
      <vt:lpstr> 1. RECURSIVE DESCENT PARSING  </vt:lpstr>
      <vt:lpstr> RECURSIVE DESCENT PARSING  </vt:lpstr>
      <vt:lpstr>  Example for recursive decent parsing   </vt:lpstr>
      <vt:lpstr>PowerPoint Presentation</vt:lpstr>
      <vt:lpstr> 2. PREDICTIVE PARSING  </vt:lpstr>
      <vt:lpstr>Predictive Parser</vt:lpstr>
      <vt:lpstr>Predictive parsing program: </vt:lpstr>
      <vt:lpstr>Algorithm for nonrecursive predictive parsing:  </vt:lpstr>
      <vt:lpstr> Predictive parsing table construction </vt:lpstr>
      <vt:lpstr>Example:   Consider the following grammar  and compute first of all non-terminals.  </vt:lpstr>
      <vt:lpstr>Follow (A)</vt:lpstr>
      <vt:lpstr>Example:   Consider the following grammar and compute follow of all the non-terminals.  </vt:lpstr>
      <vt:lpstr>Algorithm for construction of predictive parsing table</vt:lpstr>
      <vt:lpstr>Example:   Consider the following grammar  and construct LL(1) parsing table. Parse the string id+id*id.  </vt:lpstr>
      <vt:lpstr>Predictive parsing table or LL(1) parsing table</vt:lpstr>
      <vt:lpstr>LL(1) parsing of the string: id+id*id</vt:lpstr>
      <vt:lpstr>LL(1) Grammar</vt:lpstr>
      <vt:lpstr>Exercise</vt:lpstr>
      <vt:lpstr>Bottom-Up Parsing </vt:lpstr>
      <vt:lpstr>PowerPoint Presentation</vt:lpstr>
      <vt:lpstr>Example: A Shift-Reduce Parser with Handle</vt:lpstr>
      <vt:lpstr>Stack Implementation of Shift-Reduce Parser </vt:lpstr>
      <vt:lpstr>Stack Implementation of S-R Parser</vt:lpstr>
      <vt:lpstr> Conflicts in shift-reduce parsing:  </vt:lpstr>
      <vt:lpstr>Operator Precedence Parsing</vt:lpstr>
      <vt:lpstr>Rules for binary operations</vt:lpstr>
      <vt:lpstr>Precedence Relation Table</vt:lpstr>
      <vt:lpstr>Operator precedence parsing algorithm  </vt:lpstr>
      <vt:lpstr>PowerPoint Presentation</vt:lpstr>
      <vt:lpstr> Bornat’s Method for constructing Precedence Relation Table</vt:lpstr>
      <vt:lpstr>Bornat’s Method contd..</vt:lpstr>
      <vt:lpstr>Example:</vt:lpstr>
      <vt:lpstr>PowerPoint Presentation</vt:lpstr>
      <vt:lpstr>PowerPoint Presentation</vt:lpstr>
      <vt:lpstr>LR Parsers</vt:lpstr>
      <vt:lpstr>Structure of LR Parsers</vt:lpstr>
      <vt:lpstr>Structure of LR Parsers</vt:lpstr>
      <vt:lpstr>LR Parsing algorithm   </vt:lpstr>
      <vt:lpstr> CONSTRUCTING SLR(1) PARSING TABLE:  </vt:lpstr>
      <vt:lpstr>Example:</vt:lpstr>
      <vt:lpstr>PowerPoint Presentation</vt:lpstr>
      <vt:lpstr>PowerPoint Presentation</vt:lpstr>
      <vt:lpstr>Algorithm for construction of SLR parsing table </vt:lpstr>
      <vt:lpstr>Example: Construct the SLR parsing table for the grammar:  { C→AB       A→a      B→a } and parse the string aaaa using the table.</vt:lpstr>
      <vt:lpstr>Parsing aaa using SLR(1) technique</vt:lpstr>
      <vt:lpstr>Example for SLR parsing:  </vt:lpstr>
      <vt:lpstr>Canonical LR Parsing</vt:lpstr>
      <vt:lpstr>PowerPoint Presentation</vt:lpstr>
      <vt:lpstr>Constructing LR(1) Parsing Table</vt:lpstr>
      <vt:lpstr>Example: </vt:lpstr>
      <vt:lpstr>LR(1) collection of items</vt:lpstr>
      <vt:lpstr>LR(1) Parsing Table</vt:lpstr>
      <vt:lpstr>Parsing LR(1) algorithm for the input string: aba </vt:lpstr>
      <vt:lpstr>Exercise: </vt:lpstr>
      <vt:lpstr>LALR(1) Parsing</vt:lpstr>
      <vt:lpstr>Constructing LALR Parsing Tables </vt:lpstr>
      <vt:lpstr>PowerPoint Presentation</vt:lpstr>
      <vt:lpstr>PowerPoint Presentation</vt:lpstr>
      <vt:lpstr>KERNEL AND NON-KERNEL ITEMS </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Resham</dc:creator>
  <cp:lastModifiedBy>DsinghMa</cp:lastModifiedBy>
  <cp:revision>470</cp:revision>
  <dcterms:created xsi:type="dcterms:W3CDTF">2016-12-19T13:10:35Z</dcterms:created>
  <dcterms:modified xsi:type="dcterms:W3CDTF">2020-08-19T13:45:50Z</dcterms:modified>
</cp:coreProperties>
</file>