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ACB2B-3FB6-42E1-9BD0-90F597DF6F2E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6FAF3-ACC2-4DD5-BE62-A7B67F4C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6FAF3-ACC2-4DD5-BE62-A7B67F4C8D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311FF-7B27-4B72-883F-737B280523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CB4555C-E692-4003-B37E-019F0BE35EF4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90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299-1FF2-4B72-8AFC-E8177BFC1806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0FA447-D955-413D-B8EB-315F962D0235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3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555C-E692-4003-B37E-019F0BE35EF4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8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985-48A1-424C-8618-DCB85AA5DE6F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4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8D15-6104-4FFD-8DD3-CDE99FBC5FD9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9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DDC-B26A-48F4-9E3A-BD88371B82E6}" type="datetime1">
              <a:rPr lang="en-US" smtClean="0"/>
              <a:t>6/20/2020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7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957-B029-4536-B1A8-835DD82AC8CF}" type="datetime1">
              <a:rPr lang="en-US" smtClean="0"/>
              <a:t>6/20/2020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9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DC01-6B24-45BD-856D-6F6B3E152BB5}" type="datetime1">
              <a:rPr lang="en-US" smtClean="0"/>
              <a:t>6/20/2020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57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850-AE3C-4B9D-B200-76750CBF9BA5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33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DD10-5603-4C98-92AF-34FD8040C9B7}" type="datetime1">
              <a:rPr lang="en-US" smtClean="0"/>
              <a:t>6/20/2020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10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985-48A1-424C-8618-DCB85AA5DE6F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20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2B9A-68B5-4617-8BB0-E24E195C06A4}" type="datetime1">
              <a:rPr lang="en-US" smtClean="0"/>
              <a:t>6/20/2020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45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299-1FF2-4B72-8AFC-E8177BFC1806}" type="datetime1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7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A447-D955-413D-B8EB-315F962D0235}" type="datetime1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77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555C-E692-4003-B37E-019F0BE35EF4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9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985-48A1-424C-8618-DCB85AA5DE6F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7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8D15-6104-4FFD-8DD3-CDE99FBC5FD9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75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DDC-B26A-48F4-9E3A-BD88371B82E6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05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957-B029-4536-B1A8-835DD82AC8CF}" type="datetime1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09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DC01-6B24-45BD-856D-6F6B3E152BB5}" type="datetime1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39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850-AE3C-4B9D-B200-76750CBF9BA5}" type="datetime1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7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3178D15-6104-4FFD-8DD3-CDE99FBC5FD9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4723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DD10-5603-4C98-92AF-34FD8040C9B7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09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2B9A-68B5-4617-8BB0-E24E195C06A4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912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7B4F-A11B-4FB9-83C4-FE4B0E6E7515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416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7B4F-A11B-4FB9-83C4-FE4B0E6E7515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59369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7B4F-A11B-4FB9-83C4-FE4B0E6E7515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489985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7B4F-A11B-4FB9-83C4-FE4B0E6E7515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60456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7B4F-A11B-4FB9-83C4-FE4B0E6E7515}" type="datetime1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7819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7B4F-A11B-4FB9-83C4-FE4B0E6E7515}" type="datetime1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4164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299-1FF2-4B72-8AFC-E8177BFC1806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259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A447-D955-413D-B8EB-315F962D0235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7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DDC-B26A-48F4-9E3A-BD88371B82E6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8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957-B029-4536-B1A8-835DD82AC8CF}" type="datetime1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DC01-6B24-45BD-856D-6F6B3E152BB5}" type="datetime1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850-AE3C-4B9D-B200-76750CBF9BA5}" type="datetime1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1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1D4DD10-5603-4C98-92AF-34FD8040C9B7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4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8B42B9A-68B5-4617-8BB0-E24E195C06A4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7FA7B4F-A11B-4FB9-83C4-FE4B0E6E7515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1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FA7B4F-A11B-4FB9-83C4-FE4B0E6E7515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FA7B4F-A11B-4FB9-83C4-FE4B0E6E7515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ABC812-AC9D-45CF-A2E0-AB450E8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– 4  </a:t>
            </a:r>
            <a:r>
              <a:rPr lang="en-US" dirty="0"/>
              <a:t>P</a:t>
            </a:r>
            <a:r>
              <a:rPr lang="en-US" dirty="0" smtClean="0"/>
              <a:t>art </a:t>
            </a:r>
            <a:r>
              <a:rPr lang="en-US" dirty="0"/>
              <a:t>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( Syntax Directed Translation)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BSc CSIT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Semester</a:t>
            </a:r>
          </a:p>
          <a:p>
            <a:pPr marL="0" indent="0" algn="ctr">
              <a:buNone/>
            </a:pPr>
            <a:r>
              <a:rPr lang="en-US" sz="2800" dirty="0"/>
              <a:t>2020</a:t>
            </a:r>
          </a:p>
          <a:p>
            <a:pPr marL="0" indent="0" algn="ctr">
              <a:buNone/>
            </a:pPr>
            <a:r>
              <a:rPr lang="en-US" sz="2800" dirty="0" smtClean="0"/>
              <a:t>Mid-Western University, Surkhet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Prepared By:</a:t>
            </a:r>
          </a:p>
          <a:p>
            <a:pPr marL="0" indent="0" algn="ctr">
              <a:buNone/>
            </a:pPr>
            <a:r>
              <a:rPr lang="en-US" sz="2800" dirty="0" smtClean="0"/>
              <a:t>Dabbal Singh Mahara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Example: Dependency </a:t>
            </a:r>
            <a:r>
              <a:rPr lang="en-US" b="1" dirty="0">
                <a:solidFill>
                  <a:srgbClr val="FFFF00"/>
                </a:solidFill>
              </a:rPr>
              <a:t>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9971" y="2557463"/>
            <a:ext cx="5129213" cy="340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69268" y="6621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Example: let’s take a grammar,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1146" y="1334888"/>
            <a:ext cx="1456692" cy="17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786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S-Attributed </a:t>
            </a:r>
            <a:r>
              <a:rPr lang="en-US" b="1" dirty="0" smtClean="0">
                <a:solidFill>
                  <a:srgbClr val="FFFF00"/>
                </a:solidFill>
              </a:rPr>
              <a:t>Definitions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176" y="428625"/>
            <a:ext cx="8015288" cy="5927725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A </a:t>
            </a:r>
            <a:r>
              <a:rPr lang="en-US" sz="2400" dirty="0"/>
              <a:t>syntax-directed definition that uses synthesized attributes exclusively is called an </a:t>
            </a:r>
            <a:r>
              <a:rPr lang="en-US" sz="2400" i="1" dirty="0"/>
              <a:t>S-attributed definition </a:t>
            </a:r>
            <a:r>
              <a:rPr lang="en-US" sz="2400" dirty="0"/>
              <a:t>(or </a:t>
            </a:r>
            <a:r>
              <a:rPr lang="en-US" sz="2400" i="1" dirty="0" smtClean="0"/>
              <a:t>S-attributed </a:t>
            </a:r>
            <a:r>
              <a:rPr lang="en-US" sz="2400" i="1" dirty="0"/>
              <a:t>grammar</a:t>
            </a:r>
            <a:r>
              <a:rPr lang="en-US" sz="2400" dirty="0"/>
              <a:t>).</a:t>
            </a:r>
          </a:p>
          <a:p>
            <a:pPr lvl="0"/>
            <a:r>
              <a:rPr lang="en-US" sz="2400" dirty="0"/>
              <a:t>A parse tree of an S-attributed definition is annotated by evaluating the semantic rules for the attribute at each node in bottom-up manner.</a:t>
            </a:r>
          </a:p>
          <a:p>
            <a:r>
              <a:rPr lang="en-US" sz="2400" dirty="0" smtClean="0"/>
              <a:t>Let’s </a:t>
            </a:r>
            <a:r>
              <a:rPr lang="en-US" sz="2400" dirty="0"/>
              <a:t>take a grammar:</a:t>
            </a:r>
            <a:endParaRPr lang="en-US" sz="2400" dirty="0"/>
          </a:p>
          <a:p>
            <a:pPr marL="78867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L → E </a:t>
            </a:r>
            <a:r>
              <a:rPr lang="en-US" sz="2000" b="1" dirty="0">
                <a:solidFill>
                  <a:srgbClr val="7030A0"/>
                </a:solidFill>
              </a:rPr>
              <a:t>return 		</a:t>
            </a:r>
            <a:r>
              <a:rPr lang="en-US" sz="2000" dirty="0">
                <a:solidFill>
                  <a:srgbClr val="7030A0"/>
                </a:solidFill>
              </a:rPr>
              <a:t>print(</a:t>
            </a:r>
            <a:r>
              <a:rPr lang="en-US" sz="2000" dirty="0" err="1">
                <a:solidFill>
                  <a:srgbClr val="7030A0"/>
                </a:solidFill>
              </a:rPr>
              <a:t>E.val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</a:p>
          <a:p>
            <a:pPr marL="78867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E → </a:t>
            </a:r>
            <a:r>
              <a:rPr lang="en-US" sz="2000" dirty="0" err="1">
                <a:solidFill>
                  <a:srgbClr val="7030A0"/>
                </a:solidFill>
              </a:rPr>
              <a:t>E1</a:t>
            </a:r>
            <a:r>
              <a:rPr lang="en-US" sz="2000" dirty="0">
                <a:solidFill>
                  <a:srgbClr val="7030A0"/>
                </a:solidFill>
              </a:rPr>
              <a:t> + T 		</a:t>
            </a:r>
            <a:r>
              <a:rPr lang="en-US" sz="2000" dirty="0" err="1">
                <a:solidFill>
                  <a:srgbClr val="7030A0"/>
                </a:solidFill>
              </a:rPr>
              <a:t>E.val</a:t>
            </a:r>
            <a:r>
              <a:rPr lang="en-US" sz="2000" dirty="0">
                <a:solidFill>
                  <a:srgbClr val="7030A0"/>
                </a:solidFill>
              </a:rPr>
              <a:t> = </a:t>
            </a:r>
            <a:r>
              <a:rPr lang="en-US" sz="2000" dirty="0" err="1">
                <a:solidFill>
                  <a:srgbClr val="7030A0"/>
                </a:solidFill>
              </a:rPr>
              <a:t>E1.val</a:t>
            </a:r>
            <a:r>
              <a:rPr lang="en-US" sz="2000" dirty="0">
                <a:solidFill>
                  <a:srgbClr val="7030A0"/>
                </a:solidFill>
              </a:rPr>
              <a:t> + </a:t>
            </a:r>
            <a:r>
              <a:rPr lang="en-US" sz="2000" dirty="0" err="1">
                <a:solidFill>
                  <a:srgbClr val="7030A0"/>
                </a:solidFill>
              </a:rPr>
              <a:t>T.val</a:t>
            </a:r>
            <a:endParaRPr lang="en-US" sz="2000" dirty="0">
              <a:solidFill>
                <a:srgbClr val="7030A0"/>
              </a:solidFill>
            </a:endParaRPr>
          </a:p>
          <a:p>
            <a:pPr marL="78867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E → T 			</a:t>
            </a:r>
            <a:r>
              <a:rPr lang="en-US" sz="2000" dirty="0" err="1">
                <a:solidFill>
                  <a:srgbClr val="7030A0"/>
                </a:solidFill>
              </a:rPr>
              <a:t>E.val</a:t>
            </a:r>
            <a:r>
              <a:rPr lang="en-US" sz="2000" dirty="0">
                <a:solidFill>
                  <a:srgbClr val="7030A0"/>
                </a:solidFill>
              </a:rPr>
              <a:t> = </a:t>
            </a:r>
            <a:r>
              <a:rPr lang="en-US" sz="2000" dirty="0" err="1">
                <a:solidFill>
                  <a:srgbClr val="7030A0"/>
                </a:solidFill>
              </a:rPr>
              <a:t>T.val</a:t>
            </a:r>
            <a:endParaRPr lang="en-US" sz="2000" dirty="0">
              <a:solidFill>
                <a:srgbClr val="7030A0"/>
              </a:solidFill>
            </a:endParaRPr>
          </a:p>
          <a:p>
            <a:pPr marL="78867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T → </a:t>
            </a:r>
            <a:r>
              <a:rPr lang="en-US" sz="2000" dirty="0" err="1">
                <a:solidFill>
                  <a:srgbClr val="7030A0"/>
                </a:solidFill>
              </a:rPr>
              <a:t>T1</a:t>
            </a:r>
            <a:r>
              <a:rPr lang="en-US" sz="2000" dirty="0">
                <a:solidFill>
                  <a:srgbClr val="7030A0"/>
                </a:solidFill>
              </a:rPr>
              <a:t> * F 		</a:t>
            </a:r>
            <a:r>
              <a:rPr lang="en-US" sz="2000" dirty="0" err="1">
                <a:solidFill>
                  <a:srgbClr val="7030A0"/>
                </a:solidFill>
              </a:rPr>
              <a:t>T.val</a:t>
            </a:r>
            <a:r>
              <a:rPr lang="en-US" sz="2000" dirty="0">
                <a:solidFill>
                  <a:srgbClr val="7030A0"/>
                </a:solidFill>
              </a:rPr>
              <a:t> = </a:t>
            </a:r>
            <a:r>
              <a:rPr lang="en-US" sz="2000" dirty="0" err="1">
                <a:solidFill>
                  <a:srgbClr val="7030A0"/>
                </a:solidFill>
              </a:rPr>
              <a:t>T1.val</a:t>
            </a:r>
            <a:r>
              <a:rPr lang="en-US" sz="2000" dirty="0">
                <a:solidFill>
                  <a:srgbClr val="7030A0"/>
                </a:solidFill>
              </a:rPr>
              <a:t> * </a:t>
            </a:r>
            <a:r>
              <a:rPr lang="en-US" sz="2000" dirty="0" err="1">
                <a:solidFill>
                  <a:srgbClr val="7030A0"/>
                </a:solidFill>
              </a:rPr>
              <a:t>F.val</a:t>
            </a:r>
            <a:endParaRPr lang="en-US" sz="2000" dirty="0">
              <a:solidFill>
                <a:srgbClr val="7030A0"/>
              </a:solidFill>
            </a:endParaRPr>
          </a:p>
          <a:p>
            <a:pPr marL="78867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T → F 			</a:t>
            </a:r>
            <a:r>
              <a:rPr lang="en-US" sz="2000" dirty="0" err="1">
                <a:solidFill>
                  <a:srgbClr val="7030A0"/>
                </a:solidFill>
              </a:rPr>
              <a:t>T.val</a:t>
            </a:r>
            <a:r>
              <a:rPr lang="en-US" sz="2000" dirty="0">
                <a:solidFill>
                  <a:srgbClr val="7030A0"/>
                </a:solidFill>
              </a:rPr>
              <a:t> = </a:t>
            </a:r>
            <a:r>
              <a:rPr lang="en-US" sz="2000" dirty="0" err="1">
                <a:solidFill>
                  <a:srgbClr val="7030A0"/>
                </a:solidFill>
              </a:rPr>
              <a:t>F.val</a:t>
            </a:r>
            <a:endParaRPr lang="en-US" sz="2000" dirty="0">
              <a:solidFill>
                <a:srgbClr val="7030A0"/>
              </a:solidFill>
            </a:endParaRPr>
          </a:p>
          <a:p>
            <a:pPr marL="78867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F → ( E ) 			</a:t>
            </a:r>
            <a:r>
              <a:rPr lang="en-US" sz="2000" dirty="0" err="1">
                <a:solidFill>
                  <a:srgbClr val="7030A0"/>
                </a:solidFill>
              </a:rPr>
              <a:t>F.val</a:t>
            </a:r>
            <a:r>
              <a:rPr lang="en-US" sz="2000" dirty="0">
                <a:solidFill>
                  <a:srgbClr val="7030A0"/>
                </a:solidFill>
              </a:rPr>
              <a:t> = </a:t>
            </a:r>
            <a:r>
              <a:rPr lang="en-US" sz="2000" dirty="0" err="1">
                <a:solidFill>
                  <a:srgbClr val="7030A0"/>
                </a:solidFill>
              </a:rPr>
              <a:t>E.val</a:t>
            </a:r>
            <a:endParaRPr lang="en-US" sz="2000" dirty="0">
              <a:solidFill>
                <a:srgbClr val="7030A0"/>
              </a:solidFill>
            </a:endParaRPr>
          </a:p>
          <a:p>
            <a:pPr marL="78867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F → </a:t>
            </a:r>
            <a:r>
              <a:rPr lang="en-US" sz="2000" b="1" dirty="0">
                <a:solidFill>
                  <a:srgbClr val="7030A0"/>
                </a:solidFill>
              </a:rPr>
              <a:t>digit 		</a:t>
            </a:r>
            <a:r>
              <a:rPr lang="en-US" sz="2000" dirty="0" err="1">
                <a:solidFill>
                  <a:srgbClr val="7030A0"/>
                </a:solidFill>
              </a:rPr>
              <a:t>F.val</a:t>
            </a:r>
            <a:r>
              <a:rPr lang="en-US" sz="2000" dirty="0">
                <a:solidFill>
                  <a:srgbClr val="7030A0"/>
                </a:solidFill>
              </a:rPr>
              <a:t> = </a:t>
            </a:r>
            <a:r>
              <a:rPr lang="en-US" sz="2000" b="1" dirty="0" err="1">
                <a:solidFill>
                  <a:srgbClr val="7030A0"/>
                </a:solidFill>
              </a:rPr>
              <a:t>digit</a:t>
            </a:r>
            <a:r>
              <a:rPr lang="en-US" sz="2000" dirty="0" err="1">
                <a:solidFill>
                  <a:srgbClr val="7030A0"/>
                </a:solidFill>
              </a:rPr>
              <a:t>.lexval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200" dirty="0" smtClean="0"/>
              <a:t>Input String:  </a:t>
            </a:r>
            <a:r>
              <a:rPr lang="en-US" sz="2400" dirty="0"/>
              <a:t>3*5+4 n	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7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Bottom-up Evaluation of S-Attributed </a:t>
            </a:r>
            <a:r>
              <a:rPr lang="en-US" b="1" dirty="0">
                <a:solidFill>
                  <a:srgbClr val="FFFF00"/>
                </a:solidFill>
              </a:rPr>
              <a:t>Definitions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53752" y="842963"/>
            <a:ext cx="6580383" cy="551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053752" y="242888"/>
            <a:ext cx="4147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Input String:  </a:t>
            </a:r>
            <a:r>
              <a:rPr lang="en-US" sz="2800" b="1" dirty="0" smtClean="0">
                <a:solidFill>
                  <a:srgbClr val="7030A0"/>
                </a:solidFill>
              </a:rPr>
              <a:t>3*5+4 n	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6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L-Attributed </a:t>
            </a:r>
            <a:r>
              <a:rPr lang="en-US" b="1" dirty="0">
                <a:solidFill>
                  <a:srgbClr val="FFFF00"/>
                </a:solidFill>
              </a:rPr>
              <a:t>Definitions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680" y="670053"/>
            <a:ext cx="7917920" cy="3212972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If an </a:t>
            </a:r>
            <a:r>
              <a:rPr lang="en-US" sz="2400" dirty="0" err="1"/>
              <a:t>SDT</a:t>
            </a:r>
            <a:r>
              <a:rPr lang="en-US" sz="2400" dirty="0"/>
              <a:t> uses both synthesized attributes and inherited attributes with a restriction that inherited attribute can inherit values from left siblings only, it is called as L-attributed </a:t>
            </a:r>
            <a:r>
              <a:rPr lang="en-US" sz="2400" dirty="0" err="1"/>
              <a:t>SDT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/>
              <a:t>Attributes in L-attributed </a:t>
            </a:r>
            <a:r>
              <a:rPr lang="en-US" sz="2400" dirty="0" err="1"/>
              <a:t>SDTs</a:t>
            </a:r>
            <a:r>
              <a:rPr lang="en-US" sz="2400" dirty="0"/>
              <a:t> are evaluated by depth-first and left-to-right parsing manner.</a:t>
            </a:r>
          </a:p>
          <a:p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3575" y="3883024"/>
            <a:ext cx="4357688" cy="184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307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Translation Scheme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614" y="712867"/>
            <a:ext cx="7815262" cy="4719751"/>
          </a:xfrm>
        </p:spPr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translation scheme </a:t>
            </a:r>
            <a:r>
              <a:rPr lang="en-US" sz="2400" dirty="0"/>
              <a:t>is a context-free grammar in </a:t>
            </a:r>
            <a:r>
              <a:rPr lang="en-US" sz="2400" dirty="0" smtClean="0"/>
              <a:t>which</a:t>
            </a:r>
            <a:r>
              <a:rPr lang="en-US" sz="2400" dirty="0"/>
              <a:t> </a:t>
            </a:r>
            <a:r>
              <a:rPr lang="en-US" sz="2400" dirty="0" smtClean="0"/>
              <a:t>attributes </a:t>
            </a:r>
            <a:r>
              <a:rPr lang="en-US" sz="2400" dirty="0"/>
              <a:t>are associated with the grammar symbols </a:t>
            </a:r>
            <a:r>
              <a:rPr lang="en-US" sz="2400" dirty="0" smtClean="0"/>
              <a:t>and semantic </a:t>
            </a:r>
            <a:r>
              <a:rPr lang="en-US" sz="2400" dirty="0"/>
              <a:t>actions are inserted within the right sides of productions and are enclosed between braces </a:t>
            </a:r>
            <a:r>
              <a:rPr lang="en-US" sz="2400" dirty="0" smtClean="0"/>
              <a:t>{ }.</a:t>
            </a:r>
          </a:p>
          <a:p>
            <a:r>
              <a:rPr lang="en-US" sz="2400" dirty="0"/>
              <a:t>So a translation scheme is like a syntax-directed definition, except that the order of evaluation of the semantic rules is explicitly shown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When drawing a parse tree for a translation scheme, an action is indicated by constructing an extra child, connected by a dashed line to the node of the production.</a:t>
            </a:r>
          </a:p>
          <a:p>
            <a:r>
              <a:rPr lang="en-US" sz="2400" dirty="0"/>
              <a:t>The order in which the actions are executed is the order in which they appear during a depth-first traversal of a parse tree.</a:t>
            </a:r>
          </a:p>
          <a:p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9165" y="5422791"/>
            <a:ext cx="4262076" cy="82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395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Example: Translation Scheme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560732" cy="1836230"/>
          </a:xfrm>
        </p:spPr>
        <p:txBody>
          <a:bodyPr>
            <a:normAutofit/>
          </a:bodyPr>
          <a:lstStyle/>
          <a:p>
            <a:r>
              <a:rPr lang="en-US" sz="2400" dirty="0"/>
              <a:t>Example: A simple translation schema that converts infix expression into corresponding postfix expressions.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9268" y="2156619"/>
            <a:ext cx="42291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3896" y="3992849"/>
            <a:ext cx="7083229" cy="246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8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81200" y="928688"/>
            <a:ext cx="8229600" cy="5197476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endParaRPr lang="en-GB" sz="7200" b="1" dirty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GB" sz="7200" b="1" dirty="0" smtClean="0">
                <a:solidFill>
                  <a:srgbClr val="002060"/>
                </a:solidFill>
              </a:rPr>
              <a:t>THANK  </a:t>
            </a:r>
            <a:r>
              <a:rPr lang="en-GB" sz="7200" b="1" dirty="0">
                <a:solidFill>
                  <a:srgbClr val="002060"/>
                </a:solidFill>
              </a:rPr>
              <a:t>YOU !</a:t>
            </a:r>
          </a:p>
          <a:p>
            <a:pPr algn="ctr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S. Mahara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E04F-8B6E-4F71-A2D7-8ED67D800D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3219" cy="4601183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Syntax Directed Translation (</a:t>
            </a:r>
            <a:r>
              <a:rPr lang="en-US" b="1" dirty="0" err="1" smtClean="0">
                <a:solidFill>
                  <a:srgbClr val="FFFF00"/>
                </a:solidFill>
              </a:rPr>
              <a:t>SDT</a:t>
            </a:r>
            <a:r>
              <a:rPr lang="en-US" b="1" dirty="0" smtClean="0">
                <a:solidFill>
                  <a:srgbClr val="FFFF00"/>
                </a:solidFill>
              </a:rPr>
              <a:t>)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889" y="200025"/>
            <a:ext cx="7943850" cy="580072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SDT</a:t>
            </a:r>
            <a:r>
              <a:rPr lang="en-US" sz="2400" dirty="0" smtClean="0">
                <a:solidFill>
                  <a:schemeClr val="tx1"/>
                </a:solidFill>
              </a:rPr>
              <a:t> is a compiler </a:t>
            </a:r>
            <a:r>
              <a:rPr lang="en-US" sz="2400" dirty="0">
                <a:solidFill>
                  <a:schemeClr val="tx1"/>
                </a:solidFill>
              </a:rPr>
              <a:t>implementation where the source language translation is completely driven by the </a:t>
            </a:r>
            <a:r>
              <a:rPr lang="en-US" sz="2400" dirty="0" smtClean="0">
                <a:solidFill>
                  <a:schemeClr val="tx1"/>
                </a:solidFill>
              </a:rPr>
              <a:t>parser.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other words, the parsing process and parse trees are used to direct semantic analysis and the translation of the source program.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It can be separate </a:t>
            </a:r>
            <a:r>
              <a:rPr lang="en-US" sz="2400" dirty="0">
                <a:solidFill>
                  <a:schemeClr val="tx1"/>
                </a:solidFill>
              </a:rPr>
              <a:t>phase of a compiler or we can augment our conventional grammar with information to control the semantic analysis and translation. Such grammars are called attribute grammars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example, variables may have an attribute "type" (which records the declared type of a variable, useful later in type-checking) or an integer constant may have an attribute "value" (which we will later need to generate code).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Syntax Directed Translation (</a:t>
            </a:r>
            <a:r>
              <a:rPr lang="en-US" b="1" dirty="0" err="1">
                <a:solidFill>
                  <a:srgbClr val="FFFF00"/>
                </a:solidFill>
              </a:rPr>
              <a:t>SDT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360707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With </a:t>
            </a:r>
            <a:r>
              <a:rPr lang="en-US" sz="2400" dirty="0"/>
              <a:t>each production in a grammar, we give semantic rules or actions, which describe how to compute the attribute values associated with each grammar symbol in a production. </a:t>
            </a:r>
          </a:p>
          <a:p>
            <a:r>
              <a:rPr lang="en-US" sz="2400" dirty="0" smtClean="0"/>
              <a:t>So </a:t>
            </a:r>
            <a:r>
              <a:rPr lang="en-US" sz="2400" dirty="0"/>
              <a:t>we can say </a:t>
            </a:r>
            <a:r>
              <a:rPr lang="en-US" sz="2400" dirty="0" smtClean="0"/>
              <a:t>that:  Grammar</a:t>
            </a:r>
            <a:r>
              <a:rPr lang="en-US" sz="2400" dirty="0"/>
              <a:t> + semantic rule = </a:t>
            </a:r>
            <a:r>
              <a:rPr lang="en-US" sz="2400" dirty="0" err="1" smtClean="0"/>
              <a:t>SDT</a:t>
            </a:r>
            <a:r>
              <a:rPr lang="en-US" sz="2400" dirty="0"/>
              <a:t> 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attribute value for a parse node may depend on information from its children nodes below or its siblings and </a:t>
            </a:r>
            <a:r>
              <a:rPr lang="en-US" sz="2400" dirty="0" smtClean="0"/>
              <a:t>parent </a:t>
            </a:r>
            <a:r>
              <a:rPr lang="en-US" sz="2400" dirty="0"/>
              <a:t>node above. </a:t>
            </a:r>
            <a:endParaRPr lang="en-US" sz="2400" dirty="0" smtClean="0"/>
          </a:p>
          <a:p>
            <a:r>
              <a:rPr lang="en-US" sz="2400" dirty="0"/>
              <a:t>There are two notations for associating semantic rules with productions, which are: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Syntax- directed definitions and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Translation </a:t>
            </a:r>
            <a:r>
              <a:rPr lang="en-US" sz="2400" dirty="0" smtClean="0"/>
              <a:t>schema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Syntax-Directed 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Definition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SDD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571500"/>
            <a:ext cx="7886700" cy="5556123"/>
          </a:xfrm>
        </p:spPr>
        <p:txBody>
          <a:bodyPr>
            <a:normAutofit/>
          </a:bodyPr>
          <a:lstStyle/>
          <a:p>
            <a:r>
              <a:rPr lang="en-US" sz="2400" b="1" dirty="0"/>
              <a:t>Syntax-Directed Definitions </a:t>
            </a:r>
            <a:r>
              <a:rPr lang="en-US" sz="2400" dirty="0"/>
              <a:t>are high level specifications for translations.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hide many implementation details and free the user from having to explicitly specify the order in which translation takes place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SDD</a:t>
            </a:r>
            <a:r>
              <a:rPr lang="en-US" sz="2400" dirty="0" smtClean="0"/>
              <a:t> uses </a:t>
            </a:r>
            <a:r>
              <a:rPr lang="en-US" sz="2400" dirty="0"/>
              <a:t>two </a:t>
            </a:r>
            <a:r>
              <a:rPr lang="en-US" sz="2400" dirty="0" smtClean="0"/>
              <a:t>types of attributes: </a:t>
            </a:r>
            <a:r>
              <a:rPr lang="en-US" sz="2400" b="1" dirty="0"/>
              <a:t>synthesized </a:t>
            </a:r>
            <a:r>
              <a:rPr lang="en-US" sz="2400" dirty="0"/>
              <a:t>and </a:t>
            </a:r>
            <a:r>
              <a:rPr lang="en-US" sz="2400" b="1" dirty="0"/>
              <a:t>inherited </a:t>
            </a:r>
            <a:r>
              <a:rPr lang="en-US" sz="2400" dirty="0"/>
              <a:t>attributes </a:t>
            </a:r>
          </a:p>
          <a:p>
            <a:r>
              <a:rPr lang="en-US" sz="2400" dirty="0"/>
              <a:t>Mathematically</a:t>
            </a:r>
            <a:r>
              <a:rPr lang="en-US" sz="2400" dirty="0" smtClean="0"/>
              <a:t>, Given </a:t>
            </a:r>
            <a:r>
              <a:rPr lang="en-US" sz="2400" dirty="0"/>
              <a:t>a </a:t>
            </a:r>
            <a:r>
              <a:rPr lang="en-US" sz="2400" dirty="0" smtClean="0"/>
              <a:t>production </a:t>
            </a:r>
            <a:r>
              <a:rPr lang="en-US" sz="2400" i="1" dirty="0" smtClean="0"/>
              <a:t>A </a:t>
            </a:r>
            <a:r>
              <a:rPr lang="en-US" sz="2400" dirty="0"/>
              <a:t>→ </a:t>
            </a:r>
            <a:r>
              <a:rPr lang="en-US" sz="2400" dirty="0" smtClean="0"/>
              <a:t>α then </a:t>
            </a:r>
            <a:r>
              <a:rPr lang="en-US" sz="2400" dirty="0"/>
              <a:t>each semantic rule is of the </a:t>
            </a:r>
            <a:r>
              <a:rPr lang="en-US" sz="2400" dirty="0" smtClean="0"/>
              <a:t>form  </a:t>
            </a:r>
            <a:r>
              <a:rPr lang="en-US" sz="2400" i="1" dirty="0" smtClean="0"/>
              <a:t>b </a:t>
            </a:r>
            <a:r>
              <a:rPr lang="en-US" sz="2400" dirty="0"/>
              <a:t>=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 err="1"/>
              <a:t>c</a:t>
            </a:r>
            <a:r>
              <a:rPr lang="en-US" sz="2400" dirty="0" err="1"/>
              <a:t>1,</a:t>
            </a:r>
            <a:r>
              <a:rPr lang="en-US" sz="2400" i="1" dirty="0" err="1"/>
              <a:t>c</a:t>
            </a:r>
            <a:r>
              <a:rPr lang="en-US" sz="2400" dirty="0" err="1"/>
              <a:t>2</a:t>
            </a:r>
            <a:r>
              <a:rPr lang="en-US" sz="2400" dirty="0"/>
              <a:t>,…,</a:t>
            </a:r>
            <a:r>
              <a:rPr lang="en-US" sz="2400" i="1" dirty="0" err="1"/>
              <a:t>ck</a:t>
            </a:r>
            <a:r>
              <a:rPr lang="en-US" sz="2400" dirty="0"/>
              <a:t>)</a:t>
            </a:r>
          </a:p>
          <a:p>
            <a:pPr marL="171450" lvl="1" indent="57150">
              <a:buNone/>
            </a:pPr>
            <a:r>
              <a:rPr lang="en-US" sz="2000" dirty="0" smtClean="0"/>
              <a:t>where </a:t>
            </a:r>
            <a:r>
              <a:rPr lang="en-US" sz="2000" i="1" dirty="0"/>
              <a:t>f </a:t>
            </a:r>
            <a:r>
              <a:rPr lang="en-US" sz="2000" dirty="0"/>
              <a:t>is a function and </a:t>
            </a:r>
            <a:r>
              <a:rPr lang="en-US" sz="2000" i="1" dirty="0"/>
              <a:t>ci </a:t>
            </a:r>
            <a:r>
              <a:rPr lang="en-US" sz="2000" dirty="0"/>
              <a:t>are attributes of </a:t>
            </a:r>
            <a:r>
              <a:rPr lang="en-US" sz="2000" i="1" dirty="0"/>
              <a:t>A </a:t>
            </a:r>
            <a:r>
              <a:rPr lang="en-US" sz="2000" dirty="0"/>
              <a:t>and α, and </a:t>
            </a:r>
            <a:r>
              <a:rPr lang="en-US" sz="2000" dirty="0" smtClean="0"/>
              <a:t>either  </a:t>
            </a:r>
            <a:r>
              <a:rPr lang="en-US" sz="2000" i="1" dirty="0"/>
              <a:t>b </a:t>
            </a:r>
            <a:r>
              <a:rPr lang="en-US" sz="2000" dirty="0"/>
              <a:t>is a </a:t>
            </a:r>
            <a:r>
              <a:rPr lang="en-US" sz="2000" i="1" dirty="0"/>
              <a:t>synthesized </a:t>
            </a:r>
            <a:r>
              <a:rPr lang="en-US" sz="2000" dirty="0"/>
              <a:t>attribute of </a:t>
            </a:r>
            <a:r>
              <a:rPr lang="en-US" sz="2000" i="1" dirty="0" smtClean="0"/>
              <a:t>A or b </a:t>
            </a:r>
            <a:r>
              <a:rPr lang="en-US" sz="2000" dirty="0"/>
              <a:t>is an </a:t>
            </a:r>
            <a:r>
              <a:rPr lang="en-US" sz="2000" i="1" dirty="0"/>
              <a:t>inherited </a:t>
            </a:r>
            <a:r>
              <a:rPr lang="en-US" sz="2000" dirty="0"/>
              <a:t>attribute of one of the grammar symbols in α.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SDD</a:t>
            </a:r>
            <a:r>
              <a:rPr lang="en-US" b="1" dirty="0">
                <a:solidFill>
                  <a:srgbClr val="FFFF00"/>
                </a:solidFill>
              </a:rPr>
              <a:t> Example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875057" cy="5120640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The </a:t>
            </a:r>
            <a:r>
              <a:rPr lang="en-US" sz="2400" b="1" i="1" dirty="0"/>
              <a:t>syntax directed definition for a simple desk calculator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Production 		</a:t>
            </a:r>
            <a:r>
              <a:rPr lang="en-US" sz="2400" b="1" dirty="0" smtClean="0">
                <a:solidFill>
                  <a:srgbClr val="FF0000"/>
                </a:solidFill>
              </a:rPr>
              <a:t>	Semantic </a:t>
            </a:r>
            <a:r>
              <a:rPr lang="en-US" sz="2400" b="1" dirty="0">
                <a:solidFill>
                  <a:srgbClr val="FF0000"/>
                </a:solidFill>
              </a:rPr>
              <a:t>Rules</a:t>
            </a:r>
            <a:endParaRPr lang="en-US" sz="2400" dirty="0">
              <a:solidFill>
                <a:srgbClr val="FF0000"/>
              </a:solidFill>
            </a:endParaRPr>
          </a:p>
          <a:p>
            <a:pPr marL="28575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L → E </a:t>
            </a:r>
            <a:r>
              <a:rPr lang="en-US" sz="2400" b="1" dirty="0">
                <a:solidFill>
                  <a:srgbClr val="7030A0"/>
                </a:solidFill>
              </a:rPr>
              <a:t>return 		</a:t>
            </a:r>
            <a:r>
              <a:rPr lang="en-US" sz="2400" dirty="0">
                <a:solidFill>
                  <a:srgbClr val="7030A0"/>
                </a:solidFill>
              </a:rPr>
              <a:t>print(</a:t>
            </a:r>
            <a:r>
              <a:rPr lang="en-US" sz="2400" dirty="0" err="1">
                <a:solidFill>
                  <a:srgbClr val="7030A0"/>
                </a:solidFill>
              </a:rPr>
              <a:t>E.val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pPr marL="28575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E → </a:t>
            </a:r>
            <a:r>
              <a:rPr lang="en-US" sz="2400" dirty="0" err="1">
                <a:solidFill>
                  <a:srgbClr val="7030A0"/>
                </a:solidFill>
              </a:rPr>
              <a:t>E1</a:t>
            </a:r>
            <a:r>
              <a:rPr lang="en-US" sz="2400" dirty="0">
                <a:solidFill>
                  <a:srgbClr val="7030A0"/>
                </a:solidFill>
              </a:rPr>
              <a:t> + T 		</a:t>
            </a:r>
            <a:r>
              <a:rPr lang="en-US" sz="2400" dirty="0" smtClean="0">
                <a:solidFill>
                  <a:srgbClr val="7030A0"/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E.val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err="1">
                <a:solidFill>
                  <a:srgbClr val="7030A0"/>
                </a:solidFill>
              </a:rPr>
              <a:t>E1.val</a:t>
            </a:r>
            <a:r>
              <a:rPr lang="en-US" sz="2400" dirty="0">
                <a:solidFill>
                  <a:srgbClr val="7030A0"/>
                </a:solidFill>
              </a:rPr>
              <a:t> + </a:t>
            </a:r>
            <a:r>
              <a:rPr lang="en-US" sz="2400" dirty="0" err="1">
                <a:solidFill>
                  <a:srgbClr val="7030A0"/>
                </a:solidFill>
              </a:rPr>
              <a:t>T.val</a:t>
            </a:r>
            <a:endParaRPr lang="en-US" sz="2400" dirty="0">
              <a:solidFill>
                <a:srgbClr val="7030A0"/>
              </a:solidFill>
            </a:endParaRPr>
          </a:p>
          <a:p>
            <a:pPr marL="28575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E → T 			</a:t>
            </a:r>
            <a:r>
              <a:rPr lang="en-US" sz="2400" dirty="0" err="1">
                <a:solidFill>
                  <a:srgbClr val="7030A0"/>
                </a:solidFill>
              </a:rPr>
              <a:t>E.val</a:t>
            </a:r>
            <a:r>
              <a:rPr lang="en-US" sz="2400" dirty="0">
                <a:solidFill>
                  <a:srgbClr val="7030A0"/>
                </a:solidFill>
              </a:rPr>
              <a:t> = </a:t>
            </a:r>
            <a:r>
              <a:rPr lang="en-US" sz="2400" dirty="0" err="1">
                <a:solidFill>
                  <a:srgbClr val="7030A0"/>
                </a:solidFill>
              </a:rPr>
              <a:t>T.val</a:t>
            </a:r>
            <a:endParaRPr lang="en-US" sz="2400" dirty="0">
              <a:solidFill>
                <a:srgbClr val="7030A0"/>
              </a:solidFill>
            </a:endParaRPr>
          </a:p>
          <a:p>
            <a:pPr marL="28575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T → </a:t>
            </a:r>
            <a:r>
              <a:rPr lang="en-US" sz="2400" dirty="0" err="1">
                <a:solidFill>
                  <a:srgbClr val="7030A0"/>
                </a:solidFill>
              </a:rPr>
              <a:t>T1</a:t>
            </a:r>
            <a:r>
              <a:rPr lang="en-US" sz="2400" dirty="0">
                <a:solidFill>
                  <a:srgbClr val="7030A0"/>
                </a:solidFill>
              </a:rPr>
              <a:t> * F 		</a:t>
            </a:r>
            <a:r>
              <a:rPr lang="en-US" sz="2400" dirty="0" smtClean="0">
                <a:solidFill>
                  <a:srgbClr val="7030A0"/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T.val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err="1">
                <a:solidFill>
                  <a:srgbClr val="7030A0"/>
                </a:solidFill>
              </a:rPr>
              <a:t>T1.val</a:t>
            </a:r>
            <a:r>
              <a:rPr lang="en-US" sz="2400" dirty="0">
                <a:solidFill>
                  <a:srgbClr val="7030A0"/>
                </a:solidFill>
              </a:rPr>
              <a:t> * </a:t>
            </a:r>
            <a:r>
              <a:rPr lang="en-US" sz="2400" dirty="0" err="1">
                <a:solidFill>
                  <a:srgbClr val="7030A0"/>
                </a:solidFill>
              </a:rPr>
              <a:t>F.val</a:t>
            </a:r>
            <a:endParaRPr lang="en-US" sz="2400" dirty="0">
              <a:solidFill>
                <a:srgbClr val="7030A0"/>
              </a:solidFill>
            </a:endParaRPr>
          </a:p>
          <a:p>
            <a:pPr marL="28575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T → F 			</a:t>
            </a:r>
            <a:r>
              <a:rPr lang="en-US" sz="2400" dirty="0" err="1">
                <a:solidFill>
                  <a:srgbClr val="7030A0"/>
                </a:solidFill>
              </a:rPr>
              <a:t>T.val</a:t>
            </a:r>
            <a:r>
              <a:rPr lang="en-US" sz="2400" dirty="0">
                <a:solidFill>
                  <a:srgbClr val="7030A0"/>
                </a:solidFill>
              </a:rPr>
              <a:t> = </a:t>
            </a:r>
            <a:r>
              <a:rPr lang="en-US" sz="2400" dirty="0" err="1">
                <a:solidFill>
                  <a:srgbClr val="7030A0"/>
                </a:solidFill>
              </a:rPr>
              <a:t>F.val</a:t>
            </a:r>
            <a:endParaRPr lang="en-US" sz="2400" dirty="0">
              <a:solidFill>
                <a:srgbClr val="7030A0"/>
              </a:solidFill>
            </a:endParaRPr>
          </a:p>
          <a:p>
            <a:pPr marL="28575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F → ( E ) 		</a:t>
            </a:r>
            <a:r>
              <a:rPr lang="en-US" sz="2400" dirty="0" smtClean="0">
                <a:solidFill>
                  <a:srgbClr val="7030A0"/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F.val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err="1">
                <a:solidFill>
                  <a:srgbClr val="7030A0"/>
                </a:solidFill>
              </a:rPr>
              <a:t>E.val</a:t>
            </a:r>
            <a:endParaRPr lang="en-US" sz="2400" dirty="0">
              <a:solidFill>
                <a:srgbClr val="7030A0"/>
              </a:solidFill>
            </a:endParaRPr>
          </a:p>
          <a:p>
            <a:pPr marL="28575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F → </a:t>
            </a:r>
            <a:r>
              <a:rPr lang="en-US" sz="2400" b="1" dirty="0">
                <a:solidFill>
                  <a:srgbClr val="7030A0"/>
                </a:solidFill>
              </a:rPr>
              <a:t>digit 		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F.val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b="1" dirty="0" err="1">
                <a:solidFill>
                  <a:srgbClr val="7030A0"/>
                </a:solidFill>
              </a:rPr>
              <a:t>digit</a:t>
            </a:r>
            <a:r>
              <a:rPr lang="en-US" sz="2400" dirty="0" err="1">
                <a:solidFill>
                  <a:srgbClr val="7030A0"/>
                </a:solidFill>
              </a:rPr>
              <a:t>.lexval</a:t>
            </a:r>
            <a:endParaRPr lang="en-US" sz="2400" dirty="0">
              <a:solidFill>
                <a:srgbClr val="7030A0"/>
              </a:solidFill>
            </a:endParaRPr>
          </a:p>
          <a:p>
            <a:pPr marL="285750" indent="0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2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19" y="1123836"/>
            <a:ext cx="2947482" cy="46011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Inherited and Synthesized </a:t>
            </a:r>
            <a:r>
              <a:rPr lang="en-US" b="1" dirty="0" smtClean="0">
                <a:solidFill>
                  <a:srgbClr val="FFFF00"/>
                </a:solidFill>
              </a:rPr>
              <a:t>Attributes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71538"/>
            <a:ext cx="7675032" cy="511321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attribute of nonterminal that </a:t>
            </a:r>
            <a:r>
              <a:rPr lang="en-US" sz="2400" dirty="0"/>
              <a:t>can take value either from its parent or from its </a:t>
            </a:r>
            <a:r>
              <a:rPr lang="en-US" sz="2400" dirty="0" smtClean="0"/>
              <a:t>siblings is called inherited attribute.</a:t>
            </a:r>
          </a:p>
          <a:p>
            <a:r>
              <a:rPr lang="en-US" sz="2400" dirty="0"/>
              <a:t>For example, let’s say A -&gt; BC is a production of a grammar and B’s attribute is dependent on A’s attributes or C’s attributes then it will be inherited attribute.</a:t>
            </a:r>
            <a:endParaRPr lang="en-US" sz="2400" dirty="0" smtClean="0"/>
          </a:p>
          <a:p>
            <a:r>
              <a:rPr lang="en-US" sz="2400" dirty="0" smtClean="0"/>
              <a:t>Synthesized attributes are those attributes which can take value only from its children.</a:t>
            </a:r>
          </a:p>
          <a:p>
            <a:r>
              <a:rPr lang="en-US" sz="2400" dirty="0" smtClean="0"/>
              <a:t>Synthesized attributes </a:t>
            </a:r>
            <a:r>
              <a:rPr lang="en-US" sz="2400" dirty="0"/>
              <a:t>represent information that is being passed up the parse tree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For </a:t>
            </a:r>
            <a:r>
              <a:rPr lang="en-US" sz="2400" dirty="0" err="1"/>
              <a:t>eg</a:t>
            </a:r>
            <a:r>
              <a:rPr lang="en-US" sz="2400" dirty="0"/>
              <a:t>. let’s say A -&gt; BC is a production of a grammar, and A’s attribute is dependent on B’s attributes or C’s attributes then it will be synthesized attribute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Example: Inherited </a:t>
            </a:r>
            <a:r>
              <a:rPr lang="en-US" b="1" dirty="0">
                <a:solidFill>
                  <a:srgbClr val="FFFF00"/>
                </a:solidFill>
              </a:rPr>
              <a:t>and Synthesized Attributes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61910" y="1600200"/>
            <a:ext cx="6372225" cy="281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695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Annotated Parse </a:t>
            </a:r>
            <a:r>
              <a:rPr lang="en-US" b="1" dirty="0" smtClean="0">
                <a:solidFill>
                  <a:srgbClr val="FFFF00"/>
                </a:solidFill>
              </a:rPr>
              <a:t>Tree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28625"/>
            <a:ext cx="7732182" cy="1428750"/>
          </a:xfrm>
        </p:spPr>
        <p:txBody>
          <a:bodyPr>
            <a:noAutofit/>
          </a:bodyPr>
          <a:lstStyle/>
          <a:p>
            <a:r>
              <a:rPr lang="en-US" dirty="0"/>
              <a:t>A parse tree constructing for a given input string in which each node showing the values of attributes is called an annotated parse tree</a:t>
            </a:r>
            <a:r>
              <a:rPr lang="en-US" dirty="0" smtClean="0"/>
              <a:t>.</a:t>
            </a:r>
          </a:p>
          <a:p>
            <a:r>
              <a:rPr lang="en-US" dirty="0"/>
              <a:t>Now the annotated parse tree for the input string 5+3*4 </a:t>
            </a:r>
            <a:r>
              <a:rPr lang="en-US" dirty="0" smtClean="0"/>
              <a:t>considering grammar in slide 5 is: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9942" y="2130672"/>
            <a:ext cx="7399656" cy="395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412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256095"/>
            <a:ext cx="7617883" cy="5322380"/>
          </a:xfrm>
        </p:spPr>
        <p:txBody>
          <a:bodyPr>
            <a:normAutofit/>
          </a:bodyPr>
          <a:lstStyle/>
          <a:p>
            <a:r>
              <a:rPr lang="en-US" sz="2400" dirty="0"/>
              <a:t>If interdependencies among the inherited and synthesized attributes in an annotated parse tree are specified by arrows then such a tree is called dependency graph.</a:t>
            </a:r>
            <a:endParaRPr lang="en-US" sz="2400" dirty="0"/>
          </a:p>
          <a:p>
            <a:r>
              <a:rPr lang="en-US" sz="2400" dirty="0"/>
              <a:t>In order to correctly evaluate attributes of syntax tree nodes, a </a:t>
            </a:r>
            <a:r>
              <a:rPr lang="en-US" sz="2400" i="1" dirty="0"/>
              <a:t>dependency graph </a:t>
            </a:r>
            <a:r>
              <a:rPr lang="en-US" sz="2400" dirty="0"/>
              <a:t>is useful.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dependency graph is a directed graph that contains attributes as nodes and dependencies across attributes as edges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Dabbal Singh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Fra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123</TotalTime>
  <Words>908</Words>
  <Application>Microsoft Office PowerPoint</Application>
  <PresentationFormat>Widescreen</PresentationFormat>
  <Paragraphs>112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Schoolbook</vt:lpstr>
      <vt:lpstr>Corbel</vt:lpstr>
      <vt:lpstr>Tw Cen MT</vt:lpstr>
      <vt:lpstr>Wingdings 2</vt:lpstr>
      <vt:lpstr>Feathered</vt:lpstr>
      <vt:lpstr>Frame</vt:lpstr>
      <vt:lpstr>Droplet</vt:lpstr>
      <vt:lpstr>Unit – 4  Part I  ( Syntax Directed Translation)</vt:lpstr>
      <vt:lpstr>Syntax Directed Translation (SDT) </vt:lpstr>
      <vt:lpstr>Syntax Directed Translation (SDT) </vt:lpstr>
      <vt:lpstr>Syntax-Directed  Definition (SDD) </vt:lpstr>
      <vt:lpstr>SDD Example</vt:lpstr>
      <vt:lpstr>Inherited and Synthesized Attributes </vt:lpstr>
      <vt:lpstr>Example: Inherited and Synthesized Attributes </vt:lpstr>
      <vt:lpstr>Annotated Parse Tree </vt:lpstr>
      <vt:lpstr>Dependency Graph</vt:lpstr>
      <vt:lpstr>Example: Dependency Graph</vt:lpstr>
      <vt:lpstr>S-Attributed Definitions </vt:lpstr>
      <vt:lpstr>Bottom-up Evaluation of S-Attributed Definitions </vt:lpstr>
      <vt:lpstr>L-Attributed Definitions </vt:lpstr>
      <vt:lpstr>Translation Scheme</vt:lpstr>
      <vt:lpstr>Example: Translation Scheme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4  Part I  ( Syntax Directed Translation)</dc:title>
  <dc:creator>Dabbal Mahara</dc:creator>
  <cp:lastModifiedBy>Dabbal Mahara</cp:lastModifiedBy>
  <cp:revision>33</cp:revision>
  <dcterms:created xsi:type="dcterms:W3CDTF">2020-06-20T09:31:33Z</dcterms:created>
  <dcterms:modified xsi:type="dcterms:W3CDTF">2020-06-20T11:34:53Z</dcterms:modified>
</cp:coreProperties>
</file>