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Lst>
  <p:notesMasterIdLst>
    <p:notesMasterId r:id="rId68"/>
  </p:notesMasterIdLst>
  <p:sldIdLst>
    <p:sldId id="354" r:id="rId3"/>
    <p:sldId id="257" r:id="rId4"/>
    <p:sldId id="259" r:id="rId5"/>
    <p:sldId id="258" r:id="rId6"/>
    <p:sldId id="261" r:id="rId7"/>
    <p:sldId id="262" r:id="rId8"/>
    <p:sldId id="264" r:id="rId9"/>
    <p:sldId id="265" r:id="rId10"/>
    <p:sldId id="309" r:id="rId11"/>
    <p:sldId id="267" r:id="rId12"/>
    <p:sldId id="310" r:id="rId13"/>
    <p:sldId id="268" r:id="rId14"/>
    <p:sldId id="269" r:id="rId15"/>
    <p:sldId id="271" r:id="rId16"/>
    <p:sldId id="272" r:id="rId17"/>
    <p:sldId id="273" r:id="rId18"/>
    <p:sldId id="274" r:id="rId19"/>
    <p:sldId id="308" r:id="rId20"/>
    <p:sldId id="276" r:id="rId21"/>
    <p:sldId id="317" r:id="rId22"/>
    <p:sldId id="319" r:id="rId23"/>
    <p:sldId id="316" r:id="rId24"/>
    <p:sldId id="304" r:id="rId25"/>
    <p:sldId id="314" r:id="rId26"/>
    <p:sldId id="320" r:id="rId27"/>
    <p:sldId id="305" r:id="rId28"/>
    <p:sldId id="318" r:id="rId29"/>
    <p:sldId id="321" r:id="rId30"/>
    <p:sldId id="294" r:id="rId31"/>
    <p:sldId id="295" r:id="rId32"/>
    <p:sldId id="296" r:id="rId33"/>
    <p:sldId id="298" r:id="rId34"/>
    <p:sldId id="299" r:id="rId35"/>
    <p:sldId id="300" r:id="rId36"/>
    <p:sldId id="302" r:id="rId37"/>
    <p:sldId id="303" r:id="rId38"/>
    <p:sldId id="333" r:id="rId39"/>
    <p:sldId id="307" r:id="rId40"/>
    <p:sldId id="325" r:id="rId41"/>
    <p:sldId id="326" r:id="rId42"/>
    <p:sldId id="328" r:id="rId43"/>
    <p:sldId id="329" r:id="rId44"/>
    <p:sldId id="330" r:id="rId45"/>
    <p:sldId id="331" r:id="rId46"/>
    <p:sldId id="332" r:id="rId47"/>
    <p:sldId id="334" r:id="rId48"/>
    <p:sldId id="353" r:id="rId49"/>
    <p:sldId id="335" r:id="rId50"/>
    <p:sldId id="336" r:id="rId51"/>
    <p:sldId id="337" r:id="rId52"/>
    <p:sldId id="342" r:id="rId53"/>
    <p:sldId id="343" r:id="rId54"/>
    <p:sldId id="338" r:id="rId55"/>
    <p:sldId id="341" r:id="rId56"/>
    <p:sldId id="339" r:id="rId57"/>
    <p:sldId id="340" r:id="rId58"/>
    <p:sldId id="351" r:id="rId59"/>
    <p:sldId id="352" r:id="rId60"/>
    <p:sldId id="344" r:id="rId61"/>
    <p:sldId id="345" r:id="rId62"/>
    <p:sldId id="346" r:id="rId63"/>
    <p:sldId id="349" r:id="rId64"/>
    <p:sldId id="347" r:id="rId65"/>
    <p:sldId id="348" r:id="rId66"/>
    <p:sldId id="288"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712" autoAdjust="0"/>
  </p:normalViewPr>
  <p:slideViewPr>
    <p:cSldViewPr snapToGrid="0">
      <p:cViewPr varScale="1">
        <p:scale>
          <a:sx n="67" d="100"/>
          <a:sy n="67"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CDFF60-A2DA-411E-805F-EA73C76E99E1}" type="datetimeFigureOut">
              <a:rPr lang="en-US" smtClean="0"/>
              <a:t>8/19/2020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5ED9D1-95F4-478A-AA11-BE9D12F17CF8}" type="slidenum">
              <a:rPr lang="en-US" smtClean="0"/>
              <a:t>‹#›</a:t>
            </a:fld>
            <a:endParaRPr lang="en-US"/>
          </a:p>
        </p:txBody>
      </p:sp>
    </p:spTree>
    <p:extLst>
      <p:ext uri="{BB962C8B-B14F-4D97-AF65-F5344CB8AC3E}">
        <p14:creationId xmlns:p14="http://schemas.microsoft.com/office/powerpoint/2010/main" val="1901247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936FAF3-ACC2-4DD5-BE62-A7B67F4C8D52}" type="slidenum">
              <a:rPr lang="en-US" smtClean="0"/>
              <a:t>1</a:t>
            </a:fld>
            <a:endParaRPr lang="en-US"/>
          </a:p>
        </p:txBody>
      </p:sp>
    </p:spTree>
    <p:extLst>
      <p:ext uri="{BB962C8B-B14F-4D97-AF65-F5344CB8AC3E}">
        <p14:creationId xmlns:p14="http://schemas.microsoft.com/office/powerpoint/2010/main" val="3940463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25ED9D1-95F4-478A-AA11-BE9D12F17CF8}" type="slidenum">
              <a:rPr lang="en-US" smtClean="0"/>
              <a:t>10</a:t>
            </a:fld>
            <a:endParaRPr lang="en-US"/>
          </a:p>
        </p:txBody>
      </p:sp>
    </p:spTree>
    <p:extLst>
      <p:ext uri="{BB962C8B-B14F-4D97-AF65-F5344CB8AC3E}">
        <p14:creationId xmlns:p14="http://schemas.microsoft.com/office/powerpoint/2010/main" val="12377654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25ED9D1-95F4-478A-AA11-BE9D12F17CF8}" type="slidenum">
              <a:rPr lang="en-US" smtClean="0"/>
              <a:t>26</a:t>
            </a:fld>
            <a:endParaRPr lang="en-US"/>
          </a:p>
        </p:txBody>
      </p:sp>
    </p:spTree>
    <p:extLst>
      <p:ext uri="{BB962C8B-B14F-4D97-AF65-F5344CB8AC3E}">
        <p14:creationId xmlns:p14="http://schemas.microsoft.com/office/powerpoint/2010/main" val="28513384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99FE1AC-ECDB-4F79-BA10-671D482A3593}" type="slidenum">
              <a:rPr lang="en-US"/>
              <a:pPr eaLnBrk="1" hangingPunct="1"/>
              <a:t>30</a:t>
            </a:fld>
            <a:endParaRPr lang="en-US"/>
          </a:p>
        </p:txBody>
      </p:sp>
      <p:sp>
        <p:nvSpPr>
          <p:cNvPr id="6041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2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1263245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5CF9D7F-42A3-4F3A-991C-8C1B9DD62620}" type="slidenum">
              <a:rPr lang="en-US"/>
              <a:pPr eaLnBrk="1" hangingPunct="1"/>
              <a:t>31</a:t>
            </a:fld>
            <a:endParaRPr lang="en-US"/>
          </a:p>
        </p:txBody>
      </p:sp>
      <p:sp>
        <p:nvSpPr>
          <p:cNvPr id="6144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3478256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2E5B926-69B1-4D8D-8A29-301C85FD90E5}" type="slidenum">
              <a:rPr lang="en-US"/>
              <a:pPr eaLnBrk="1" hangingPunct="1"/>
              <a:t>32</a:t>
            </a:fld>
            <a:endParaRPr lang="en-US"/>
          </a:p>
        </p:txBody>
      </p:sp>
      <p:sp>
        <p:nvSpPr>
          <p:cNvPr id="6349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1392702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7C9D0A0-3FDC-4D46-9730-E84C04B0AD17}" type="slidenum">
              <a:rPr lang="en-US"/>
              <a:pPr eaLnBrk="1" hangingPunct="1"/>
              <a:t>34</a:t>
            </a:fld>
            <a:endParaRPr lang="en-US"/>
          </a:p>
        </p:txBody>
      </p:sp>
      <p:sp>
        <p:nvSpPr>
          <p:cNvPr id="6451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19278432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3889749-EEEE-479F-B16B-080AB0AEA5FB}" type="slidenum">
              <a:rPr lang="en-US"/>
              <a:pPr eaLnBrk="1" hangingPunct="1"/>
              <a:t>35</a:t>
            </a:fld>
            <a:endParaRPr lang="en-US"/>
          </a:p>
        </p:txBody>
      </p:sp>
      <p:sp>
        <p:nvSpPr>
          <p:cNvPr id="6656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2286290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C471E59-879B-4ECC-967D-1D337BFF3A32}" type="slidenum">
              <a:rPr lang="en-US"/>
              <a:pPr eaLnBrk="1" hangingPunct="1"/>
              <a:t>36</a:t>
            </a:fld>
            <a:endParaRPr lang="en-US"/>
          </a:p>
        </p:txBody>
      </p:sp>
      <p:sp>
        <p:nvSpPr>
          <p:cNvPr id="6758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815622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1E7EB46-BEC5-4EDA-AC65-98685595BC87}" type="datetime1">
              <a:rPr lang="en-US" smtClean="0"/>
              <a:t>8/19/2020</a:t>
            </a:fld>
            <a:endParaRPr lang="en-US"/>
          </a:p>
        </p:txBody>
      </p:sp>
      <p:sp>
        <p:nvSpPr>
          <p:cNvPr id="5" name="Footer Placeholder 4"/>
          <p:cNvSpPr>
            <a:spLocks noGrp="1"/>
          </p:cNvSpPr>
          <p:nvPr>
            <p:ph type="ftr" sz="quarter" idx="11"/>
          </p:nvPr>
        </p:nvSpPr>
        <p:spPr/>
        <p:txBody>
          <a:bodyPr/>
          <a:lstStyle/>
          <a:p>
            <a:r>
              <a:rPr lang="en-US" smtClean="0"/>
              <a:t>Dabal Mahara</a:t>
            </a:r>
            <a:endParaRPr lang="en-US"/>
          </a:p>
        </p:txBody>
      </p:sp>
      <p:sp>
        <p:nvSpPr>
          <p:cNvPr id="6" name="Slide Number Placeholder 5"/>
          <p:cNvSpPr>
            <a:spLocks noGrp="1"/>
          </p:cNvSpPr>
          <p:nvPr>
            <p:ph type="sldNum" sz="quarter" idx="12"/>
          </p:nvPr>
        </p:nvSpPr>
        <p:spPr/>
        <p:txBody>
          <a:bodyPr/>
          <a:lstStyle/>
          <a:p>
            <a:fld id="{2F37411B-2BDF-4BB5-B4EF-1D93D5B8FE57}" type="slidenum">
              <a:rPr lang="en-US" smtClean="0"/>
              <a:t>‹#›</a:t>
            </a:fld>
            <a:endParaRPr lang="en-US"/>
          </a:p>
        </p:txBody>
      </p:sp>
    </p:spTree>
    <p:extLst>
      <p:ext uri="{BB962C8B-B14F-4D97-AF65-F5344CB8AC3E}">
        <p14:creationId xmlns:p14="http://schemas.microsoft.com/office/powerpoint/2010/main" val="174197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C2757B-B580-465C-9D00-5B7DC97B0F74}" type="datetime1">
              <a:rPr lang="en-US" smtClean="0"/>
              <a:t>8/19/2020</a:t>
            </a:fld>
            <a:endParaRPr lang="en-US"/>
          </a:p>
        </p:txBody>
      </p:sp>
      <p:sp>
        <p:nvSpPr>
          <p:cNvPr id="5" name="Footer Placeholder 4"/>
          <p:cNvSpPr>
            <a:spLocks noGrp="1"/>
          </p:cNvSpPr>
          <p:nvPr>
            <p:ph type="ftr" sz="quarter" idx="11"/>
          </p:nvPr>
        </p:nvSpPr>
        <p:spPr/>
        <p:txBody>
          <a:bodyPr/>
          <a:lstStyle/>
          <a:p>
            <a:r>
              <a:rPr lang="en-US" smtClean="0"/>
              <a:t>Dabal Mahara</a:t>
            </a:r>
            <a:endParaRPr lang="en-US"/>
          </a:p>
        </p:txBody>
      </p:sp>
      <p:sp>
        <p:nvSpPr>
          <p:cNvPr id="6" name="Slide Number Placeholder 5"/>
          <p:cNvSpPr>
            <a:spLocks noGrp="1"/>
          </p:cNvSpPr>
          <p:nvPr>
            <p:ph type="sldNum" sz="quarter" idx="12"/>
          </p:nvPr>
        </p:nvSpPr>
        <p:spPr/>
        <p:txBody>
          <a:bodyPr/>
          <a:lstStyle/>
          <a:p>
            <a:fld id="{2F37411B-2BDF-4BB5-B4EF-1D93D5B8FE57}" type="slidenum">
              <a:rPr lang="en-US" smtClean="0"/>
              <a:t>‹#›</a:t>
            </a:fld>
            <a:endParaRPr lang="en-US"/>
          </a:p>
        </p:txBody>
      </p:sp>
    </p:spTree>
    <p:extLst>
      <p:ext uri="{BB962C8B-B14F-4D97-AF65-F5344CB8AC3E}">
        <p14:creationId xmlns:p14="http://schemas.microsoft.com/office/powerpoint/2010/main" val="3327556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298C89-49E1-4EC7-B2ED-AC759C1B5A24}" type="datetime1">
              <a:rPr lang="en-US" smtClean="0"/>
              <a:t>8/19/2020</a:t>
            </a:fld>
            <a:endParaRPr lang="en-US"/>
          </a:p>
        </p:txBody>
      </p:sp>
      <p:sp>
        <p:nvSpPr>
          <p:cNvPr id="5" name="Footer Placeholder 4"/>
          <p:cNvSpPr>
            <a:spLocks noGrp="1"/>
          </p:cNvSpPr>
          <p:nvPr>
            <p:ph type="ftr" sz="quarter" idx="11"/>
          </p:nvPr>
        </p:nvSpPr>
        <p:spPr/>
        <p:txBody>
          <a:bodyPr/>
          <a:lstStyle/>
          <a:p>
            <a:r>
              <a:rPr lang="en-US" smtClean="0"/>
              <a:t>Dabal Mahara</a:t>
            </a:r>
            <a:endParaRPr lang="en-US"/>
          </a:p>
        </p:txBody>
      </p:sp>
      <p:sp>
        <p:nvSpPr>
          <p:cNvPr id="6" name="Slide Number Placeholder 5"/>
          <p:cNvSpPr>
            <a:spLocks noGrp="1"/>
          </p:cNvSpPr>
          <p:nvPr>
            <p:ph type="sldNum" sz="quarter" idx="12"/>
          </p:nvPr>
        </p:nvSpPr>
        <p:spPr/>
        <p:txBody>
          <a:bodyPr/>
          <a:lstStyle/>
          <a:p>
            <a:fld id="{2F37411B-2BDF-4BB5-B4EF-1D93D5B8FE57}" type="slidenum">
              <a:rPr lang="en-US" smtClean="0"/>
              <a:t>‹#›</a:t>
            </a:fld>
            <a:endParaRPr lang="en-US"/>
          </a:p>
        </p:txBody>
      </p:sp>
    </p:spTree>
    <p:extLst>
      <p:ext uri="{BB962C8B-B14F-4D97-AF65-F5344CB8AC3E}">
        <p14:creationId xmlns:p14="http://schemas.microsoft.com/office/powerpoint/2010/main" val="40118150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OverTx">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972800" cy="868362"/>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609600" y="1295401"/>
            <a:ext cx="5384800" cy="2341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6197600" y="1295401"/>
            <a:ext cx="5384800" cy="2341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half" idx="3"/>
          </p:nvPr>
        </p:nvSpPr>
        <p:spPr>
          <a:xfrm>
            <a:off x="609600" y="3789363"/>
            <a:ext cx="10972800" cy="23415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609600" y="6248400"/>
            <a:ext cx="2844800" cy="457200"/>
          </a:xfrm>
        </p:spPr>
        <p:txBody>
          <a:bodyPr/>
          <a:lstStyle>
            <a:lvl1pPr>
              <a:defRPr/>
            </a:lvl1pPr>
          </a:lstStyle>
          <a:p>
            <a:fld id="{891BEC66-22D7-430B-968B-B42FDEDA7D53}" type="datetime1">
              <a:rPr lang="en-US" altLang="en-US" smtClean="0"/>
              <a:t>8/19/2020</a:t>
            </a:fld>
            <a:endParaRPr lang="en-US" altLang="en-US"/>
          </a:p>
        </p:txBody>
      </p:sp>
      <p:sp>
        <p:nvSpPr>
          <p:cNvPr id="7" name="Footer Placeholder 6"/>
          <p:cNvSpPr>
            <a:spLocks noGrp="1"/>
          </p:cNvSpPr>
          <p:nvPr>
            <p:ph type="ftr" sz="quarter" idx="11"/>
          </p:nvPr>
        </p:nvSpPr>
        <p:spPr>
          <a:xfrm>
            <a:off x="4165600" y="6248400"/>
            <a:ext cx="3860800" cy="457200"/>
          </a:xfrm>
        </p:spPr>
        <p:txBody>
          <a:bodyPr/>
          <a:lstStyle>
            <a:lvl1pPr>
              <a:defRPr/>
            </a:lvl1pPr>
          </a:lstStyle>
          <a:p>
            <a:r>
              <a:rPr lang="en-US" altLang="en-US" smtClean="0"/>
              <a:t>Dabal Mahara</a:t>
            </a:r>
            <a:endParaRPr lang="en-US" altLang="en-US"/>
          </a:p>
        </p:txBody>
      </p:sp>
      <p:sp>
        <p:nvSpPr>
          <p:cNvPr id="8" name="Slide Number Placeholder 7"/>
          <p:cNvSpPr>
            <a:spLocks noGrp="1"/>
          </p:cNvSpPr>
          <p:nvPr>
            <p:ph type="sldNum" sz="quarter" idx="12"/>
          </p:nvPr>
        </p:nvSpPr>
        <p:spPr>
          <a:xfrm>
            <a:off x="8737600" y="6248400"/>
            <a:ext cx="2844800" cy="457200"/>
          </a:xfrm>
        </p:spPr>
        <p:txBody>
          <a:bodyPr/>
          <a:lstStyle>
            <a:lvl1pPr>
              <a:defRPr/>
            </a:lvl1pPr>
          </a:lstStyle>
          <a:p>
            <a:fld id="{ABC8EB29-9DF3-4F68-89D9-17C98500D0A5}" type="slidenum">
              <a:rPr lang="en-US" altLang="en-US"/>
              <a:pPr/>
              <a:t>‹#›</a:t>
            </a:fld>
            <a:endParaRPr lang="en-US" altLang="en-US"/>
          </a:p>
        </p:txBody>
      </p:sp>
    </p:spTree>
    <p:extLst>
      <p:ext uri="{BB962C8B-B14F-4D97-AF65-F5344CB8AC3E}">
        <p14:creationId xmlns:p14="http://schemas.microsoft.com/office/powerpoint/2010/main" val="13099438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AndObj">
  <p:cSld name="Title, 2 Conten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972800" cy="868362"/>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609600" y="1295401"/>
            <a:ext cx="5384800" cy="2341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609600" y="3789363"/>
            <a:ext cx="5384800" cy="23415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half" idx="3"/>
          </p:nvPr>
        </p:nvSpPr>
        <p:spPr>
          <a:xfrm>
            <a:off x="6197600" y="1295401"/>
            <a:ext cx="5384800" cy="4835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609600" y="6248400"/>
            <a:ext cx="2844800" cy="457200"/>
          </a:xfrm>
        </p:spPr>
        <p:txBody>
          <a:bodyPr/>
          <a:lstStyle>
            <a:lvl1pPr>
              <a:defRPr/>
            </a:lvl1pPr>
          </a:lstStyle>
          <a:p>
            <a:fld id="{5D1EB834-DA84-4E97-AF58-A4FD0D6E7B50}" type="datetime1">
              <a:rPr lang="en-US" altLang="en-US" smtClean="0"/>
              <a:t>8/19/2020</a:t>
            </a:fld>
            <a:endParaRPr lang="en-US" altLang="en-US"/>
          </a:p>
        </p:txBody>
      </p:sp>
      <p:sp>
        <p:nvSpPr>
          <p:cNvPr id="7" name="Footer Placeholder 6"/>
          <p:cNvSpPr>
            <a:spLocks noGrp="1"/>
          </p:cNvSpPr>
          <p:nvPr>
            <p:ph type="ftr" sz="quarter" idx="11"/>
          </p:nvPr>
        </p:nvSpPr>
        <p:spPr>
          <a:xfrm>
            <a:off x="4165600" y="6248400"/>
            <a:ext cx="3860800" cy="457200"/>
          </a:xfrm>
        </p:spPr>
        <p:txBody>
          <a:bodyPr/>
          <a:lstStyle>
            <a:lvl1pPr>
              <a:defRPr/>
            </a:lvl1pPr>
          </a:lstStyle>
          <a:p>
            <a:r>
              <a:rPr lang="en-US" altLang="en-US" smtClean="0"/>
              <a:t>Dabal Mahara</a:t>
            </a:r>
            <a:endParaRPr lang="en-US" altLang="en-US"/>
          </a:p>
        </p:txBody>
      </p:sp>
      <p:sp>
        <p:nvSpPr>
          <p:cNvPr id="8" name="Slide Number Placeholder 7"/>
          <p:cNvSpPr>
            <a:spLocks noGrp="1"/>
          </p:cNvSpPr>
          <p:nvPr>
            <p:ph type="sldNum" sz="quarter" idx="12"/>
          </p:nvPr>
        </p:nvSpPr>
        <p:spPr>
          <a:xfrm>
            <a:off x="8737600" y="6248400"/>
            <a:ext cx="2844800" cy="457200"/>
          </a:xfrm>
        </p:spPr>
        <p:txBody>
          <a:bodyPr/>
          <a:lstStyle>
            <a:lvl1pPr>
              <a:defRPr/>
            </a:lvl1pPr>
          </a:lstStyle>
          <a:p>
            <a:fld id="{514CB091-5716-4425-A527-BDDF87DAA702}" type="slidenum">
              <a:rPr lang="en-US" altLang="en-US"/>
              <a:pPr/>
              <a:t>‹#›</a:t>
            </a:fld>
            <a:endParaRPr lang="en-US" altLang="en-US"/>
          </a:p>
        </p:txBody>
      </p:sp>
    </p:spTree>
    <p:extLst>
      <p:ext uri="{BB962C8B-B14F-4D97-AF65-F5344CB8AC3E}">
        <p14:creationId xmlns:p14="http://schemas.microsoft.com/office/powerpoint/2010/main" val="33319506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71E7EB46-BEC5-4EDA-AC65-98685595BC87}" type="datetime1">
              <a:rPr lang="en-US" smtClean="0"/>
              <a:t>8/19/2020</a:t>
            </a:fld>
            <a:endParaRPr lang="en-US"/>
          </a:p>
        </p:txBody>
      </p:sp>
      <p:sp>
        <p:nvSpPr>
          <p:cNvPr id="5" name="Footer Placeholder 4"/>
          <p:cNvSpPr>
            <a:spLocks noGrp="1"/>
          </p:cNvSpPr>
          <p:nvPr>
            <p:ph type="ftr" sz="quarter" idx="11"/>
          </p:nvPr>
        </p:nvSpPr>
        <p:spPr>
          <a:xfrm>
            <a:off x="2692397" y="5037663"/>
            <a:ext cx="5214635" cy="279400"/>
          </a:xfrm>
        </p:spPr>
        <p:txBody>
          <a:bodyPr/>
          <a:lstStyle/>
          <a:p>
            <a:r>
              <a:rPr lang="en-US" smtClean="0"/>
              <a:t>Dabal Mahara</a:t>
            </a:r>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2F37411B-2BDF-4BB5-B4EF-1D93D5B8FE57}"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68575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2E6FADB-98C9-4BC6-815D-90CCEDFE6BFE}" type="datetime1">
              <a:rPr lang="en-US" smtClean="0"/>
              <a:t>8/19/2020</a:t>
            </a:fld>
            <a:endParaRPr lang="en-US"/>
          </a:p>
        </p:txBody>
      </p:sp>
      <p:sp>
        <p:nvSpPr>
          <p:cNvPr id="5" name="Footer Placeholder 4"/>
          <p:cNvSpPr>
            <a:spLocks noGrp="1"/>
          </p:cNvSpPr>
          <p:nvPr>
            <p:ph type="ftr" sz="quarter" idx="11"/>
          </p:nvPr>
        </p:nvSpPr>
        <p:spPr/>
        <p:txBody>
          <a:bodyPr/>
          <a:lstStyle/>
          <a:p>
            <a:r>
              <a:rPr lang="en-US" smtClean="0"/>
              <a:t>Dabal Mahara</a:t>
            </a:r>
            <a:endParaRPr lang="en-US"/>
          </a:p>
        </p:txBody>
      </p:sp>
      <p:sp>
        <p:nvSpPr>
          <p:cNvPr id="6" name="Slide Number Placeholder 5"/>
          <p:cNvSpPr>
            <a:spLocks noGrp="1"/>
          </p:cNvSpPr>
          <p:nvPr>
            <p:ph type="sldNum" sz="quarter" idx="12"/>
          </p:nvPr>
        </p:nvSpPr>
        <p:spPr/>
        <p:txBody>
          <a:bodyPr/>
          <a:lstStyle/>
          <a:p>
            <a:fld id="{2F37411B-2BDF-4BB5-B4EF-1D93D5B8FE57}" type="slidenum">
              <a:rPr lang="en-US" smtClean="0"/>
              <a:t>‹#›</a:t>
            </a:fld>
            <a:endParaRPr lang="en-US"/>
          </a:p>
        </p:txBody>
      </p:sp>
    </p:spTree>
    <p:extLst>
      <p:ext uri="{BB962C8B-B14F-4D97-AF65-F5344CB8AC3E}">
        <p14:creationId xmlns:p14="http://schemas.microsoft.com/office/powerpoint/2010/main" val="22646896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312C18-F692-4A99-88B4-30B8306CB60C}" type="datetime1">
              <a:rPr lang="en-US" smtClean="0"/>
              <a:t>8/19/2020</a:t>
            </a:fld>
            <a:endParaRPr lang="en-US"/>
          </a:p>
        </p:txBody>
      </p:sp>
      <p:sp>
        <p:nvSpPr>
          <p:cNvPr id="5" name="Footer Placeholder 4"/>
          <p:cNvSpPr>
            <a:spLocks noGrp="1"/>
          </p:cNvSpPr>
          <p:nvPr>
            <p:ph type="ftr" sz="quarter" idx="11"/>
          </p:nvPr>
        </p:nvSpPr>
        <p:spPr/>
        <p:txBody>
          <a:bodyPr/>
          <a:lstStyle/>
          <a:p>
            <a:r>
              <a:rPr lang="en-US" smtClean="0"/>
              <a:t>Dabal Mahara</a:t>
            </a:r>
            <a:endParaRPr lang="en-US"/>
          </a:p>
        </p:txBody>
      </p:sp>
      <p:sp>
        <p:nvSpPr>
          <p:cNvPr id="6" name="Slide Number Placeholder 5"/>
          <p:cNvSpPr>
            <a:spLocks noGrp="1"/>
          </p:cNvSpPr>
          <p:nvPr>
            <p:ph type="sldNum" sz="quarter" idx="12"/>
          </p:nvPr>
        </p:nvSpPr>
        <p:spPr/>
        <p:txBody>
          <a:bodyPr/>
          <a:lstStyle/>
          <a:p>
            <a:fld id="{2F37411B-2BDF-4BB5-B4EF-1D93D5B8FE57}"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594031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C1FA7F3-681F-4593-A73E-FAD4D51A12A5}" type="datetime1">
              <a:rPr lang="en-US" smtClean="0"/>
              <a:t>8/19/2020</a:t>
            </a:fld>
            <a:endParaRPr lang="en-US"/>
          </a:p>
        </p:txBody>
      </p:sp>
      <p:sp>
        <p:nvSpPr>
          <p:cNvPr id="6" name="Footer Placeholder 5"/>
          <p:cNvSpPr>
            <a:spLocks noGrp="1"/>
          </p:cNvSpPr>
          <p:nvPr>
            <p:ph type="ftr" sz="quarter" idx="11"/>
          </p:nvPr>
        </p:nvSpPr>
        <p:spPr/>
        <p:txBody>
          <a:bodyPr/>
          <a:lstStyle/>
          <a:p>
            <a:r>
              <a:rPr lang="en-US" smtClean="0"/>
              <a:t>Dabal Mahara</a:t>
            </a:r>
            <a:endParaRPr lang="en-US"/>
          </a:p>
        </p:txBody>
      </p:sp>
      <p:sp>
        <p:nvSpPr>
          <p:cNvPr id="7" name="Slide Number Placeholder 6"/>
          <p:cNvSpPr>
            <a:spLocks noGrp="1"/>
          </p:cNvSpPr>
          <p:nvPr>
            <p:ph type="sldNum" sz="quarter" idx="12"/>
          </p:nvPr>
        </p:nvSpPr>
        <p:spPr/>
        <p:txBody>
          <a:bodyPr/>
          <a:lstStyle/>
          <a:p>
            <a:fld id="{2F37411B-2BDF-4BB5-B4EF-1D93D5B8FE57}" type="slidenum">
              <a:rPr lang="en-US" smtClean="0"/>
              <a:t>‹#›</a:t>
            </a:fld>
            <a:endParaRPr lang="en-US"/>
          </a:p>
        </p:txBody>
      </p:sp>
    </p:spTree>
    <p:extLst>
      <p:ext uri="{BB962C8B-B14F-4D97-AF65-F5344CB8AC3E}">
        <p14:creationId xmlns:p14="http://schemas.microsoft.com/office/powerpoint/2010/main" val="30915325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797D45-2904-48F3-ACB4-BC11232EE3FA}" type="datetime1">
              <a:rPr lang="en-US" smtClean="0"/>
              <a:t>8/19/2020</a:t>
            </a:fld>
            <a:endParaRPr lang="en-US"/>
          </a:p>
        </p:txBody>
      </p:sp>
      <p:sp>
        <p:nvSpPr>
          <p:cNvPr id="8" name="Footer Placeholder 7"/>
          <p:cNvSpPr>
            <a:spLocks noGrp="1"/>
          </p:cNvSpPr>
          <p:nvPr>
            <p:ph type="ftr" sz="quarter" idx="11"/>
          </p:nvPr>
        </p:nvSpPr>
        <p:spPr/>
        <p:txBody>
          <a:bodyPr/>
          <a:lstStyle/>
          <a:p>
            <a:r>
              <a:rPr lang="en-US" smtClean="0"/>
              <a:t>Dabal Mahara</a:t>
            </a:r>
            <a:endParaRPr lang="en-US"/>
          </a:p>
        </p:txBody>
      </p:sp>
      <p:sp>
        <p:nvSpPr>
          <p:cNvPr id="9" name="Slide Number Placeholder 8"/>
          <p:cNvSpPr>
            <a:spLocks noGrp="1"/>
          </p:cNvSpPr>
          <p:nvPr>
            <p:ph type="sldNum" sz="quarter" idx="12"/>
          </p:nvPr>
        </p:nvSpPr>
        <p:spPr/>
        <p:txBody>
          <a:bodyPr/>
          <a:lstStyle/>
          <a:p>
            <a:fld id="{2F37411B-2BDF-4BB5-B4EF-1D93D5B8FE57}"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466466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7367C2A-B84A-42B3-ACBA-D19F342F8E6F}" type="datetime1">
              <a:rPr lang="en-US" smtClean="0"/>
              <a:t>8/19/2020</a:t>
            </a:fld>
            <a:endParaRPr lang="en-US"/>
          </a:p>
        </p:txBody>
      </p:sp>
      <p:sp>
        <p:nvSpPr>
          <p:cNvPr id="4" name="Footer Placeholder 3"/>
          <p:cNvSpPr>
            <a:spLocks noGrp="1"/>
          </p:cNvSpPr>
          <p:nvPr>
            <p:ph type="ftr" sz="quarter" idx="11"/>
          </p:nvPr>
        </p:nvSpPr>
        <p:spPr/>
        <p:txBody>
          <a:bodyPr/>
          <a:lstStyle/>
          <a:p>
            <a:r>
              <a:rPr lang="en-US" smtClean="0"/>
              <a:t>Dabal Mahara</a:t>
            </a:r>
            <a:endParaRPr lang="en-US"/>
          </a:p>
        </p:txBody>
      </p:sp>
      <p:sp>
        <p:nvSpPr>
          <p:cNvPr id="5" name="Slide Number Placeholder 4"/>
          <p:cNvSpPr>
            <a:spLocks noGrp="1"/>
          </p:cNvSpPr>
          <p:nvPr>
            <p:ph type="sldNum" sz="quarter" idx="12"/>
          </p:nvPr>
        </p:nvSpPr>
        <p:spPr/>
        <p:txBody>
          <a:bodyPr/>
          <a:lstStyle/>
          <a:p>
            <a:fld id="{2F37411B-2BDF-4BB5-B4EF-1D93D5B8FE57}"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87506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E6FADB-98C9-4BC6-815D-90CCEDFE6BFE}" type="datetime1">
              <a:rPr lang="en-US" smtClean="0"/>
              <a:t>8/19/2020</a:t>
            </a:fld>
            <a:endParaRPr lang="en-US"/>
          </a:p>
        </p:txBody>
      </p:sp>
      <p:sp>
        <p:nvSpPr>
          <p:cNvPr id="5" name="Footer Placeholder 4"/>
          <p:cNvSpPr>
            <a:spLocks noGrp="1"/>
          </p:cNvSpPr>
          <p:nvPr>
            <p:ph type="ftr" sz="quarter" idx="11"/>
          </p:nvPr>
        </p:nvSpPr>
        <p:spPr/>
        <p:txBody>
          <a:bodyPr/>
          <a:lstStyle/>
          <a:p>
            <a:r>
              <a:rPr lang="en-US" smtClean="0"/>
              <a:t>Dabal Mahara</a:t>
            </a:r>
            <a:endParaRPr lang="en-US"/>
          </a:p>
        </p:txBody>
      </p:sp>
      <p:sp>
        <p:nvSpPr>
          <p:cNvPr id="6" name="Slide Number Placeholder 5"/>
          <p:cNvSpPr>
            <a:spLocks noGrp="1"/>
          </p:cNvSpPr>
          <p:nvPr>
            <p:ph type="sldNum" sz="quarter" idx="12"/>
          </p:nvPr>
        </p:nvSpPr>
        <p:spPr/>
        <p:txBody>
          <a:bodyPr/>
          <a:lstStyle/>
          <a:p>
            <a:fld id="{2F37411B-2BDF-4BB5-B4EF-1D93D5B8FE57}" type="slidenum">
              <a:rPr lang="en-US" smtClean="0"/>
              <a:t>‹#›</a:t>
            </a:fld>
            <a:endParaRPr lang="en-US"/>
          </a:p>
        </p:txBody>
      </p:sp>
    </p:spTree>
    <p:extLst>
      <p:ext uri="{BB962C8B-B14F-4D97-AF65-F5344CB8AC3E}">
        <p14:creationId xmlns:p14="http://schemas.microsoft.com/office/powerpoint/2010/main" val="25858048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B0E77E-9D7B-4FB3-AC11-A8CAB456D3F3}" type="datetime1">
              <a:rPr lang="en-US" smtClean="0"/>
              <a:t>8/19/2020</a:t>
            </a:fld>
            <a:endParaRPr lang="en-US"/>
          </a:p>
        </p:txBody>
      </p:sp>
      <p:sp>
        <p:nvSpPr>
          <p:cNvPr id="3" name="Footer Placeholder 2"/>
          <p:cNvSpPr>
            <a:spLocks noGrp="1"/>
          </p:cNvSpPr>
          <p:nvPr>
            <p:ph type="ftr" sz="quarter" idx="11"/>
          </p:nvPr>
        </p:nvSpPr>
        <p:spPr/>
        <p:txBody>
          <a:bodyPr/>
          <a:lstStyle/>
          <a:p>
            <a:r>
              <a:rPr lang="en-US" smtClean="0"/>
              <a:t>Dabal Mahara</a:t>
            </a:r>
            <a:endParaRPr lang="en-US"/>
          </a:p>
        </p:txBody>
      </p:sp>
      <p:sp>
        <p:nvSpPr>
          <p:cNvPr id="4" name="Slide Number Placeholder 3"/>
          <p:cNvSpPr>
            <a:spLocks noGrp="1"/>
          </p:cNvSpPr>
          <p:nvPr>
            <p:ph type="sldNum" sz="quarter" idx="12"/>
          </p:nvPr>
        </p:nvSpPr>
        <p:spPr/>
        <p:txBody>
          <a:bodyPr/>
          <a:lstStyle/>
          <a:p>
            <a:fld id="{2F37411B-2BDF-4BB5-B4EF-1D93D5B8FE57}" type="slidenum">
              <a:rPr lang="en-US" smtClean="0"/>
              <a:t>‹#›</a:t>
            </a:fld>
            <a:endParaRPr lang="en-US"/>
          </a:p>
        </p:txBody>
      </p:sp>
    </p:spTree>
    <p:extLst>
      <p:ext uri="{BB962C8B-B14F-4D97-AF65-F5344CB8AC3E}">
        <p14:creationId xmlns:p14="http://schemas.microsoft.com/office/powerpoint/2010/main" val="8836928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9EA882-1C9F-4C5D-B0BE-DF18B30648E5}" type="datetime1">
              <a:rPr lang="en-US" smtClean="0"/>
              <a:t>8/19/2020</a:t>
            </a:fld>
            <a:endParaRPr lang="en-US"/>
          </a:p>
        </p:txBody>
      </p:sp>
      <p:sp>
        <p:nvSpPr>
          <p:cNvPr id="6" name="Footer Placeholder 5"/>
          <p:cNvSpPr>
            <a:spLocks noGrp="1"/>
          </p:cNvSpPr>
          <p:nvPr>
            <p:ph type="ftr" sz="quarter" idx="11"/>
          </p:nvPr>
        </p:nvSpPr>
        <p:spPr/>
        <p:txBody>
          <a:bodyPr/>
          <a:lstStyle/>
          <a:p>
            <a:r>
              <a:rPr lang="en-US" smtClean="0"/>
              <a:t>Dabal Mahara</a:t>
            </a:r>
            <a:endParaRPr lang="en-US"/>
          </a:p>
        </p:txBody>
      </p:sp>
      <p:sp>
        <p:nvSpPr>
          <p:cNvPr id="7" name="Slide Number Placeholder 6"/>
          <p:cNvSpPr>
            <a:spLocks noGrp="1"/>
          </p:cNvSpPr>
          <p:nvPr>
            <p:ph type="sldNum" sz="quarter" idx="12"/>
          </p:nvPr>
        </p:nvSpPr>
        <p:spPr/>
        <p:txBody>
          <a:bodyPr/>
          <a:lstStyle/>
          <a:p>
            <a:fld id="{2F37411B-2BDF-4BB5-B4EF-1D93D5B8FE57}"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762068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5710B4-E5F7-4BC0-8EEB-78E64016235E}" type="datetime1">
              <a:rPr lang="en-US" smtClean="0"/>
              <a:t>8/19/2020</a:t>
            </a:fld>
            <a:endParaRPr lang="en-US"/>
          </a:p>
        </p:txBody>
      </p:sp>
      <p:sp>
        <p:nvSpPr>
          <p:cNvPr id="6" name="Footer Placeholder 5"/>
          <p:cNvSpPr>
            <a:spLocks noGrp="1"/>
          </p:cNvSpPr>
          <p:nvPr>
            <p:ph type="ftr" sz="quarter" idx="11"/>
          </p:nvPr>
        </p:nvSpPr>
        <p:spPr/>
        <p:txBody>
          <a:bodyPr/>
          <a:lstStyle/>
          <a:p>
            <a:r>
              <a:rPr lang="en-US" smtClean="0"/>
              <a:t>Dabal Mahara</a:t>
            </a:r>
            <a:endParaRPr lang="en-US"/>
          </a:p>
        </p:txBody>
      </p:sp>
      <p:sp>
        <p:nvSpPr>
          <p:cNvPr id="7" name="Slide Number Placeholder 6"/>
          <p:cNvSpPr>
            <a:spLocks noGrp="1"/>
          </p:cNvSpPr>
          <p:nvPr>
            <p:ph type="sldNum" sz="quarter" idx="12"/>
          </p:nvPr>
        </p:nvSpPr>
        <p:spPr/>
        <p:txBody>
          <a:bodyPr/>
          <a:lstStyle/>
          <a:p>
            <a:fld id="{2F37411B-2BDF-4BB5-B4EF-1D93D5B8FE57}" type="slidenum">
              <a:rPr lang="en-US" smtClean="0"/>
              <a:t>‹#›</a:t>
            </a:fld>
            <a:endParaRPr lang="en-US"/>
          </a:p>
        </p:txBody>
      </p:sp>
    </p:spTree>
    <p:extLst>
      <p:ext uri="{BB962C8B-B14F-4D97-AF65-F5344CB8AC3E}">
        <p14:creationId xmlns:p14="http://schemas.microsoft.com/office/powerpoint/2010/main" val="25061002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719840-51C2-4684-83C5-5008B3B7B587}" type="datetime1">
              <a:rPr lang="en-US" smtClean="0"/>
              <a:t>8/19/2020</a:t>
            </a:fld>
            <a:endParaRPr lang="en-US"/>
          </a:p>
        </p:txBody>
      </p:sp>
      <p:sp>
        <p:nvSpPr>
          <p:cNvPr id="6" name="Footer Placeholder 5"/>
          <p:cNvSpPr>
            <a:spLocks noGrp="1"/>
          </p:cNvSpPr>
          <p:nvPr>
            <p:ph type="ftr" sz="quarter" idx="11"/>
          </p:nvPr>
        </p:nvSpPr>
        <p:spPr/>
        <p:txBody>
          <a:bodyPr/>
          <a:lstStyle/>
          <a:p>
            <a:r>
              <a:rPr lang="en-US" smtClean="0"/>
              <a:t>Dabal Mahara</a:t>
            </a:r>
            <a:endParaRPr lang="en-US"/>
          </a:p>
        </p:txBody>
      </p:sp>
      <p:sp>
        <p:nvSpPr>
          <p:cNvPr id="7" name="Slide Number Placeholder 6"/>
          <p:cNvSpPr>
            <a:spLocks noGrp="1"/>
          </p:cNvSpPr>
          <p:nvPr>
            <p:ph type="sldNum" sz="quarter" idx="12"/>
          </p:nvPr>
        </p:nvSpPr>
        <p:spPr/>
        <p:txBody>
          <a:bodyPr/>
          <a:lstStyle/>
          <a:p>
            <a:fld id="{2F37411B-2BDF-4BB5-B4EF-1D93D5B8FE57}" type="slidenum">
              <a:rPr lang="en-US" smtClean="0"/>
              <a:t>‹#›</a:t>
            </a:fld>
            <a:endParaRPr lang="en-US"/>
          </a:p>
        </p:txBody>
      </p:sp>
    </p:spTree>
    <p:extLst>
      <p:ext uri="{BB962C8B-B14F-4D97-AF65-F5344CB8AC3E}">
        <p14:creationId xmlns:p14="http://schemas.microsoft.com/office/powerpoint/2010/main" val="1784092088"/>
      </p:ext>
    </p:extLst>
  </p:cSld>
  <p:clrMapOvr>
    <a:masterClrMapping/>
  </p:clrMapOvr>
  <p:hf hdr="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719840-51C2-4684-83C5-5008B3B7B587}" type="datetime1">
              <a:rPr lang="en-US" smtClean="0"/>
              <a:t>8/19/2020</a:t>
            </a:fld>
            <a:endParaRPr lang="en-US"/>
          </a:p>
        </p:txBody>
      </p:sp>
      <p:sp>
        <p:nvSpPr>
          <p:cNvPr id="5" name="Footer Placeholder 4"/>
          <p:cNvSpPr>
            <a:spLocks noGrp="1"/>
          </p:cNvSpPr>
          <p:nvPr>
            <p:ph type="ftr" sz="quarter" idx="11"/>
          </p:nvPr>
        </p:nvSpPr>
        <p:spPr/>
        <p:txBody>
          <a:bodyPr/>
          <a:lstStyle/>
          <a:p>
            <a:r>
              <a:rPr lang="en-US" smtClean="0"/>
              <a:t>Dabal Mahara</a:t>
            </a:r>
            <a:endParaRPr lang="en-US"/>
          </a:p>
        </p:txBody>
      </p:sp>
      <p:sp>
        <p:nvSpPr>
          <p:cNvPr id="6" name="Slide Number Placeholder 5"/>
          <p:cNvSpPr>
            <a:spLocks noGrp="1"/>
          </p:cNvSpPr>
          <p:nvPr>
            <p:ph type="sldNum" sz="quarter" idx="12"/>
          </p:nvPr>
        </p:nvSpPr>
        <p:spPr/>
        <p:txBody>
          <a:bodyPr/>
          <a:lstStyle/>
          <a:p>
            <a:fld id="{2F37411B-2BDF-4BB5-B4EF-1D93D5B8FE57}"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27694952"/>
      </p:ext>
    </p:extLst>
  </p:cSld>
  <p:clrMapOvr>
    <a:masterClrMapping/>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719840-51C2-4684-83C5-5008B3B7B587}" type="datetime1">
              <a:rPr lang="en-US" smtClean="0"/>
              <a:t>8/19/2020</a:t>
            </a:fld>
            <a:endParaRPr lang="en-US"/>
          </a:p>
        </p:txBody>
      </p:sp>
      <p:sp>
        <p:nvSpPr>
          <p:cNvPr id="5" name="Footer Placeholder 4"/>
          <p:cNvSpPr>
            <a:spLocks noGrp="1"/>
          </p:cNvSpPr>
          <p:nvPr>
            <p:ph type="ftr" sz="quarter" idx="11"/>
          </p:nvPr>
        </p:nvSpPr>
        <p:spPr/>
        <p:txBody>
          <a:bodyPr/>
          <a:lstStyle/>
          <a:p>
            <a:r>
              <a:rPr lang="en-US" smtClean="0"/>
              <a:t>Dabal Mahara</a:t>
            </a:r>
            <a:endParaRPr lang="en-US"/>
          </a:p>
        </p:txBody>
      </p:sp>
      <p:sp>
        <p:nvSpPr>
          <p:cNvPr id="6" name="Slide Number Placeholder 5"/>
          <p:cNvSpPr>
            <a:spLocks noGrp="1"/>
          </p:cNvSpPr>
          <p:nvPr>
            <p:ph type="sldNum" sz="quarter" idx="12"/>
          </p:nvPr>
        </p:nvSpPr>
        <p:spPr/>
        <p:txBody>
          <a:bodyPr/>
          <a:lstStyle/>
          <a:p>
            <a:fld id="{2F37411B-2BDF-4BB5-B4EF-1D93D5B8FE57}"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80970722"/>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719840-51C2-4684-83C5-5008B3B7B587}" type="datetime1">
              <a:rPr lang="en-US" smtClean="0"/>
              <a:t>8/19/2020</a:t>
            </a:fld>
            <a:endParaRPr lang="en-US"/>
          </a:p>
        </p:txBody>
      </p:sp>
      <p:sp>
        <p:nvSpPr>
          <p:cNvPr id="5" name="Footer Placeholder 4"/>
          <p:cNvSpPr>
            <a:spLocks noGrp="1"/>
          </p:cNvSpPr>
          <p:nvPr>
            <p:ph type="ftr" sz="quarter" idx="11"/>
          </p:nvPr>
        </p:nvSpPr>
        <p:spPr/>
        <p:txBody>
          <a:bodyPr/>
          <a:lstStyle/>
          <a:p>
            <a:r>
              <a:rPr lang="en-US" smtClean="0"/>
              <a:t>Dabal Mahara</a:t>
            </a:r>
            <a:endParaRPr lang="en-US"/>
          </a:p>
        </p:txBody>
      </p:sp>
      <p:sp>
        <p:nvSpPr>
          <p:cNvPr id="6" name="Slide Number Placeholder 5"/>
          <p:cNvSpPr>
            <a:spLocks noGrp="1"/>
          </p:cNvSpPr>
          <p:nvPr>
            <p:ph type="sldNum" sz="quarter" idx="12"/>
          </p:nvPr>
        </p:nvSpPr>
        <p:spPr/>
        <p:txBody>
          <a:bodyPr/>
          <a:lstStyle/>
          <a:p>
            <a:fld id="{2F37411B-2BDF-4BB5-B4EF-1D93D5B8FE57}" type="slidenum">
              <a:rPr lang="en-US" smtClean="0"/>
              <a:t>‹#›</a:t>
            </a:fld>
            <a:endParaRPr lang="en-US"/>
          </a:p>
        </p:txBody>
      </p:sp>
    </p:spTree>
    <p:extLst>
      <p:ext uri="{BB962C8B-B14F-4D97-AF65-F5344CB8AC3E}">
        <p14:creationId xmlns:p14="http://schemas.microsoft.com/office/powerpoint/2010/main" val="3266452547"/>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719840-51C2-4684-83C5-5008B3B7B587}" type="datetime1">
              <a:rPr lang="en-US" smtClean="0"/>
              <a:t>8/19/2020</a:t>
            </a:fld>
            <a:endParaRPr lang="en-US"/>
          </a:p>
        </p:txBody>
      </p:sp>
      <p:sp>
        <p:nvSpPr>
          <p:cNvPr id="5" name="Footer Placeholder 4"/>
          <p:cNvSpPr>
            <a:spLocks noGrp="1"/>
          </p:cNvSpPr>
          <p:nvPr>
            <p:ph type="ftr" sz="quarter" idx="11"/>
          </p:nvPr>
        </p:nvSpPr>
        <p:spPr/>
        <p:txBody>
          <a:bodyPr/>
          <a:lstStyle/>
          <a:p>
            <a:r>
              <a:rPr lang="en-US" smtClean="0"/>
              <a:t>Dabal Mahara</a:t>
            </a:r>
            <a:endParaRPr lang="en-US"/>
          </a:p>
        </p:txBody>
      </p:sp>
      <p:sp>
        <p:nvSpPr>
          <p:cNvPr id="6" name="Slide Number Placeholder 5"/>
          <p:cNvSpPr>
            <a:spLocks noGrp="1"/>
          </p:cNvSpPr>
          <p:nvPr>
            <p:ph type="sldNum" sz="quarter" idx="12"/>
          </p:nvPr>
        </p:nvSpPr>
        <p:spPr/>
        <p:txBody>
          <a:bodyPr/>
          <a:lstStyle/>
          <a:p>
            <a:fld id="{2F37411B-2BDF-4BB5-B4EF-1D93D5B8FE57}"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0881319"/>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719840-51C2-4684-83C5-5008B3B7B587}" type="datetime1">
              <a:rPr lang="en-US" smtClean="0"/>
              <a:t>8/19/2020</a:t>
            </a:fld>
            <a:endParaRPr lang="en-US"/>
          </a:p>
        </p:txBody>
      </p:sp>
      <p:sp>
        <p:nvSpPr>
          <p:cNvPr id="5" name="Footer Placeholder 4"/>
          <p:cNvSpPr>
            <a:spLocks noGrp="1"/>
          </p:cNvSpPr>
          <p:nvPr>
            <p:ph type="ftr" sz="quarter" idx="11"/>
          </p:nvPr>
        </p:nvSpPr>
        <p:spPr/>
        <p:txBody>
          <a:bodyPr/>
          <a:lstStyle/>
          <a:p>
            <a:r>
              <a:rPr lang="en-US" smtClean="0"/>
              <a:t>Dabal Mahara</a:t>
            </a:r>
            <a:endParaRPr lang="en-US"/>
          </a:p>
        </p:txBody>
      </p:sp>
      <p:sp>
        <p:nvSpPr>
          <p:cNvPr id="6" name="Slide Number Placeholder 5"/>
          <p:cNvSpPr>
            <a:spLocks noGrp="1"/>
          </p:cNvSpPr>
          <p:nvPr>
            <p:ph type="sldNum" sz="quarter" idx="12"/>
          </p:nvPr>
        </p:nvSpPr>
        <p:spPr/>
        <p:txBody>
          <a:bodyPr/>
          <a:lstStyle/>
          <a:p>
            <a:fld id="{2F37411B-2BDF-4BB5-B4EF-1D93D5B8FE57}"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06703957"/>
      </p:ext>
    </p:extLst>
  </p:cSld>
  <p:clrMapOvr>
    <a:masterClrMapping/>
  </p:clrMapOvr>
  <p:hf hdr="0"/>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CC2757B-B580-465C-9D00-5B7DC97B0F74}" type="datetime1">
              <a:rPr lang="en-US" smtClean="0"/>
              <a:t>8/19/2020</a:t>
            </a:fld>
            <a:endParaRPr lang="en-US"/>
          </a:p>
        </p:txBody>
      </p:sp>
      <p:sp>
        <p:nvSpPr>
          <p:cNvPr id="5" name="Footer Placeholder 4"/>
          <p:cNvSpPr>
            <a:spLocks noGrp="1"/>
          </p:cNvSpPr>
          <p:nvPr>
            <p:ph type="ftr" sz="quarter" idx="11"/>
          </p:nvPr>
        </p:nvSpPr>
        <p:spPr/>
        <p:txBody>
          <a:bodyPr/>
          <a:lstStyle/>
          <a:p>
            <a:r>
              <a:rPr lang="en-US" smtClean="0"/>
              <a:t>Dabal Mahara</a:t>
            </a:r>
            <a:endParaRPr lang="en-US"/>
          </a:p>
        </p:txBody>
      </p:sp>
      <p:sp>
        <p:nvSpPr>
          <p:cNvPr id="6" name="Slide Number Placeholder 5"/>
          <p:cNvSpPr>
            <a:spLocks noGrp="1"/>
          </p:cNvSpPr>
          <p:nvPr>
            <p:ph type="sldNum" sz="quarter" idx="12"/>
          </p:nvPr>
        </p:nvSpPr>
        <p:spPr/>
        <p:txBody>
          <a:bodyPr/>
          <a:lstStyle/>
          <a:p>
            <a:fld id="{2F37411B-2BDF-4BB5-B4EF-1D93D5B8FE57}"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30868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312C18-F692-4A99-88B4-30B8306CB60C}" type="datetime1">
              <a:rPr lang="en-US" smtClean="0"/>
              <a:t>8/19/2020</a:t>
            </a:fld>
            <a:endParaRPr lang="en-US"/>
          </a:p>
        </p:txBody>
      </p:sp>
      <p:sp>
        <p:nvSpPr>
          <p:cNvPr id="5" name="Footer Placeholder 4"/>
          <p:cNvSpPr>
            <a:spLocks noGrp="1"/>
          </p:cNvSpPr>
          <p:nvPr>
            <p:ph type="ftr" sz="quarter" idx="11"/>
          </p:nvPr>
        </p:nvSpPr>
        <p:spPr/>
        <p:txBody>
          <a:bodyPr/>
          <a:lstStyle/>
          <a:p>
            <a:r>
              <a:rPr lang="en-US" smtClean="0"/>
              <a:t>Dabal Mahara</a:t>
            </a:r>
            <a:endParaRPr lang="en-US"/>
          </a:p>
        </p:txBody>
      </p:sp>
      <p:sp>
        <p:nvSpPr>
          <p:cNvPr id="6" name="Slide Number Placeholder 5"/>
          <p:cNvSpPr>
            <a:spLocks noGrp="1"/>
          </p:cNvSpPr>
          <p:nvPr>
            <p:ph type="sldNum" sz="quarter" idx="12"/>
          </p:nvPr>
        </p:nvSpPr>
        <p:spPr/>
        <p:txBody>
          <a:bodyPr/>
          <a:lstStyle/>
          <a:p>
            <a:fld id="{2F37411B-2BDF-4BB5-B4EF-1D93D5B8FE57}" type="slidenum">
              <a:rPr lang="en-US" smtClean="0"/>
              <a:t>‹#›</a:t>
            </a:fld>
            <a:endParaRPr lang="en-US"/>
          </a:p>
        </p:txBody>
      </p:sp>
    </p:spTree>
    <p:extLst>
      <p:ext uri="{BB962C8B-B14F-4D97-AF65-F5344CB8AC3E}">
        <p14:creationId xmlns:p14="http://schemas.microsoft.com/office/powerpoint/2010/main" val="126984281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3298C89-49E1-4EC7-B2ED-AC759C1B5A24}" type="datetime1">
              <a:rPr lang="en-US" smtClean="0"/>
              <a:t>8/19/2020</a:t>
            </a:fld>
            <a:endParaRPr lang="en-US"/>
          </a:p>
        </p:txBody>
      </p:sp>
      <p:sp>
        <p:nvSpPr>
          <p:cNvPr id="5" name="Footer Placeholder 4"/>
          <p:cNvSpPr>
            <a:spLocks noGrp="1"/>
          </p:cNvSpPr>
          <p:nvPr>
            <p:ph type="ftr" sz="quarter" idx="11"/>
          </p:nvPr>
        </p:nvSpPr>
        <p:spPr/>
        <p:txBody>
          <a:bodyPr/>
          <a:lstStyle/>
          <a:p>
            <a:r>
              <a:rPr lang="en-US" smtClean="0"/>
              <a:t>Dabal Mahara</a:t>
            </a:r>
            <a:endParaRPr lang="en-US"/>
          </a:p>
        </p:txBody>
      </p:sp>
      <p:sp>
        <p:nvSpPr>
          <p:cNvPr id="6" name="Slide Number Placeholder 5"/>
          <p:cNvSpPr>
            <a:spLocks noGrp="1"/>
          </p:cNvSpPr>
          <p:nvPr>
            <p:ph type="sldNum" sz="quarter" idx="12"/>
          </p:nvPr>
        </p:nvSpPr>
        <p:spPr/>
        <p:txBody>
          <a:bodyPr/>
          <a:lstStyle/>
          <a:p>
            <a:fld id="{2F37411B-2BDF-4BB5-B4EF-1D93D5B8FE57}"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80843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C1FA7F3-681F-4593-A73E-FAD4D51A12A5}" type="datetime1">
              <a:rPr lang="en-US" smtClean="0"/>
              <a:t>8/19/2020</a:t>
            </a:fld>
            <a:endParaRPr lang="en-US"/>
          </a:p>
        </p:txBody>
      </p:sp>
      <p:sp>
        <p:nvSpPr>
          <p:cNvPr id="6" name="Footer Placeholder 5"/>
          <p:cNvSpPr>
            <a:spLocks noGrp="1"/>
          </p:cNvSpPr>
          <p:nvPr>
            <p:ph type="ftr" sz="quarter" idx="11"/>
          </p:nvPr>
        </p:nvSpPr>
        <p:spPr/>
        <p:txBody>
          <a:bodyPr/>
          <a:lstStyle/>
          <a:p>
            <a:r>
              <a:rPr lang="en-US" smtClean="0"/>
              <a:t>Dabal Mahara</a:t>
            </a:r>
            <a:endParaRPr lang="en-US"/>
          </a:p>
        </p:txBody>
      </p:sp>
      <p:sp>
        <p:nvSpPr>
          <p:cNvPr id="7" name="Slide Number Placeholder 6"/>
          <p:cNvSpPr>
            <a:spLocks noGrp="1"/>
          </p:cNvSpPr>
          <p:nvPr>
            <p:ph type="sldNum" sz="quarter" idx="12"/>
          </p:nvPr>
        </p:nvSpPr>
        <p:spPr/>
        <p:txBody>
          <a:bodyPr/>
          <a:lstStyle/>
          <a:p>
            <a:fld id="{2F37411B-2BDF-4BB5-B4EF-1D93D5B8FE57}" type="slidenum">
              <a:rPr lang="en-US" smtClean="0"/>
              <a:t>‹#›</a:t>
            </a:fld>
            <a:endParaRPr lang="en-US"/>
          </a:p>
        </p:txBody>
      </p:sp>
    </p:spTree>
    <p:extLst>
      <p:ext uri="{BB962C8B-B14F-4D97-AF65-F5344CB8AC3E}">
        <p14:creationId xmlns:p14="http://schemas.microsoft.com/office/powerpoint/2010/main" val="3791993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8797D45-2904-48F3-ACB4-BC11232EE3FA}" type="datetime1">
              <a:rPr lang="en-US" smtClean="0"/>
              <a:t>8/19/2020</a:t>
            </a:fld>
            <a:endParaRPr lang="en-US"/>
          </a:p>
        </p:txBody>
      </p:sp>
      <p:sp>
        <p:nvSpPr>
          <p:cNvPr id="8" name="Footer Placeholder 7"/>
          <p:cNvSpPr>
            <a:spLocks noGrp="1"/>
          </p:cNvSpPr>
          <p:nvPr>
            <p:ph type="ftr" sz="quarter" idx="11"/>
          </p:nvPr>
        </p:nvSpPr>
        <p:spPr/>
        <p:txBody>
          <a:bodyPr/>
          <a:lstStyle/>
          <a:p>
            <a:r>
              <a:rPr lang="en-US" smtClean="0"/>
              <a:t>Dabal Mahara</a:t>
            </a:r>
            <a:endParaRPr lang="en-US"/>
          </a:p>
        </p:txBody>
      </p:sp>
      <p:sp>
        <p:nvSpPr>
          <p:cNvPr id="9" name="Slide Number Placeholder 8"/>
          <p:cNvSpPr>
            <a:spLocks noGrp="1"/>
          </p:cNvSpPr>
          <p:nvPr>
            <p:ph type="sldNum" sz="quarter" idx="12"/>
          </p:nvPr>
        </p:nvSpPr>
        <p:spPr/>
        <p:txBody>
          <a:bodyPr/>
          <a:lstStyle/>
          <a:p>
            <a:fld id="{2F37411B-2BDF-4BB5-B4EF-1D93D5B8FE57}" type="slidenum">
              <a:rPr lang="en-US" smtClean="0"/>
              <a:t>‹#›</a:t>
            </a:fld>
            <a:endParaRPr lang="en-US"/>
          </a:p>
        </p:txBody>
      </p:sp>
    </p:spTree>
    <p:extLst>
      <p:ext uri="{BB962C8B-B14F-4D97-AF65-F5344CB8AC3E}">
        <p14:creationId xmlns:p14="http://schemas.microsoft.com/office/powerpoint/2010/main" val="2086834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7367C2A-B84A-42B3-ACBA-D19F342F8E6F}" type="datetime1">
              <a:rPr lang="en-US" smtClean="0"/>
              <a:t>8/19/2020</a:t>
            </a:fld>
            <a:endParaRPr lang="en-US"/>
          </a:p>
        </p:txBody>
      </p:sp>
      <p:sp>
        <p:nvSpPr>
          <p:cNvPr id="4" name="Footer Placeholder 3"/>
          <p:cNvSpPr>
            <a:spLocks noGrp="1"/>
          </p:cNvSpPr>
          <p:nvPr>
            <p:ph type="ftr" sz="quarter" idx="11"/>
          </p:nvPr>
        </p:nvSpPr>
        <p:spPr/>
        <p:txBody>
          <a:bodyPr/>
          <a:lstStyle/>
          <a:p>
            <a:r>
              <a:rPr lang="en-US" smtClean="0"/>
              <a:t>Dabal Mahara</a:t>
            </a:r>
            <a:endParaRPr lang="en-US"/>
          </a:p>
        </p:txBody>
      </p:sp>
      <p:sp>
        <p:nvSpPr>
          <p:cNvPr id="5" name="Slide Number Placeholder 4"/>
          <p:cNvSpPr>
            <a:spLocks noGrp="1"/>
          </p:cNvSpPr>
          <p:nvPr>
            <p:ph type="sldNum" sz="quarter" idx="12"/>
          </p:nvPr>
        </p:nvSpPr>
        <p:spPr/>
        <p:txBody>
          <a:bodyPr/>
          <a:lstStyle/>
          <a:p>
            <a:fld id="{2F37411B-2BDF-4BB5-B4EF-1D93D5B8FE57}" type="slidenum">
              <a:rPr lang="en-US" smtClean="0"/>
              <a:t>‹#›</a:t>
            </a:fld>
            <a:endParaRPr lang="en-US"/>
          </a:p>
        </p:txBody>
      </p:sp>
    </p:spTree>
    <p:extLst>
      <p:ext uri="{BB962C8B-B14F-4D97-AF65-F5344CB8AC3E}">
        <p14:creationId xmlns:p14="http://schemas.microsoft.com/office/powerpoint/2010/main" val="2377990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B0E77E-9D7B-4FB3-AC11-A8CAB456D3F3}" type="datetime1">
              <a:rPr lang="en-US" smtClean="0"/>
              <a:t>8/19/2020</a:t>
            </a:fld>
            <a:endParaRPr lang="en-US"/>
          </a:p>
        </p:txBody>
      </p:sp>
      <p:sp>
        <p:nvSpPr>
          <p:cNvPr id="3" name="Footer Placeholder 2"/>
          <p:cNvSpPr>
            <a:spLocks noGrp="1"/>
          </p:cNvSpPr>
          <p:nvPr>
            <p:ph type="ftr" sz="quarter" idx="11"/>
          </p:nvPr>
        </p:nvSpPr>
        <p:spPr/>
        <p:txBody>
          <a:bodyPr/>
          <a:lstStyle/>
          <a:p>
            <a:r>
              <a:rPr lang="en-US" smtClean="0"/>
              <a:t>Dabal Mahara</a:t>
            </a:r>
            <a:endParaRPr lang="en-US"/>
          </a:p>
        </p:txBody>
      </p:sp>
      <p:sp>
        <p:nvSpPr>
          <p:cNvPr id="4" name="Slide Number Placeholder 3"/>
          <p:cNvSpPr>
            <a:spLocks noGrp="1"/>
          </p:cNvSpPr>
          <p:nvPr>
            <p:ph type="sldNum" sz="quarter" idx="12"/>
          </p:nvPr>
        </p:nvSpPr>
        <p:spPr/>
        <p:txBody>
          <a:bodyPr/>
          <a:lstStyle/>
          <a:p>
            <a:fld id="{2F37411B-2BDF-4BB5-B4EF-1D93D5B8FE57}" type="slidenum">
              <a:rPr lang="en-US" smtClean="0"/>
              <a:t>‹#›</a:t>
            </a:fld>
            <a:endParaRPr lang="en-US"/>
          </a:p>
        </p:txBody>
      </p:sp>
    </p:spTree>
    <p:extLst>
      <p:ext uri="{BB962C8B-B14F-4D97-AF65-F5344CB8AC3E}">
        <p14:creationId xmlns:p14="http://schemas.microsoft.com/office/powerpoint/2010/main" val="4224526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9EA882-1C9F-4C5D-B0BE-DF18B30648E5}" type="datetime1">
              <a:rPr lang="en-US" smtClean="0"/>
              <a:t>8/19/2020</a:t>
            </a:fld>
            <a:endParaRPr lang="en-US"/>
          </a:p>
        </p:txBody>
      </p:sp>
      <p:sp>
        <p:nvSpPr>
          <p:cNvPr id="6" name="Footer Placeholder 5"/>
          <p:cNvSpPr>
            <a:spLocks noGrp="1"/>
          </p:cNvSpPr>
          <p:nvPr>
            <p:ph type="ftr" sz="quarter" idx="11"/>
          </p:nvPr>
        </p:nvSpPr>
        <p:spPr/>
        <p:txBody>
          <a:bodyPr/>
          <a:lstStyle/>
          <a:p>
            <a:r>
              <a:rPr lang="en-US" smtClean="0"/>
              <a:t>Dabal Mahara</a:t>
            </a:r>
            <a:endParaRPr lang="en-US"/>
          </a:p>
        </p:txBody>
      </p:sp>
      <p:sp>
        <p:nvSpPr>
          <p:cNvPr id="7" name="Slide Number Placeholder 6"/>
          <p:cNvSpPr>
            <a:spLocks noGrp="1"/>
          </p:cNvSpPr>
          <p:nvPr>
            <p:ph type="sldNum" sz="quarter" idx="12"/>
          </p:nvPr>
        </p:nvSpPr>
        <p:spPr/>
        <p:txBody>
          <a:bodyPr/>
          <a:lstStyle/>
          <a:p>
            <a:fld id="{2F37411B-2BDF-4BB5-B4EF-1D93D5B8FE57}" type="slidenum">
              <a:rPr lang="en-US" smtClean="0"/>
              <a:t>‹#›</a:t>
            </a:fld>
            <a:endParaRPr lang="en-US"/>
          </a:p>
        </p:txBody>
      </p:sp>
    </p:spTree>
    <p:extLst>
      <p:ext uri="{BB962C8B-B14F-4D97-AF65-F5344CB8AC3E}">
        <p14:creationId xmlns:p14="http://schemas.microsoft.com/office/powerpoint/2010/main" val="3931943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5710B4-E5F7-4BC0-8EEB-78E64016235E}" type="datetime1">
              <a:rPr lang="en-US" smtClean="0"/>
              <a:t>8/19/2020</a:t>
            </a:fld>
            <a:endParaRPr lang="en-US"/>
          </a:p>
        </p:txBody>
      </p:sp>
      <p:sp>
        <p:nvSpPr>
          <p:cNvPr id="6" name="Footer Placeholder 5"/>
          <p:cNvSpPr>
            <a:spLocks noGrp="1"/>
          </p:cNvSpPr>
          <p:nvPr>
            <p:ph type="ftr" sz="quarter" idx="11"/>
          </p:nvPr>
        </p:nvSpPr>
        <p:spPr/>
        <p:txBody>
          <a:bodyPr/>
          <a:lstStyle/>
          <a:p>
            <a:r>
              <a:rPr lang="en-US" smtClean="0"/>
              <a:t>Dabal Mahara</a:t>
            </a:r>
            <a:endParaRPr lang="en-US"/>
          </a:p>
        </p:txBody>
      </p:sp>
      <p:sp>
        <p:nvSpPr>
          <p:cNvPr id="7" name="Slide Number Placeholder 6"/>
          <p:cNvSpPr>
            <a:spLocks noGrp="1"/>
          </p:cNvSpPr>
          <p:nvPr>
            <p:ph type="sldNum" sz="quarter" idx="12"/>
          </p:nvPr>
        </p:nvSpPr>
        <p:spPr/>
        <p:txBody>
          <a:bodyPr/>
          <a:lstStyle/>
          <a:p>
            <a:fld id="{2F37411B-2BDF-4BB5-B4EF-1D93D5B8FE57}" type="slidenum">
              <a:rPr lang="en-US" smtClean="0"/>
              <a:t>‹#›</a:t>
            </a:fld>
            <a:endParaRPr lang="en-US"/>
          </a:p>
        </p:txBody>
      </p:sp>
    </p:spTree>
    <p:extLst>
      <p:ext uri="{BB962C8B-B14F-4D97-AF65-F5344CB8AC3E}">
        <p14:creationId xmlns:p14="http://schemas.microsoft.com/office/powerpoint/2010/main" val="2562915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0" Type="http://schemas.openxmlformats.org/officeDocument/2006/relationships/image" Target="../media/image4.pn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19" Type="http://schemas.openxmlformats.org/officeDocument/2006/relationships/image" Target="../media/image3.png"/><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719840-51C2-4684-83C5-5008B3B7B587}" type="datetime1">
              <a:rPr lang="en-US" smtClean="0"/>
              <a:t>8/19/2020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Dabal Mahara</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37411B-2BDF-4BB5-B4EF-1D93D5B8FE57}" type="slidenum">
              <a:rPr lang="en-US" smtClean="0"/>
              <a:t>‹#›</a:t>
            </a:fld>
            <a:endParaRPr lang="en-US"/>
          </a:p>
        </p:txBody>
      </p:sp>
    </p:spTree>
    <p:extLst>
      <p:ext uri="{BB962C8B-B14F-4D97-AF65-F5344CB8AC3E}">
        <p14:creationId xmlns:p14="http://schemas.microsoft.com/office/powerpoint/2010/main" val="41965119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6719840-51C2-4684-83C5-5008B3B7B587}" type="datetime1">
              <a:rPr lang="en-US" smtClean="0"/>
              <a:t>8/19/2020</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smtClean="0"/>
              <a:t>Dabal Mahara</a:t>
            </a:r>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F37411B-2BDF-4BB5-B4EF-1D93D5B8FE57}" type="slidenum">
              <a:rPr lang="en-US" smtClean="0"/>
              <a:t>‹#›</a:t>
            </a:fld>
            <a:endParaRPr lang="en-US"/>
          </a:p>
        </p:txBody>
      </p:sp>
    </p:spTree>
    <p:extLst>
      <p:ext uri="{BB962C8B-B14F-4D97-AF65-F5344CB8AC3E}">
        <p14:creationId xmlns:p14="http://schemas.microsoft.com/office/powerpoint/2010/main" val="2807782544"/>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Lst>
  <p:hf hdr="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ctr"/>
            <a:r>
              <a:rPr lang="en-US" dirty="0" smtClean="0"/>
              <a:t>Unit – </a:t>
            </a:r>
            <a:r>
              <a:rPr lang="en-US" dirty="0"/>
              <a:t> </a:t>
            </a:r>
            <a:r>
              <a:rPr lang="en-US" dirty="0" smtClean="0"/>
              <a:t>V</a:t>
            </a:r>
            <a:r>
              <a:rPr lang="en-US" dirty="0" smtClean="0"/>
              <a:t/>
            </a:r>
            <a:br>
              <a:rPr lang="en-US" dirty="0" smtClean="0"/>
            </a:br>
            <a:r>
              <a:rPr lang="en-US" dirty="0" smtClean="0"/>
              <a:t> </a:t>
            </a:r>
            <a:r>
              <a:rPr lang="en-US" dirty="0" smtClean="0"/>
              <a:t>Code Generation and Optimization</a:t>
            </a:r>
            <a:r>
              <a:rPr lang="en-US" dirty="0" smtClean="0"/>
              <a:t>)</a:t>
            </a:r>
            <a:endParaRPr lang="en-US" dirty="0"/>
          </a:p>
        </p:txBody>
      </p:sp>
      <p:sp>
        <p:nvSpPr>
          <p:cNvPr id="5" name="Content Placeholder 4"/>
          <p:cNvSpPr>
            <a:spLocks noGrp="1"/>
          </p:cNvSpPr>
          <p:nvPr>
            <p:ph idx="1"/>
          </p:nvPr>
        </p:nvSpPr>
        <p:spPr/>
        <p:txBody>
          <a:bodyPr>
            <a:noAutofit/>
          </a:bodyPr>
          <a:lstStyle/>
          <a:p>
            <a:pPr marL="0" indent="0" algn="ctr">
              <a:buNone/>
            </a:pPr>
            <a:r>
              <a:rPr lang="en-US" sz="2800" dirty="0" smtClean="0"/>
              <a:t>BSc CSIT 5</a:t>
            </a:r>
            <a:r>
              <a:rPr lang="en-US" sz="2800" baseline="30000" dirty="0" smtClean="0"/>
              <a:t>th</a:t>
            </a:r>
            <a:r>
              <a:rPr lang="en-US" sz="2800" dirty="0" smtClean="0"/>
              <a:t> Semester</a:t>
            </a:r>
          </a:p>
          <a:p>
            <a:pPr marL="0" indent="0" algn="ctr">
              <a:buNone/>
            </a:pPr>
            <a:r>
              <a:rPr lang="en-US" sz="2800" dirty="0"/>
              <a:t>2020</a:t>
            </a:r>
          </a:p>
          <a:p>
            <a:pPr marL="0" indent="0" algn="ctr">
              <a:buNone/>
            </a:pPr>
            <a:r>
              <a:rPr lang="en-US" sz="2800" dirty="0" smtClean="0"/>
              <a:t>Mid-Western University, Surkhet</a:t>
            </a:r>
          </a:p>
          <a:p>
            <a:pPr marL="0" indent="0" algn="ctr">
              <a:buNone/>
            </a:pPr>
            <a:endParaRPr lang="en-US" sz="2800" dirty="0"/>
          </a:p>
          <a:p>
            <a:pPr marL="0" indent="0" algn="ctr">
              <a:buNone/>
            </a:pPr>
            <a:r>
              <a:rPr lang="en-US" sz="2800" dirty="0" smtClean="0"/>
              <a:t>Prepared By:</a:t>
            </a:r>
          </a:p>
          <a:p>
            <a:pPr marL="0" indent="0" algn="ctr">
              <a:buNone/>
            </a:pPr>
            <a:r>
              <a:rPr lang="en-US" sz="2800" dirty="0" smtClean="0"/>
              <a:t>Dabbal Singh Mahara</a:t>
            </a:r>
          </a:p>
        </p:txBody>
      </p:sp>
      <p:sp>
        <p:nvSpPr>
          <p:cNvPr id="7" name="Slide Number Placeholder 6"/>
          <p:cNvSpPr>
            <a:spLocks noGrp="1"/>
          </p:cNvSpPr>
          <p:nvPr>
            <p:ph type="sldNum" sz="quarter" idx="12"/>
          </p:nvPr>
        </p:nvSpPr>
        <p:spPr/>
        <p:txBody>
          <a:bodyPr/>
          <a:lstStyle/>
          <a:p>
            <a:fld id="{25ABC812-AC9D-45CF-A2E0-AB450E8B5CC7}" type="slidenum">
              <a:rPr lang="en-US" smtClean="0"/>
              <a:t>1</a:t>
            </a:fld>
            <a:endParaRPr lang="en-US" dirty="0"/>
          </a:p>
        </p:txBody>
      </p:sp>
    </p:spTree>
    <p:extLst>
      <p:ext uri="{BB962C8B-B14F-4D97-AF65-F5344CB8AC3E}">
        <p14:creationId xmlns:p14="http://schemas.microsoft.com/office/powerpoint/2010/main" val="1142736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5"/>
          <p:cNvSpPr>
            <a:spLocks noGrp="1"/>
          </p:cNvSpPr>
          <p:nvPr>
            <p:ph type="sldNum" sz="quarter" idx="12"/>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95CCBA1-F877-43DC-9914-BA13008C44C3}" type="slidenum">
              <a:rPr lang="en-US" altLang="zh-TW">
                <a:ea typeface="新細明體" pitchFamily="18" charset="-120"/>
              </a:rPr>
              <a:pPr eaLnBrk="1" hangingPunct="1"/>
              <a:t>10</a:t>
            </a:fld>
            <a:endParaRPr lang="en-US" altLang="zh-TW">
              <a:ea typeface="新細明體" pitchFamily="18" charset="-120"/>
            </a:endParaRPr>
          </a:p>
        </p:txBody>
      </p:sp>
      <p:sp>
        <p:nvSpPr>
          <p:cNvPr id="3" name="Rectangle 2"/>
          <p:cNvSpPr txBox="1">
            <a:spLocks noChangeArrowheads="1"/>
          </p:cNvSpPr>
          <p:nvPr/>
        </p:nvSpPr>
        <p:spPr>
          <a:xfrm>
            <a:off x="457200" y="274638"/>
            <a:ext cx="82296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2400" smtClean="0">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rPr>
              <a:t>Evaluation Order</a:t>
            </a:r>
          </a:p>
        </p:txBody>
      </p:sp>
      <p:sp>
        <p:nvSpPr>
          <p:cNvPr id="4" name="Rectangle 3"/>
          <p:cNvSpPr txBox="1">
            <a:spLocks noChangeArrowheads="1"/>
          </p:cNvSpPr>
          <p:nvPr/>
        </p:nvSpPr>
        <p:spPr>
          <a:xfrm>
            <a:off x="457199" y="1183341"/>
            <a:ext cx="10475259" cy="250115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altLang="zh-TW" sz="2000" smtClean="0">
                <a:latin typeface="Arial Unicode MS" panose="020B0604020202020204" pitchFamily="34" charset="-128"/>
                <a:ea typeface="Arial Unicode MS" panose="020B0604020202020204" pitchFamily="34" charset="-128"/>
                <a:cs typeface="Arial Unicode MS" panose="020B0604020202020204" pitchFamily="34" charset="-128"/>
              </a:rPr>
              <a:t>The order in which computations are performed can affect the efficiency of the target code. </a:t>
            </a:r>
          </a:p>
          <a:p>
            <a:pPr>
              <a:lnSpc>
                <a:spcPct val="100000"/>
              </a:lnSpc>
            </a:pPr>
            <a:r>
              <a:rPr lang="en-US" altLang="zh-TW" sz="2000" smtClean="0">
                <a:latin typeface="Arial Unicode MS" panose="020B0604020202020204" pitchFamily="34" charset="-128"/>
                <a:ea typeface="Arial Unicode MS" panose="020B0604020202020204" pitchFamily="34" charset="-128"/>
                <a:cs typeface="Arial Unicode MS" panose="020B0604020202020204" pitchFamily="34" charset="-128"/>
              </a:rPr>
              <a:t>Some computation orders require fewer registers to hold intermediate results than others.</a:t>
            </a:r>
          </a:p>
          <a:p>
            <a:pPr>
              <a:lnSpc>
                <a:spcPct val="100000"/>
              </a:lnSpc>
            </a:pPr>
            <a:r>
              <a:rPr lang="en-US" altLang="zh-TW" sz="2000" smtClean="0">
                <a:latin typeface="Arial Unicode MS" panose="020B0604020202020204" pitchFamily="34" charset="-128"/>
                <a:ea typeface="Arial Unicode MS" panose="020B0604020202020204" pitchFamily="34" charset="-128"/>
                <a:cs typeface="Arial Unicode MS" panose="020B0604020202020204" pitchFamily="34" charset="-128"/>
              </a:rPr>
              <a:t>When the instructions are independent, their evaluation order can be changed.</a:t>
            </a:r>
          </a:p>
          <a:p>
            <a:pPr>
              <a:lnSpc>
                <a:spcPct val="100000"/>
              </a:lnSpc>
            </a:pPr>
            <a:r>
              <a:rPr lang="en-US" altLang="zh-TW" sz="2000" smtClean="0">
                <a:latin typeface="Arial Unicode MS" panose="020B0604020202020204" pitchFamily="34" charset="-128"/>
                <a:ea typeface="Arial Unicode MS" panose="020B0604020202020204" pitchFamily="34" charset="-128"/>
                <a:cs typeface="Arial Unicode MS" panose="020B0604020202020204" pitchFamily="34" charset="-128"/>
              </a:rPr>
              <a:t>However, picking a best order in the general case is a difficult NP-complete problem.</a:t>
            </a:r>
          </a:p>
        </p:txBody>
      </p:sp>
      <p:sp>
        <p:nvSpPr>
          <p:cNvPr id="5" name="Date Placeholder 4"/>
          <p:cNvSpPr>
            <a:spLocks noGrp="1"/>
          </p:cNvSpPr>
          <p:nvPr>
            <p:ph type="dt" sz="quarter" idx="10"/>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B7C31CE-B88E-4511-B2E7-69DFFFAB44DA}" type="datetime1">
              <a:rPr lang="en-US" smtClean="0"/>
              <a:t>8/19/2020</a:t>
            </a:fld>
            <a:endParaRPr lang="es-ES" smtClean="0"/>
          </a:p>
        </p:txBody>
      </p:sp>
      <p:sp>
        <p:nvSpPr>
          <p:cNvPr id="6" name="Footer Placeholder 5"/>
          <p:cNvSpPr>
            <a:spLocks noGrp="1"/>
          </p:cNvSpPr>
          <p:nvPr>
            <p:ph type="ftr" sz="quarter" idx="11"/>
          </p:nvPr>
        </p:nvSpPr>
        <p:spPr/>
        <p:txBody>
          <a:bodyPr/>
          <a:lstStyle/>
          <a:p>
            <a:r>
              <a:rPr lang="en-US" smtClean="0"/>
              <a:t>Dabal Mahara</a:t>
            </a:r>
            <a:endParaRPr lang="en-US"/>
          </a:p>
        </p:txBody>
      </p:sp>
    </p:spTree>
    <p:extLst>
      <p:ext uri="{BB962C8B-B14F-4D97-AF65-F5344CB8AC3E}">
        <p14:creationId xmlns:p14="http://schemas.microsoft.com/office/powerpoint/2010/main" val="32302052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t="15117" b="1"/>
          <a:stretch/>
        </p:blipFill>
        <p:spPr>
          <a:xfrm>
            <a:off x="1197159" y="1936377"/>
            <a:ext cx="9215347" cy="4369454"/>
          </a:xfrm>
          <a:prstGeom prst="rect">
            <a:avLst/>
          </a:prstGeom>
        </p:spPr>
      </p:pic>
      <p:sp>
        <p:nvSpPr>
          <p:cNvPr id="3" name="Rectangle 2"/>
          <p:cNvSpPr txBox="1">
            <a:spLocks noChangeArrowheads="1"/>
          </p:cNvSpPr>
          <p:nvPr/>
        </p:nvSpPr>
        <p:spPr>
          <a:xfrm>
            <a:off x="564777" y="793377"/>
            <a:ext cx="82296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2400" smtClean="0">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rPr>
              <a:t>Evaluation Order</a:t>
            </a:r>
          </a:p>
        </p:txBody>
      </p:sp>
      <p:sp>
        <p:nvSpPr>
          <p:cNvPr id="4" name="Date Placeholder 3"/>
          <p:cNvSpPr>
            <a:spLocks noGrp="1"/>
          </p:cNvSpPr>
          <p:nvPr>
            <p:ph type="dt" sz="half" idx="10"/>
          </p:nvPr>
        </p:nvSpPr>
        <p:spPr/>
        <p:txBody>
          <a:bodyPr/>
          <a:lstStyle/>
          <a:p>
            <a:fld id="{1C396285-755F-411F-89FD-2549FB7C4684}" type="datetime1">
              <a:rPr lang="en-US" smtClean="0"/>
              <a:t>8/19/2020</a:t>
            </a:fld>
            <a:endParaRPr lang="en-US"/>
          </a:p>
        </p:txBody>
      </p:sp>
      <p:sp>
        <p:nvSpPr>
          <p:cNvPr id="5" name="Slide Number Placeholder 4"/>
          <p:cNvSpPr>
            <a:spLocks noGrp="1"/>
          </p:cNvSpPr>
          <p:nvPr>
            <p:ph type="sldNum" sz="quarter" idx="12"/>
          </p:nvPr>
        </p:nvSpPr>
        <p:spPr/>
        <p:txBody>
          <a:bodyPr/>
          <a:lstStyle/>
          <a:p>
            <a:fld id="{2F37411B-2BDF-4BB5-B4EF-1D93D5B8FE57}" type="slidenum">
              <a:rPr lang="en-US" smtClean="0"/>
              <a:t>11</a:t>
            </a:fld>
            <a:endParaRPr lang="en-US"/>
          </a:p>
        </p:txBody>
      </p:sp>
      <p:sp>
        <p:nvSpPr>
          <p:cNvPr id="6" name="Footer Placeholder 5"/>
          <p:cNvSpPr>
            <a:spLocks noGrp="1"/>
          </p:cNvSpPr>
          <p:nvPr>
            <p:ph type="ftr" sz="quarter" idx="11"/>
          </p:nvPr>
        </p:nvSpPr>
        <p:spPr/>
        <p:txBody>
          <a:bodyPr/>
          <a:lstStyle/>
          <a:p>
            <a:r>
              <a:rPr lang="en-US" smtClean="0"/>
              <a:t>Dabal Mahara</a:t>
            </a:r>
            <a:endParaRPr lang="en-US"/>
          </a:p>
        </p:txBody>
      </p:sp>
    </p:spTree>
    <p:extLst>
      <p:ext uri="{BB962C8B-B14F-4D97-AF65-F5344CB8AC3E}">
        <p14:creationId xmlns:p14="http://schemas.microsoft.com/office/powerpoint/2010/main" val="8938191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5"/>
          <p:cNvSpPr>
            <a:spLocks noGrp="1"/>
          </p:cNvSpPr>
          <p:nvPr>
            <p:ph type="sldNum" sz="quarter" idx="12"/>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A95EF3B-214A-4423-B39B-877773604093}" type="slidenum">
              <a:rPr lang="en-US" altLang="zh-TW">
                <a:ea typeface="新細明體" pitchFamily="18" charset="-120"/>
              </a:rPr>
              <a:pPr eaLnBrk="1" hangingPunct="1"/>
              <a:t>12</a:t>
            </a:fld>
            <a:endParaRPr lang="en-US" altLang="zh-TW">
              <a:ea typeface="新細明體" pitchFamily="18" charset="-120"/>
            </a:endParaRPr>
          </a:p>
        </p:txBody>
      </p:sp>
      <p:sp>
        <p:nvSpPr>
          <p:cNvPr id="3" name="Rectangle 2"/>
          <p:cNvSpPr txBox="1">
            <a:spLocks noChangeArrowheads="1"/>
          </p:cNvSpPr>
          <p:nvPr/>
        </p:nvSpPr>
        <p:spPr>
          <a:xfrm>
            <a:off x="457200" y="368768"/>
            <a:ext cx="82296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3200" smtClean="0">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rPr>
              <a:t>The Target Language</a:t>
            </a:r>
          </a:p>
        </p:txBody>
      </p:sp>
      <p:sp>
        <p:nvSpPr>
          <p:cNvPr id="4" name="Rectangle 3"/>
          <p:cNvSpPr txBox="1">
            <a:spLocks noChangeArrowheads="1"/>
          </p:cNvSpPr>
          <p:nvPr/>
        </p:nvSpPr>
        <p:spPr>
          <a:xfrm>
            <a:off x="1062318" y="1250576"/>
            <a:ext cx="8955740" cy="275664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tLang="zh-TW" sz="2000" smtClean="0">
                <a:latin typeface="Arial Unicode MS" panose="020B0604020202020204" pitchFamily="34" charset="-128"/>
                <a:ea typeface="Arial Unicode MS" panose="020B0604020202020204" pitchFamily="34" charset="-128"/>
                <a:cs typeface="Arial Unicode MS" panose="020B0604020202020204" pitchFamily="34" charset="-128"/>
              </a:rPr>
              <a:t>Familarity with the target machine and its instruction set is a prerequisite for designing a good code generator.</a:t>
            </a:r>
          </a:p>
          <a:p>
            <a:pPr>
              <a:lnSpc>
                <a:spcPct val="150000"/>
              </a:lnSpc>
            </a:pPr>
            <a:r>
              <a:rPr lang="en-US" altLang="zh-TW" sz="2000" smtClean="0">
                <a:latin typeface="Arial Unicode MS" panose="020B0604020202020204" pitchFamily="34" charset="-128"/>
                <a:ea typeface="Arial Unicode MS" panose="020B0604020202020204" pitchFamily="34" charset="-128"/>
                <a:cs typeface="Arial Unicode MS" panose="020B0604020202020204" pitchFamily="34" charset="-128"/>
              </a:rPr>
              <a:t>In this chapter,  target language is assembly code for a simple computer that is representative of many register macnines i.e. A Simple Target Machine Model</a:t>
            </a:r>
          </a:p>
          <a:p>
            <a:pPr>
              <a:lnSpc>
                <a:spcPct val="150000"/>
              </a:lnSpc>
            </a:pPr>
            <a:endParaRPr lang="en-US" altLang="zh-TW" sz="2000" smtClean="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 name="Date Placeholder 4"/>
          <p:cNvSpPr>
            <a:spLocks noGrp="1"/>
          </p:cNvSpPr>
          <p:nvPr>
            <p:ph type="dt" sz="quarter" idx="10"/>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0CED5D2-17A6-4A58-9705-CA479D2852CD}" type="datetime1">
              <a:rPr lang="en-US" smtClean="0"/>
              <a:t>8/19/2020</a:t>
            </a:fld>
            <a:endParaRPr lang="es-ES" smtClean="0"/>
          </a:p>
        </p:txBody>
      </p:sp>
      <p:sp>
        <p:nvSpPr>
          <p:cNvPr id="6" name="Footer Placeholder 5"/>
          <p:cNvSpPr>
            <a:spLocks noGrp="1"/>
          </p:cNvSpPr>
          <p:nvPr>
            <p:ph type="ftr" sz="quarter" idx="11"/>
          </p:nvPr>
        </p:nvSpPr>
        <p:spPr/>
        <p:txBody>
          <a:bodyPr/>
          <a:lstStyle/>
          <a:p>
            <a:r>
              <a:rPr lang="en-US" smtClean="0"/>
              <a:t>Dabal Mahara</a:t>
            </a:r>
            <a:endParaRPr lang="en-US"/>
          </a:p>
        </p:txBody>
      </p:sp>
    </p:spTree>
    <p:extLst>
      <p:ext uri="{BB962C8B-B14F-4D97-AF65-F5344CB8AC3E}">
        <p14:creationId xmlns:p14="http://schemas.microsoft.com/office/powerpoint/2010/main" val="31569343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5"/>
          <p:cNvSpPr>
            <a:spLocks noGrp="1"/>
          </p:cNvSpPr>
          <p:nvPr>
            <p:ph type="sldNum" sz="quarter" idx="12"/>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30D3544-0A45-4088-8D92-BF179B93A1EE}" type="slidenum">
              <a:rPr lang="en-US" altLang="zh-TW">
                <a:ea typeface="新細明體" pitchFamily="18" charset="-120"/>
              </a:rPr>
              <a:pPr eaLnBrk="1" hangingPunct="1"/>
              <a:t>13</a:t>
            </a:fld>
            <a:endParaRPr lang="en-US" altLang="zh-TW">
              <a:ea typeface="新細明體" pitchFamily="18" charset="-120"/>
            </a:endParaRPr>
          </a:p>
        </p:txBody>
      </p:sp>
      <p:sp>
        <p:nvSpPr>
          <p:cNvPr id="3" name="Rectangle 2"/>
          <p:cNvSpPr txBox="1">
            <a:spLocks noChangeArrowheads="1"/>
          </p:cNvSpPr>
          <p:nvPr/>
        </p:nvSpPr>
        <p:spPr>
          <a:xfrm>
            <a:off x="457200" y="274638"/>
            <a:ext cx="82296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2800" smtClean="0">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rPr>
              <a:t>A Simple Target Machine Model</a:t>
            </a:r>
          </a:p>
        </p:txBody>
      </p:sp>
      <p:sp>
        <p:nvSpPr>
          <p:cNvPr id="4" name="Rectangle 3"/>
          <p:cNvSpPr txBox="1">
            <a:spLocks noChangeArrowheads="1"/>
          </p:cNvSpPr>
          <p:nvPr/>
        </p:nvSpPr>
        <p:spPr>
          <a:xfrm>
            <a:off x="564777" y="1116106"/>
            <a:ext cx="8511988" cy="45259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sz="2000" smtClean="0">
                <a:latin typeface="Arial Unicode MS" panose="020B0604020202020204" pitchFamily="34" charset="-128"/>
                <a:ea typeface="Arial Unicode MS" panose="020B0604020202020204" pitchFamily="34" charset="-128"/>
                <a:cs typeface="Arial Unicode MS" panose="020B0604020202020204" pitchFamily="34" charset="-128"/>
              </a:rPr>
              <a:t>Our target computer models a three-address machine with load and store operations, computation operations, jump operations, and conditional jumps.</a:t>
            </a:r>
          </a:p>
          <a:p>
            <a:r>
              <a:rPr lang="en-US" altLang="zh-TW" sz="2000" smtClean="0">
                <a:latin typeface="Arial Unicode MS" panose="020B0604020202020204" pitchFamily="34" charset="-128"/>
                <a:ea typeface="Arial Unicode MS" panose="020B0604020202020204" pitchFamily="34" charset="-128"/>
                <a:cs typeface="Arial Unicode MS" panose="020B0604020202020204" pitchFamily="34" charset="-128"/>
              </a:rPr>
              <a:t>The underlying computer is a byte-addressable machine with </a:t>
            </a:r>
            <a:r>
              <a:rPr lang="en-US" altLang="zh-TW" sz="2000" i="1" smtClean="0">
                <a:latin typeface="Arial Unicode MS" panose="020B0604020202020204" pitchFamily="34" charset="-128"/>
                <a:ea typeface="Arial Unicode MS" panose="020B0604020202020204" pitchFamily="34" charset="-128"/>
                <a:cs typeface="Arial Unicode MS" panose="020B0604020202020204" pitchFamily="34" charset="-128"/>
              </a:rPr>
              <a:t>n</a:t>
            </a:r>
            <a:r>
              <a:rPr lang="en-US" altLang="zh-TW" sz="2000" smtClean="0">
                <a:latin typeface="Arial Unicode MS" panose="020B0604020202020204" pitchFamily="34" charset="-128"/>
                <a:ea typeface="Arial Unicode MS" panose="020B0604020202020204" pitchFamily="34" charset="-128"/>
                <a:cs typeface="Arial Unicode MS" panose="020B0604020202020204" pitchFamily="34" charset="-128"/>
              </a:rPr>
              <a:t> general-purpose registers.</a:t>
            </a:r>
          </a:p>
          <a:p>
            <a:r>
              <a:rPr lang="en-US" altLang="zh-TW" sz="2000">
                <a:latin typeface="Arial Unicode MS" panose="020B0604020202020204" pitchFamily="34" charset="-128"/>
                <a:ea typeface="Arial Unicode MS" panose="020B0604020202020204" pitchFamily="34" charset="-128"/>
                <a:cs typeface="Arial Unicode MS" panose="020B0604020202020204" pitchFamily="34" charset="-128"/>
              </a:rPr>
              <a:t>Assume the following kinds of instructions are available:</a:t>
            </a:r>
          </a:p>
          <a:p>
            <a:pPr lvl="1"/>
            <a:r>
              <a:rPr lang="en-US" altLang="zh-TW" sz="2000">
                <a:latin typeface="Arial Unicode MS" panose="020B0604020202020204" pitchFamily="34" charset="-128"/>
                <a:ea typeface="Arial Unicode MS" panose="020B0604020202020204" pitchFamily="34" charset="-128"/>
                <a:cs typeface="Arial Unicode MS" panose="020B0604020202020204" pitchFamily="34" charset="-128"/>
              </a:rPr>
              <a:t>Load </a:t>
            </a:r>
            <a:r>
              <a:rPr lang="en-US" altLang="zh-TW" sz="2000" smtClean="0">
                <a:latin typeface="Arial Unicode MS" panose="020B0604020202020204" pitchFamily="34" charset="-128"/>
                <a:ea typeface="Arial Unicode MS" panose="020B0604020202020204" pitchFamily="34" charset="-128"/>
                <a:cs typeface="Arial Unicode MS" panose="020B0604020202020204" pitchFamily="34" charset="-128"/>
              </a:rPr>
              <a:t>operations : LD r, x  loads value in location x in register r.</a:t>
            </a:r>
            <a:endParaRPr lang="en-US" altLang="zh-TW" sz="2000">
              <a:latin typeface="Arial Unicode MS" panose="020B0604020202020204" pitchFamily="34" charset="-128"/>
              <a:ea typeface="Arial Unicode MS" panose="020B0604020202020204" pitchFamily="34" charset="-128"/>
              <a:cs typeface="Arial Unicode MS" panose="020B0604020202020204" pitchFamily="34" charset="-128"/>
            </a:endParaRPr>
          </a:p>
          <a:p>
            <a:pPr lvl="1"/>
            <a:r>
              <a:rPr lang="en-US" altLang="zh-TW" sz="2000">
                <a:latin typeface="Arial Unicode MS" panose="020B0604020202020204" pitchFamily="34" charset="-128"/>
                <a:ea typeface="Arial Unicode MS" panose="020B0604020202020204" pitchFamily="34" charset="-128"/>
                <a:cs typeface="Arial Unicode MS" panose="020B0604020202020204" pitchFamily="34" charset="-128"/>
              </a:rPr>
              <a:t>Store </a:t>
            </a:r>
            <a:r>
              <a:rPr lang="en-US" altLang="zh-TW" sz="2000" smtClean="0">
                <a:latin typeface="Arial Unicode MS" panose="020B0604020202020204" pitchFamily="34" charset="-128"/>
                <a:ea typeface="Arial Unicode MS" panose="020B0604020202020204" pitchFamily="34" charset="-128"/>
                <a:cs typeface="Arial Unicode MS" panose="020B0604020202020204" pitchFamily="34" charset="-128"/>
              </a:rPr>
              <a:t>operations: ST x, r   stores value in register r in location x.</a:t>
            </a:r>
            <a:endParaRPr lang="en-US" altLang="zh-TW" sz="2000">
              <a:latin typeface="Arial Unicode MS" panose="020B0604020202020204" pitchFamily="34" charset="-128"/>
              <a:ea typeface="Arial Unicode MS" panose="020B0604020202020204" pitchFamily="34" charset="-128"/>
              <a:cs typeface="Arial Unicode MS" panose="020B0604020202020204" pitchFamily="34" charset="-128"/>
            </a:endParaRPr>
          </a:p>
          <a:p>
            <a:pPr lvl="1"/>
            <a:r>
              <a:rPr lang="en-US" altLang="zh-TW" sz="2000">
                <a:latin typeface="Arial Unicode MS" panose="020B0604020202020204" pitchFamily="34" charset="-128"/>
                <a:ea typeface="Arial Unicode MS" panose="020B0604020202020204" pitchFamily="34" charset="-128"/>
                <a:cs typeface="Arial Unicode MS" panose="020B0604020202020204" pitchFamily="34" charset="-128"/>
              </a:rPr>
              <a:t>Computation </a:t>
            </a:r>
            <a:r>
              <a:rPr lang="en-US" altLang="zh-TW" sz="2000" smtClean="0">
                <a:latin typeface="Arial Unicode MS" panose="020B0604020202020204" pitchFamily="34" charset="-128"/>
                <a:ea typeface="Arial Unicode MS" panose="020B0604020202020204" pitchFamily="34" charset="-128"/>
                <a:cs typeface="Arial Unicode MS" panose="020B0604020202020204" pitchFamily="34" charset="-128"/>
              </a:rPr>
              <a:t>operations:  SUB r1, r2, r3  computes  r1 = r2 – r3</a:t>
            </a:r>
            <a:endParaRPr lang="en-US" altLang="zh-TW" sz="2000">
              <a:latin typeface="Arial Unicode MS" panose="020B0604020202020204" pitchFamily="34" charset="-128"/>
              <a:ea typeface="Arial Unicode MS" panose="020B0604020202020204" pitchFamily="34" charset="-128"/>
              <a:cs typeface="Arial Unicode MS" panose="020B0604020202020204" pitchFamily="34" charset="-128"/>
            </a:endParaRPr>
          </a:p>
          <a:p>
            <a:pPr lvl="1"/>
            <a:r>
              <a:rPr lang="en-US" altLang="zh-TW" sz="2000">
                <a:latin typeface="Arial Unicode MS" panose="020B0604020202020204" pitchFamily="34" charset="-128"/>
                <a:ea typeface="Arial Unicode MS" panose="020B0604020202020204" pitchFamily="34" charset="-128"/>
                <a:cs typeface="Arial Unicode MS" panose="020B0604020202020204" pitchFamily="34" charset="-128"/>
              </a:rPr>
              <a:t>Unconditional </a:t>
            </a:r>
            <a:r>
              <a:rPr lang="en-US" altLang="zh-TW" sz="2000" smtClean="0">
                <a:latin typeface="Arial Unicode MS" panose="020B0604020202020204" pitchFamily="34" charset="-128"/>
                <a:ea typeface="Arial Unicode MS" panose="020B0604020202020204" pitchFamily="34" charset="-128"/>
                <a:cs typeface="Arial Unicode MS" panose="020B0604020202020204" pitchFamily="34" charset="-128"/>
              </a:rPr>
              <a:t>jumps: BR L causes control to branch to machine instruction with label L.</a:t>
            </a:r>
            <a:endParaRPr lang="en-US" altLang="zh-TW" sz="2000">
              <a:latin typeface="Arial Unicode MS" panose="020B0604020202020204" pitchFamily="34" charset="-128"/>
              <a:ea typeface="Arial Unicode MS" panose="020B0604020202020204" pitchFamily="34" charset="-128"/>
              <a:cs typeface="Arial Unicode MS" panose="020B0604020202020204" pitchFamily="34" charset="-128"/>
            </a:endParaRPr>
          </a:p>
          <a:p>
            <a:pPr lvl="1"/>
            <a:r>
              <a:rPr lang="en-US" altLang="zh-TW" sz="2000">
                <a:latin typeface="Arial Unicode MS" panose="020B0604020202020204" pitchFamily="34" charset="-128"/>
                <a:ea typeface="Arial Unicode MS" panose="020B0604020202020204" pitchFamily="34" charset="-128"/>
                <a:cs typeface="Arial Unicode MS" panose="020B0604020202020204" pitchFamily="34" charset="-128"/>
              </a:rPr>
              <a:t>Conditional </a:t>
            </a:r>
            <a:r>
              <a:rPr lang="en-US" altLang="zh-TW" sz="2000" smtClean="0">
                <a:latin typeface="Arial Unicode MS" panose="020B0604020202020204" pitchFamily="34" charset="-128"/>
                <a:ea typeface="Arial Unicode MS" panose="020B0604020202020204" pitchFamily="34" charset="-128"/>
                <a:cs typeface="Arial Unicode MS" panose="020B0604020202020204" pitchFamily="34" charset="-128"/>
              </a:rPr>
              <a:t>jumps: BLTZ r, L   causes to jump to label L if the value in register r is less than zero.</a:t>
            </a:r>
            <a:endParaRPr lang="en-US" altLang="zh-TW" sz="200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US" sz="200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US" altLang="zh-TW" sz="2000" smtClean="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 name="Date Placeholder 4"/>
          <p:cNvSpPr>
            <a:spLocks noGrp="1"/>
          </p:cNvSpPr>
          <p:nvPr>
            <p:ph type="dt" sz="quarter" idx="10"/>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762E38C-01E6-4ABD-8106-DDEB85642552}" type="datetime1">
              <a:rPr lang="en-US" smtClean="0"/>
              <a:t>8/19/2020</a:t>
            </a:fld>
            <a:endParaRPr lang="es-ES" smtClean="0"/>
          </a:p>
        </p:txBody>
      </p:sp>
      <p:sp>
        <p:nvSpPr>
          <p:cNvPr id="6" name="Footer Placeholder 5"/>
          <p:cNvSpPr>
            <a:spLocks noGrp="1"/>
          </p:cNvSpPr>
          <p:nvPr>
            <p:ph type="ftr" sz="quarter" idx="11"/>
          </p:nvPr>
        </p:nvSpPr>
        <p:spPr/>
        <p:txBody>
          <a:bodyPr/>
          <a:lstStyle/>
          <a:p>
            <a:r>
              <a:rPr lang="en-US" smtClean="0"/>
              <a:t>Dabal Mahara</a:t>
            </a:r>
            <a:endParaRPr lang="en-US"/>
          </a:p>
        </p:txBody>
      </p:sp>
    </p:spTree>
    <p:extLst>
      <p:ext uri="{BB962C8B-B14F-4D97-AF65-F5344CB8AC3E}">
        <p14:creationId xmlns:p14="http://schemas.microsoft.com/office/powerpoint/2010/main" val="7536820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5"/>
          <p:cNvSpPr>
            <a:spLocks noGrp="1"/>
          </p:cNvSpPr>
          <p:nvPr>
            <p:ph type="sldNum" sz="quarter" idx="12"/>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F082D7D-DA27-4132-A406-DA05C8DCC751}" type="slidenum">
              <a:rPr lang="en-US" altLang="zh-TW">
                <a:ea typeface="新細明體" pitchFamily="18" charset="-120"/>
              </a:rPr>
              <a:pPr eaLnBrk="1" hangingPunct="1"/>
              <a:t>14</a:t>
            </a:fld>
            <a:endParaRPr lang="en-US" altLang="zh-TW">
              <a:ea typeface="新細明體" pitchFamily="18" charset="-120"/>
            </a:endParaRPr>
          </a:p>
        </p:txBody>
      </p:sp>
      <p:sp>
        <p:nvSpPr>
          <p:cNvPr id="3" name="Rectangle 2"/>
          <p:cNvSpPr txBox="1">
            <a:spLocks noChangeArrowheads="1"/>
          </p:cNvSpPr>
          <p:nvPr/>
        </p:nvSpPr>
        <p:spPr>
          <a:xfrm>
            <a:off x="457200" y="33618"/>
            <a:ext cx="82296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2800" smtClean="0">
                <a:solidFill>
                  <a:srgbClr val="FF0000"/>
                </a:solidFill>
                <a:ea typeface="新細明體" pitchFamily="18" charset="-120"/>
              </a:rPr>
              <a:t>Contd…</a:t>
            </a:r>
          </a:p>
        </p:txBody>
      </p:sp>
      <p:sp>
        <p:nvSpPr>
          <p:cNvPr id="4" name="Rectangle 3"/>
          <p:cNvSpPr txBox="1">
            <a:spLocks noChangeArrowheads="1"/>
          </p:cNvSpPr>
          <p:nvPr/>
        </p:nvSpPr>
        <p:spPr>
          <a:xfrm>
            <a:off x="645460" y="605118"/>
            <a:ext cx="9870140" cy="45259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tLang="zh-TW" sz="1800" smtClean="0">
                <a:latin typeface="Arial Unicode MS" panose="020B0604020202020204" pitchFamily="34" charset="-128"/>
                <a:ea typeface="Arial Unicode MS" panose="020B0604020202020204" pitchFamily="34" charset="-128"/>
                <a:cs typeface="Arial Unicode MS" panose="020B0604020202020204" pitchFamily="34" charset="-128"/>
              </a:rPr>
              <a:t>Assume a variety of addressing modes:</a:t>
            </a:r>
          </a:p>
          <a:p>
            <a:pPr lvl="1">
              <a:lnSpc>
                <a:spcPct val="150000"/>
              </a:lnSpc>
            </a:pPr>
            <a:r>
              <a:rPr lang="en-US" altLang="zh-TW" sz="1800" smtClean="0">
                <a:latin typeface="Arial Unicode MS" panose="020B0604020202020204" pitchFamily="34" charset="-128"/>
                <a:ea typeface="Arial Unicode MS" panose="020B0604020202020204" pitchFamily="34" charset="-128"/>
                <a:cs typeface="Arial Unicode MS" panose="020B0604020202020204" pitchFamily="34" charset="-128"/>
              </a:rPr>
              <a:t>A variable name </a:t>
            </a:r>
            <a:r>
              <a:rPr lang="en-US" altLang="zh-TW" sz="1800" i="1" smtClean="0">
                <a:latin typeface="Arial Unicode MS" panose="020B0604020202020204" pitchFamily="34" charset="-128"/>
                <a:ea typeface="Arial Unicode MS" panose="020B0604020202020204" pitchFamily="34" charset="-128"/>
                <a:cs typeface="Arial Unicode MS" panose="020B0604020202020204" pitchFamily="34" charset="-128"/>
              </a:rPr>
              <a:t>x</a:t>
            </a:r>
            <a:r>
              <a:rPr lang="en-US" altLang="zh-TW" sz="1800" smtClean="0">
                <a:latin typeface="Arial Unicode MS" panose="020B0604020202020204" pitchFamily="34" charset="-128"/>
                <a:ea typeface="Arial Unicode MS" panose="020B0604020202020204" pitchFamily="34" charset="-128"/>
                <a:cs typeface="Arial Unicode MS" panose="020B0604020202020204" pitchFamily="34" charset="-128"/>
              </a:rPr>
              <a:t> referring o the memory location that is reserved for </a:t>
            </a:r>
            <a:r>
              <a:rPr lang="en-US" altLang="zh-TW" sz="1800" i="1" smtClean="0">
                <a:latin typeface="Arial Unicode MS" panose="020B0604020202020204" pitchFamily="34" charset="-128"/>
                <a:ea typeface="Arial Unicode MS" panose="020B0604020202020204" pitchFamily="34" charset="-128"/>
                <a:cs typeface="Arial Unicode MS" panose="020B0604020202020204" pitchFamily="34" charset="-128"/>
              </a:rPr>
              <a:t>x</a:t>
            </a:r>
            <a:r>
              <a:rPr lang="en-US" altLang="zh-TW" sz="180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zh-TW" sz="1800" smtClean="0">
                <a:latin typeface="Arial Unicode MS" panose="020B0604020202020204" pitchFamily="34" charset="-128"/>
                <a:ea typeface="Arial Unicode MS" panose="020B0604020202020204" pitchFamily="34" charset="-128"/>
                <a:cs typeface="Arial Unicode MS" panose="020B0604020202020204" pitchFamily="34" charset="-128"/>
              </a:rPr>
              <a:t>, i.e. the l-value of x.</a:t>
            </a:r>
          </a:p>
          <a:p>
            <a:pPr lvl="1">
              <a:lnSpc>
                <a:spcPct val="150000"/>
              </a:lnSpc>
            </a:pPr>
            <a:r>
              <a:rPr lang="en-US" altLang="zh-TW" sz="1800" smtClean="0">
                <a:latin typeface="Arial Unicode MS" panose="020B0604020202020204" pitchFamily="34" charset="-128"/>
                <a:ea typeface="Arial Unicode MS" panose="020B0604020202020204" pitchFamily="34" charset="-128"/>
                <a:cs typeface="Arial Unicode MS" panose="020B0604020202020204" pitchFamily="34" charset="-128"/>
              </a:rPr>
              <a:t>Indexed address, </a:t>
            </a:r>
            <a:r>
              <a:rPr lang="en-US" altLang="zh-TW" sz="1800" i="1" smtClean="0">
                <a:latin typeface="Arial Unicode MS" panose="020B0604020202020204" pitchFamily="34" charset="-128"/>
                <a:ea typeface="Arial Unicode MS" panose="020B0604020202020204" pitchFamily="34" charset="-128"/>
                <a:cs typeface="Arial Unicode MS" panose="020B0604020202020204" pitchFamily="34" charset="-128"/>
              </a:rPr>
              <a:t>a </a:t>
            </a:r>
            <a:r>
              <a:rPr lang="en-US" altLang="zh-TW" sz="180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zh-TW" sz="1800" i="1" smtClean="0">
                <a:latin typeface="Arial Unicode MS" panose="020B0604020202020204" pitchFamily="34" charset="-128"/>
                <a:ea typeface="Arial Unicode MS" panose="020B0604020202020204" pitchFamily="34" charset="-128"/>
                <a:cs typeface="Arial Unicode MS" panose="020B0604020202020204" pitchFamily="34" charset="-128"/>
              </a:rPr>
              <a:t>r </a:t>
            </a:r>
            <a:r>
              <a:rPr lang="en-US" altLang="zh-TW" sz="1800" smtClean="0">
                <a:latin typeface="Arial Unicode MS" panose="020B0604020202020204" pitchFamily="34" charset="-128"/>
                <a:ea typeface="Arial Unicode MS" panose="020B0604020202020204" pitchFamily="34" charset="-128"/>
                <a:cs typeface="Arial Unicode MS" panose="020B0604020202020204" pitchFamily="34" charset="-128"/>
              </a:rPr>
              <a:t>), where </a:t>
            </a:r>
            <a:r>
              <a:rPr lang="en-US" altLang="zh-TW" sz="1800" i="1" smtClean="0">
                <a:latin typeface="Arial Unicode MS" panose="020B0604020202020204" pitchFamily="34" charset="-128"/>
                <a:ea typeface="Arial Unicode MS" panose="020B0604020202020204" pitchFamily="34" charset="-128"/>
                <a:cs typeface="Arial Unicode MS" panose="020B0604020202020204" pitchFamily="34" charset="-128"/>
              </a:rPr>
              <a:t>a</a:t>
            </a:r>
            <a:r>
              <a:rPr lang="en-US" altLang="zh-TW" sz="1800" smtClean="0">
                <a:latin typeface="Arial Unicode MS" panose="020B0604020202020204" pitchFamily="34" charset="-128"/>
                <a:ea typeface="Arial Unicode MS" panose="020B0604020202020204" pitchFamily="34" charset="-128"/>
                <a:cs typeface="Arial Unicode MS" panose="020B0604020202020204" pitchFamily="34" charset="-128"/>
              </a:rPr>
              <a:t> is a variable and </a:t>
            </a:r>
            <a:r>
              <a:rPr lang="en-US" altLang="zh-TW" sz="1800" i="1" smtClean="0">
                <a:latin typeface="Arial Unicode MS" panose="020B0604020202020204" pitchFamily="34" charset="-128"/>
                <a:ea typeface="Arial Unicode MS" panose="020B0604020202020204" pitchFamily="34" charset="-128"/>
                <a:cs typeface="Arial Unicode MS" panose="020B0604020202020204" pitchFamily="34" charset="-128"/>
              </a:rPr>
              <a:t>r</a:t>
            </a:r>
            <a:r>
              <a:rPr lang="en-US" altLang="zh-TW" sz="1800" smtClean="0">
                <a:latin typeface="Arial Unicode MS" panose="020B0604020202020204" pitchFamily="34" charset="-128"/>
                <a:ea typeface="Arial Unicode MS" panose="020B0604020202020204" pitchFamily="34" charset="-128"/>
                <a:cs typeface="Arial Unicode MS" panose="020B0604020202020204" pitchFamily="34" charset="-128"/>
              </a:rPr>
              <a:t> is a register.</a:t>
            </a:r>
          </a:p>
          <a:p>
            <a:pPr marL="457200" lvl="1" indent="0">
              <a:lnSpc>
                <a:spcPct val="150000"/>
              </a:lnSpc>
              <a:buNone/>
            </a:pPr>
            <a:r>
              <a:rPr lang="en-US" altLang="zh-TW" sz="1800" smtClean="0">
                <a:latin typeface="Arial Unicode MS" panose="020B0604020202020204" pitchFamily="34" charset="-128"/>
                <a:ea typeface="Arial Unicode MS" panose="020B0604020202020204" pitchFamily="34" charset="-128"/>
                <a:cs typeface="Arial Unicode MS" panose="020B0604020202020204" pitchFamily="34" charset="-128"/>
              </a:rPr>
              <a:t>    For example: LD r1, a (r2) has the effect of setting  r1 = contents( a + contents(r2)).</a:t>
            </a:r>
          </a:p>
          <a:p>
            <a:pPr lvl="1">
              <a:lnSpc>
                <a:spcPct val="150000"/>
              </a:lnSpc>
            </a:pPr>
            <a:r>
              <a:rPr lang="en-US" altLang="zh-TW" sz="1800" smtClean="0">
                <a:latin typeface="Arial Unicode MS" panose="020B0604020202020204" pitchFamily="34" charset="-128"/>
                <a:ea typeface="Arial Unicode MS" panose="020B0604020202020204" pitchFamily="34" charset="-128"/>
                <a:cs typeface="Arial Unicode MS" panose="020B0604020202020204" pitchFamily="34" charset="-128"/>
              </a:rPr>
              <a:t>A memory can be an integer indexed by a register, for example, </a:t>
            </a:r>
            <a:r>
              <a:rPr lang="en-US" altLang="zh-TW" sz="1800" b="1" smtClean="0">
                <a:latin typeface="Arial Unicode MS" panose="020B0604020202020204" pitchFamily="34" charset="-128"/>
                <a:ea typeface="Arial Unicode MS" panose="020B0604020202020204" pitchFamily="34" charset="-128"/>
                <a:cs typeface="Arial Unicode MS" panose="020B0604020202020204" pitchFamily="34" charset="-128"/>
              </a:rPr>
              <a:t>LD R1, 100(R2)</a:t>
            </a:r>
            <a:r>
              <a:rPr lang="en-US" altLang="zh-TW" sz="180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zh-TW" sz="1800" smtClean="0">
                <a:latin typeface="Arial Unicode MS" panose="020B0604020202020204" pitchFamily="34" charset="-128"/>
                <a:ea typeface="Arial Unicode MS" panose="020B0604020202020204" pitchFamily="34" charset="-128"/>
                <a:cs typeface="Arial Unicode MS" panose="020B0604020202020204" pitchFamily="34" charset="-128"/>
              </a:rPr>
              <a:t>has the effect of setting r1 = contents ( 100 + contents(R2)).</a:t>
            </a:r>
          </a:p>
          <a:p>
            <a:pPr lvl="1">
              <a:lnSpc>
                <a:spcPct val="150000"/>
              </a:lnSpc>
            </a:pPr>
            <a:r>
              <a:rPr lang="en-US" altLang="zh-TW" sz="1800" smtClean="0">
                <a:latin typeface="Arial Unicode MS" panose="020B0604020202020204" pitchFamily="34" charset="-128"/>
                <a:ea typeface="Arial Unicode MS" panose="020B0604020202020204" pitchFamily="34" charset="-128"/>
                <a:cs typeface="Arial Unicode MS" panose="020B0604020202020204" pitchFamily="34" charset="-128"/>
              </a:rPr>
              <a:t>Two indirect addressing modes: </a:t>
            </a:r>
            <a:r>
              <a:rPr lang="en-US" altLang="zh-TW" sz="1800" i="1" smtClean="0">
                <a:latin typeface="Arial Unicode MS" panose="020B0604020202020204" pitchFamily="34" charset="-128"/>
                <a:ea typeface="Arial Unicode MS" panose="020B0604020202020204" pitchFamily="34" charset="-128"/>
                <a:cs typeface="Arial Unicode MS" panose="020B0604020202020204" pitchFamily="34" charset="-128"/>
              </a:rPr>
              <a:t>*r</a:t>
            </a:r>
            <a:r>
              <a:rPr lang="en-US" altLang="zh-TW" sz="1800" smtClean="0">
                <a:latin typeface="Arial Unicode MS" panose="020B0604020202020204" pitchFamily="34" charset="-128"/>
                <a:ea typeface="Arial Unicode MS" panose="020B0604020202020204" pitchFamily="34" charset="-128"/>
                <a:cs typeface="Arial Unicode MS" panose="020B0604020202020204" pitchFamily="34" charset="-128"/>
              </a:rPr>
              <a:t>   means the memory location found in the location represented by the contents of register r. and *100( </a:t>
            </a:r>
            <a:r>
              <a:rPr lang="en-US" altLang="zh-TW" sz="1800" i="1" smtClean="0">
                <a:latin typeface="Arial Unicode MS" panose="020B0604020202020204" pitchFamily="34" charset="-128"/>
                <a:ea typeface="Arial Unicode MS" panose="020B0604020202020204" pitchFamily="34" charset="-128"/>
                <a:cs typeface="Arial Unicode MS" panose="020B0604020202020204" pitchFamily="34" charset="-128"/>
              </a:rPr>
              <a:t>r </a:t>
            </a:r>
            <a:r>
              <a:rPr lang="en-US" altLang="zh-TW" sz="1800" smtClean="0">
                <a:latin typeface="Arial Unicode MS" panose="020B0604020202020204" pitchFamily="34" charset="-128"/>
                <a:ea typeface="Arial Unicode MS" panose="020B0604020202020204" pitchFamily="34" charset="-128"/>
                <a:cs typeface="Arial Unicode MS" panose="020B0604020202020204" pitchFamily="34" charset="-128"/>
              </a:rPr>
              <a:t>) means the location found in the location obtained by adding 100 to the contents of r. eg. LD r1, *100(r2)</a:t>
            </a:r>
          </a:p>
          <a:p>
            <a:pPr lvl="1">
              <a:lnSpc>
                <a:spcPct val="150000"/>
              </a:lnSpc>
            </a:pPr>
            <a:r>
              <a:rPr lang="en-US" altLang="zh-TW" sz="1800" smtClean="0">
                <a:latin typeface="Arial Unicode MS" panose="020B0604020202020204" pitchFamily="34" charset="-128"/>
                <a:ea typeface="Arial Unicode MS" panose="020B0604020202020204" pitchFamily="34" charset="-128"/>
                <a:cs typeface="Arial Unicode MS" panose="020B0604020202020204" pitchFamily="34" charset="-128"/>
              </a:rPr>
              <a:t>Immediate constant addressing mode: LD r1, #100.</a:t>
            </a:r>
          </a:p>
        </p:txBody>
      </p:sp>
      <p:sp>
        <p:nvSpPr>
          <p:cNvPr id="5" name="Date Placeholder 4"/>
          <p:cNvSpPr>
            <a:spLocks noGrp="1"/>
          </p:cNvSpPr>
          <p:nvPr>
            <p:ph type="dt" sz="quarter" idx="10"/>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E8A3F17-1D89-46F8-B710-4AF47C64BC7F}" type="datetime1">
              <a:rPr lang="en-US" smtClean="0"/>
              <a:t>8/19/2020</a:t>
            </a:fld>
            <a:endParaRPr lang="es-ES" smtClean="0"/>
          </a:p>
        </p:txBody>
      </p:sp>
      <p:sp>
        <p:nvSpPr>
          <p:cNvPr id="6" name="Footer Placeholder 5"/>
          <p:cNvSpPr>
            <a:spLocks noGrp="1"/>
          </p:cNvSpPr>
          <p:nvPr>
            <p:ph type="ftr" sz="quarter" idx="11"/>
          </p:nvPr>
        </p:nvSpPr>
        <p:spPr/>
        <p:txBody>
          <a:bodyPr/>
          <a:lstStyle/>
          <a:p>
            <a:r>
              <a:rPr lang="en-US" smtClean="0"/>
              <a:t>Dabal Mahara</a:t>
            </a:r>
            <a:endParaRPr lang="en-US"/>
          </a:p>
        </p:txBody>
      </p:sp>
    </p:spTree>
    <p:extLst>
      <p:ext uri="{BB962C8B-B14F-4D97-AF65-F5344CB8AC3E}">
        <p14:creationId xmlns:p14="http://schemas.microsoft.com/office/powerpoint/2010/main" val="34732524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5"/>
          <p:cNvSpPr>
            <a:spLocks noGrp="1"/>
          </p:cNvSpPr>
          <p:nvPr>
            <p:ph type="sldNum" sz="quarter" idx="12"/>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29E06F6-6ECB-413A-A92A-AD4652EE65E4}" type="slidenum">
              <a:rPr lang="en-US" altLang="zh-TW">
                <a:ea typeface="新細明體" pitchFamily="18" charset="-120"/>
              </a:rPr>
              <a:pPr eaLnBrk="1" hangingPunct="1"/>
              <a:t>15</a:t>
            </a:fld>
            <a:endParaRPr lang="en-US" altLang="zh-TW">
              <a:ea typeface="新細明體" pitchFamily="18" charset="-120"/>
            </a:endParaRPr>
          </a:p>
        </p:txBody>
      </p:sp>
      <p:sp>
        <p:nvSpPr>
          <p:cNvPr id="3" name="Rectangle 2"/>
          <p:cNvSpPr txBox="1">
            <a:spLocks noChangeArrowheads="1"/>
          </p:cNvSpPr>
          <p:nvPr/>
        </p:nvSpPr>
        <p:spPr>
          <a:xfrm>
            <a:off x="457200" y="274638"/>
            <a:ext cx="82296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mtClean="0">
                <a:ea typeface="新細明體" pitchFamily="18" charset="-120"/>
              </a:rPr>
              <a:t>A Simple Target Machine Model</a:t>
            </a:r>
          </a:p>
        </p:txBody>
      </p:sp>
      <p:sp>
        <p:nvSpPr>
          <p:cNvPr id="4" name="Rectangle 3"/>
          <p:cNvSpPr txBox="1">
            <a:spLocks noChangeArrowheads="1"/>
          </p:cNvSpPr>
          <p:nvPr/>
        </p:nvSpPr>
        <p:spPr>
          <a:xfrm>
            <a:off x="428625" y="1643063"/>
            <a:ext cx="8229600" cy="45259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b="1" i="1" smtClean="0">
                <a:ea typeface="新細明體" pitchFamily="18" charset="-120"/>
              </a:rPr>
              <a:t>Example</a:t>
            </a:r>
            <a:r>
              <a:rPr lang="en-US" altLang="zh-TW" b="1" smtClean="0">
                <a:ea typeface="新細明體" pitchFamily="18" charset="-120"/>
              </a:rPr>
              <a:t> </a:t>
            </a:r>
            <a:r>
              <a:rPr lang="en-US" altLang="zh-TW" smtClean="0">
                <a:ea typeface="新細明體" pitchFamily="18" charset="-120"/>
              </a:rPr>
              <a:t>:</a:t>
            </a:r>
            <a:endParaRPr lang="en-US" altLang="zh-TW" b="1" i="1" smtClean="0">
              <a:ea typeface="新細明體" pitchFamily="18" charset="-120"/>
            </a:endParaRPr>
          </a:p>
        </p:txBody>
      </p:sp>
      <p:sp>
        <p:nvSpPr>
          <p:cNvPr id="5" name="Text Box 4"/>
          <p:cNvSpPr txBox="1">
            <a:spLocks noChangeArrowheads="1"/>
          </p:cNvSpPr>
          <p:nvPr/>
        </p:nvSpPr>
        <p:spPr bwMode="auto">
          <a:xfrm>
            <a:off x="428625" y="2500313"/>
            <a:ext cx="4186238"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TW" sz="2000" b="1">
                <a:latin typeface="Lucida Console" panose="020B0609040504020204" pitchFamily="49" charset="0"/>
                <a:ea typeface="新細明體" pitchFamily="18" charset="-120"/>
              </a:rPr>
              <a:t>x = y –z </a:t>
            </a:r>
            <a:r>
              <a:rPr lang="en-US" altLang="zh-TW" sz="1600" b="1" smtClean="0">
                <a:latin typeface="Lucida Console" panose="020B0609040504020204" pitchFamily="49" charset="0"/>
                <a:ea typeface="新細明體" pitchFamily="18" charset="-120"/>
                <a:sym typeface="Symbol" panose="05050102010706020507" pitchFamily="18" charset="2"/>
              </a:rPr>
              <a:t> </a:t>
            </a:r>
            <a:r>
              <a:rPr lang="en-US" altLang="zh-TW" sz="2000" b="1" smtClean="0">
                <a:latin typeface="Lucida Console" panose="020B0609040504020204" pitchFamily="49" charset="0"/>
                <a:ea typeface="新細明體" pitchFamily="18" charset="-120"/>
                <a:sym typeface="Symbol" panose="05050102010706020507" pitchFamily="18" charset="2"/>
              </a:rPr>
              <a:t> </a:t>
            </a:r>
            <a:r>
              <a:rPr lang="en-US" altLang="zh-TW" sz="2000" b="1">
                <a:latin typeface="Lucida Console" panose="020B0609040504020204" pitchFamily="49" charset="0"/>
                <a:ea typeface="新細明體" pitchFamily="18" charset="-120"/>
                <a:sym typeface="Symbol" panose="05050102010706020507" pitchFamily="18" charset="2"/>
              </a:rPr>
              <a:t>LD  R1, y</a:t>
            </a:r>
          </a:p>
          <a:p>
            <a:pPr eaLnBrk="1" hangingPunct="1"/>
            <a:r>
              <a:rPr lang="en-US" altLang="zh-TW" sz="2000" b="1">
                <a:latin typeface="Lucida Console" panose="020B0609040504020204" pitchFamily="49" charset="0"/>
                <a:ea typeface="新細明體" pitchFamily="18" charset="-120"/>
                <a:sym typeface="Symbol" panose="05050102010706020507" pitchFamily="18" charset="2"/>
              </a:rPr>
              <a:t>            LD  R2, z</a:t>
            </a:r>
          </a:p>
          <a:p>
            <a:pPr eaLnBrk="1" hangingPunct="1"/>
            <a:r>
              <a:rPr lang="en-US" altLang="zh-TW" sz="2000" b="1">
                <a:latin typeface="Lucida Console" panose="020B0609040504020204" pitchFamily="49" charset="0"/>
                <a:ea typeface="新細明體" pitchFamily="18" charset="-120"/>
                <a:sym typeface="Symbol" panose="05050102010706020507" pitchFamily="18" charset="2"/>
              </a:rPr>
              <a:t>            SUB R1, R1, R2</a:t>
            </a:r>
          </a:p>
          <a:p>
            <a:pPr eaLnBrk="1" hangingPunct="1"/>
            <a:r>
              <a:rPr lang="en-US" altLang="zh-TW" sz="2000" b="1">
                <a:latin typeface="Lucida Console" panose="020B0609040504020204" pitchFamily="49" charset="0"/>
                <a:ea typeface="新細明體" pitchFamily="18" charset="-120"/>
                <a:sym typeface="Symbol" panose="05050102010706020507" pitchFamily="18" charset="2"/>
              </a:rPr>
              <a:t>            ST  x, R1</a:t>
            </a:r>
          </a:p>
        </p:txBody>
      </p:sp>
      <p:sp>
        <p:nvSpPr>
          <p:cNvPr id="6" name="Text Box 5"/>
          <p:cNvSpPr txBox="1">
            <a:spLocks noChangeArrowheads="1"/>
          </p:cNvSpPr>
          <p:nvPr/>
        </p:nvSpPr>
        <p:spPr bwMode="auto">
          <a:xfrm>
            <a:off x="428625" y="4572000"/>
            <a:ext cx="403225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TW" sz="2000" b="1">
                <a:latin typeface="Lucida Console" panose="020B0609040504020204" pitchFamily="49" charset="0"/>
                <a:ea typeface="新細明體" pitchFamily="18" charset="-120"/>
              </a:rPr>
              <a:t>b = a[i] </a:t>
            </a:r>
            <a:r>
              <a:rPr lang="en-US" altLang="zh-TW" sz="1600" b="1">
                <a:latin typeface="Lucida Console" panose="020B0609040504020204" pitchFamily="49" charset="0"/>
                <a:ea typeface="新細明體" pitchFamily="18" charset="-120"/>
                <a:sym typeface="Symbol" panose="05050102010706020507" pitchFamily="18" charset="2"/>
              </a:rPr>
              <a:t></a:t>
            </a:r>
            <a:r>
              <a:rPr lang="en-US" altLang="zh-TW" sz="2000" b="1">
                <a:latin typeface="Lucida Console" panose="020B0609040504020204" pitchFamily="49" charset="0"/>
                <a:ea typeface="新細明體" pitchFamily="18" charset="-120"/>
                <a:sym typeface="Symbol" panose="05050102010706020507" pitchFamily="18" charset="2"/>
              </a:rPr>
              <a:t> </a:t>
            </a:r>
            <a:r>
              <a:rPr lang="en-US" altLang="zh-TW" sz="2000" b="1" smtClean="0">
                <a:latin typeface="Lucida Console" panose="020B0609040504020204" pitchFamily="49" charset="0"/>
                <a:ea typeface="新細明體" pitchFamily="18" charset="-120"/>
                <a:sym typeface="Symbol" panose="05050102010706020507" pitchFamily="18" charset="2"/>
              </a:rPr>
              <a:t> LD  </a:t>
            </a:r>
            <a:r>
              <a:rPr lang="en-US" altLang="zh-TW" sz="2000" b="1">
                <a:latin typeface="Lucida Console" panose="020B0609040504020204" pitchFamily="49" charset="0"/>
                <a:ea typeface="新細明體" pitchFamily="18" charset="-120"/>
                <a:sym typeface="Symbol" panose="05050102010706020507" pitchFamily="18" charset="2"/>
              </a:rPr>
              <a:t>R1, i</a:t>
            </a:r>
          </a:p>
          <a:p>
            <a:pPr eaLnBrk="1" hangingPunct="1"/>
            <a:r>
              <a:rPr lang="en-US" altLang="zh-TW" sz="2000" b="1">
                <a:latin typeface="Lucida Console" panose="020B0609040504020204" pitchFamily="49" charset="0"/>
                <a:ea typeface="新細明體" pitchFamily="18" charset="-120"/>
                <a:sym typeface="Symbol" panose="05050102010706020507" pitchFamily="18" charset="2"/>
              </a:rPr>
              <a:t>            MUL R1, R1, 8</a:t>
            </a:r>
          </a:p>
          <a:p>
            <a:pPr eaLnBrk="1" hangingPunct="1"/>
            <a:r>
              <a:rPr lang="en-US" altLang="zh-TW" sz="2000" b="1">
                <a:latin typeface="Lucida Console" panose="020B0609040504020204" pitchFamily="49" charset="0"/>
                <a:ea typeface="新細明體" pitchFamily="18" charset="-120"/>
                <a:sym typeface="Symbol" panose="05050102010706020507" pitchFamily="18" charset="2"/>
              </a:rPr>
              <a:t>            LD  R2, a(R1)</a:t>
            </a:r>
          </a:p>
          <a:p>
            <a:pPr eaLnBrk="1" hangingPunct="1"/>
            <a:r>
              <a:rPr lang="en-US" altLang="zh-TW" sz="2000" b="1">
                <a:latin typeface="Lucida Console" panose="020B0609040504020204" pitchFamily="49" charset="0"/>
                <a:ea typeface="新細明體" pitchFamily="18" charset="-120"/>
                <a:sym typeface="Symbol" panose="05050102010706020507" pitchFamily="18" charset="2"/>
              </a:rPr>
              <a:t>            ST  b, R2</a:t>
            </a:r>
          </a:p>
        </p:txBody>
      </p:sp>
      <p:sp>
        <p:nvSpPr>
          <p:cNvPr id="7" name="Text Box 7"/>
          <p:cNvSpPr txBox="1">
            <a:spLocks noChangeArrowheads="1"/>
          </p:cNvSpPr>
          <p:nvPr/>
        </p:nvSpPr>
        <p:spPr bwMode="auto">
          <a:xfrm>
            <a:off x="4857750" y="2500313"/>
            <a:ext cx="403225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TW" sz="2000" b="1">
                <a:latin typeface="Lucida Console" panose="020B0609040504020204" pitchFamily="49" charset="0"/>
                <a:ea typeface="新細明體" pitchFamily="18" charset="-120"/>
              </a:rPr>
              <a:t>x = *p </a:t>
            </a:r>
            <a:r>
              <a:rPr lang="en-US" altLang="zh-TW" sz="1600" b="1">
                <a:latin typeface="Lucida Console" panose="020B0609040504020204" pitchFamily="49" charset="0"/>
                <a:ea typeface="新細明體" pitchFamily="18" charset="-120"/>
                <a:sym typeface="Symbol" panose="05050102010706020507" pitchFamily="18" charset="2"/>
              </a:rPr>
              <a:t></a:t>
            </a:r>
            <a:r>
              <a:rPr lang="en-US" altLang="zh-TW" sz="2000" b="1">
                <a:latin typeface="Lucida Console" panose="020B0609040504020204" pitchFamily="49" charset="0"/>
                <a:ea typeface="新細明體" pitchFamily="18" charset="-120"/>
                <a:sym typeface="Symbol" panose="05050102010706020507" pitchFamily="18" charset="2"/>
              </a:rPr>
              <a:t>   </a:t>
            </a:r>
            <a:r>
              <a:rPr lang="en-US" altLang="zh-TW" sz="2000" b="1" smtClean="0">
                <a:latin typeface="Lucida Console" panose="020B0609040504020204" pitchFamily="49" charset="0"/>
                <a:ea typeface="新細明體" pitchFamily="18" charset="-120"/>
                <a:sym typeface="Symbol" panose="05050102010706020507" pitchFamily="18" charset="2"/>
              </a:rPr>
              <a:t>LD  </a:t>
            </a:r>
            <a:r>
              <a:rPr lang="en-US" altLang="zh-TW" sz="2000" b="1">
                <a:latin typeface="Lucida Console" panose="020B0609040504020204" pitchFamily="49" charset="0"/>
                <a:ea typeface="新細明體" pitchFamily="18" charset="-120"/>
                <a:sym typeface="Symbol" panose="05050102010706020507" pitchFamily="18" charset="2"/>
              </a:rPr>
              <a:t>R1, p</a:t>
            </a:r>
          </a:p>
          <a:p>
            <a:pPr eaLnBrk="1" hangingPunct="1"/>
            <a:r>
              <a:rPr lang="en-US" altLang="zh-TW" sz="2000" b="1">
                <a:latin typeface="Lucida Console" panose="020B0609040504020204" pitchFamily="49" charset="0"/>
                <a:ea typeface="新細明體" pitchFamily="18" charset="-120"/>
                <a:sym typeface="Symbol" panose="05050102010706020507" pitchFamily="18" charset="2"/>
              </a:rPr>
              <a:t>            LD  R2, 0(R1)</a:t>
            </a:r>
          </a:p>
          <a:p>
            <a:pPr eaLnBrk="1" hangingPunct="1"/>
            <a:r>
              <a:rPr lang="en-US" altLang="zh-TW" sz="2000" b="1">
                <a:latin typeface="Lucida Console" panose="020B0609040504020204" pitchFamily="49" charset="0"/>
                <a:ea typeface="新細明體" pitchFamily="18" charset="-120"/>
                <a:sym typeface="Symbol" panose="05050102010706020507" pitchFamily="18" charset="2"/>
              </a:rPr>
              <a:t>            ST  x, R2</a:t>
            </a:r>
          </a:p>
        </p:txBody>
      </p:sp>
      <p:sp>
        <p:nvSpPr>
          <p:cNvPr id="8" name="Text Box 8"/>
          <p:cNvSpPr txBox="1">
            <a:spLocks noChangeArrowheads="1"/>
          </p:cNvSpPr>
          <p:nvPr/>
        </p:nvSpPr>
        <p:spPr bwMode="auto">
          <a:xfrm>
            <a:off x="4786313" y="4643438"/>
            <a:ext cx="403225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TW" sz="2000" b="1">
                <a:latin typeface="Lucida Console" panose="020B0609040504020204" pitchFamily="49" charset="0"/>
                <a:ea typeface="新細明體" pitchFamily="18" charset="-120"/>
              </a:rPr>
              <a:t>*p = y </a:t>
            </a:r>
            <a:r>
              <a:rPr lang="en-US" altLang="zh-TW" sz="1600" b="1">
                <a:latin typeface="Lucida Console" panose="020B0609040504020204" pitchFamily="49" charset="0"/>
                <a:ea typeface="新細明體" pitchFamily="18" charset="-120"/>
                <a:sym typeface="Symbol" panose="05050102010706020507" pitchFamily="18" charset="2"/>
              </a:rPr>
              <a:t></a:t>
            </a:r>
            <a:r>
              <a:rPr lang="en-US" altLang="zh-TW" sz="2000" b="1">
                <a:latin typeface="Lucida Console" panose="020B0609040504020204" pitchFamily="49" charset="0"/>
                <a:ea typeface="新細明體" pitchFamily="18" charset="-120"/>
                <a:sym typeface="Symbol" panose="05050102010706020507" pitchFamily="18" charset="2"/>
              </a:rPr>
              <a:t>  </a:t>
            </a:r>
            <a:r>
              <a:rPr lang="en-US" altLang="zh-TW" sz="2000" b="1" smtClean="0">
                <a:latin typeface="Lucida Console" panose="020B0609040504020204" pitchFamily="49" charset="0"/>
                <a:ea typeface="新細明體" pitchFamily="18" charset="-120"/>
                <a:sym typeface="Symbol" panose="05050102010706020507" pitchFamily="18" charset="2"/>
              </a:rPr>
              <a:t>  </a:t>
            </a:r>
            <a:r>
              <a:rPr lang="en-US" altLang="zh-TW" sz="2000" b="1">
                <a:latin typeface="Lucida Console" panose="020B0609040504020204" pitchFamily="49" charset="0"/>
                <a:ea typeface="新細明體" pitchFamily="18" charset="-120"/>
                <a:sym typeface="Symbol" panose="05050102010706020507" pitchFamily="18" charset="2"/>
              </a:rPr>
              <a:t>LD  R1, p</a:t>
            </a:r>
          </a:p>
          <a:p>
            <a:pPr eaLnBrk="1" hangingPunct="1"/>
            <a:r>
              <a:rPr lang="en-US" altLang="zh-TW" sz="2000" b="1">
                <a:latin typeface="Lucida Console" panose="020B0609040504020204" pitchFamily="49" charset="0"/>
                <a:ea typeface="新細明體" pitchFamily="18" charset="-120"/>
                <a:sym typeface="Symbol" panose="05050102010706020507" pitchFamily="18" charset="2"/>
              </a:rPr>
              <a:t>            LD  R2, y</a:t>
            </a:r>
          </a:p>
          <a:p>
            <a:pPr eaLnBrk="1" hangingPunct="1"/>
            <a:r>
              <a:rPr lang="en-US" altLang="zh-TW" sz="2000" b="1">
                <a:latin typeface="Lucida Console" panose="020B0609040504020204" pitchFamily="49" charset="0"/>
                <a:ea typeface="新細明體" pitchFamily="18" charset="-120"/>
                <a:sym typeface="Symbol" panose="05050102010706020507" pitchFamily="18" charset="2"/>
              </a:rPr>
              <a:t>            ST  0(R1), R2</a:t>
            </a:r>
          </a:p>
        </p:txBody>
      </p:sp>
      <p:sp>
        <p:nvSpPr>
          <p:cNvPr id="9" name="Date Placeholder 10"/>
          <p:cNvSpPr>
            <a:spLocks noGrp="1"/>
          </p:cNvSpPr>
          <p:nvPr>
            <p:ph type="dt" sz="quarter" idx="10"/>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6B25AF1-51B2-46E3-80CF-DE143534C98E}" type="datetime1">
              <a:rPr lang="en-US" smtClean="0"/>
              <a:t>8/19/2020</a:t>
            </a:fld>
            <a:endParaRPr lang="es-ES" smtClean="0"/>
          </a:p>
        </p:txBody>
      </p:sp>
      <p:sp>
        <p:nvSpPr>
          <p:cNvPr id="10" name="Footer Placeholder 9"/>
          <p:cNvSpPr>
            <a:spLocks noGrp="1"/>
          </p:cNvSpPr>
          <p:nvPr>
            <p:ph type="ftr" sz="quarter" idx="11"/>
          </p:nvPr>
        </p:nvSpPr>
        <p:spPr/>
        <p:txBody>
          <a:bodyPr/>
          <a:lstStyle/>
          <a:p>
            <a:r>
              <a:rPr lang="en-US" smtClean="0"/>
              <a:t>Dabal Mahara</a:t>
            </a:r>
            <a:endParaRPr lang="en-US"/>
          </a:p>
        </p:txBody>
      </p:sp>
    </p:spTree>
    <p:extLst>
      <p:ext uri="{BB962C8B-B14F-4D97-AF65-F5344CB8AC3E}">
        <p14:creationId xmlns:p14="http://schemas.microsoft.com/office/powerpoint/2010/main" val="20334693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3"/>
          <p:cNvSpPr>
            <a:spLocks noGrp="1"/>
          </p:cNvSpPr>
          <p:nvPr>
            <p:ph type="dt" sz="quarter" idx="10"/>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B6D0C1C-EA59-4ACF-AA5C-28C563821707}" type="datetime1">
              <a:rPr lang="en-US" smtClean="0"/>
              <a:t>8/19/2020</a:t>
            </a:fld>
            <a:endParaRPr lang="es-ES" smtClean="0"/>
          </a:p>
        </p:txBody>
      </p:sp>
      <p:sp>
        <p:nvSpPr>
          <p:cNvPr id="3" name="Slide Number Placeholder 4"/>
          <p:cNvSpPr>
            <a:spLocks noGrp="1"/>
          </p:cNvSpPr>
          <p:nvPr>
            <p:ph type="sldNum" sz="quarter" idx="12"/>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5BED3E8-EB20-4A8F-948B-07851BAD4D19}" type="slidenum">
              <a:rPr lang="es-ES"/>
              <a:pPr eaLnBrk="1" hangingPunct="1"/>
              <a:t>16</a:t>
            </a:fld>
            <a:endParaRPr lang="es-ES"/>
          </a:p>
        </p:txBody>
      </p:sp>
      <p:sp>
        <p:nvSpPr>
          <p:cNvPr id="4" name="Text Box 6"/>
          <p:cNvSpPr txBox="1">
            <a:spLocks noChangeArrowheads="1"/>
          </p:cNvSpPr>
          <p:nvPr/>
        </p:nvSpPr>
        <p:spPr>
          <a:xfrm>
            <a:off x="457200" y="1600200"/>
            <a:ext cx="4031873" cy="1585049"/>
          </a:xfrm>
          <a:prstGeom prst="rect">
            <a:avLst/>
          </a:prstGeom>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US" altLang="zh-TW" sz="2000" b="1" smtClean="0">
                <a:latin typeface="Lucida Console" panose="020B0609040504020204" pitchFamily="49" charset="0"/>
                <a:ea typeface="新細明體" pitchFamily="18" charset="-120"/>
              </a:rPr>
              <a:t>a[j] = c </a:t>
            </a:r>
            <a:r>
              <a:rPr lang="en-US" altLang="zh-TW" sz="1600" b="1" smtClean="0">
                <a:latin typeface="Lucida Console" panose="020B0609040504020204" pitchFamily="49" charset="0"/>
                <a:ea typeface="新細明體" pitchFamily="18" charset="-120"/>
                <a:sym typeface="Symbol" panose="05050102010706020507" pitchFamily="18" charset="2"/>
              </a:rPr>
              <a:t></a:t>
            </a:r>
            <a:r>
              <a:rPr lang="en-US" altLang="zh-TW" sz="2000" b="1" smtClean="0">
                <a:latin typeface="Lucida Console" panose="020B0609040504020204" pitchFamily="49" charset="0"/>
                <a:ea typeface="新細明體" pitchFamily="18" charset="-120"/>
                <a:sym typeface="Symbol" panose="05050102010706020507" pitchFamily="18" charset="2"/>
              </a:rPr>
              <a:t> LD  R1, c</a:t>
            </a:r>
          </a:p>
          <a:p>
            <a:pPr>
              <a:buFontTx/>
              <a:buNone/>
            </a:pPr>
            <a:r>
              <a:rPr lang="en-US" altLang="zh-TW" sz="2000" b="1" smtClean="0">
                <a:latin typeface="Lucida Console" panose="020B0609040504020204" pitchFamily="49" charset="0"/>
                <a:ea typeface="新細明體" pitchFamily="18" charset="-120"/>
                <a:sym typeface="Symbol" panose="05050102010706020507" pitchFamily="18" charset="2"/>
              </a:rPr>
              <a:t>            LD  R2, j</a:t>
            </a:r>
          </a:p>
          <a:p>
            <a:pPr>
              <a:buFontTx/>
              <a:buNone/>
            </a:pPr>
            <a:r>
              <a:rPr lang="en-US" altLang="zh-TW" sz="2000" b="1" smtClean="0">
                <a:latin typeface="Lucida Console" panose="020B0609040504020204" pitchFamily="49" charset="0"/>
                <a:ea typeface="新細明體" pitchFamily="18" charset="-120"/>
                <a:sym typeface="Symbol" panose="05050102010706020507" pitchFamily="18" charset="2"/>
              </a:rPr>
              <a:t>            MUL R2, R2, 8</a:t>
            </a:r>
          </a:p>
          <a:p>
            <a:pPr>
              <a:buFontTx/>
              <a:buNone/>
            </a:pPr>
            <a:r>
              <a:rPr lang="en-US" altLang="zh-TW" sz="2000" b="1" smtClean="0">
                <a:latin typeface="Lucida Console" panose="020B0609040504020204" pitchFamily="49" charset="0"/>
                <a:ea typeface="新細明體" pitchFamily="18" charset="-120"/>
                <a:sym typeface="Symbol" panose="05050102010706020507" pitchFamily="18" charset="2"/>
              </a:rPr>
              <a:t>            ST  a(R2), R1</a:t>
            </a:r>
          </a:p>
        </p:txBody>
      </p:sp>
      <p:sp>
        <p:nvSpPr>
          <p:cNvPr id="5" name="Text Box 9"/>
          <p:cNvSpPr txBox="1">
            <a:spLocks noChangeArrowheads="1"/>
          </p:cNvSpPr>
          <p:nvPr/>
        </p:nvSpPr>
        <p:spPr bwMode="auto">
          <a:xfrm>
            <a:off x="500063" y="4286250"/>
            <a:ext cx="5726112"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TW" sz="2000" b="1">
                <a:latin typeface="Lucida Console" panose="020B0609040504020204" pitchFamily="49" charset="0"/>
                <a:ea typeface="新細明體" pitchFamily="18" charset="-120"/>
              </a:rPr>
              <a:t>if x &lt; y goto L  </a:t>
            </a:r>
            <a:r>
              <a:rPr lang="en-US" altLang="zh-TW" sz="1600" b="1">
                <a:latin typeface="Lucida Console" panose="020B0609040504020204" pitchFamily="49" charset="0"/>
                <a:ea typeface="新細明體" pitchFamily="18" charset="-120"/>
                <a:sym typeface="Symbol" panose="05050102010706020507" pitchFamily="18" charset="2"/>
              </a:rPr>
              <a:t></a:t>
            </a:r>
            <a:r>
              <a:rPr lang="en-US" altLang="zh-TW" sz="2000" b="1">
                <a:latin typeface="Lucida Console" panose="020B0609040504020204" pitchFamily="49" charset="0"/>
                <a:ea typeface="新細明體" pitchFamily="18" charset="-120"/>
                <a:sym typeface="Symbol" panose="05050102010706020507" pitchFamily="18" charset="2"/>
              </a:rPr>
              <a:t>  LD   R1, x</a:t>
            </a:r>
          </a:p>
          <a:p>
            <a:pPr eaLnBrk="1" hangingPunct="1"/>
            <a:r>
              <a:rPr lang="en-US" altLang="zh-TW" sz="2000" b="1">
                <a:latin typeface="Lucida Console" panose="020B0609040504020204" pitchFamily="49" charset="0"/>
                <a:ea typeface="新細明體" pitchFamily="18" charset="-120"/>
                <a:sym typeface="Symbol" panose="05050102010706020507" pitchFamily="18" charset="2"/>
              </a:rPr>
              <a:t>                     LD   R2, y</a:t>
            </a:r>
          </a:p>
          <a:p>
            <a:pPr eaLnBrk="1" hangingPunct="1"/>
            <a:r>
              <a:rPr lang="en-US" altLang="zh-TW" sz="2000" b="1">
                <a:latin typeface="Lucida Console" panose="020B0609040504020204" pitchFamily="49" charset="0"/>
                <a:ea typeface="新細明體" pitchFamily="18" charset="-120"/>
                <a:sym typeface="Symbol" panose="05050102010706020507" pitchFamily="18" charset="2"/>
              </a:rPr>
              <a:t>                     SUB  R1, R1, R2</a:t>
            </a:r>
          </a:p>
          <a:p>
            <a:pPr eaLnBrk="1" hangingPunct="1"/>
            <a:r>
              <a:rPr lang="en-US" altLang="zh-TW" sz="2000" b="1">
                <a:latin typeface="Lucida Console" panose="020B0609040504020204" pitchFamily="49" charset="0"/>
                <a:ea typeface="新細明體" pitchFamily="18" charset="-120"/>
                <a:sym typeface="Symbol" panose="05050102010706020507" pitchFamily="18" charset="2"/>
              </a:rPr>
              <a:t>                     BLTZ R1, L</a:t>
            </a:r>
          </a:p>
        </p:txBody>
      </p:sp>
      <p:sp>
        <p:nvSpPr>
          <p:cNvPr id="6" name="Footer Placeholder 5"/>
          <p:cNvSpPr>
            <a:spLocks noGrp="1"/>
          </p:cNvSpPr>
          <p:nvPr>
            <p:ph type="ftr" sz="quarter" idx="11"/>
          </p:nvPr>
        </p:nvSpPr>
        <p:spPr/>
        <p:txBody>
          <a:bodyPr/>
          <a:lstStyle/>
          <a:p>
            <a:r>
              <a:rPr lang="en-US" smtClean="0"/>
              <a:t>Dabal Mahara</a:t>
            </a:r>
            <a:endParaRPr lang="en-US"/>
          </a:p>
        </p:txBody>
      </p:sp>
    </p:spTree>
    <p:extLst>
      <p:ext uri="{BB962C8B-B14F-4D97-AF65-F5344CB8AC3E}">
        <p14:creationId xmlns:p14="http://schemas.microsoft.com/office/powerpoint/2010/main" val="38115907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5"/>
          <p:cNvSpPr>
            <a:spLocks noGrp="1"/>
          </p:cNvSpPr>
          <p:nvPr>
            <p:ph type="sldNum" sz="quarter" idx="12"/>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A8778A2-6C25-4EAA-8B42-BBDA661B47B4}" type="slidenum">
              <a:rPr lang="en-US" altLang="zh-TW">
                <a:ea typeface="新細明體" pitchFamily="18" charset="-120"/>
              </a:rPr>
              <a:pPr eaLnBrk="1" hangingPunct="1"/>
              <a:t>17</a:t>
            </a:fld>
            <a:endParaRPr lang="en-US" altLang="zh-TW">
              <a:ea typeface="新細明體" pitchFamily="18" charset="-120"/>
            </a:endParaRPr>
          </a:p>
        </p:txBody>
      </p:sp>
      <p:sp>
        <p:nvSpPr>
          <p:cNvPr id="3" name="Rectangle 2"/>
          <p:cNvSpPr txBox="1">
            <a:spLocks noChangeArrowheads="1"/>
          </p:cNvSpPr>
          <p:nvPr/>
        </p:nvSpPr>
        <p:spPr>
          <a:xfrm>
            <a:off x="457200" y="188166"/>
            <a:ext cx="8229600" cy="76554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2800" smtClean="0">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rPr>
              <a:t>Program and Instruction Costs</a:t>
            </a:r>
          </a:p>
        </p:txBody>
      </p:sp>
      <p:sp>
        <p:nvSpPr>
          <p:cNvPr id="4" name="Rectangle 3"/>
          <p:cNvSpPr txBox="1">
            <a:spLocks noChangeArrowheads="1"/>
          </p:cNvSpPr>
          <p:nvPr/>
        </p:nvSpPr>
        <p:spPr>
          <a:xfrm>
            <a:off x="457199" y="953714"/>
            <a:ext cx="10421471" cy="240805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sz="1800" smtClean="0">
                <a:latin typeface="Arial Unicode MS" panose="020B0604020202020204" pitchFamily="34" charset="-128"/>
                <a:ea typeface="Arial Unicode MS" panose="020B0604020202020204" pitchFamily="34" charset="-128"/>
                <a:cs typeface="Arial Unicode MS" panose="020B0604020202020204" pitchFamily="34" charset="-128"/>
              </a:rPr>
              <a:t>For simplicity, we take the cost of an instruction to be one plus the costs associated with the addressing modes of the operands.</a:t>
            </a:r>
          </a:p>
          <a:p>
            <a:r>
              <a:rPr lang="en-US" altLang="zh-TW" sz="1800" smtClean="0">
                <a:latin typeface="Arial Unicode MS" panose="020B0604020202020204" pitchFamily="34" charset="-128"/>
                <a:ea typeface="Arial Unicode MS" panose="020B0604020202020204" pitchFamily="34" charset="-128"/>
                <a:cs typeface="Arial Unicode MS" panose="020B0604020202020204" pitchFamily="34" charset="-128"/>
              </a:rPr>
              <a:t>The const corresponds to the length in words of an isntructions.</a:t>
            </a:r>
          </a:p>
          <a:p>
            <a:r>
              <a:rPr lang="en-US" altLang="zh-TW" sz="1800" smtClean="0">
                <a:latin typeface="Arial Unicode MS" panose="020B0604020202020204" pitchFamily="34" charset="-128"/>
                <a:ea typeface="Arial Unicode MS" panose="020B0604020202020204" pitchFamily="34" charset="-128"/>
                <a:cs typeface="Arial Unicode MS" panose="020B0604020202020204" pitchFamily="34" charset="-128"/>
              </a:rPr>
              <a:t>Addressing modes involving registers have zero additional cost, while those involving a memory location or constant in them have an additional cost of one, because such operands have to be stored in the words following the instruction.</a:t>
            </a:r>
          </a:p>
          <a:p>
            <a:r>
              <a:rPr lang="en-US" altLang="zh-TW" sz="1800" smtClean="0">
                <a:latin typeface="Arial Unicode MS" panose="020B0604020202020204" pitchFamily="34" charset="-128"/>
                <a:ea typeface="Arial Unicode MS" panose="020B0604020202020204" pitchFamily="34" charset="-128"/>
                <a:cs typeface="Arial Unicode MS" panose="020B0604020202020204" pitchFamily="34" charset="-128"/>
              </a:rPr>
              <a:t>Define the cost of instruction = 1 + cost(source mode) + cost(destination mode)</a:t>
            </a:r>
          </a:p>
        </p:txBody>
      </p:sp>
      <p:sp>
        <p:nvSpPr>
          <p:cNvPr id="5" name="Date Placeholder 4"/>
          <p:cNvSpPr>
            <a:spLocks noGrp="1"/>
          </p:cNvSpPr>
          <p:nvPr>
            <p:ph type="dt" sz="quarter" idx="10"/>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37E90CD-C483-45BC-9251-224A3E89A79A}" type="datetime1">
              <a:rPr lang="en-US" smtClean="0"/>
              <a:t>8/19/2020</a:t>
            </a:fld>
            <a:endParaRPr lang="es-ES" smtClean="0"/>
          </a:p>
        </p:txBody>
      </p:sp>
      <p:graphicFrame>
        <p:nvGraphicFramePr>
          <p:cNvPr id="7" name="Table 6"/>
          <p:cNvGraphicFramePr>
            <a:graphicFrameLocks noGrp="1"/>
          </p:cNvGraphicFramePr>
          <p:nvPr>
            <p:extLst>
              <p:ext uri="{D42A27DB-BD31-4B8C-83A1-F6EECF244321}">
                <p14:modId xmlns:p14="http://schemas.microsoft.com/office/powerpoint/2010/main" val="2402035204"/>
              </p:ext>
            </p:extLst>
          </p:nvPr>
        </p:nvGraphicFramePr>
        <p:xfrm>
          <a:off x="666377" y="3361765"/>
          <a:ext cx="9069295" cy="2595880"/>
        </p:xfrm>
        <a:graphic>
          <a:graphicData uri="http://schemas.openxmlformats.org/drawingml/2006/table">
            <a:tbl>
              <a:tblPr firstRow="1" bandRow="1"/>
              <a:tblGrid>
                <a:gridCol w="2267324"/>
                <a:gridCol w="1305016"/>
                <a:gridCol w="3229631"/>
                <a:gridCol w="2267324"/>
              </a:tblGrid>
              <a:tr h="370840">
                <a:tc>
                  <a:txBody>
                    <a:bodyPr/>
                    <a:lstStyle/>
                    <a:p>
                      <a:r>
                        <a:rPr lang="en-US" smtClean="0"/>
                        <a:t>Mode</a:t>
                      </a:r>
                      <a:endParaRPr lang="en-US"/>
                    </a:p>
                  </a:txBody>
                  <a:tcPr/>
                </a:tc>
                <a:tc>
                  <a:txBody>
                    <a:bodyPr/>
                    <a:lstStyle/>
                    <a:p>
                      <a:pPr algn="ctr"/>
                      <a:r>
                        <a:rPr lang="en-US" smtClean="0"/>
                        <a:t>Form</a:t>
                      </a:r>
                      <a:endParaRPr lang="en-US"/>
                    </a:p>
                  </a:txBody>
                  <a:tcPr/>
                </a:tc>
                <a:tc>
                  <a:txBody>
                    <a:bodyPr/>
                    <a:lstStyle/>
                    <a:p>
                      <a:pPr algn="ctr"/>
                      <a:r>
                        <a:rPr lang="en-US" smtClean="0"/>
                        <a:t>Address</a:t>
                      </a:r>
                      <a:endParaRPr lang="en-US"/>
                    </a:p>
                  </a:txBody>
                  <a:tcPr/>
                </a:tc>
                <a:tc>
                  <a:txBody>
                    <a:bodyPr/>
                    <a:lstStyle/>
                    <a:p>
                      <a:pPr algn="ctr"/>
                      <a:r>
                        <a:rPr lang="en-US" smtClean="0"/>
                        <a:t>Added Cost</a:t>
                      </a:r>
                      <a:endParaRPr lang="en-US"/>
                    </a:p>
                  </a:txBody>
                  <a:tcPr/>
                </a:tc>
              </a:tr>
              <a:tr h="370840">
                <a:tc>
                  <a:txBody>
                    <a:bodyPr/>
                    <a:lstStyle/>
                    <a:p>
                      <a:r>
                        <a:rPr lang="en-US" smtClean="0"/>
                        <a:t>Register</a:t>
                      </a:r>
                      <a:endParaRPr lang="en-US"/>
                    </a:p>
                  </a:txBody>
                  <a:tcPr/>
                </a:tc>
                <a:tc>
                  <a:txBody>
                    <a:bodyPr/>
                    <a:lstStyle/>
                    <a:p>
                      <a:pPr algn="ctr"/>
                      <a:r>
                        <a:rPr lang="en-US" smtClean="0"/>
                        <a:t>R</a:t>
                      </a:r>
                      <a:endParaRPr lang="en-US"/>
                    </a:p>
                  </a:txBody>
                  <a:tcPr/>
                </a:tc>
                <a:tc>
                  <a:txBody>
                    <a:bodyPr/>
                    <a:lstStyle/>
                    <a:p>
                      <a:pPr algn="ctr"/>
                      <a:r>
                        <a:rPr lang="en-US" smtClean="0"/>
                        <a:t>R</a:t>
                      </a:r>
                      <a:endParaRPr lang="en-US"/>
                    </a:p>
                  </a:txBody>
                  <a:tcPr/>
                </a:tc>
                <a:tc>
                  <a:txBody>
                    <a:bodyPr/>
                    <a:lstStyle/>
                    <a:p>
                      <a:pPr algn="ctr"/>
                      <a:r>
                        <a:rPr lang="en-US" smtClean="0"/>
                        <a:t>0</a:t>
                      </a:r>
                      <a:endParaRPr lang="en-US"/>
                    </a:p>
                  </a:txBody>
                  <a:tcPr/>
                </a:tc>
              </a:tr>
              <a:tr h="370840">
                <a:tc>
                  <a:txBody>
                    <a:bodyPr/>
                    <a:lstStyle/>
                    <a:p>
                      <a:r>
                        <a:rPr lang="en-US" smtClean="0"/>
                        <a:t>Absolute</a:t>
                      </a:r>
                      <a:endParaRPr lang="en-US"/>
                    </a:p>
                  </a:txBody>
                  <a:tcPr/>
                </a:tc>
                <a:tc>
                  <a:txBody>
                    <a:bodyPr/>
                    <a:lstStyle/>
                    <a:p>
                      <a:pPr algn="ctr"/>
                      <a:r>
                        <a:rPr lang="en-US" smtClean="0"/>
                        <a:t>M</a:t>
                      </a:r>
                      <a:endParaRPr lang="en-US"/>
                    </a:p>
                  </a:txBody>
                  <a:tcPr/>
                </a:tc>
                <a:tc>
                  <a:txBody>
                    <a:bodyPr/>
                    <a:lstStyle/>
                    <a:p>
                      <a:pPr algn="ctr"/>
                      <a:r>
                        <a:rPr lang="en-US" smtClean="0"/>
                        <a:t>M</a:t>
                      </a:r>
                      <a:endParaRPr lang="en-US"/>
                    </a:p>
                  </a:txBody>
                  <a:tcPr/>
                </a:tc>
                <a:tc>
                  <a:txBody>
                    <a:bodyPr/>
                    <a:lstStyle/>
                    <a:p>
                      <a:pPr algn="ctr"/>
                      <a:r>
                        <a:rPr lang="en-US" smtClean="0"/>
                        <a:t>1</a:t>
                      </a:r>
                      <a:endParaRPr lang="en-US"/>
                    </a:p>
                  </a:txBody>
                  <a:tcPr/>
                </a:tc>
              </a:tr>
              <a:tr h="370840">
                <a:tc>
                  <a:txBody>
                    <a:bodyPr/>
                    <a:lstStyle/>
                    <a:p>
                      <a:r>
                        <a:rPr lang="en-US" smtClean="0"/>
                        <a:t>Indexed</a:t>
                      </a:r>
                      <a:endParaRPr lang="en-US"/>
                    </a:p>
                  </a:txBody>
                  <a:tcPr/>
                </a:tc>
                <a:tc>
                  <a:txBody>
                    <a:bodyPr/>
                    <a:lstStyle/>
                    <a:p>
                      <a:pPr algn="ctr"/>
                      <a:r>
                        <a:rPr lang="en-US" smtClean="0"/>
                        <a:t>C(R)</a:t>
                      </a:r>
                      <a:endParaRPr lang="en-US"/>
                    </a:p>
                  </a:txBody>
                  <a:tcPr/>
                </a:tc>
                <a:tc>
                  <a:txBody>
                    <a:bodyPr/>
                    <a:lstStyle/>
                    <a:p>
                      <a:pPr algn="ctr"/>
                      <a:r>
                        <a:rPr lang="en-US" smtClean="0"/>
                        <a:t>c + contents(R)</a:t>
                      </a:r>
                      <a:endParaRPr lang="en-US"/>
                    </a:p>
                  </a:txBody>
                  <a:tcPr/>
                </a:tc>
                <a:tc>
                  <a:txBody>
                    <a:bodyPr/>
                    <a:lstStyle/>
                    <a:p>
                      <a:pPr algn="ctr"/>
                      <a:r>
                        <a:rPr lang="en-US" smtClean="0"/>
                        <a:t>1</a:t>
                      </a:r>
                      <a:endParaRPr lang="en-US"/>
                    </a:p>
                  </a:txBody>
                  <a:tcPr/>
                </a:tc>
              </a:tr>
              <a:tr h="370840">
                <a:tc>
                  <a:txBody>
                    <a:bodyPr/>
                    <a:lstStyle/>
                    <a:p>
                      <a:r>
                        <a:rPr lang="en-US" smtClean="0"/>
                        <a:t>indirect</a:t>
                      </a:r>
                      <a:r>
                        <a:rPr lang="en-US" baseline="0" smtClean="0"/>
                        <a:t> register</a:t>
                      </a:r>
                      <a:endParaRPr lang="en-US"/>
                    </a:p>
                  </a:txBody>
                  <a:tcPr/>
                </a:tc>
                <a:tc>
                  <a:txBody>
                    <a:bodyPr/>
                    <a:lstStyle/>
                    <a:p>
                      <a:pPr algn="ctr"/>
                      <a:r>
                        <a:rPr lang="en-US" smtClean="0"/>
                        <a:t>*R</a:t>
                      </a:r>
                      <a:endParaRPr lang="en-US"/>
                    </a:p>
                  </a:txBody>
                  <a:tcPr/>
                </a:tc>
                <a:tc>
                  <a:txBody>
                    <a:bodyPr/>
                    <a:lstStyle/>
                    <a:p>
                      <a:pPr algn="ctr"/>
                      <a:r>
                        <a:rPr lang="en-US" smtClean="0"/>
                        <a:t>contents(R)</a:t>
                      </a:r>
                      <a:endParaRPr lang="en-US"/>
                    </a:p>
                  </a:txBody>
                  <a:tcPr/>
                </a:tc>
                <a:tc>
                  <a:txBody>
                    <a:bodyPr/>
                    <a:lstStyle/>
                    <a:p>
                      <a:pPr algn="ctr"/>
                      <a:r>
                        <a:rPr lang="en-US" smtClean="0"/>
                        <a:t>0</a:t>
                      </a:r>
                      <a:endParaRPr lang="en-US"/>
                    </a:p>
                  </a:txBody>
                  <a:tcPr/>
                </a:tc>
              </a:tr>
              <a:tr h="370840">
                <a:tc>
                  <a:txBody>
                    <a:bodyPr/>
                    <a:lstStyle/>
                    <a:p>
                      <a:r>
                        <a:rPr lang="en-US" smtClean="0"/>
                        <a:t>indirect</a:t>
                      </a:r>
                      <a:r>
                        <a:rPr lang="en-US" baseline="0" smtClean="0"/>
                        <a:t> Indexed</a:t>
                      </a:r>
                      <a:endParaRPr lang="en-US"/>
                    </a:p>
                  </a:txBody>
                  <a:tcPr/>
                </a:tc>
                <a:tc>
                  <a:txBody>
                    <a:bodyPr/>
                    <a:lstStyle/>
                    <a:p>
                      <a:pPr algn="ctr"/>
                      <a:r>
                        <a:rPr lang="en-US" smtClean="0"/>
                        <a:t>*C(R)</a:t>
                      </a:r>
                      <a:endParaRPr lang="en-US"/>
                    </a:p>
                  </a:txBody>
                  <a:tcPr/>
                </a:tc>
                <a:tc>
                  <a:txBody>
                    <a:bodyPr/>
                    <a:lstStyle/>
                    <a:p>
                      <a:pPr algn="ctr"/>
                      <a:r>
                        <a:rPr lang="en-US" smtClean="0"/>
                        <a:t>contents ( C + contents(R)</a:t>
                      </a:r>
                      <a:endParaRPr lang="en-US"/>
                    </a:p>
                  </a:txBody>
                  <a:tcPr/>
                </a:tc>
                <a:tc>
                  <a:txBody>
                    <a:bodyPr/>
                    <a:lstStyle/>
                    <a:p>
                      <a:pPr algn="ctr"/>
                      <a:r>
                        <a:rPr lang="en-US" smtClean="0"/>
                        <a:t>1</a:t>
                      </a:r>
                      <a:endParaRPr lang="en-US"/>
                    </a:p>
                  </a:txBody>
                  <a:tcPr/>
                </a:tc>
              </a:tr>
              <a:tr h="370840">
                <a:tc>
                  <a:txBody>
                    <a:bodyPr/>
                    <a:lstStyle/>
                    <a:p>
                      <a:r>
                        <a:rPr lang="en-US" smtClean="0"/>
                        <a:t>Literal</a:t>
                      </a:r>
                      <a:endParaRPr lang="en-US"/>
                    </a:p>
                  </a:txBody>
                  <a:tcPr/>
                </a:tc>
                <a:tc>
                  <a:txBody>
                    <a:bodyPr/>
                    <a:lstStyle/>
                    <a:p>
                      <a:pPr algn="ctr"/>
                      <a:r>
                        <a:rPr lang="en-US" smtClean="0"/>
                        <a:t>#c</a:t>
                      </a:r>
                      <a:endParaRPr lang="en-US"/>
                    </a:p>
                  </a:txBody>
                  <a:tcPr/>
                </a:tc>
                <a:tc>
                  <a:txBody>
                    <a:bodyPr/>
                    <a:lstStyle/>
                    <a:p>
                      <a:pPr algn="ctr"/>
                      <a:r>
                        <a:rPr lang="en-US" smtClean="0"/>
                        <a:t>N/A</a:t>
                      </a:r>
                      <a:endParaRPr lang="en-US"/>
                    </a:p>
                  </a:txBody>
                  <a:tcPr/>
                </a:tc>
                <a:tc>
                  <a:txBody>
                    <a:bodyPr/>
                    <a:lstStyle/>
                    <a:p>
                      <a:pPr algn="ctr"/>
                      <a:r>
                        <a:rPr lang="en-US" smtClean="0"/>
                        <a:t>1</a:t>
                      </a:r>
                      <a:endParaRPr lang="en-US"/>
                    </a:p>
                  </a:txBody>
                  <a:tcPr/>
                </a:tc>
              </a:tr>
            </a:tbl>
          </a:graphicData>
        </a:graphic>
      </p:graphicFrame>
      <p:sp>
        <p:nvSpPr>
          <p:cNvPr id="6" name="Footer Placeholder 5"/>
          <p:cNvSpPr>
            <a:spLocks noGrp="1"/>
          </p:cNvSpPr>
          <p:nvPr>
            <p:ph type="ftr" sz="quarter" idx="11"/>
          </p:nvPr>
        </p:nvSpPr>
        <p:spPr/>
        <p:txBody>
          <a:bodyPr/>
          <a:lstStyle/>
          <a:p>
            <a:r>
              <a:rPr lang="en-US" smtClean="0"/>
              <a:t>Dabal Mahara</a:t>
            </a:r>
            <a:endParaRPr lang="en-US"/>
          </a:p>
        </p:txBody>
      </p:sp>
    </p:spTree>
    <p:extLst>
      <p:ext uri="{BB962C8B-B14F-4D97-AF65-F5344CB8AC3E}">
        <p14:creationId xmlns:p14="http://schemas.microsoft.com/office/powerpoint/2010/main" val="10743383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60623" y="357291"/>
            <a:ext cx="8990201" cy="2829661"/>
          </a:xfrm>
          <a:prstGeom prst="rect">
            <a:avLst/>
          </a:prstGeom>
        </p:spPr>
      </p:pic>
      <p:sp>
        <p:nvSpPr>
          <p:cNvPr id="5" name="Rectangle 4"/>
          <p:cNvSpPr/>
          <p:nvPr/>
        </p:nvSpPr>
        <p:spPr>
          <a:xfrm>
            <a:off x="960623" y="3307976"/>
            <a:ext cx="9716342" cy="4031873"/>
          </a:xfrm>
          <a:prstGeom prst="rect">
            <a:avLst/>
          </a:prstGeom>
        </p:spPr>
        <p:txBody>
          <a:bodyPr wrap="square">
            <a:spAutoFit/>
          </a:bodyPr>
          <a:lstStyle/>
          <a:p>
            <a:r>
              <a:rPr lang="en-US" sz="16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The three-address statement a : = b + c can be </a:t>
            </a:r>
            <a:r>
              <a:rPr lang="en-US" sz="1600" smtClean="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 implemented </a:t>
            </a:r>
            <a:r>
              <a:rPr lang="en-US" sz="16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by many different instruction sequences :</a:t>
            </a:r>
            <a:br>
              <a:rPr lang="en-US" sz="16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br>
            <a:r>
              <a:rPr lang="en-US" sz="1600">
                <a:latin typeface="Arial Unicode MS" panose="020B0604020202020204" pitchFamily="34" charset="-128"/>
                <a:ea typeface="Arial Unicode MS" panose="020B0604020202020204" pitchFamily="34" charset="-128"/>
                <a:cs typeface="Arial Unicode MS" panose="020B0604020202020204" pitchFamily="34" charset="-128"/>
              </a:rPr>
              <a:t>i) </a:t>
            </a:r>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	MOV </a:t>
            </a:r>
            <a:r>
              <a:rPr lang="en-US" sz="1600">
                <a:latin typeface="Arial Unicode MS" panose="020B0604020202020204" pitchFamily="34" charset="-128"/>
                <a:ea typeface="Arial Unicode MS" panose="020B0604020202020204" pitchFamily="34" charset="-128"/>
                <a:cs typeface="Arial Unicode MS" panose="020B0604020202020204" pitchFamily="34" charset="-128"/>
              </a:rPr>
              <a:t>b, R0 </a:t>
            </a:r>
            <a:endParaRPr lang="en-US" sz="1600" smtClean="0">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   	 ADD </a:t>
            </a:r>
            <a:r>
              <a:rPr lang="en-US" sz="1600">
                <a:latin typeface="Arial Unicode MS" panose="020B0604020202020204" pitchFamily="34" charset="-128"/>
                <a:ea typeface="Arial Unicode MS" panose="020B0604020202020204" pitchFamily="34" charset="-128"/>
                <a:cs typeface="Arial Unicode MS" panose="020B0604020202020204" pitchFamily="34" charset="-128"/>
              </a:rPr>
              <a:t>c, R0 </a:t>
            </a:r>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       cost </a:t>
            </a:r>
            <a:r>
              <a:rPr lang="en-US" sz="160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6</a:t>
            </a:r>
          </a:p>
          <a:p>
            <a:r>
              <a:rPr lang="en-US" sz="160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   	MOV </a:t>
            </a:r>
            <a:r>
              <a:rPr lang="en-US" sz="1600">
                <a:latin typeface="Arial Unicode MS" panose="020B0604020202020204" pitchFamily="34" charset="-128"/>
                <a:ea typeface="Arial Unicode MS" panose="020B0604020202020204" pitchFamily="34" charset="-128"/>
                <a:cs typeface="Arial Unicode MS" panose="020B0604020202020204" pitchFamily="34" charset="-128"/>
              </a:rPr>
              <a:t>R0, a </a:t>
            </a:r>
            <a:endParaRPr lang="en-US" sz="1600" smtClean="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US" sz="1600" smtClean="0">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ii</a:t>
            </a:r>
            <a:r>
              <a:rPr lang="en-US" sz="160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	MOV </a:t>
            </a:r>
            <a:r>
              <a:rPr lang="en-US" sz="1600">
                <a:latin typeface="Arial Unicode MS" panose="020B0604020202020204" pitchFamily="34" charset="-128"/>
                <a:ea typeface="Arial Unicode MS" panose="020B0604020202020204" pitchFamily="34" charset="-128"/>
                <a:cs typeface="Arial Unicode MS" panose="020B0604020202020204" pitchFamily="34" charset="-128"/>
              </a:rPr>
              <a:t>b, </a:t>
            </a:r>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a</a:t>
            </a:r>
          </a:p>
          <a:p>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     	ADD </a:t>
            </a:r>
            <a:r>
              <a:rPr lang="en-US" sz="1600">
                <a:latin typeface="Arial Unicode MS" panose="020B0604020202020204" pitchFamily="34" charset="-128"/>
                <a:ea typeface="Arial Unicode MS" panose="020B0604020202020204" pitchFamily="34" charset="-128"/>
                <a:cs typeface="Arial Unicode MS" panose="020B0604020202020204" pitchFamily="34" charset="-128"/>
              </a:rPr>
              <a:t>c, a </a:t>
            </a:r>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                   cost </a:t>
            </a:r>
            <a:r>
              <a:rPr lang="en-US" sz="1600">
                <a:latin typeface="Arial Unicode MS" panose="020B0604020202020204" pitchFamily="34" charset="-128"/>
                <a:ea typeface="Arial Unicode MS" panose="020B0604020202020204" pitchFamily="34" charset="-128"/>
                <a:cs typeface="Arial Unicode MS" panose="020B0604020202020204" pitchFamily="34" charset="-128"/>
              </a:rPr>
              <a:t>= 6 </a:t>
            </a:r>
            <a:endParaRPr lang="en-US" sz="1600" smtClean="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US" sz="1600" smtClean="0">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iii</a:t>
            </a:r>
            <a:r>
              <a:rPr lang="en-US" sz="1600">
                <a:latin typeface="Arial Unicode MS" panose="020B0604020202020204" pitchFamily="34" charset="-128"/>
                <a:ea typeface="Arial Unicode MS" panose="020B0604020202020204" pitchFamily="34" charset="-128"/>
                <a:cs typeface="Arial Unicode MS" panose="020B0604020202020204" pitchFamily="34" charset="-128"/>
              </a:rPr>
              <a:t>) Assuming R0, R1 and R2 contain the addresses of a, b, and c : </a:t>
            </a:r>
            <a:endParaRPr lang="en-US" sz="1600" smtClean="0">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	MOV </a:t>
            </a:r>
            <a:r>
              <a:rPr lang="en-US" sz="1600">
                <a:latin typeface="Arial Unicode MS" panose="020B0604020202020204" pitchFamily="34" charset="-128"/>
                <a:ea typeface="Arial Unicode MS" panose="020B0604020202020204" pitchFamily="34" charset="-128"/>
                <a:cs typeface="Arial Unicode MS" panose="020B0604020202020204" pitchFamily="34" charset="-128"/>
              </a:rPr>
              <a:t>*R1, *R0 </a:t>
            </a:r>
            <a:endParaRPr lang="en-US" sz="1600" smtClean="0">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	ADD </a:t>
            </a:r>
            <a:r>
              <a:rPr lang="en-US" sz="1600">
                <a:latin typeface="Arial Unicode MS" panose="020B0604020202020204" pitchFamily="34" charset="-128"/>
                <a:ea typeface="Arial Unicode MS" panose="020B0604020202020204" pitchFamily="34" charset="-128"/>
                <a:cs typeface="Arial Unicode MS" panose="020B0604020202020204" pitchFamily="34" charset="-128"/>
              </a:rPr>
              <a:t>*R2, *R0 </a:t>
            </a:r>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             cost </a:t>
            </a:r>
            <a:r>
              <a:rPr lang="en-US" sz="1600">
                <a:latin typeface="Arial Unicode MS" panose="020B0604020202020204" pitchFamily="34" charset="-128"/>
                <a:ea typeface="Arial Unicode MS" panose="020B0604020202020204" pitchFamily="34" charset="-128"/>
                <a:cs typeface="Arial Unicode MS" panose="020B0604020202020204" pitchFamily="34" charset="-128"/>
              </a:rPr>
              <a:t>= 2</a:t>
            </a:r>
            <a:br>
              <a:rPr lang="en-US" sz="1600">
                <a:latin typeface="Arial Unicode MS" panose="020B0604020202020204" pitchFamily="34" charset="-128"/>
                <a:ea typeface="Arial Unicode MS" panose="020B0604020202020204" pitchFamily="34" charset="-128"/>
                <a:cs typeface="Arial Unicode MS" panose="020B0604020202020204" pitchFamily="34" charset="-128"/>
              </a:rPr>
            </a:br>
            <a:r>
              <a:rPr lang="en-US" sz="1600">
                <a:latin typeface="Arial Unicode MS" panose="020B0604020202020204" pitchFamily="34" charset="-128"/>
                <a:ea typeface="Arial Unicode MS" panose="020B0604020202020204" pitchFamily="34" charset="-128"/>
                <a:cs typeface="Arial Unicode MS" panose="020B0604020202020204" pitchFamily="34" charset="-128"/>
              </a:rPr>
              <a:t/>
            </a:r>
            <a:br>
              <a:rPr lang="en-US" sz="1600">
                <a:latin typeface="Arial Unicode MS" panose="020B0604020202020204" pitchFamily="34" charset="-128"/>
                <a:ea typeface="Arial Unicode MS" panose="020B0604020202020204" pitchFamily="34" charset="-128"/>
                <a:cs typeface="Arial Unicode MS" panose="020B0604020202020204" pitchFamily="34" charset="-128"/>
              </a:rPr>
            </a:br>
            <a:endParaRPr lang="en-US" sz="160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285750" indent="-285750">
              <a:buFont typeface="Wingdings" panose="05000000000000000000" pitchFamily="2" charset="2"/>
              <a:buChar char="§"/>
            </a:pPr>
            <a:r>
              <a:rPr lang="en-US" sz="1600" smtClean="0"/>
              <a:t>In </a:t>
            </a:r>
            <a:r>
              <a:rPr lang="en-US" sz="1600"/>
              <a:t>order to generate good code for target machine, we must utilize its addressing capabilities efficiently.</a:t>
            </a:r>
            <a:br>
              <a:rPr lang="en-US" sz="1600"/>
            </a:br>
            <a:r>
              <a:rPr lang="en-US" sz="1600"/>
              <a:t/>
            </a:r>
            <a:br>
              <a:rPr lang="en-US" sz="1600"/>
            </a:br>
            <a:endParaRPr lang="en-US" sz="160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2" name="Date Placeholder 1"/>
          <p:cNvSpPr>
            <a:spLocks noGrp="1"/>
          </p:cNvSpPr>
          <p:nvPr>
            <p:ph type="dt" sz="half" idx="10"/>
          </p:nvPr>
        </p:nvSpPr>
        <p:spPr/>
        <p:txBody>
          <a:bodyPr/>
          <a:lstStyle/>
          <a:p>
            <a:fld id="{9BD7B9BF-C4F6-4383-A772-73DE41C41B04}" type="datetime1">
              <a:rPr lang="en-US" smtClean="0"/>
              <a:t>8/19/2020</a:t>
            </a:fld>
            <a:endParaRPr lang="en-US"/>
          </a:p>
        </p:txBody>
      </p:sp>
      <p:sp>
        <p:nvSpPr>
          <p:cNvPr id="3" name="Slide Number Placeholder 2"/>
          <p:cNvSpPr>
            <a:spLocks noGrp="1"/>
          </p:cNvSpPr>
          <p:nvPr>
            <p:ph type="sldNum" sz="quarter" idx="12"/>
          </p:nvPr>
        </p:nvSpPr>
        <p:spPr/>
        <p:txBody>
          <a:bodyPr/>
          <a:lstStyle/>
          <a:p>
            <a:fld id="{2F37411B-2BDF-4BB5-B4EF-1D93D5B8FE57}" type="slidenum">
              <a:rPr lang="en-US" smtClean="0"/>
              <a:t>18</a:t>
            </a:fld>
            <a:endParaRPr lang="en-US"/>
          </a:p>
        </p:txBody>
      </p:sp>
      <p:sp>
        <p:nvSpPr>
          <p:cNvPr id="6" name="Footer Placeholder 5"/>
          <p:cNvSpPr>
            <a:spLocks noGrp="1"/>
          </p:cNvSpPr>
          <p:nvPr>
            <p:ph type="ftr" sz="quarter" idx="11"/>
          </p:nvPr>
        </p:nvSpPr>
        <p:spPr/>
        <p:txBody>
          <a:bodyPr/>
          <a:lstStyle/>
          <a:p>
            <a:r>
              <a:rPr lang="en-US" smtClean="0"/>
              <a:t>Dabal Mahara</a:t>
            </a:r>
            <a:endParaRPr lang="en-US"/>
          </a:p>
        </p:txBody>
      </p:sp>
    </p:spTree>
    <p:extLst>
      <p:ext uri="{BB962C8B-B14F-4D97-AF65-F5344CB8AC3E}">
        <p14:creationId xmlns:p14="http://schemas.microsoft.com/office/powerpoint/2010/main" val="41089442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5"/>
          <p:cNvSpPr>
            <a:spLocks noGrp="1"/>
          </p:cNvSpPr>
          <p:nvPr>
            <p:ph type="sldNum" sz="quarter" idx="12"/>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F603893-A95D-42A1-93F5-7ACCA84263B4}" type="slidenum">
              <a:rPr lang="en-US" altLang="zh-TW">
                <a:ea typeface="新細明體" pitchFamily="18" charset="-120"/>
              </a:rPr>
              <a:pPr eaLnBrk="1" hangingPunct="1"/>
              <a:t>19</a:t>
            </a:fld>
            <a:endParaRPr lang="en-US" altLang="zh-TW">
              <a:ea typeface="新細明體" pitchFamily="18" charset="-120"/>
            </a:endParaRPr>
          </a:p>
        </p:txBody>
      </p:sp>
      <p:sp>
        <p:nvSpPr>
          <p:cNvPr id="3" name="Rectangle 2"/>
          <p:cNvSpPr txBox="1">
            <a:spLocks noChangeArrowheads="1"/>
          </p:cNvSpPr>
          <p:nvPr/>
        </p:nvSpPr>
        <p:spPr>
          <a:xfrm>
            <a:off x="457200" y="274638"/>
            <a:ext cx="82296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3200" smtClean="0">
                <a:solidFill>
                  <a:srgbClr val="FF0000"/>
                </a:solidFill>
                <a:ea typeface="新細明體" pitchFamily="18" charset="-120"/>
              </a:rPr>
              <a:t>Addresses in the Target Code</a:t>
            </a:r>
          </a:p>
        </p:txBody>
      </p:sp>
      <p:sp>
        <p:nvSpPr>
          <p:cNvPr id="4" name="Rectangle 3"/>
          <p:cNvSpPr txBox="1">
            <a:spLocks noChangeArrowheads="1"/>
          </p:cNvSpPr>
          <p:nvPr/>
        </p:nvSpPr>
        <p:spPr>
          <a:xfrm>
            <a:off x="457200" y="987332"/>
            <a:ext cx="10273554" cy="496971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a:latin typeface="Arial Unicode MS" panose="020B0604020202020204" pitchFamily="34" charset="-128"/>
                <a:ea typeface="Arial Unicode MS" panose="020B0604020202020204" pitchFamily="34" charset="-128"/>
                <a:cs typeface="Arial Unicode MS" panose="020B0604020202020204" pitchFamily="34" charset="-128"/>
              </a:rPr>
              <a:t>Information needed during an execution of a procedure is kept in a block of storage called an activation record, which includes storage for names local to the procedure</a:t>
            </a: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a:t>
            </a:r>
          </a:p>
          <a:p>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The </a:t>
            </a:r>
            <a:r>
              <a:rPr lang="en-US" sz="1800">
                <a:latin typeface="Arial Unicode MS" panose="020B0604020202020204" pitchFamily="34" charset="-128"/>
                <a:ea typeface="Arial Unicode MS" panose="020B0604020202020204" pitchFamily="34" charset="-128"/>
                <a:cs typeface="Arial Unicode MS" panose="020B0604020202020204" pitchFamily="34" charset="-128"/>
              </a:rPr>
              <a:t>two standard storage allocation strategies are: </a:t>
            </a:r>
            <a:endParaRPr lang="en-US" sz="180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914400" lvl="1" indent="-457200">
              <a:buAutoNum type="arabicPeriod"/>
            </a:pP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Static allocation</a:t>
            </a:r>
          </a:p>
          <a:p>
            <a:pPr marL="914400" lvl="1" indent="-457200">
              <a:buAutoNum type="arabicPeriod"/>
            </a:pP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Stack allocation</a:t>
            </a:r>
            <a:endParaRPr lang="en-US" sz="1800">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altLang="zh-TW" sz="1800" smtClean="0">
                <a:latin typeface="Arial Unicode MS" panose="020B0604020202020204" pitchFamily="34" charset="-128"/>
                <a:ea typeface="Arial Unicode MS" panose="020B0604020202020204" pitchFamily="34" charset="-128"/>
                <a:cs typeface="Arial Unicode MS" panose="020B0604020202020204" pitchFamily="34" charset="-128"/>
              </a:rPr>
              <a:t>This section shows how the names in IR can be converte into addresses int the target code by looking at  code generation for simple procedure calls and returns using static and stack allocation.</a:t>
            </a:r>
          </a:p>
          <a:p>
            <a:r>
              <a:rPr lang="en-US" sz="1800">
                <a:latin typeface="Arial Unicode MS" panose="020B0604020202020204" pitchFamily="34" charset="-128"/>
                <a:ea typeface="Arial Unicode MS" panose="020B0604020202020204" pitchFamily="34" charset="-128"/>
                <a:cs typeface="Arial Unicode MS" panose="020B0604020202020204" pitchFamily="34" charset="-128"/>
              </a:rPr>
              <a:t>In static allocation, the position of an activation record in memory is fixed at compile </a:t>
            </a: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time.</a:t>
            </a:r>
          </a:p>
          <a:p>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In </a:t>
            </a:r>
            <a:r>
              <a:rPr lang="en-US" sz="1800">
                <a:latin typeface="Arial Unicode MS" panose="020B0604020202020204" pitchFamily="34" charset="-128"/>
                <a:ea typeface="Arial Unicode MS" panose="020B0604020202020204" pitchFamily="34" charset="-128"/>
                <a:cs typeface="Arial Unicode MS" panose="020B0604020202020204" pitchFamily="34" charset="-128"/>
              </a:rPr>
              <a:t>stack allocation, a new activation record is pushed onto the stack for each execution of a procedure. The record is popped when the activation ends.</a:t>
            </a:r>
            <a:br>
              <a:rPr lang="en-US" sz="1800">
                <a:latin typeface="Arial Unicode MS" panose="020B0604020202020204" pitchFamily="34" charset="-128"/>
                <a:ea typeface="Arial Unicode MS" panose="020B0604020202020204" pitchFamily="34" charset="-128"/>
                <a:cs typeface="Arial Unicode MS" panose="020B0604020202020204" pitchFamily="34" charset="-128"/>
              </a:rPr>
            </a:b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The </a:t>
            </a:r>
            <a:r>
              <a:rPr lang="en-US" sz="1800">
                <a:latin typeface="Arial Unicode MS" panose="020B0604020202020204" pitchFamily="34" charset="-128"/>
                <a:ea typeface="Arial Unicode MS" panose="020B0604020202020204" pitchFamily="34" charset="-128"/>
                <a:cs typeface="Arial Unicode MS" panose="020B0604020202020204" pitchFamily="34" charset="-128"/>
              </a:rPr>
              <a:t>following three-address statements are associated with the run-time allocation and deallocation of activation </a:t>
            </a: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records: </a:t>
            </a:r>
          </a:p>
          <a:p>
            <a:pPr marL="0" indent="0">
              <a:buNone/>
            </a:pP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      1</a:t>
            </a:r>
            <a:r>
              <a:rPr lang="en-US" sz="1800">
                <a:latin typeface="Arial Unicode MS" panose="020B0604020202020204" pitchFamily="34" charset="-128"/>
                <a:ea typeface="Arial Unicode MS" panose="020B0604020202020204" pitchFamily="34" charset="-128"/>
                <a:cs typeface="Arial Unicode MS" panose="020B0604020202020204" pitchFamily="34" charset="-128"/>
              </a:rPr>
              <a:t>. Call, 2. Return, 3. Halt, and 4. Action, a placeholder for other statements.</a:t>
            </a:r>
            <a:br>
              <a:rPr lang="en-US" sz="1800">
                <a:latin typeface="Arial Unicode MS" panose="020B0604020202020204" pitchFamily="34" charset="-128"/>
                <a:ea typeface="Arial Unicode MS" panose="020B0604020202020204" pitchFamily="34" charset="-128"/>
                <a:cs typeface="Arial Unicode MS" panose="020B0604020202020204" pitchFamily="34" charset="-128"/>
              </a:rPr>
            </a:br>
            <a:endParaRPr lang="en-US" altLang="zh-TW" sz="1800" smtClean="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 name="Date Placeholder 4"/>
          <p:cNvSpPr>
            <a:spLocks noGrp="1"/>
          </p:cNvSpPr>
          <p:nvPr>
            <p:ph type="dt" sz="quarter" idx="10"/>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FBB39EF-A009-42D3-8181-C3241E928B11}" type="datetime1">
              <a:rPr lang="en-US" smtClean="0"/>
              <a:t>8/19/2020</a:t>
            </a:fld>
            <a:endParaRPr lang="es-ES" smtClean="0"/>
          </a:p>
        </p:txBody>
      </p:sp>
      <p:sp>
        <p:nvSpPr>
          <p:cNvPr id="6" name="Footer Placeholder 5"/>
          <p:cNvSpPr>
            <a:spLocks noGrp="1"/>
          </p:cNvSpPr>
          <p:nvPr>
            <p:ph type="ftr" sz="quarter" idx="11"/>
          </p:nvPr>
        </p:nvSpPr>
        <p:spPr/>
        <p:txBody>
          <a:bodyPr/>
          <a:lstStyle/>
          <a:p>
            <a:r>
              <a:rPr lang="en-US" smtClean="0"/>
              <a:t>Dabal Mahara</a:t>
            </a:r>
            <a:endParaRPr lang="en-US"/>
          </a:p>
        </p:txBody>
      </p:sp>
    </p:spTree>
    <p:extLst>
      <p:ext uri="{BB962C8B-B14F-4D97-AF65-F5344CB8AC3E}">
        <p14:creationId xmlns:p14="http://schemas.microsoft.com/office/powerpoint/2010/main" val="37542261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78573"/>
            <a:ext cx="10300447" cy="616510"/>
          </a:xfrm>
        </p:spPr>
        <p:txBody>
          <a:bodyPr>
            <a:normAutofit fontScale="90000"/>
          </a:bodyPr>
          <a:lstStyle/>
          <a:p>
            <a:r>
              <a:rPr lang="en-US" b="1">
                <a:solidFill>
                  <a:srgbClr val="FF0000"/>
                </a:solidFill>
              </a:rPr>
              <a:t>C</a:t>
            </a:r>
            <a:r>
              <a:rPr lang="en-US" b="1" smtClean="0">
                <a:solidFill>
                  <a:srgbClr val="FF0000"/>
                </a:solidFill>
              </a:rPr>
              <a:t>ode Generator</a:t>
            </a:r>
            <a:endParaRPr lang="en-US" b="1">
              <a:solidFill>
                <a:srgbClr val="FF0000"/>
              </a:solidFill>
            </a:endParaRPr>
          </a:p>
        </p:txBody>
      </p:sp>
      <p:sp>
        <p:nvSpPr>
          <p:cNvPr id="3" name="Content Placeholder 2"/>
          <p:cNvSpPr>
            <a:spLocks noGrp="1"/>
          </p:cNvSpPr>
          <p:nvPr>
            <p:ph idx="1"/>
          </p:nvPr>
        </p:nvSpPr>
        <p:spPr>
          <a:xfrm>
            <a:off x="838200" y="1354978"/>
            <a:ext cx="9031941" cy="2512843"/>
          </a:xfrm>
        </p:spPr>
        <p:txBody>
          <a:bodyPr>
            <a:noAutofit/>
          </a:bodyPr>
          <a:lstStyle/>
          <a:p>
            <a:r>
              <a:rPr lang="en-GB" sz="2000" smtClean="0">
                <a:latin typeface="Bell MT" panose="02020503060305020303" pitchFamily="18" charset="0"/>
              </a:rPr>
              <a:t>Code </a:t>
            </a:r>
            <a:r>
              <a:rPr lang="en-GB" sz="2000">
                <a:latin typeface="Bell MT" panose="02020503060305020303" pitchFamily="18" charset="0"/>
              </a:rPr>
              <a:t>generator </a:t>
            </a:r>
            <a:r>
              <a:rPr lang="en-GB" sz="2000" smtClean="0">
                <a:latin typeface="Bell MT" panose="02020503060305020303" pitchFamily="18" charset="0"/>
              </a:rPr>
              <a:t>is the final phase of compiler which takes as input intermediate representation produced by front end along with the relevant symbol table information and produces as output a symantically equivalent target code.</a:t>
            </a:r>
          </a:p>
          <a:p>
            <a:r>
              <a:rPr lang="en-GB" sz="2000" smtClean="0">
                <a:latin typeface="Bell MT" panose="02020503060305020303" pitchFamily="18" charset="0"/>
              </a:rPr>
              <a:t>The </a:t>
            </a:r>
            <a:r>
              <a:rPr lang="en-GB" sz="2000">
                <a:latin typeface="Bell MT" panose="02020503060305020303" pitchFamily="18" charset="0"/>
              </a:rPr>
              <a:t>output of intermediate code generator may be given directly to code generation or may pass through code optimization before generating code</a:t>
            </a:r>
            <a:r>
              <a:rPr lang="en-GB" sz="2000" smtClean="0">
                <a:latin typeface="Bell MT" panose="02020503060305020303" pitchFamily="18" charset="0"/>
              </a:rPr>
              <a:t>.</a:t>
            </a:r>
          </a:p>
          <a:p>
            <a:r>
              <a:rPr lang="en-GB" sz="2000">
                <a:latin typeface="Bell MT" panose="02020503060305020303" pitchFamily="18" charset="0"/>
              </a:rPr>
              <a:t>Code produced by compiler must be correct </a:t>
            </a:r>
            <a:r>
              <a:rPr lang="en-GB" sz="2000" smtClean="0">
                <a:latin typeface="Bell MT" panose="02020503060305020303" pitchFamily="18" charset="0"/>
              </a:rPr>
              <a:t>and be of high </a:t>
            </a:r>
            <a:r>
              <a:rPr lang="en-GB" sz="2000">
                <a:latin typeface="Bell MT" panose="02020503060305020303" pitchFamily="18" charset="0"/>
              </a:rPr>
              <a:t>quality. </a:t>
            </a:r>
            <a:endParaRPr lang="en-GB" sz="2000" smtClean="0">
              <a:latin typeface="Bell MT" panose="02020503060305020303" pitchFamily="18" charset="0"/>
            </a:endParaRPr>
          </a:p>
          <a:p>
            <a:r>
              <a:rPr lang="en-GB" sz="2000" smtClean="0">
                <a:latin typeface="Bell MT" panose="02020503060305020303" pitchFamily="18" charset="0"/>
              </a:rPr>
              <a:t> </a:t>
            </a:r>
            <a:r>
              <a:rPr lang="en-GB" sz="2000">
                <a:latin typeface="Bell MT" panose="02020503060305020303" pitchFamily="18" charset="0"/>
              </a:rPr>
              <a:t>Source-to-target program transformation should be </a:t>
            </a:r>
            <a:r>
              <a:rPr lang="en-GB" sz="2000" i="1">
                <a:latin typeface="Bell MT" panose="02020503060305020303" pitchFamily="18" charset="0"/>
              </a:rPr>
              <a:t>semantics preserving </a:t>
            </a:r>
            <a:r>
              <a:rPr lang="en-GB" sz="2000">
                <a:latin typeface="Bell MT" panose="02020503060305020303" pitchFamily="18" charset="0"/>
              </a:rPr>
              <a:t>and effective use of target machine resources.</a:t>
            </a:r>
            <a:endParaRPr lang="en-US" sz="2000">
              <a:latin typeface="Bell MT" panose="02020503060305020303" pitchFamily="18" charset="0"/>
            </a:endParaRPr>
          </a:p>
          <a:p>
            <a:r>
              <a:rPr lang="en-GB" sz="2000">
                <a:latin typeface="Bell MT" panose="02020503060305020303" pitchFamily="18" charset="0"/>
              </a:rPr>
              <a:t>Heuristic techniques should be used to generate good but suboptimal code, because generating optimal code is undecidable.</a:t>
            </a:r>
            <a:endParaRPr lang="en-US" sz="2000">
              <a:latin typeface="Bell MT" panose="02020503060305020303" pitchFamily="18" charset="0"/>
            </a:endParaRPr>
          </a:p>
          <a:p>
            <a:endParaRPr lang="en-US" sz="2000">
              <a:latin typeface="Bell MT" panose="02020503060305020303" pitchFamily="18" charset="0"/>
            </a:endParaRPr>
          </a:p>
          <a:p>
            <a:endParaRPr lang="en-US" sz="2000">
              <a:latin typeface="Bell MT" panose="02020503060305020303" pitchFamily="18" charset="0"/>
            </a:endParaRPr>
          </a:p>
        </p:txBody>
      </p:sp>
      <p:sp>
        <p:nvSpPr>
          <p:cNvPr id="4" name="Date Placeholder 3"/>
          <p:cNvSpPr>
            <a:spLocks noGrp="1"/>
          </p:cNvSpPr>
          <p:nvPr>
            <p:ph type="dt" sz="half" idx="10"/>
          </p:nvPr>
        </p:nvSpPr>
        <p:spPr/>
        <p:txBody>
          <a:bodyPr/>
          <a:lstStyle/>
          <a:p>
            <a:fld id="{1A16C279-C3C7-4737-8410-3AC2DD0F3824}" type="datetime1">
              <a:rPr lang="en-US" smtClean="0"/>
              <a:t>8/19/2020</a:t>
            </a:fld>
            <a:endParaRPr lang="en-US"/>
          </a:p>
        </p:txBody>
      </p:sp>
      <p:sp>
        <p:nvSpPr>
          <p:cNvPr id="5" name="Slide Number Placeholder 4"/>
          <p:cNvSpPr>
            <a:spLocks noGrp="1"/>
          </p:cNvSpPr>
          <p:nvPr>
            <p:ph type="sldNum" sz="quarter" idx="12"/>
          </p:nvPr>
        </p:nvSpPr>
        <p:spPr/>
        <p:txBody>
          <a:bodyPr/>
          <a:lstStyle/>
          <a:p>
            <a:fld id="{2F37411B-2BDF-4BB5-B4EF-1D93D5B8FE57}" type="slidenum">
              <a:rPr lang="en-US" smtClean="0"/>
              <a:t>2</a:t>
            </a:fld>
            <a:endParaRPr lang="en-US"/>
          </a:p>
        </p:txBody>
      </p:sp>
      <p:sp>
        <p:nvSpPr>
          <p:cNvPr id="6" name="Footer Placeholder 5"/>
          <p:cNvSpPr>
            <a:spLocks noGrp="1"/>
          </p:cNvSpPr>
          <p:nvPr>
            <p:ph type="ftr" sz="quarter" idx="11"/>
          </p:nvPr>
        </p:nvSpPr>
        <p:spPr/>
        <p:txBody>
          <a:bodyPr/>
          <a:lstStyle/>
          <a:p>
            <a:r>
              <a:rPr lang="en-US" smtClean="0"/>
              <a:t>Dabal Mahara</a:t>
            </a:r>
            <a:endParaRPr lang="en-US"/>
          </a:p>
        </p:txBody>
      </p:sp>
    </p:spTree>
    <p:extLst>
      <p:ext uri="{BB962C8B-B14F-4D97-AF65-F5344CB8AC3E}">
        <p14:creationId xmlns:p14="http://schemas.microsoft.com/office/powerpoint/2010/main" val="34540645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a:solidFill>
                  <a:srgbClr val="C00000"/>
                </a:solidFill>
              </a:rPr>
              <a:t>Basic Block</a:t>
            </a:r>
          </a:p>
        </p:txBody>
      </p:sp>
      <p:sp>
        <p:nvSpPr>
          <p:cNvPr id="4" name="Content Placeholder 3"/>
          <p:cNvSpPr>
            <a:spLocks noGrp="1" noChangeArrowheads="1"/>
          </p:cNvSpPr>
          <p:nvPr>
            <p:ph idx="1"/>
          </p:nvPr>
        </p:nvSpPr>
        <p:spPr bwMode="auto">
          <a:xfrm>
            <a:off x="838200" y="1690688"/>
            <a:ext cx="10515600" cy="435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lvl1pPr marL="342900" indent="-342900" algn="l" rtl="0" fontAlgn="base">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Arial Narrow" panose="020B0606020202030204" pitchFamily="34" charset="0"/>
                <a:ea typeface="+mn-ea"/>
                <a:cs typeface="+mn-cs"/>
              </a:defRPr>
            </a:lvl2pPr>
            <a:lvl3pPr marL="987425" indent="-293688" algn="l" rtl="0" fontAlgn="base">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Arial Narrow" panose="020B0606020202030204" pitchFamily="34" charset="0"/>
                <a:ea typeface="+mn-ea"/>
                <a:cs typeface="+mn-cs"/>
              </a:defRPr>
            </a:lvl3pPr>
            <a:lvl4pPr marL="1281113" indent="-292100" algn="l" rtl="0" fontAlgn="base">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Arial Narrow" panose="020B0606020202030204" pitchFamily="34" charset="0"/>
                <a:ea typeface="+mn-ea"/>
                <a:cs typeface="+mn-cs"/>
              </a:defRPr>
            </a:lvl4pPr>
            <a:lvl5pPr marL="1598613" indent="-315913" algn="l" rtl="0" fontAlgn="base">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0" indent="-571500"/>
            <a:r>
              <a:rPr lang="en-US" sz="2800" i="1" u="sng">
                <a:latin typeface="Arial Unicode MS" panose="020B0604020202020204" pitchFamily="34" charset="-128"/>
                <a:ea typeface="Arial Unicode MS" panose="020B0604020202020204" pitchFamily="34" charset="-128"/>
                <a:cs typeface="Arial Unicode MS" panose="020B0604020202020204" pitchFamily="34" charset="-128"/>
              </a:rPr>
              <a:t>Definition</a:t>
            </a:r>
            <a:r>
              <a:rPr lang="en-US" sz="2800">
                <a:latin typeface="Arial Unicode MS" panose="020B0604020202020204" pitchFamily="34" charset="-128"/>
                <a:ea typeface="Arial Unicode MS" panose="020B0604020202020204" pitchFamily="34" charset="-128"/>
                <a:cs typeface="Arial Unicode MS" panose="020B0604020202020204" pitchFamily="34" charset="-128"/>
              </a:rPr>
              <a:t>: A basic block </a:t>
            </a:r>
            <a:r>
              <a:rPr lang="en-US" sz="2800" i="1">
                <a:latin typeface="Arial Unicode MS" panose="020B0604020202020204" pitchFamily="34" charset="-128"/>
                <a:ea typeface="Arial Unicode MS" panose="020B0604020202020204" pitchFamily="34" charset="-128"/>
                <a:cs typeface="Arial Unicode MS" panose="020B0604020202020204" pitchFamily="34" charset="-128"/>
              </a:rPr>
              <a:t>B</a:t>
            </a:r>
            <a:r>
              <a:rPr lang="en-US" sz="2800">
                <a:latin typeface="Arial Unicode MS" panose="020B0604020202020204" pitchFamily="34" charset="-128"/>
                <a:ea typeface="Arial Unicode MS" panose="020B0604020202020204" pitchFamily="34" charset="-128"/>
                <a:cs typeface="Arial Unicode MS" panose="020B0604020202020204" pitchFamily="34" charset="-128"/>
              </a:rPr>
              <a:t> is a sequence of consecutive instructions such that:</a:t>
            </a:r>
          </a:p>
          <a:p>
            <a:pPr marL="839788" lvl="1" indent="-495300">
              <a:buFont typeface="Wingdings" panose="05000000000000000000" pitchFamily="2" charset="2"/>
              <a:buAutoNum type="arabicPeriod"/>
            </a:pPr>
            <a:r>
              <a:rPr lang="en-US" sz="2400">
                <a:latin typeface="Arial Unicode MS" panose="020B0604020202020204" pitchFamily="34" charset="-128"/>
                <a:ea typeface="Arial Unicode MS" panose="020B0604020202020204" pitchFamily="34" charset="-128"/>
                <a:cs typeface="Arial Unicode MS" panose="020B0604020202020204" pitchFamily="34" charset="-128"/>
              </a:rPr>
              <a:t>control enters </a:t>
            </a:r>
            <a:r>
              <a:rPr lang="en-US" sz="2400" i="1">
                <a:latin typeface="Arial Unicode MS" panose="020B0604020202020204" pitchFamily="34" charset="-128"/>
                <a:ea typeface="Arial Unicode MS" panose="020B0604020202020204" pitchFamily="34" charset="-128"/>
                <a:cs typeface="Arial Unicode MS" panose="020B0604020202020204" pitchFamily="34" charset="-128"/>
              </a:rPr>
              <a:t>B</a:t>
            </a:r>
            <a:r>
              <a:rPr lang="en-US" sz="2400">
                <a:latin typeface="Arial Unicode MS" panose="020B0604020202020204" pitchFamily="34" charset="-128"/>
                <a:ea typeface="Arial Unicode MS" panose="020B0604020202020204" pitchFamily="34" charset="-128"/>
                <a:cs typeface="Arial Unicode MS" panose="020B0604020202020204" pitchFamily="34" charset="-128"/>
              </a:rPr>
              <a:t> only at its beginning;</a:t>
            </a:r>
          </a:p>
          <a:p>
            <a:pPr marL="839788" lvl="1" indent="-495300">
              <a:buFont typeface="Wingdings" panose="05000000000000000000" pitchFamily="2" charset="2"/>
              <a:buAutoNum type="arabicPeriod"/>
            </a:pPr>
            <a:r>
              <a:rPr lang="en-US" sz="2400">
                <a:latin typeface="Arial Unicode MS" panose="020B0604020202020204" pitchFamily="34" charset="-128"/>
                <a:ea typeface="Arial Unicode MS" panose="020B0604020202020204" pitchFamily="34" charset="-128"/>
                <a:cs typeface="Arial Unicode MS" panose="020B0604020202020204" pitchFamily="34" charset="-128"/>
              </a:rPr>
              <a:t>control leaves </a:t>
            </a:r>
            <a:r>
              <a:rPr lang="en-US" sz="2400" i="1">
                <a:latin typeface="Arial Unicode MS" panose="020B0604020202020204" pitchFamily="34" charset="-128"/>
                <a:ea typeface="Arial Unicode MS" panose="020B0604020202020204" pitchFamily="34" charset="-128"/>
                <a:cs typeface="Arial Unicode MS" panose="020B0604020202020204" pitchFamily="34" charset="-128"/>
              </a:rPr>
              <a:t>B</a:t>
            </a:r>
            <a:r>
              <a:rPr lang="en-US" sz="2400">
                <a:latin typeface="Arial Unicode MS" panose="020B0604020202020204" pitchFamily="34" charset="-128"/>
                <a:ea typeface="Arial Unicode MS" panose="020B0604020202020204" pitchFamily="34" charset="-128"/>
                <a:cs typeface="Arial Unicode MS" panose="020B0604020202020204" pitchFamily="34" charset="-128"/>
              </a:rPr>
              <a:t> at its end (under normal execution); and</a:t>
            </a:r>
          </a:p>
          <a:p>
            <a:pPr marL="839788" lvl="1" indent="-495300">
              <a:buFont typeface="Wingdings" panose="05000000000000000000" pitchFamily="2" charset="2"/>
              <a:buAutoNum type="arabicPeriod"/>
            </a:pPr>
            <a:r>
              <a:rPr lang="en-US" sz="2400">
                <a:latin typeface="Arial Unicode MS" panose="020B0604020202020204" pitchFamily="34" charset="-128"/>
                <a:ea typeface="Arial Unicode MS" panose="020B0604020202020204" pitchFamily="34" charset="-128"/>
                <a:cs typeface="Arial Unicode MS" panose="020B0604020202020204" pitchFamily="34" charset="-128"/>
              </a:rPr>
              <a:t>control cannot halt or branch out of </a:t>
            </a:r>
            <a:r>
              <a:rPr lang="en-US" sz="2400" i="1">
                <a:latin typeface="Arial Unicode MS" panose="020B0604020202020204" pitchFamily="34" charset="-128"/>
                <a:ea typeface="Arial Unicode MS" panose="020B0604020202020204" pitchFamily="34" charset="-128"/>
                <a:cs typeface="Arial Unicode MS" panose="020B0604020202020204" pitchFamily="34" charset="-128"/>
              </a:rPr>
              <a:t>B</a:t>
            </a:r>
            <a:r>
              <a:rPr lang="en-US" sz="2400">
                <a:latin typeface="Arial Unicode MS" panose="020B0604020202020204" pitchFamily="34" charset="-128"/>
                <a:ea typeface="Arial Unicode MS" panose="020B0604020202020204" pitchFamily="34" charset="-128"/>
                <a:cs typeface="Arial Unicode MS" panose="020B0604020202020204" pitchFamily="34" charset="-128"/>
              </a:rPr>
              <a:t> except at its end.</a:t>
            </a:r>
          </a:p>
          <a:p>
            <a:pPr marL="571500" indent="-571500"/>
            <a:r>
              <a:rPr lang="en-US" sz="2800">
                <a:latin typeface="Arial Unicode MS" panose="020B0604020202020204" pitchFamily="34" charset="-128"/>
                <a:ea typeface="Arial Unicode MS" panose="020B0604020202020204" pitchFamily="34" charset="-128"/>
                <a:cs typeface="Arial Unicode MS" panose="020B0604020202020204" pitchFamily="34" charset="-128"/>
              </a:rPr>
              <a:t>This implies that if any instruction in a basic block B is executed, then </a:t>
            </a:r>
            <a:r>
              <a:rPr lang="en-US" sz="2800" i="1" u="sng">
                <a:latin typeface="Arial Unicode MS" panose="020B0604020202020204" pitchFamily="34" charset="-128"/>
                <a:ea typeface="Arial Unicode MS" panose="020B0604020202020204" pitchFamily="34" charset="-128"/>
                <a:cs typeface="Arial Unicode MS" panose="020B0604020202020204" pitchFamily="34" charset="-128"/>
              </a:rPr>
              <a:t>all</a:t>
            </a:r>
            <a:r>
              <a:rPr lang="en-US" sz="2800">
                <a:latin typeface="Arial Unicode MS" panose="020B0604020202020204" pitchFamily="34" charset="-128"/>
                <a:ea typeface="Arial Unicode MS" panose="020B0604020202020204" pitchFamily="34" charset="-128"/>
                <a:cs typeface="Arial Unicode MS" panose="020B0604020202020204" pitchFamily="34" charset="-128"/>
              </a:rPr>
              <a:t> instructions in B are executed.</a:t>
            </a:r>
          </a:p>
          <a:p>
            <a:pPr marL="1131888" lvl="2" indent="-438150">
              <a:buClr>
                <a:schemeClr val="tx1"/>
              </a:buClr>
              <a:buSzTx/>
              <a:buFont typeface="Symbol" panose="05050102010706020507" pitchFamily="18" charset="2"/>
              <a:buChar char="Þ"/>
            </a:pPr>
            <a:r>
              <a:rPr lang="en-US" sz="2000">
                <a:latin typeface="Arial Unicode MS" panose="020B0604020202020204" pitchFamily="34" charset="-128"/>
                <a:ea typeface="Arial Unicode MS" panose="020B0604020202020204" pitchFamily="34" charset="-128"/>
                <a:cs typeface="Arial Unicode MS" panose="020B0604020202020204" pitchFamily="34" charset="-128"/>
              </a:rPr>
              <a:t>for program analysis purposes, we can treat a basic block as a single entity.  </a:t>
            </a:r>
          </a:p>
        </p:txBody>
      </p:sp>
      <p:sp>
        <p:nvSpPr>
          <p:cNvPr id="3" name="Date Placeholder 2"/>
          <p:cNvSpPr>
            <a:spLocks noGrp="1"/>
          </p:cNvSpPr>
          <p:nvPr>
            <p:ph type="dt" sz="half" idx="10"/>
          </p:nvPr>
        </p:nvSpPr>
        <p:spPr/>
        <p:txBody>
          <a:bodyPr/>
          <a:lstStyle/>
          <a:p>
            <a:fld id="{96DD6D63-02FD-4D92-9ABB-FCF088094236}" type="datetime1">
              <a:rPr lang="en-US" smtClean="0"/>
              <a:t>8/19/2020</a:t>
            </a:fld>
            <a:endParaRPr lang="en-US"/>
          </a:p>
        </p:txBody>
      </p:sp>
      <p:sp>
        <p:nvSpPr>
          <p:cNvPr id="5" name="Slide Number Placeholder 4"/>
          <p:cNvSpPr>
            <a:spLocks noGrp="1"/>
          </p:cNvSpPr>
          <p:nvPr>
            <p:ph type="sldNum" sz="quarter" idx="12"/>
          </p:nvPr>
        </p:nvSpPr>
        <p:spPr/>
        <p:txBody>
          <a:bodyPr/>
          <a:lstStyle/>
          <a:p>
            <a:fld id="{2F37411B-2BDF-4BB5-B4EF-1D93D5B8FE57}" type="slidenum">
              <a:rPr lang="en-US" smtClean="0"/>
              <a:t>20</a:t>
            </a:fld>
            <a:endParaRPr lang="en-US"/>
          </a:p>
        </p:txBody>
      </p:sp>
      <p:sp>
        <p:nvSpPr>
          <p:cNvPr id="6" name="Footer Placeholder 5"/>
          <p:cNvSpPr>
            <a:spLocks noGrp="1"/>
          </p:cNvSpPr>
          <p:nvPr>
            <p:ph type="ftr" sz="quarter" idx="11"/>
          </p:nvPr>
        </p:nvSpPr>
        <p:spPr/>
        <p:txBody>
          <a:bodyPr/>
          <a:lstStyle/>
          <a:p>
            <a:r>
              <a:rPr lang="en-US" smtClean="0"/>
              <a:t>Dabal Mahara</a:t>
            </a:r>
            <a:endParaRPr lang="en-US"/>
          </a:p>
        </p:txBody>
      </p:sp>
    </p:spTree>
    <p:extLst>
      <p:ext uri="{BB962C8B-B14F-4D97-AF65-F5344CB8AC3E}">
        <p14:creationId xmlns:p14="http://schemas.microsoft.com/office/powerpoint/2010/main" val="29593582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smtClean="0">
                <a:solidFill>
                  <a:srgbClr val="C00000"/>
                </a:solidFill>
              </a:rPr>
              <a:t>Example: Basic Block</a:t>
            </a:r>
            <a:endParaRPr lang="en-US" sz="3600">
              <a:solidFill>
                <a:srgbClr val="C00000"/>
              </a:solidFill>
            </a:endParaRPr>
          </a:p>
        </p:txBody>
      </p:sp>
      <p:sp>
        <p:nvSpPr>
          <p:cNvPr id="3" name="Content Placeholder 2"/>
          <p:cNvSpPr>
            <a:spLocks noGrp="1"/>
          </p:cNvSpPr>
          <p:nvPr>
            <p:ph idx="1"/>
          </p:nvPr>
        </p:nvSpPr>
        <p:spPr/>
        <p:txBody>
          <a:bodyPr/>
          <a:lstStyle/>
          <a:p>
            <a:pPr>
              <a:spcAft>
                <a:spcPts val="1200"/>
              </a:spcAft>
            </a:pPr>
            <a:r>
              <a:rPr lang="en-US" sz="2000">
                <a:latin typeface="Arial Unicode MS" panose="020B0604020202020204" pitchFamily="34" charset="-128"/>
                <a:ea typeface="Arial Unicode MS" panose="020B0604020202020204" pitchFamily="34" charset="-128"/>
                <a:cs typeface="Arial Unicode MS" panose="020B0604020202020204" pitchFamily="34" charset="-128"/>
              </a:rPr>
              <a:t>The following sequence of three-address statements forms a basic block:</a:t>
            </a:r>
          </a:p>
          <a:p>
            <a:pPr marL="457200" lvl="1" indent="0">
              <a:buNone/>
            </a:pPr>
            <a:r>
              <a:rPr lang="en-US" sz="160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000">
                <a:latin typeface="Arial Unicode MS" panose="020B0604020202020204" pitchFamily="34" charset="-128"/>
                <a:ea typeface="Arial Unicode MS" panose="020B0604020202020204" pitchFamily="34" charset="-128"/>
                <a:cs typeface="Arial Unicode MS" panose="020B0604020202020204" pitchFamily="34" charset="-128"/>
              </a:rPr>
              <a:t>t1 : = a * a</a:t>
            </a:r>
          </a:p>
          <a:p>
            <a:pPr marL="457200" lvl="1" indent="0">
              <a:buNone/>
            </a:pPr>
            <a:r>
              <a:rPr lang="en-US" sz="2000">
                <a:latin typeface="Arial Unicode MS" panose="020B0604020202020204" pitchFamily="34" charset="-128"/>
                <a:ea typeface="Arial Unicode MS" panose="020B0604020202020204" pitchFamily="34" charset="-128"/>
                <a:cs typeface="Arial Unicode MS" panose="020B0604020202020204" pitchFamily="34" charset="-128"/>
              </a:rPr>
              <a:t> t2 : = a * b</a:t>
            </a:r>
          </a:p>
          <a:p>
            <a:pPr marL="457200" lvl="1" indent="0">
              <a:buNone/>
            </a:pPr>
            <a:r>
              <a:rPr lang="en-US" sz="2000">
                <a:latin typeface="Arial Unicode MS" panose="020B0604020202020204" pitchFamily="34" charset="-128"/>
                <a:ea typeface="Arial Unicode MS" panose="020B0604020202020204" pitchFamily="34" charset="-128"/>
                <a:cs typeface="Arial Unicode MS" panose="020B0604020202020204" pitchFamily="34" charset="-128"/>
              </a:rPr>
              <a:t> t3 : = 2 * t2 </a:t>
            </a:r>
          </a:p>
          <a:p>
            <a:pPr marL="457200" lvl="1" indent="0">
              <a:buNone/>
            </a:pPr>
            <a:r>
              <a:rPr lang="en-US" sz="2000">
                <a:latin typeface="Arial Unicode MS" panose="020B0604020202020204" pitchFamily="34" charset="-128"/>
                <a:ea typeface="Arial Unicode MS" panose="020B0604020202020204" pitchFamily="34" charset="-128"/>
                <a:cs typeface="Arial Unicode MS" panose="020B0604020202020204" pitchFamily="34" charset="-128"/>
              </a:rPr>
              <a:t>t4 : = t1 + t3 </a:t>
            </a:r>
          </a:p>
          <a:p>
            <a:pPr marL="457200" lvl="1" indent="0">
              <a:buNone/>
            </a:pPr>
            <a:r>
              <a:rPr lang="en-US" sz="2000">
                <a:latin typeface="Arial Unicode MS" panose="020B0604020202020204" pitchFamily="34" charset="-128"/>
                <a:ea typeface="Arial Unicode MS" panose="020B0604020202020204" pitchFamily="34" charset="-128"/>
                <a:cs typeface="Arial Unicode MS" panose="020B0604020202020204" pitchFamily="34" charset="-128"/>
              </a:rPr>
              <a:t>t5 : = b * b </a:t>
            </a:r>
          </a:p>
          <a:p>
            <a:pPr marL="457200" lvl="1" indent="0">
              <a:buNone/>
            </a:pPr>
            <a:r>
              <a:rPr lang="en-US" sz="2000">
                <a:latin typeface="Arial Unicode MS" panose="020B0604020202020204" pitchFamily="34" charset="-128"/>
                <a:ea typeface="Arial Unicode MS" panose="020B0604020202020204" pitchFamily="34" charset="-128"/>
                <a:cs typeface="Arial Unicode MS" panose="020B0604020202020204" pitchFamily="34" charset="-128"/>
              </a:rPr>
              <a:t>t6 : = t4 + t5</a:t>
            </a:r>
            <a:br>
              <a:rPr lang="en-US" sz="2000">
                <a:latin typeface="Arial Unicode MS" panose="020B0604020202020204" pitchFamily="34" charset="-128"/>
                <a:ea typeface="Arial Unicode MS" panose="020B0604020202020204" pitchFamily="34" charset="-128"/>
                <a:cs typeface="Arial Unicode MS" panose="020B0604020202020204" pitchFamily="34" charset="-128"/>
              </a:rPr>
            </a:br>
            <a:r>
              <a:rPr lang="en-US" sz="1600">
                <a:latin typeface="Arial Unicode MS" panose="020B0604020202020204" pitchFamily="34" charset="-128"/>
                <a:ea typeface="Arial Unicode MS" panose="020B0604020202020204" pitchFamily="34" charset="-128"/>
                <a:cs typeface="Arial Unicode MS" panose="020B0604020202020204" pitchFamily="34" charset="-128"/>
              </a:rPr>
              <a:t/>
            </a:r>
            <a:br>
              <a:rPr lang="en-US" sz="1600">
                <a:latin typeface="Arial Unicode MS" panose="020B0604020202020204" pitchFamily="34" charset="-128"/>
                <a:ea typeface="Arial Unicode MS" panose="020B0604020202020204" pitchFamily="34" charset="-128"/>
                <a:cs typeface="Arial Unicode MS" panose="020B0604020202020204" pitchFamily="34" charset="-128"/>
              </a:rPr>
            </a:br>
            <a:endParaRPr lang="en-US" sz="160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US"/>
          </a:p>
        </p:txBody>
      </p:sp>
      <p:sp>
        <p:nvSpPr>
          <p:cNvPr id="4" name="Date Placeholder 3"/>
          <p:cNvSpPr>
            <a:spLocks noGrp="1"/>
          </p:cNvSpPr>
          <p:nvPr>
            <p:ph type="dt" sz="half" idx="10"/>
          </p:nvPr>
        </p:nvSpPr>
        <p:spPr/>
        <p:txBody>
          <a:bodyPr/>
          <a:lstStyle/>
          <a:p>
            <a:fld id="{4948FC98-7D87-41B0-8F08-1A94BF67F9F9}" type="datetime1">
              <a:rPr lang="en-US" smtClean="0"/>
              <a:t>8/19/2020</a:t>
            </a:fld>
            <a:endParaRPr lang="en-US"/>
          </a:p>
        </p:txBody>
      </p:sp>
      <p:sp>
        <p:nvSpPr>
          <p:cNvPr id="5" name="Slide Number Placeholder 4"/>
          <p:cNvSpPr>
            <a:spLocks noGrp="1"/>
          </p:cNvSpPr>
          <p:nvPr>
            <p:ph type="sldNum" sz="quarter" idx="12"/>
          </p:nvPr>
        </p:nvSpPr>
        <p:spPr/>
        <p:txBody>
          <a:bodyPr/>
          <a:lstStyle/>
          <a:p>
            <a:fld id="{2F37411B-2BDF-4BB5-B4EF-1D93D5B8FE57}" type="slidenum">
              <a:rPr lang="en-US" smtClean="0"/>
              <a:t>21</a:t>
            </a:fld>
            <a:endParaRPr lang="en-US"/>
          </a:p>
        </p:txBody>
      </p:sp>
      <p:sp>
        <p:nvSpPr>
          <p:cNvPr id="6" name="Footer Placeholder 5"/>
          <p:cNvSpPr>
            <a:spLocks noGrp="1"/>
          </p:cNvSpPr>
          <p:nvPr>
            <p:ph type="ftr" sz="quarter" idx="11"/>
          </p:nvPr>
        </p:nvSpPr>
        <p:spPr/>
        <p:txBody>
          <a:bodyPr/>
          <a:lstStyle/>
          <a:p>
            <a:r>
              <a:rPr lang="en-US" smtClean="0"/>
              <a:t>Dabal Mahara</a:t>
            </a:r>
            <a:endParaRPr lang="en-US"/>
          </a:p>
        </p:txBody>
      </p:sp>
    </p:spTree>
    <p:extLst>
      <p:ext uri="{BB962C8B-B14F-4D97-AF65-F5344CB8AC3E}">
        <p14:creationId xmlns:p14="http://schemas.microsoft.com/office/powerpoint/2010/main" val="8508219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663574" y="1295400"/>
            <a:ext cx="9123363" cy="48355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0" indent="-571500">
              <a:buFont typeface="Wingdings" panose="05000000000000000000" pitchFamily="2" charset="2"/>
              <a:buAutoNum type="arabicPeriod"/>
            </a:pPr>
            <a:r>
              <a:rPr lang="en-US" dirty="0" smtClean="0">
                <a:latin typeface="Bell MT" panose="02020503060305020303" pitchFamily="18" charset="0"/>
              </a:rPr>
              <a:t>Determine the set of </a:t>
            </a:r>
            <a:r>
              <a:rPr lang="en-US" i="1" u="sng" dirty="0" smtClean="0">
                <a:latin typeface="Bell MT" panose="02020503060305020303" pitchFamily="18" charset="0"/>
              </a:rPr>
              <a:t>leaders</a:t>
            </a:r>
            <a:r>
              <a:rPr lang="en-US" dirty="0" smtClean="0">
                <a:latin typeface="Bell MT" panose="02020503060305020303" pitchFamily="18" charset="0"/>
              </a:rPr>
              <a:t>, i.e., the first instruction of each basic block:</a:t>
            </a:r>
          </a:p>
          <a:p>
            <a:pPr marL="839788" lvl="1" indent="-495300"/>
            <a:r>
              <a:rPr lang="en-US" dirty="0" smtClean="0">
                <a:latin typeface="Bell MT" panose="02020503060305020303" pitchFamily="18" charset="0"/>
              </a:rPr>
              <a:t>the entry point of the function is a leader;</a:t>
            </a:r>
          </a:p>
          <a:p>
            <a:pPr marL="839788" lvl="1" indent="-495300"/>
            <a:r>
              <a:rPr lang="en-US" dirty="0" smtClean="0">
                <a:latin typeface="Bell MT" panose="02020503060305020303" pitchFamily="18" charset="0"/>
              </a:rPr>
              <a:t>any instruction that is the target of a branch is a leader;</a:t>
            </a:r>
          </a:p>
          <a:p>
            <a:pPr marL="839788" lvl="1" indent="-495300"/>
            <a:r>
              <a:rPr lang="en-US" dirty="0" smtClean="0">
                <a:latin typeface="Bell MT" panose="02020503060305020303" pitchFamily="18" charset="0"/>
              </a:rPr>
              <a:t>any instruction following a (conditional or unconditional) branch is a leader.</a:t>
            </a:r>
          </a:p>
          <a:p>
            <a:pPr marL="571500" indent="-571500">
              <a:buFont typeface="Wingdings" panose="05000000000000000000" pitchFamily="2" charset="2"/>
              <a:buAutoNum type="arabicPeriod"/>
            </a:pPr>
            <a:r>
              <a:rPr lang="en-US" dirty="0" smtClean="0">
                <a:latin typeface="Bell MT" panose="02020503060305020303" pitchFamily="18" charset="0"/>
              </a:rPr>
              <a:t>For each leader, its basic block consists of:</a:t>
            </a:r>
          </a:p>
          <a:p>
            <a:pPr marL="839788" lvl="1" indent="-495300"/>
            <a:r>
              <a:rPr lang="en-US" dirty="0" smtClean="0">
                <a:latin typeface="Bell MT" panose="02020503060305020303" pitchFamily="18" charset="0"/>
              </a:rPr>
              <a:t>the leader itself;</a:t>
            </a:r>
          </a:p>
          <a:p>
            <a:pPr marL="839788" lvl="1" indent="-495300"/>
            <a:r>
              <a:rPr lang="en-US" dirty="0" smtClean="0">
                <a:latin typeface="Bell MT" panose="02020503060305020303" pitchFamily="18" charset="0"/>
              </a:rPr>
              <a:t>all subsequent instructions up to, but not including, the next leader.</a:t>
            </a:r>
            <a:endParaRPr lang="en-US" dirty="0">
              <a:latin typeface="Bell MT" panose="02020503060305020303" pitchFamily="18" charset="0"/>
            </a:endParaRPr>
          </a:p>
        </p:txBody>
      </p:sp>
      <p:sp>
        <p:nvSpPr>
          <p:cNvPr id="5" name="Title 1"/>
          <p:cNvSpPr>
            <a:spLocks noGrp="1"/>
          </p:cNvSpPr>
          <p:nvPr>
            <p:ph type="title"/>
          </p:nvPr>
        </p:nvSpPr>
        <p:spPr>
          <a:xfrm>
            <a:off x="663575" y="-30163"/>
            <a:ext cx="10515600" cy="1325563"/>
          </a:xfrm>
        </p:spPr>
        <p:txBody>
          <a:bodyPr>
            <a:normAutofit/>
          </a:bodyPr>
          <a:lstStyle/>
          <a:p>
            <a:r>
              <a:rPr lang="en-US" sz="3600" b="1">
                <a:solidFill>
                  <a:srgbClr val="C00000"/>
                </a:solidFill>
              </a:rPr>
              <a:t>Basic Block Construction</a:t>
            </a:r>
          </a:p>
        </p:txBody>
      </p:sp>
      <p:sp>
        <p:nvSpPr>
          <p:cNvPr id="2" name="Date Placeholder 1"/>
          <p:cNvSpPr>
            <a:spLocks noGrp="1"/>
          </p:cNvSpPr>
          <p:nvPr>
            <p:ph type="dt" sz="half" idx="10"/>
          </p:nvPr>
        </p:nvSpPr>
        <p:spPr/>
        <p:txBody>
          <a:bodyPr/>
          <a:lstStyle/>
          <a:p>
            <a:fld id="{37BAC002-7576-48C7-A9F0-3108A1F279C3}" type="datetime1">
              <a:rPr lang="en-US" smtClean="0"/>
              <a:t>8/19/2020</a:t>
            </a:fld>
            <a:endParaRPr lang="en-US"/>
          </a:p>
        </p:txBody>
      </p:sp>
      <p:sp>
        <p:nvSpPr>
          <p:cNvPr id="3" name="Slide Number Placeholder 2"/>
          <p:cNvSpPr>
            <a:spLocks noGrp="1"/>
          </p:cNvSpPr>
          <p:nvPr>
            <p:ph type="sldNum" sz="quarter" idx="12"/>
          </p:nvPr>
        </p:nvSpPr>
        <p:spPr/>
        <p:txBody>
          <a:bodyPr/>
          <a:lstStyle/>
          <a:p>
            <a:fld id="{2F37411B-2BDF-4BB5-B4EF-1D93D5B8FE57}" type="slidenum">
              <a:rPr lang="en-US" smtClean="0"/>
              <a:t>22</a:t>
            </a:fld>
            <a:endParaRPr lang="en-US"/>
          </a:p>
        </p:txBody>
      </p:sp>
      <p:sp>
        <p:nvSpPr>
          <p:cNvPr id="6" name="Footer Placeholder 5"/>
          <p:cNvSpPr>
            <a:spLocks noGrp="1"/>
          </p:cNvSpPr>
          <p:nvPr>
            <p:ph type="ftr" sz="quarter" idx="11"/>
          </p:nvPr>
        </p:nvSpPr>
        <p:spPr/>
        <p:txBody>
          <a:bodyPr/>
          <a:lstStyle/>
          <a:p>
            <a:r>
              <a:rPr lang="en-US" smtClean="0"/>
              <a:t>Dabal Mahara</a:t>
            </a:r>
            <a:endParaRPr lang="en-US"/>
          </a:p>
        </p:txBody>
      </p:sp>
    </p:spTree>
    <p:extLst>
      <p:ext uri="{BB962C8B-B14F-4D97-AF65-F5344CB8AC3E}">
        <p14:creationId xmlns:p14="http://schemas.microsoft.com/office/powerpoint/2010/main" val="12614095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smtClean="0">
                <a:solidFill>
                  <a:srgbClr val="C00000"/>
                </a:solidFill>
                <a:latin typeface="Arial Unicode MS" panose="020B0604020202020204" pitchFamily="34" charset="-128"/>
                <a:ea typeface="Arial Unicode MS" panose="020B0604020202020204" pitchFamily="34" charset="-128"/>
                <a:cs typeface="Arial Unicode MS" panose="020B0604020202020204" pitchFamily="34" charset="-128"/>
              </a:rPr>
              <a:t> Example:  Construct Basic Block</a:t>
            </a:r>
            <a:endParaRPr lang="en-US" sz="3200">
              <a:solidFill>
                <a:srgbClr val="C00000"/>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Content Placeholder 3"/>
          <p:cNvPicPr>
            <a:picLocks noGrp="1" noChangeAspect="1"/>
          </p:cNvPicPr>
          <p:nvPr>
            <p:ph idx="1"/>
          </p:nvPr>
        </p:nvPicPr>
        <p:blipFill rotWithShape="1">
          <a:blip r:embed="rId2"/>
          <a:srcRect t="32105"/>
          <a:stretch/>
        </p:blipFill>
        <p:spPr>
          <a:xfrm>
            <a:off x="690282" y="1690688"/>
            <a:ext cx="8554010" cy="2822998"/>
          </a:xfrm>
          <a:prstGeom prst="rect">
            <a:avLst/>
          </a:prstGeom>
        </p:spPr>
      </p:pic>
      <p:sp>
        <p:nvSpPr>
          <p:cNvPr id="3" name="Date Placeholder 2"/>
          <p:cNvSpPr>
            <a:spLocks noGrp="1"/>
          </p:cNvSpPr>
          <p:nvPr>
            <p:ph type="dt" sz="half" idx="10"/>
          </p:nvPr>
        </p:nvSpPr>
        <p:spPr/>
        <p:txBody>
          <a:bodyPr/>
          <a:lstStyle/>
          <a:p>
            <a:fld id="{B5BE0146-B553-4957-BEF4-6BDDC0DD6C56}" type="datetime1">
              <a:rPr lang="en-US" smtClean="0"/>
              <a:t>8/19/2020</a:t>
            </a:fld>
            <a:endParaRPr lang="en-US"/>
          </a:p>
        </p:txBody>
      </p:sp>
      <p:sp>
        <p:nvSpPr>
          <p:cNvPr id="5" name="Slide Number Placeholder 4"/>
          <p:cNvSpPr>
            <a:spLocks noGrp="1"/>
          </p:cNvSpPr>
          <p:nvPr>
            <p:ph type="sldNum" sz="quarter" idx="12"/>
          </p:nvPr>
        </p:nvSpPr>
        <p:spPr/>
        <p:txBody>
          <a:bodyPr/>
          <a:lstStyle/>
          <a:p>
            <a:fld id="{2F37411B-2BDF-4BB5-B4EF-1D93D5B8FE57}" type="slidenum">
              <a:rPr lang="en-US" smtClean="0"/>
              <a:t>23</a:t>
            </a:fld>
            <a:endParaRPr lang="en-US"/>
          </a:p>
        </p:txBody>
      </p:sp>
      <p:sp>
        <p:nvSpPr>
          <p:cNvPr id="6" name="Footer Placeholder 5"/>
          <p:cNvSpPr>
            <a:spLocks noGrp="1"/>
          </p:cNvSpPr>
          <p:nvPr>
            <p:ph type="ftr" sz="quarter" idx="11"/>
          </p:nvPr>
        </p:nvSpPr>
        <p:spPr/>
        <p:txBody>
          <a:bodyPr/>
          <a:lstStyle/>
          <a:p>
            <a:r>
              <a:rPr lang="en-US" smtClean="0"/>
              <a:t>Dabal Mahara</a:t>
            </a:r>
            <a:endParaRPr lang="en-US"/>
          </a:p>
        </p:txBody>
      </p:sp>
    </p:spTree>
    <p:extLst>
      <p:ext uri="{BB962C8B-B14F-4D97-AF65-F5344CB8AC3E}">
        <p14:creationId xmlns:p14="http://schemas.microsoft.com/office/powerpoint/2010/main" val="30243230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07173"/>
            <a:ext cx="10515600" cy="1325563"/>
          </a:xfrm>
        </p:spPr>
        <p:txBody>
          <a:bodyPr>
            <a:noAutofit/>
          </a:bodyPr>
          <a:lstStyle/>
          <a:p>
            <a:r>
              <a:rPr lang="en-US" sz="3600" b="1" smtClean="0">
                <a:solidFill>
                  <a:srgbClr val="C00000"/>
                </a:solidFill>
              </a:rPr>
              <a:t>Example: </a:t>
            </a:r>
            <a:br>
              <a:rPr lang="en-US" sz="3600" b="1" smtClean="0">
                <a:solidFill>
                  <a:srgbClr val="C00000"/>
                </a:solidFill>
              </a:rPr>
            </a:br>
            <a:r>
              <a:rPr lang="en-US" sz="2800" b="1" smtClean="0">
                <a:solidFill>
                  <a:srgbClr val="C00000"/>
                </a:solidFill>
              </a:rPr>
              <a:t>Consider </a:t>
            </a:r>
            <a:r>
              <a:rPr lang="en-US" sz="2800" b="1">
                <a:solidFill>
                  <a:srgbClr val="C00000"/>
                </a:solidFill>
              </a:rPr>
              <a:t>the following source code for dot product of two vectors </a:t>
            </a:r>
            <a:r>
              <a:rPr lang="en-US" sz="3600" b="1">
                <a:solidFill>
                  <a:srgbClr val="C00000"/>
                </a:solidFill>
              </a:rPr>
              <a:t/>
            </a:r>
            <a:br>
              <a:rPr lang="en-US" sz="3600" b="1">
                <a:solidFill>
                  <a:srgbClr val="C00000"/>
                </a:solidFill>
              </a:rPr>
            </a:br>
            <a:r>
              <a:rPr lang="en-US" sz="3600" b="1">
                <a:solidFill>
                  <a:srgbClr val="C00000"/>
                </a:solidFill>
              </a:rPr>
              <a:t/>
            </a:r>
            <a:br>
              <a:rPr lang="en-US" sz="3600" b="1">
                <a:solidFill>
                  <a:srgbClr val="C00000"/>
                </a:solidFill>
              </a:rPr>
            </a:br>
            <a:endParaRPr lang="en-US" sz="3600" b="1">
              <a:solidFill>
                <a:srgbClr val="C00000"/>
              </a:solidFill>
            </a:endParaRPr>
          </a:p>
        </p:txBody>
      </p:sp>
      <p:sp>
        <p:nvSpPr>
          <p:cNvPr id="3" name="Content Placeholder 2"/>
          <p:cNvSpPr>
            <a:spLocks noGrp="1"/>
          </p:cNvSpPr>
          <p:nvPr>
            <p:ph idx="1"/>
          </p:nvPr>
        </p:nvSpPr>
        <p:spPr>
          <a:xfrm>
            <a:off x="838200" y="1690688"/>
            <a:ext cx="10515600" cy="4351338"/>
          </a:xfrm>
        </p:spPr>
        <p:txBody>
          <a:bodyPr numCol="2" spcCol="914400">
            <a:noAutofit/>
          </a:bodyPr>
          <a:lstStyle/>
          <a:p>
            <a:pPr marL="0" indent="0">
              <a:buNone/>
            </a:pPr>
            <a:r>
              <a:rPr lang="en-US" sz="1800">
                <a:latin typeface="Arial Unicode MS" panose="020B0604020202020204" pitchFamily="34" charset="-128"/>
                <a:ea typeface="Arial Unicode MS" panose="020B0604020202020204" pitchFamily="34" charset="-128"/>
                <a:cs typeface="Arial Unicode MS" panose="020B0604020202020204" pitchFamily="34" charset="-128"/>
              </a:rPr>
              <a:t>begin</a:t>
            </a:r>
            <a:br>
              <a:rPr lang="en-US" sz="1800">
                <a:latin typeface="Arial Unicode MS" panose="020B0604020202020204" pitchFamily="34" charset="-128"/>
                <a:ea typeface="Arial Unicode MS" panose="020B0604020202020204" pitchFamily="34" charset="-128"/>
                <a:cs typeface="Arial Unicode MS" panose="020B0604020202020204" pitchFamily="34" charset="-128"/>
              </a:rPr>
            </a:b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	prod </a:t>
            </a:r>
            <a:r>
              <a:rPr lang="en-US" sz="1800">
                <a:latin typeface="Arial Unicode MS" panose="020B0604020202020204" pitchFamily="34" charset="-128"/>
                <a:ea typeface="Arial Unicode MS" panose="020B0604020202020204" pitchFamily="34" charset="-128"/>
                <a:cs typeface="Arial Unicode MS" panose="020B0604020202020204" pitchFamily="34" charset="-128"/>
              </a:rPr>
              <a:t>:=0;</a:t>
            </a:r>
            <a:br>
              <a:rPr lang="en-US" sz="1800">
                <a:latin typeface="Arial Unicode MS" panose="020B0604020202020204" pitchFamily="34" charset="-128"/>
                <a:ea typeface="Arial Unicode MS" panose="020B0604020202020204" pitchFamily="34" charset="-128"/>
                <a:cs typeface="Arial Unicode MS" panose="020B0604020202020204" pitchFamily="34" charset="-128"/>
              </a:rPr>
            </a:b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	i</a:t>
            </a:r>
            <a:r>
              <a:rPr lang="en-US" sz="1800">
                <a:latin typeface="Arial Unicode MS" panose="020B0604020202020204" pitchFamily="34" charset="-128"/>
                <a:ea typeface="Arial Unicode MS" panose="020B0604020202020204" pitchFamily="34" charset="-128"/>
                <a:cs typeface="Arial Unicode MS" panose="020B0604020202020204" pitchFamily="34" charset="-128"/>
              </a:rPr>
              <a:t>:=1;</a:t>
            </a:r>
            <a:br>
              <a:rPr lang="en-US" sz="1800">
                <a:latin typeface="Arial Unicode MS" panose="020B0604020202020204" pitchFamily="34" charset="-128"/>
                <a:ea typeface="Arial Unicode MS" panose="020B0604020202020204" pitchFamily="34" charset="-128"/>
                <a:cs typeface="Arial Unicode MS" panose="020B0604020202020204" pitchFamily="34" charset="-128"/>
              </a:rPr>
            </a:b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	do </a:t>
            </a:r>
            <a:r>
              <a:rPr lang="en-US" sz="1800">
                <a:latin typeface="Arial Unicode MS" panose="020B0604020202020204" pitchFamily="34" charset="-128"/>
                <a:ea typeface="Arial Unicode MS" panose="020B0604020202020204" pitchFamily="34" charset="-128"/>
                <a:cs typeface="Arial Unicode MS" panose="020B0604020202020204" pitchFamily="34" charset="-128"/>
              </a:rPr>
              <a:t>begin</a:t>
            </a:r>
            <a:br>
              <a:rPr lang="en-US" sz="1800">
                <a:latin typeface="Arial Unicode MS" panose="020B0604020202020204" pitchFamily="34" charset="-128"/>
                <a:ea typeface="Arial Unicode MS" panose="020B0604020202020204" pitchFamily="34" charset="-128"/>
                <a:cs typeface="Arial Unicode MS" panose="020B0604020202020204" pitchFamily="34" charset="-128"/>
              </a:rPr>
            </a:b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		prod </a:t>
            </a:r>
            <a:r>
              <a:rPr lang="en-US" sz="1800">
                <a:latin typeface="Arial Unicode MS" panose="020B0604020202020204" pitchFamily="34" charset="-128"/>
                <a:ea typeface="Arial Unicode MS" panose="020B0604020202020204" pitchFamily="34" charset="-128"/>
                <a:cs typeface="Arial Unicode MS" panose="020B0604020202020204" pitchFamily="34" charset="-128"/>
              </a:rPr>
              <a:t>:=prod+ a[i] * b[i];</a:t>
            </a:r>
            <a:br>
              <a:rPr lang="en-US" sz="1800">
                <a:latin typeface="Arial Unicode MS" panose="020B0604020202020204" pitchFamily="34" charset="-128"/>
                <a:ea typeface="Arial Unicode MS" panose="020B0604020202020204" pitchFamily="34" charset="-128"/>
                <a:cs typeface="Arial Unicode MS" panose="020B0604020202020204" pitchFamily="34" charset="-128"/>
              </a:rPr>
            </a:b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		i </a:t>
            </a:r>
            <a:r>
              <a:rPr lang="en-US" sz="1800">
                <a:latin typeface="Arial Unicode MS" panose="020B0604020202020204" pitchFamily="34" charset="-128"/>
                <a:ea typeface="Arial Unicode MS" panose="020B0604020202020204" pitchFamily="34" charset="-128"/>
                <a:cs typeface="Arial Unicode MS" panose="020B0604020202020204" pitchFamily="34" charset="-128"/>
              </a:rPr>
              <a:t>:=i+1;</a:t>
            </a:r>
            <a:br>
              <a:rPr lang="en-US" sz="1800">
                <a:latin typeface="Arial Unicode MS" panose="020B0604020202020204" pitchFamily="34" charset="-128"/>
                <a:ea typeface="Arial Unicode MS" panose="020B0604020202020204" pitchFamily="34" charset="-128"/>
                <a:cs typeface="Arial Unicode MS" panose="020B0604020202020204" pitchFamily="34" charset="-128"/>
              </a:rPr>
            </a:b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	end</a:t>
            </a:r>
            <a:r>
              <a:rPr lang="en-US" sz="1800">
                <a:latin typeface="Arial Unicode MS" panose="020B0604020202020204" pitchFamily="34" charset="-128"/>
                <a:ea typeface="Arial Unicode MS" panose="020B0604020202020204" pitchFamily="34" charset="-128"/>
                <a:cs typeface="Arial Unicode MS" panose="020B0604020202020204" pitchFamily="34" charset="-128"/>
              </a:rPr>
              <a:t/>
            </a:r>
            <a:br>
              <a:rPr lang="en-US" sz="1800">
                <a:latin typeface="Arial Unicode MS" panose="020B0604020202020204" pitchFamily="34" charset="-128"/>
                <a:ea typeface="Arial Unicode MS" panose="020B0604020202020204" pitchFamily="34" charset="-128"/>
                <a:cs typeface="Arial Unicode MS" panose="020B0604020202020204" pitchFamily="34" charset="-128"/>
              </a:rPr>
            </a:b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	while </a:t>
            </a:r>
            <a:r>
              <a:rPr lang="en-US" sz="1800">
                <a:latin typeface="Arial Unicode MS" panose="020B0604020202020204" pitchFamily="34" charset="-128"/>
                <a:ea typeface="Arial Unicode MS" panose="020B0604020202020204" pitchFamily="34" charset="-128"/>
                <a:cs typeface="Arial Unicode MS" panose="020B0604020202020204" pitchFamily="34" charset="-128"/>
              </a:rPr>
              <a:t>i &lt;= 20</a:t>
            </a:r>
            <a:br>
              <a:rPr lang="en-US" sz="1800">
                <a:latin typeface="Arial Unicode MS" panose="020B0604020202020204" pitchFamily="34" charset="-128"/>
                <a:ea typeface="Arial Unicode MS" panose="020B0604020202020204" pitchFamily="34" charset="-128"/>
                <a:cs typeface="Arial Unicode MS" panose="020B0604020202020204" pitchFamily="34" charset="-128"/>
              </a:rPr>
            </a:br>
            <a:r>
              <a:rPr lang="en-US" sz="1800">
                <a:latin typeface="Arial Unicode MS" panose="020B0604020202020204" pitchFamily="34" charset="-128"/>
                <a:ea typeface="Arial Unicode MS" panose="020B0604020202020204" pitchFamily="34" charset="-128"/>
                <a:cs typeface="Arial Unicode MS" panose="020B0604020202020204" pitchFamily="34" charset="-128"/>
              </a:rPr>
              <a:t>end</a:t>
            </a:r>
            <a:br>
              <a:rPr lang="en-US" sz="1800">
                <a:latin typeface="Arial Unicode MS" panose="020B0604020202020204" pitchFamily="34" charset="-128"/>
                <a:ea typeface="Arial Unicode MS" panose="020B0604020202020204" pitchFamily="34" charset="-128"/>
                <a:cs typeface="Arial Unicode MS" panose="020B0604020202020204" pitchFamily="34" charset="-128"/>
              </a:rPr>
            </a:br>
            <a:endParaRPr lang="en-US" sz="180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US" sz="1800">
                <a:latin typeface="Arial Unicode MS" panose="020B0604020202020204" pitchFamily="34" charset="-128"/>
                <a:ea typeface="Arial Unicode MS" panose="020B0604020202020204" pitchFamily="34" charset="-128"/>
                <a:cs typeface="Arial Unicode MS" panose="020B0604020202020204" pitchFamily="34" charset="-128"/>
              </a:rPr>
              <a:t>The three-address code for the above source program is given as : </a:t>
            </a:r>
            <a:endParaRPr lang="en-US" sz="180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(1) prod </a:t>
            </a:r>
            <a:r>
              <a:rPr lang="en-US" sz="1800">
                <a:latin typeface="Arial Unicode MS" panose="020B0604020202020204" pitchFamily="34" charset="-128"/>
                <a:ea typeface="Arial Unicode MS" panose="020B0604020202020204" pitchFamily="34" charset="-128"/>
                <a:cs typeface="Arial Unicode MS" panose="020B0604020202020204" pitchFamily="34" charset="-128"/>
              </a:rPr>
              <a:t>:= 0</a:t>
            </a:r>
            <a:br>
              <a:rPr lang="en-US" sz="1800">
                <a:latin typeface="Arial Unicode MS" panose="020B0604020202020204" pitchFamily="34" charset="-128"/>
                <a:ea typeface="Arial Unicode MS" panose="020B0604020202020204" pitchFamily="34" charset="-128"/>
                <a:cs typeface="Arial Unicode MS" panose="020B0604020202020204" pitchFamily="34" charset="-128"/>
              </a:rPr>
            </a:br>
            <a:r>
              <a:rPr lang="en-US" sz="1800">
                <a:latin typeface="Arial Unicode MS" panose="020B0604020202020204" pitchFamily="34" charset="-128"/>
                <a:ea typeface="Arial Unicode MS" panose="020B0604020202020204" pitchFamily="34" charset="-128"/>
                <a:cs typeface="Arial Unicode MS" panose="020B0604020202020204" pitchFamily="34" charset="-128"/>
              </a:rPr>
              <a:t>(2) i := 1</a:t>
            </a:r>
            <a:br>
              <a:rPr lang="en-US" sz="1800">
                <a:latin typeface="Arial Unicode MS" panose="020B0604020202020204" pitchFamily="34" charset="-128"/>
                <a:ea typeface="Arial Unicode MS" panose="020B0604020202020204" pitchFamily="34" charset="-128"/>
                <a:cs typeface="Arial Unicode MS" panose="020B0604020202020204" pitchFamily="34" charset="-128"/>
              </a:rPr>
            </a:br>
            <a:r>
              <a:rPr lang="en-US" sz="1800">
                <a:latin typeface="Arial Unicode MS" panose="020B0604020202020204" pitchFamily="34" charset="-128"/>
                <a:ea typeface="Arial Unicode MS" panose="020B0604020202020204" pitchFamily="34" charset="-128"/>
                <a:cs typeface="Arial Unicode MS" panose="020B0604020202020204" pitchFamily="34" charset="-128"/>
              </a:rPr>
              <a:t>(3) t1 := 4* i</a:t>
            </a:r>
            <a:br>
              <a:rPr lang="en-US" sz="1800">
                <a:latin typeface="Arial Unicode MS" panose="020B0604020202020204" pitchFamily="34" charset="-128"/>
                <a:ea typeface="Arial Unicode MS" panose="020B0604020202020204" pitchFamily="34" charset="-128"/>
                <a:cs typeface="Arial Unicode MS" panose="020B0604020202020204" pitchFamily="34" charset="-128"/>
              </a:rPr>
            </a:br>
            <a:r>
              <a:rPr lang="en-US" sz="1800">
                <a:latin typeface="Arial Unicode MS" panose="020B0604020202020204" pitchFamily="34" charset="-128"/>
                <a:ea typeface="Arial Unicode MS" panose="020B0604020202020204" pitchFamily="34" charset="-128"/>
                <a:cs typeface="Arial Unicode MS" panose="020B0604020202020204" pitchFamily="34" charset="-128"/>
              </a:rPr>
              <a:t>(4) t2 := a[t1] </a:t>
            </a: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800">
                <a:latin typeface="Arial Unicode MS" panose="020B0604020202020204" pitchFamily="34" charset="-128"/>
                <a:ea typeface="Arial Unicode MS" panose="020B0604020202020204" pitchFamily="34" charset="-128"/>
                <a:cs typeface="Arial Unicode MS" panose="020B0604020202020204" pitchFamily="34" charset="-128"/>
              </a:rPr>
              <a:t>compute a[i] */</a:t>
            </a:r>
            <a:br>
              <a:rPr lang="en-US" sz="1800">
                <a:latin typeface="Arial Unicode MS" panose="020B0604020202020204" pitchFamily="34" charset="-128"/>
                <a:ea typeface="Arial Unicode MS" panose="020B0604020202020204" pitchFamily="34" charset="-128"/>
                <a:cs typeface="Arial Unicode MS" panose="020B0604020202020204" pitchFamily="34" charset="-128"/>
              </a:rPr>
            </a:br>
            <a:endParaRPr lang="en-US" sz="180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a:t>
            </a:r>
            <a:r>
              <a:rPr lang="en-US" sz="1800">
                <a:latin typeface="Arial Unicode MS" panose="020B0604020202020204" pitchFamily="34" charset="-128"/>
                <a:ea typeface="Arial Unicode MS" panose="020B0604020202020204" pitchFamily="34" charset="-128"/>
                <a:cs typeface="Arial Unicode MS" panose="020B0604020202020204" pitchFamily="34" charset="-128"/>
              </a:rPr>
              <a:t>5) t3 := 4* i</a:t>
            </a:r>
            <a:br>
              <a:rPr lang="en-US" sz="1800">
                <a:latin typeface="Arial Unicode MS" panose="020B0604020202020204" pitchFamily="34" charset="-128"/>
                <a:ea typeface="Arial Unicode MS" panose="020B0604020202020204" pitchFamily="34" charset="-128"/>
                <a:cs typeface="Arial Unicode MS" panose="020B0604020202020204" pitchFamily="34" charset="-128"/>
              </a:rPr>
            </a:br>
            <a:r>
              <a:rPr lang="en-US" sz="1800">
                <a:latin typeface="Arial Unicode MS" panose="020B0604020202020204" pitchFamily="34" charset="-128"/>
                <a:ea typeface="Arial Unicode MS" panose="020B0604020202020204" pitchFamily="34" charset="-128"/>
                <a:cs typeface="Arial Unicode MS" panose="020B0604020202020204" pitchFamily="34" charset="-128"/>
              </a:rPr>
              <a:t>(6) t4 := b[t3] /*compute b[i] */</a:t>
            </a:r>
            <a:br>
              <a:rPr lang="en-US" sz="1800">
                <a:latin typeface="Arial Unicode MS" panose="020B0604020202020204" pitchFamily="34" charset="-128"/>
                <a:ea typeface="Arial Unicode MS" panose="020B0604020202020204" pitchFamily="34" charset="-128"/>
                <a:cs typeface="Arial Unicode MS" panose="020B0604020202020204" pitchFamily="34" charset="-128"/>
              </a:rPr>
            </a:br>
            <a:r>
              <a:rPr lang="en-US" sz="1800">
                <a:latin typeface="Arial Unicode MS" panose="020B0604020202020204" pitchFamily="34" charset="-128"/>
                <a:ea typeface="Arial Unicode MS" panose="020B0604020202020204" pitchFamily="34" charset="-128"/>
                <a:cs typeface="Arial Unicode MS" panose="020B0604020202020204" pitchFamily="34" charset="-128"/>
              </a:rPr>
              <a:t>(7) t5 := t2*t4</a:t>
            </a:r>
            <a:br>
              <a:rPr lang="en-US" sz="1800">
                <a:latin typeface="Arial Unicode MS" panose="020B0604020202020204" pitchFamily="34" charset="-128"/>
                <a:ea typeface="Arial Unicode MS" panose="020B0604020202020204" pitchFamily="34" charset="-128"/>
                <a:cs typeface="Arial Unicode MS" panose="020B0604020202020204" pitchFamily="34" charset="-128"/>
              </a:rPr>
            </a:br>
            <a:r>
              <a:rPr lang="en-US" sz="1800">
                <a:latin typeface="Arial Unicode MS" panose="020B0604020202020204" pitchFamily="34" charset="-128"/>
                <a:ea typeface="Arial Unicode MS" panose="020B0604020202020204" pitchFamily="34" charset="-128"/>
                <a:cs typeface="Arial Unicode MS" panose="020B0604020202020204" pitchFamily="34" charset="-128"/>
              </a:rPr>
              <a:t>(8) t6 := prod+t5</a:t>
            </a:r>
            <a:br>
              <a:rPr lang="en-US" sz="1800">
                <a:latin typeface="Arial Unicode MS" panose="020B0604020202020204" pitchFamily="34" charset="-128"/>
                <a:ea typeface="Arial Unicode MS" panose="020B0604020202020204" pitchFamily="34" charset="-128"/>
                <a:cs typeface="Arial Unicode MS" panose="020B0604020202020204" pitchFamily="34" charset="-128"/>
              </a:rPr>
            </a:br>
            <a:r>
              <a:rPr lang="en-US" sz="1800">
                <a:latin typeface="Arial Unicode MS" panose="020B0604020202020204" pitchFamily="34" charset="-128"/>
                <a:ea typeface="Arial Unicode MS" panose="020B0604020202020204" pitchFamily="34" charset="-128"/>
                <a:cs typeface="Arial Unicode MS" panose="020B0604020202020204" pitchFamily="34" charset="-128"/>
              </a:rPr>
              <a:t>(9) prod := t6</a:t>
            </a:r>
            <a:br>
              <a:rPr lang="en-US" sz="1800">
                <a:latin typeface="Arial Unicode MS" panose="020B0604020202020204" pitchFamily="34" charset="-128"/>
                <a:ea typeface="Arial Unicode MS" panose="020B0604020202020204" pitchFamily="34" charset="-128"/>
                <a:cs typeface="Arial Unicode MS" panose="020B0604020202020204" pitchFamily="34" charset="-128"/>
              </a:rPr>
            </a:br>
            <a:r>
              <a:rPr lang="en-US" sz="1800">
                <a:latin typeface="Arial Unicode MS" panose="020B0604020202020204" pitchFamily="34" charset="-128"/>
                <a:ea typeface="Arial Unicode MS" panose="020B0604020202020204" pitchFamily="34" charset="-128"/>
                <a:cs typeface="Arial Unicode MS" panose="020B0604020202020204" pitchFamily="34" charset="-128"/>
              </a:rPr>
              <a:t>(10) t7 := i+1</a:t>
            </a:r>
            <a:br>
              <a:rPr lang="en-US" sz="1800">
                <a:latin typeface="Arial Unicode MS" panose="020B0604020202020204" pitchFamily="34" charset="-128"/>
                <a:ea typeface="Arial Unicode MS" panose="020B0604020202020204" pitchFamily="34" charset="-128"/>
                <a:cs typeface="Arial Unicode MS" panose="020B0604020202020204" pitchFamily="34" charset="-128"/>
              </a:rPr>
            </a:br>
            <a:r>
              <a:rPr lang="en-US" sz="1800">
                <a:latin typeface="Arial Unicode MS" panose="020B0604020202020204" pitchFamily="34" charset="-128"/>
                <a:ea typeface="Arial Unicode MS" panose="020B0604020202020204" pitchFamily="34" charset="-128"/>
                <a:cs typeface="Arial Unicode MS" panose="020B0604020202020204" pitchFamily="34" charset="-128"/>
              </a:rPr>
              <a:t>(11) i := t7</a:t>
            </a:r>
            <a:br>
              <a:rPr lang="en-US" sz="1800">
                <a:latin typeface="Arial Unicode MS" panose="020B0604020202020204" pitchFamily="34" charset="-128"/>
                <a:ea typeface="Arial Unicode MS" panose="020B0604020202020204" pitchFamily="34" charset="-128"/>
                <a:cs typeface="Arial Unicode MS" panose="020B0604020202020204" pitchFamily="34" charset="-128"/>
              </a:rPr>
            </a:br>
            <a:r>
              <a:rPr lang="en-US" sz="1800">
                <a:latin typeface="Arial Unicode MS" panose="020B0604020202020204" pitchFamily="34" charset="-128"/>
                <a:ea typeface="Arial Unicode MS" panose="020B0604020202020204" pitchFamily="34" charset="-128"/>
                <a:cs typeface="Arial Unicode MS" panose="020B0604020202020204" pitchFamily="34" charset="-128"/>
              </a:rPr>
              <a:t>(12) if i&lt;=20 goto (3)</a:t>
            </a:r>
            <a:br>
              <a:rPr lang="en-US" sz="1800">
                <a:latin typeface="Arial Unicode MS" panose="020B0604020202020204" pitchFamily="34" charset="-128"/>
                <a:ea typeface="Arial Unicode MS" panose="020B0604020202020204" pitchFamily="34" charset="-128"/>
                <a:cs typeface="Arial Unicode MS" panose="020B0604020202020204" pitchFamily="34" charset="-128"/>
              </a:rPr>
            </a:br>
            <a:r>
              <a:rPr lang="en-US" sz="1800">
                <a:latin typeface="Arial Unicode MS" panose="020B0604020202020204" pitchFamily="34" charset="-128"/>
                <a:ea typeface="Arial Unicode MS" panose="020B0604020202020204" pitchFamily="34" charset="-128"/>
                <a:cs typeface="Arial Unicode MS" panose="020B0604020202020204" pitchFamily="34" charset="-128"/>
              </a:rPr>
              <a:t/>
            </a:r>
            <a:br>
              <a:rPr lang="en-US" sz="1800">
                <a:latin typeface="Arial Unicode MS" panose="020B0604020202020204" pitchFamily="34" charset="-128"/>
                <a:ea typeface="Arial Unicode MS" panose="020B0604020202020204" pitchFamily="34" charset="-128"/>
                <a:cs typeface="Arial Unicode MS" panose="020B0604020202020204" pitchFamily="34" charset="-128"/>
              </a:rPr>
            </a:br>
            <a:r>
              <a:rPr lang="en-US" sz="1800">
                <a:latin typeface="Arial Unicode MS" panose="020B0604020202020204" pitchFamily="34" charset="-128"/>
                <a:ea typeface="Arial Unicode MS" panose="020B0604020202020204" pitchFamily="34" charset="-128"/>
                <a:cs typeface="Arial Unicode MS" panose="020B0604020202020204" pitchFamily="34" charset="-128"/>
              </a:rPr>
              <a:t/>
            </a:r>
            <a:br>
              <a:rPr lang="en-US" sz="1800">
                <a:latin typeface="Arial Unicode MS" panose="020B0604020202020204" pitchFamily="34" charset="-128"/>
                <a:ea typeface="Arial Unicode MS" panose="020B0604020202020204" pitchFamily="34" charset="-128"/>
                <a:cs typeface="Arial Unicode MS" panose="020B0604020202020204" pitchFamily="34" charset="-128"/>
              </a:rPr>
            </a:br>
            <a:r>
              <a:rPr lang="en-US" sz="1800">
                <a:solidFill>
                  <a:srgbClr val="C00000"/>
                </a:solidFill>
                <a:latin typeface="Arial Unicode MS" panose="020B0604020202020204" pitchFamily="34" charset="-128"/>
                <a:ea typeface="Arial Unicode MS" panose="020B0604020202020204" pitchFamily="34" charset="-128"/>
                <a:cs typeface="Arial Unicode MS" panose="020B0604020202020204" pitchFamily="34" charset="-128"/>
              </a:rPr>
              <a:t>Basic block 1</a:t>
            </a:r>
            <a:r>
              <a:rPr lang="en-US" sz="1800">
                <a:latin typeface="Arial Unicode MS" panose="020B0604020202020204" pitchFamily="34" charset="-128"/>
                <a:ea typeface="Arial Unicode MS" panose="020B0604020202020204" pitchFamily="34" charset="-128"/>
                <a:cs typeface="Arial Unicode MS" panose="020B0604020202020204" pitchFamily="34" charset="-128"/>
              </a:rPr>
              <a:t>: Statement (1) to (2) </a:t>
            </a:r>
            <a:endParaRPr lang="en-US" sz="180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US" sz="1800" smtClean="0">
                <a:solidFill>
                  <a:srgbClr val="C00000"/>
                </a:solidFill>
                <a:latin typeface="Arial Unicode MS" panose="020B0604020202020204" pitchFamily="34" charset="-128"/>
                <a:ea typeface="Arial Unicode MS" panose="020B0604020202020204" pitchFamily="34" charset="-128"/>
                <a:cs typeface="Arial Unicode MS" panose="020B0604020202020204" pitchFamily="34" charset="-128"/>
              </a:rPr>
              <a:t>Basic </a:t>
            </a:r>
            <a:r>
              <a:rPr lang="en-US" sz="1800">
                <a:solidFill>
                  <a:srgbClr val="C00000"/>
                </a:solidFill>
                <a:latin typeface="Arial Unicode MS" panose="020B0604020202020204" pitchFamily="34" charset="-128"/>
                <a:ea typeface="Arial Unicode MS" panose="020B0604020202020204" pitchFamily="34" charset="-128"/>
                <a:cs typeface="Arial Unicode MS" panose="020B0604020202020204" pitchFamily="34" charset="-128"/>
              </a:rPr>
              <a:t>block 2</a:t>
            </a:r>
            <a:r>
              <a:rPr lang="en-US" sz="1800">
                <a:latin typeface="Arial Unicode MS" panose="020B0604020202020204" pitchFamily="34" charset="-128"/>
                <a:ea typeface="Arial Unicode MS" panose="020B0604020202020204" pitchFamily="34" charset="-128"/>
                <a:cs typeface="Arial Unicode MS" panose="020B0604020202020204" pitchFamily="34" charset="-128"/>
              </a:rPr>
              <a:t>: Statement (3) to (12)</a:t>
            </a:r>
            <a:br>
              <a:rPr lang="en-US" sz="1800">
                <a:latin typeface="Arial Unicode MS" panose="020B0604020202020204" pitchFamily="34" charset="-128"/>
                <a:ea typeface="Arial Unicode MS" panose="020B0604020202020204" pitchFamily="34" charset="-128"/>
                <a:cs typeface="Arial Unicode MS" panose="020B0604020202020204" pitchFamily="34" charset="-128"/>
              </a:rPr>
            </a:br>
            <a:endParaRPr lang="en-US" sz="180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Date Placeholder 3"/>
          <p:cNvSpPr>
            <a:spLocks noGrp="1"/>
          </p:cNvSpPr>
          <p:nvPr>
            <p:ph type="dt" sz="half" idx="10"/>
          </p:nvPr>
        </p:nvSpPr>
        <p:spPr/>
        <p:txBody>
          <a:bodyPr/>
          <a:lstStyle/>
          <a:p>
            <a:fld id="{30BB061B-2611-40C3-BBDD-8C7DEECF5718}" type="datetime1">
              <a:rPr lang="en-US" smtClean="0"/>
              <a:t>8/19/2020</a:t>
            </a:fld>
            <a:endParaRPr lang="en-US"/>
          </a:p>
        </p:txBody>
      </p:sp>
      <p:sp>
        <p:nvSpPr>
          <p:cNvPr id="5" name="Slide Number Placeholder 4"/>
          <p:cNvSpPr>
            <a:spLocks noGrp="1"/>
          </p:cNvSpPr>
          <p:nvPr>
            <p:ph type="sldNum" sz="quarter" idx="12"/>
          </p:nvPr>
        </p:nvSpPr>
        <p:spPr/>
        <p:txBody>
          <a:bodyPr/>
          <a:lstStyle/>
          <a:p>
            <a:fld id="{2F37411B-2BDF-4BB5-B4EF-1D93D5B8FE57}" type="slidenum">
              <a:rPr lang="en-US" smtClean="0"/>
              <a:t>24</a:t>
            </a:fld>
            <a:endParaRPr lang="en-US"/>
          </a:p>
        </p:txBody>
      </p:sp>
      <p:sp>
        <p:nvSpPr>
          <p:cNvPr id="6" name="Footer Placeholder 5"/>
          <p:cNvSpPr>
            <a:spLocks noGrp="1"/>
          </p:cNvSpPr>
          <p:nvPr>
            <p:ph type="ftr" sz="quarter" idx="11"/>
          </p:nvPr>
        </p:nvSpPr>
        <p:spPr/>
        <p:txBody>
          <a:bodyPr/>
          <a:lstStyle/>
          <a:p>
            <a:r>
              <a:rPr lang="en-US" smtClean="0"/>
              <a:t>Dabal Mahara</a:t>
            </a:r>
            <a:endParaRPr lang="en-US"/>
          </a:p>
        </p:txBody>
      </p:sp>
    </p:spTree>
    <p:extLst>
      <p:ext uri="{BB962C8B-B14F-4D97-AF65-F5344CB8AC3E}">
        <p14:creationId xmlns:p14="http://schemas.microsoft.com/office/powerpoint/2010/main" val="4252518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7553" y="500062"/>
            <a:ext cx="10515600" cy="1325563"/>
          </a:xfrm>
        </p:spPr>
        <p:txBody>
          <a:bodyPr>
            <a:normAutofit/>
          </a:bodyPr>
          <a:lstStyle/>
          <a:p>
            <a:r>
              <a:rPr lang="en-US" sz="3200">
                <a:solidFill>
                  <a:srgbClr val="C00000"/>
                </a:solidFill>
                <a:latin typeface="Arial Unicode MS" panose="020B0604020202020204" pitchFamily="34" charset="-128"/>
                <a:ea typeface="Arial Unicode MS" panose="020B0604020202020204" pitchFamily="34" charset="-128"/>
                <a:cs typeface="Arial Unicode MS" panose="020B0604020202020204" pitchFamily="34" charset="-128"/>
              </a:rPr>
              <a:t>Control Flow Graph</a:t>
            </a:r>
          </a:p>
        </p:txBody>
      </p:sp>
      <p:sp>
        <p:nvSpPr>
          <p:cNvPr id="4" name="Rectangle 3"/>
          <p:cNvSpPr>
            <a:spLocks noGrp="1" noChangeArrowheads="1"/>
          </p:cNvSpPr>
          <p:nvPr>
            <p:ph idx="1"/>
          </p:nvPr>
        </p:nvSpPr>
        <p:spPr/>
        <p:txBody>
          <a:bodyPr>
            <a:noAutofit/>
          </a:bodyPr>
          <a:lstStyle/>
          <a:p>
            <a:pPr marL="571500" indent="-571500"/>
            <a:r>
              <a:rPr lang="en-US" i="1" u="sng">
                <a:latin typeface="Arial Unicode MS" panose="020B0604020202020204" pitchFamily="34" charset="-128"/>
                <a:ea typeface="Arial Unicode MS" panose="020B0604020202020204" pitchFamily="34" charset="-128"/>
                <a:cs typeface="Arial Unicode MS" panose="020B0604020202020204" pitchFamily="34" charset="-128"/>
              </a:rPr>
              <a:t>Definition</a:t>
            </a:r>
            <a:r>
              <a:rPr lang="en-US">
                <a:latin typeface="Arial Unicode MS" panose="020B0604020202020204" pitchFamily="34" charset="-128"/>
                <a:ea typeface="Arial Unicode MS" panose="020B0604020202020204" pitchFamily="34" charset="-128"/>
                <a:cs typeface="Arial Unicode MS" panose="020B0604020202020204" pitchFamily="34" charset="-128"/>
              </a:rPr>
              <a:t>: A control flow graph for a function is a directed graph </a:t>
            </a:r>
            <a:r>
              <a:rPr lang="en-US" i="1">
                <a:latin typeface="Arial Unicode MS" panose="020B0604020202020204" pitchFamily="34" charset="-128"/>
                <a:ea typeface="Arial Unicode MS" panose="020B0604020202020204" pitchFamily="34" charset="-128"/>
                <a:cs typeface="Arial Unicode MS" panose="020B0604020202020204" pitchFamily="34" charset="-128"/>
              </a:rPr>
              <a:t>G</a:t>
            </a:r>
            <a:r>
              <a:rPr lang="en-US">
                <a:latin typeface="Arial Unicode MS" panose="020B0604020202020204" pitchFamily="34" charset="-128"/>
                <a:ea typeface="Arial Unicode MS" panose="020B0604020202020204" pitchFamily="34" charset="-128"/>
                <a:cs typeface="Arial Unicode MS" panose="020B0604020202020204" pitchFamily="34" charset="-128"/>
              </a:rPr>
              <a:t> = (</a:t>
            </a:r>
            <a:r>
              <a:rPr lang="en-US" i="1">
                <a:latin typeface="Arial Unicode MS" panose="020B0604020202020204" pitchFamily="34" charset="-128"/>
                <a:ea typeface="Arial Unicode MS" panose="020B0604020202020204" pitchFamily="34" charset="-128"/>
                <a:cs typeface="Arial Unicode MS" panose="020B0604020202020204" pitchFamily="34" charset="-128"/>
              </a:rPr>
              <a:t>V</a:t>
            </a:r>
            <a:r>
              <a:rPr lang="en-US">
                <a:latin typeface="Arial Unicode MS" panose="020B0604020202020204" pitchFamily="34" charset="-128"/>
                <a:ea typeface="Arial Unicode MS" panose="020B0604020202020204" pitchFamily="34" charset="-128"/>
                <a:cs typeface="Arial Unicode MS" panose="020B0604020202020204" pitchFamily="34" charset="-128"/>
              </a:rPr>
              <a:t>, </a:t>
            </a:r>
            <a:r>
              <a:rPr lang="en-US" i="1">
                <a:latin typeface="Arial Unicode MS" panose="020B0604020202020204" pitchFamily="34" charset="-128"/>
                <a:ea typeface="Arial Unicode MS" panose="020B0604020202020204" pitchFamily="34" charset="-128"/>
                <a:cs typeface="Arial Unicode MS" panose="020B0604020202020204" pitchFamily="34" charset="-128"/>
              </a:rPr>
              <a:t>E</a:t>
            </a:r>
            <a:r>
              <a:rPr lang="en-US">
                <a:latin typeface="Arial Unicode MS" panose="020B0604020202020204" pitchFamily="34" charset="-128"/>
                <a:ea typeface="Arial Unicode MS" panose="020B0604020202020204" pitchFamily="34" charset="-128"/>
                <a:cs typeface="Arial Unicode MS" panose="020B0604020202020204" pitchFamily="34" charset="-128"/>
              </a:rPr>
              <a:t>) such that:</a:t>
            </a:r>
          </a:p>
          <a:p>
            <a:pPr marL="839788" lvl="1" indent="-495300"/>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rPr>
              <a:t>each </a:t>
            </a:r>
            <a:r>
              <a:rPr lang="en-US" sz="2000" i="1" smtClean="0">
                <a:latin typeface="Arial Unicode MS" panose="020B0604020202020204" pitchFamily="34" charset="-128"/>
                <a:ea typeface="Arial Unicode MS" panose="020B0604020202020204" pitchFamily="34" charset="-128"/>
                <a:cs typeface="Arial Unicode MS" panose="020B0604020202020204" pitchFamily="34" charset="-128"/>
              </a:rPr>
              <a:t>v</a:t>
            </a:r>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sym typeface="Symbol" panose="05050102010706020507" pitchFamily="18" charset="2"/>
              </a:rPr>
              <a:t> </a:t>
            </a:r>
            <a:r>
              <a:rPr lang="en-US" sz="2000" i="1" smtClean="0">
                <a:latin typeface="Arial Unicode MS" panose="020B0604020202020204" pitchFamily="34" charset="-128"/>
                <a:ea typeface="Arial Unicode MS" panose="020B0604020202020204" pitchFamily="34" charset="-128"/>
                <a:cs typeface="Arial Unicode MS" panose="020B0604020202020204" pitchFamily="34" charset="-128"/>
                <a:sym typeface="Symbol" panose="05050102010706020507" pitchFamily="18" charset="2"/>
              </a:rPr>
              <a:t>V</a:t>
            </a:r>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sym typeface="Symbol" panose="05050102010706020507" pitchFamily="18" charset="2"/>
              </a:rPr>
              <a:t> is a basic block; and</a:t>
            </a:r>
          </a:p>
          <a:p>
            <a:pPr marL="839788" lvl="1" indent="-495300"/>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sym typeface="Symbol" panose="05050102010706020507" pitchFamily="18" charset="2"/>
              </a:rPr>
              <a:t>there is an edge </a:t>
            </a:r>
            <a:r>
              <a:rPr lang="en-US" sz="2000" i="1" smtClean="0">
                <a:latin typeface="Arial Unicode MS" panose="020B0604020202020204" pitchFamily="34" charset="-128"/>
                <a:ea typeface="Arial Unicode MS" panose="020B0604020202020204" pitchFamily="34" charset="-128"/>
                <a:cs typeface="Arial Unicode MS" panose="020B0604020202020204" pitchFamily="34" charset="-128"/>
                <a:sym typeface="Symbol" panose="05050102010706020507" pitchFamily="18" charset="2"/>
              </a:rPr>
              <a:t>a</a:t>
            </a:r>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sym typeface="Symbol" panose="05050102010706020507" pitchFamily="18" charset="2"/>
              </a:rPr>
              <a:t> </a:t>
            </a:r>
            <a:r>
              <a:rPr lang="en-US" sz="2000" i="1" smtClean="0">
                <a:latin typeface="Arial Unicode MS" panose="020B0604020202020204" pitchFamily="34" charset="-128"/>
                <a:ea typeface="Arial Unicode MS" panose="020B0604020202020204" pitchFamily="34" charset="-128"/>
                <a:cs typeface="Arial Unicode MS" panose="020B0604020202020204" pitchFamily="34" charset="-128"/>
                <a:sym typeface="Symbol" panose="05050102010706020507" pitchFamily="18" charset="2"/>
              </a:rPr>
              <a:t> b</a:t>
            </a:r>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sym typeface="Symbol" panose="05050102010706020507" pitchFamily="18" charset="2"/>
              </a:rPr>
              <a:t>  </a:t>
            </a:r>
            <a:r>
              <a:rPr lang="en-US" sz="2000" i="1" smtClean="0">
                <a:latin typeface="Arial Unicode MS" panose="020B0604020202020204" pitchFamily="34" charset="-128"/>
                <a:ea typeface="Arial Unicode MS" panose="020B0604020202020204" pitchFamily="34" charset="-128"/>
                <a:cs typeface="Arial Unicode MS" panose="020B0604020202020204" pitchFamily="34" charset="-128"/>
                <a:sym typeface="Symbol" panose="05050102010706020507" pitchFamily="18" charset="2"/>
              </a:rPr>
              <a:t>E</a:t>
            </a:r>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sym typeface="Symbol" panose="05050102010706020507" pitchFamily="18" charset="2"/>
              </a:rPr>
              <a:t>  iff  control can go directly from </a:t>
            </a:r>
            <a:r>
              <a:rPr lang="en-US" sz="2000" i="1" smtClean="0">
                <a:latin typeface="Arial Unicode MS" panose="020B0604020202020204" pitchFamily="34" charset="-128"/>
                <a:ea typeface="Arial Unicode MS" panose="020B0604020202020204" pitchFamily="34" charset="-128"/>
                <a:cs typeface="Arial Unicode MS" panose="020B0604020202020204" pitchFamily="34" charset="-128"/>
                <a:sym typeface="Symbol" panose="05050102010706020507" pitchFamily="18" charset="2"/>
              </a:rPr>
              <a:t>a</a:t>
            </a:r>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sym typeface="Symbol" panose="05050102010706020507" pitchFamily="18" charset="2"/>
              </a:rPr>
              <a:t> to </a:t>
            </a:r>
            <a:r>
              <a:rPr lang="en-US" sz="2000" i="1" smtClean="0">
                <a:latin typeface="Arial Unicode MS" panose="020B0604020202020204" pitchFamily="34" charset="-128"/>
                <a:ea typeface="Arial Unicode MS" panose="020B0604020202020204" pitchFamily="34" charset="-128"/>
                <a:cs typeface="Arial Unicode MS" panose="020B0604020202020204" pitchFamily="34" charset="-128"/>
                <a:sym typeface="Symbol" panose="05050102010706020507" pitchFamily="18" charset="2"/>
              </a:rPr>
              <a:t>b</a:t>
            </a:r>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sym typeface="Symbol" panose="05050102010706020507" pitchFamily="18" charset="2"/>
              </a:rPr>
              <a:t>.</a:t>
            </a:r>
          </a:p>
          <a:p>
            <a:pPr marL="571500" indent="-571500"/>
            <a:r>
              <a:rPr lang="en-US" i="1" u="sng" smtClean="0">
                <a:latin typeface="Arial Unicode MS" panose="020B0604020202020204" pitchFamily="34" charset="-128"/>
                <a:ea typeface="Arial Unicode MS" panose="020B0604020202020204" pitchFamily="34" charset="-128"/>
                <a:cs typeface="Arial Unicode MS" panose="020B0604020202020204" pitchFamily="34" charset="-128"/>
                <a:sym typeface="Symbol" panose="05050102010706020507" pitchFamily="18" charset="2"/>
              </a:rPr>
              <a:t>Construction</a:t>
            </a:r>
            <a:r>
              <a:rPr lang="en-US" smtClean="0">
                <a:latin typeface="Arial Unicode MS" panose="020B0604020202020204" pitchFamily="34" charset="-128"/>
                <a:ea typeface="Arial Unicode MS" panose="020B0604020202020204" pitchFamily="34" charset="-128"/>
                <a:cs typeface="Arial Unicode MS" panose="020B0604020202020204" pitchFamily="34" charset="-128"/>
                <a:sym typeface="Symbol" panose="05050102010706020507" pitchFamily="18" charset="2"/>
              </a:rPr>
              <a:t>:</a:t>
            </a:r>
          </a:p>
          <a:p>
            <a:pPr marL="839788" lvl="1" indent="-495300">
              <a:buFont typeface="Wingdings" panose="05000000000000000000" pitchFamily="2" charset="2"/>
              <a:buAutoNum type="arabicPeriod"/>
            </a:pPr>
            <a:r>
              <a:rPr lang="en-US" smtClean="0">
                <a:latin typeface="Arial Unicode MS" panose="020B0604020202020204" pitchFamily="34" charset="-128"/>
                <a:ea typeface="Arial Unicode MS" panose="020B0604020202020204" pitchFamily="34" charset="-128"/>
                <a:cs typeface="Arial Unicode MS" panose="020B0604020202020204" pitchFamily="34" charset="-128"/>
                <a:sym typeface="Symbol" panose="05050102010706020507" pitchFamily="18" charset="2"/>
              </a:rPr>
              <a:t>identify </a:t>
            </a:r>
            <a:r>
              <a:rPr lang="en-US">
                <a:latin typeface="Arial Unicode MS" panose="020B0604020202020204" pitchFamily="34" charset="-128"/>
                <a:ea typeface="Arial Unicode MS" panose="020B0604020202020204" pitchFamily="34" charset="-128"/>
                <a:cs typeface="Arial Unicode MS" panose="020B0604020202020204" pitchFamily="34" charset="-128"/>
                <a:sym typeface="Symbol" panose="05050102010706020507" pitchFamily="18" charset="2"/>
              </a:rPr>
              <a:t>the basic blocks of the function;</a:t>
            </a:r>
          </a:p>
          <a:p>
            <a:pPr marL="839788" lvl="1" indent="-495300">
              <a:buFont typeface="Wingdings" panose="05000000000000000000" pitchFamily="2" charset="2"/>
              <a:buAutoNum type="arabicPeriod"/>
            </a:pPr>
            <a:r>
              <a:rPr lang="en-US">
                <a:latin typeface="Arial Unicode MS" panose="020B0604020202020204" pitchFamily="34" charset="-128"/>
                <a:ea typeface="Arial Unicode MS" panose="020B0604020202020204" pitchFamily="34" charset="-128"/>
                <a:cs typeface="Arial Unicode MS" panose="020B0604020202020204" pitchFamily="34" charset="-128"/>
                <a:sym typeface="Symbol" panose="05050102010706020507" pitchFamily="18" charset="2"/>
              </a:rPr>
              <a:t>there is an edge from block </a:t>
            </a:r>
            <a:r>
              <a:rPr lang="en-US" i="1">
                <a:latin typeface="Arial Unicode MS" panose="020B0604020202020204" pitchFamily="34" charset="-128"/>
                <a:ea typeface="Arial Unicode MS" panose="020B0604020202020204" pitchFamily="34" charset="-128"/>
                <a:cs typeface="Arial Unicode MS" panose="020B0604020202020204" pitchFamily="34" charset="-128"/>
                <a:sym typeface="Symbol" panose="05050102010706020507" pitchFamily="18" charset="2"/>
              </a:rPr>
              <a:t>a</a:t>
            </a:r>
            <a:r>
              <a:rPr lang="en-US">
                <a:latin typeface="Arial Unicode MS" panose="020B0604020202020204" pitchFamily="34" charset="-128"/>
                <a:ea typeface="Arial Unicode MS" panose="020B0604020202020204" pitchFamily="34" charset="-128"/>
                <a:cs typeface="Arial Unicode MS" panose="020B0604020202020204" pitchFamily="34" charset="-128"/>
                <a:sym typeface="Symbol" panose="05050102010706020507" pitchFamily="18" charset="2"/>
              </a:rPr>
              <a:t> to block </a:t>
            </a:r>
            <a:r>
              <a:rPr lang="en-US" i="1">
                <a:latin typeface="Arial Unicode MS" panose="020B0604020202020204" pitchFamily="34" charset="-128"/>
                <a:ea typeface="Arial Unicode MS" panose="020B0604020202020204" pitchFamily="34" charset="-128"/>
                <a:cs typeface="Arial Unicode MS" panose="020B0604020202020204" pitchFamily="34" charset="-128"/>
                <a:sym typeface="Symbol" panose="05050102010706020507" pitchFamily="18" charset="2"/>
              </a:rPr>
              <a:t>b</a:t>
            </a:r>
            <a:r>
              <a:rPr lang="en-US">
                <a:latin typeface="Arial Unicode MS" panose="020B0604020202020204" pitchFamily="34" charset="-128"/>
                <a:ea typeface="Arial Unicode MS" panose="020B0604020202020204" pitchFamily="34" charset="-128"/>
                <a:cs typeface="Arial Unicode MS" panose="020B0604020202020204" pitchFamily="34" charset="-128"/>
                <a:sym typeface="Symbol" panose="05050102010706020507" pitchFamily="18" charset="2"/>
              </a:rPr>
              <a:t> if:</a:t>
            </a:r>
          </a:p>
          <a:p>
            <a:pPr marL="1131888" lvl="2" indent="-438150">
              <a:buClr>
                <a:srgbClr val="0066FF"/>
              </a:buClr>
              <a:buSzPct val="90000"/>
              <a:buFont typeface="Wingdings" panose="05000000000000000000" pitchFamily="2" charset="2"/>
              <a:buAutoNum type="romanLcPeriod"/>
            </a:pPr>
            <a:r>
              <a:rPr lang="en-US">
                <a:latin typeface="Arial Unicode MS" panose="020B0604020202020204" pitchFamily="34" charset="-128"/>
                <a:ea typeface="Arial Unicode MS" panose="020B0604020202020204" pitchFamily="34" charset="-128"/>
                <a:cs typeface="Arial Unicode MS" panose="020B0604020202020204" pitchFamily="34" charset="-128"/>
                <a:sym typeface="Symbol" panose="05050102010706020507" pitchFamily="18" charset="2"/>
              </a:rPr>
              <a:t>there is a (conditional or unconditional) branch from the last instruction of </a:t>
            </a:r>
            <a:r>
              <a:rPr lang="en-US" i="1">
                <a:latin typeface="Arial Unicode MS" panose="020B0604020202020204" pitchFamily="34" charset="-128"/>
                <a:ea typeface="Arial Unicode MS" panose="020B0604020202020204" pitchFamily="34" charset="-128"/>
                <a:cs typeface="Arial Unicode MS" panose="020B0604020202020204" pitchFamily="34" charset="-128"/>
                <a:sym typeface="Symbol" panose="05050102010706020507" pitchFamily="18" charset="2"/>
              </a:rPr>
              <a:t>a</a:t>
            </a:r>
            <a:r>
              <a:rPr lang="en-US">
                <a:latin typeface="Arial Unicode MS" panose="020B0604020202020204" pitchFamily="34" charset="-128"/>
                <a:ea typeface="Arial Unicode MS" panose="020B0604020202020204" pitchFamily="34" charset="-128"/>
                <a:cs typeface="Arial Unicode MS" panose="020B0604020202020204" pitchFamily="34" charset="-128"/>
                <a:sym typeface="Symbol" panose="05050102010706020507" pitchFamily="18" charset="2"/>
              </a:rPr>
              <a:t> to the first instruction of </a:t>
            </a:r>
            <a:r>
              <a:rPr lang="en-US" i="1">
                <a:latin typeface="Arial Unicode MS" panose="020B0604020202020204" pitchFamily="34" charset="-128"/>
                <a:ea typeface="Arial Unicode MS" panose="020B0604020202020204" pitchFamily="34" charset="-128"/>
                <a:cs typeface="Arial Unicode MS" panose="020B0604020202020204" pitchFamily="34" charset="-128"/>
                <a:sym typeface="Symbol" panose="05050102010706020507" pitchFamily="18" charset="2"/>
              </a:rPr>
              <a:t>b</a:t>
            </a:r>
            <a:r>
              <a:rPr lang="en-US">
                <a:latin typeface="Arial Unicode MS" panose="020B0604020202020204" pitchFamily="34" charset="-128"/>
                <a:ea typeface="Arial Unicode MS" panose="020B0604020202020204" pitchFamily="34" charset="-128"/>
                <a:cs typeface="Arial Unicode MS" panose="020B0604020202020204" pitchFamily="34" charset="-128"/>
                <a:sym typeface="Symbol" panose="05050102010706020507" pitchFamily="18" charset="2"/>
              </a:rPr>
              <a:t>; or</a:t>
            </a:r>
          </a:p>
          <a:p>
            <a:pPr marL="1131888" lvl="2" indent="-438150">
              <a:buClr>
                <a:srgbClr val="0066FF"/>
              </a:buClr>
              <a:buSzPct val="90000"/>
              <a:buFont typeface="Wingdings" panose="05000000000000000000" pitchFamily="2" charset="2"/>
              <a:buAutoNum type="romanLcPeriod"/>
            </a:pPr>
            <a:r>
              <a:rPr lang="en-US">
                <a:latin typeface="Arial Unicode MS" panose="020B0604020202020204" pitchFamily="34" charset="-128"/>
                <a:ea typeface="Arial Unicode MS" panose="020B0604020202020204" pitchFamily="34" charset="-128"/>
                <a:cs typeface="Arial Unicode MS" panose="020B0604020202020204" pitchFamily="34" charset="-128"/>
                <a:sym typeface="Symbol" panose="05050102010706020507" pitchFamily="18" charset="2"/>
              </a:rPr>
              <a:t>b immediately follows a in the textual order of the program, and a does not end in an unconditional branch.</a:t>
            </a:r>
          </a:p>
        </p:txBody>
      </p:sp>
      <p:sp>
        <p:nvSpPr>
          <p:cNvPr id="3" name="Date Placeholder 2"/>
          <p:cNvSpPr>
            <a:spLocks noGrp="1"/>
          </p:cNvSpPr>
          <p:nvPr>
            <p:ph type="dt" sz="half" idx="10"/>
          </p:nvPr>
        </p:nvSpPr>
        <p:spPr/>
        <p:txBody>
          <a:bodyPr/>
          <a:lstStyle/>
          <a:p>
            <a:fld id="{8924C54C-7865-440B-879C-62A0457A16F0}" type="datetime1">
              <a:rPr lang="en-US" smtClean="0"/>
              <a:t>8/19/2020</a:t>
            </a:fld>
            <a:endParaRPr lang="en-US"/>
          </a:p>
        </p:txBody>
      </p:sp>
      <p:sp>
        <p:nvSpPr>
          <p:cNvPr id="5" name="Slide Number Placeholder 4"/>
          <p:cNvSpPr>
            <a:spLocks noGrp="1"/>
          </p:cNvSpPr>
          <p:nvPr>
            <p:ph type="sldNum" sz="quarter" idx="12"/>
          </p:nvPr>
        </p:nvSpPr>
        <p:spPr/>
        <p:txBody>
          <a:bodyPr/>
          <a:lstStyle/>
          <a:p>
            <a:fld id="{2F37411B-2BDF-4BB5-B4EF-1D93D5B8FE57}" type="slidenum">
              <a:rPr lang="en-US" smtClean="0"/>
              <a:t>25</a:t>
            </a:fld>
            <a:endParaRPr lang="en-US"/>
          </a:p>
        </p:txBody>
      </p:sp>
      <p:sp>
        <p:nvSpPr>
          <p:cNvPr id="6" name="Footer Placeholder 5"/>
          <p:cNvSpPr>
            <a:spLocks noGrp="1"/>
          </p:cNvSpPr>
          <p:nvPr>
            <p:ph type="ftr" sz="quarter" idx="11"/>
          </p:nvPr>
        </p:nvSpPr>
        <p:spPr/>
        <p:txBody>
          <a:bodyPr/>
          <a:lstStyle/>
          <a:p>
            <a:r>
              <a:rPr lang="en-US" smtClean="0"/>
              <a:t>Dabal Mahara</a:t>
            </a:r>
            <a:endParaRPr lang="en-US"/>
          </a:p>
        </p:txBody>
      </p:sp>
    </p:spTree>
    <p:extLst>
      <p:ext uri="{BB962C8B-B14F-4D97-AF65-F5344CB8AC3E}">
        <p14:creationId xmlns:p14="http://schemas.microsoft.com/office/powerpoint/2010/main" val="9228051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3"/>
          <a:srcRect l="649" t="51250" r="-649" b="1000"/>
          <a:stretch/>
        </p:blipFill>
        <p:spPr>
          <a:xfrm>
            <a:off x="718165" y="1304361"/>
            <a:ext cx="8283816" cy="2998695"/>
          </a:xfrm>
          <a:prstGeom prst="rect">
            <a:avLst/>
          </a:prstGeom>
        </p:spPr>
      </p:pic>
      <p:cxnSp>
        <p:nvCxnSpPr>
          <p:cNvPr id="3" name="Straight Connector 2"/>
          <p:cNvCxnSpPr/>
          <p:nvPr/>
        </p:nvCxnSpPr>
        <p:spPr>
          <a:xfrm>
            <a:off x="5405718" y="4303056"/>
            <a:ext cx="2312894" cy="0"/>
          </a:xfrm>
          <a:prstGeom prst="line">
            <a:avLst/>
          </a:prstGeom>
        </p:spPr>
        <p:style>
          <a:lnRef idx="1">
            <a:schemeClr val="dk1"/>
          </a:lnRef>
          <a:fillRef idx="0">
            <a:schemeClr val="dk1"/>
          </a:fillRef>
          <a:effectRef idx="0">
            <a:schemeClr val="dk1"/>
          </a:effectRef>
          <a:fontRef idx="minor">
            <a:schemeClr val="tx1"/>
          </a:fontRef>
        </p:style>
      </p:cxnSp>
      <p:sp>
        <p:nvSpPr>
          <p:cNvPr id="5" name="TextBox 4"/>
          <p:cNvSpPr txBox="1"/>
          <p:nvPr/>
        </p:nvSpPr>
        <p:spPr>
          <a:xfrm>
            <a:off x="3617259" y="4666129"/>
            <a:ext cx="3119718" cy="338554"/>
          </a:xfrm>
          <a:prstGeom prst="rect">
            <a:avLst/>
          </a:prstGeom>
          <a:noFill/>
        </p:spPr>
        <p:txBody>
          <a:bodyPr wrap="square" rtlCol="0">
            <a:spAutoFit/>
          </a:bodyPr>
          <a:lstStyle/>
          <a:p>
            <a:pPr algn="ctr"/>
            <a:r>
              <a:rPr lang="en-US" sz="1600" smtClean="0">
                <a:solidFill>
                  <a:srgbClr val="C00000"/>
                </a:solidFill>
                <a:latin typeface="Arial Unicode MS" panose="020B0604020202020204" pitchFamily="34" charset="-128"/>
                <a:ea typeface="Arial Unicode MS" panose="020B0604020202020204" pitchFamily="34" charset="-128"/>
                <a:cs typeface="Arial Unicode MS" panose="020B0604020202020204" pitchFamily="34" charset="-128"/>
              </a:rPr>
              <a:t>Fig. Flow graph</a:t>
            </a:r>
            <a:endParaRPr lang="en-US" sz="1600">
              <a:solidFill>
                <a:srgbClr val="C00000"/>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2" name="Date Placeholder 1"/>
          <p:cNvSpPr>
            <a:spLocks noGrp="1"/>
          </p:cNvSpPr>
          <p:nvPr>
            <p:ph type="dt" sz="half" idx="10"/>
          </p:nvPr>
        </p:nvSpPr>
        <p:spPr/>
        <p:txBody>
          <a:bodyPr/>
          <a:lstStyle/>
          <a:p>
            <a:fld id="{DBBAEC43-CC8A-4DB5-8D39-0061D41F8C08}" type="datetime1">
              <a:rPr lang="en-US" smtClean="0"/>
              <a:t>8/19/2020</a:t>
            </a:fld>
            <a:endParaRPr lang="en-US"/>
          </a:p>
        </p:txBody>
      </p:sp>
      <p:sp>
        <p:nvSpPr>
          <p:cNvPr id="6" name="Slide Number Placeholder 5"/>
          <p:cNvSpPr>
            <a:spLocks noGrp="1"/>
          </p:cNvSpPr>
          <p:nvPr>
            <p:ph type="sldNum" sz="quarter" idx="12"/>
          </p:nvPr>
        </p:nvSpPr>
        <p:spPr/>
        <p:txBody>
          <a:bodyPr/>
          <a:lstStyle/>
          <a:p>
            <a:fld id="{2F37411B-2BDF-4BB5-B4EF-1D93D5B8FE57}" type="slidenum">
              <a:rPr lang="en-US" smtClean="0"/>
              <a:t>26</a:t>
            </a:fld>
            <a:endParaRPr lang="en-US"/>
          </a:p>
        </p:txBody>
      </p:sp>
      <p:sp>
        <p:nvSpPr>
          <p:cNvPr id="7" name="Footer Placeholder 6"/>
          <p:cNvSpPr>
            <a:spLocks noGrp="1"/>
          </p:cNvSpPr>
          <p:nvPr>
            <p:ph type="ftr" sz="quarter" idx="11"/>
          </p:nvPr>
        </p:nvSpPr>
        <p:spPr/>
        <p:txBody>
          <a:bodyPr/>
          <a:lstStyle/>
          <a:p>
            <a:r>
              <a:rPr lang="en-US" smtClean="0"/>
              <a:t>Dabal Mahara</a:t>
            </a:r>
            <a:endParaRPr lang="en-US"/>
          </a:p>
        </p:txBody>
      </p:sp>
    </p:spTree>
    <p:extLst>
      <p:ext uri="{BB962C8B-B14F-4D97-AF65-F5344CB8AC3E}">
        <p14:creationId xmlns:p14="http://schemas.microsoft.com/office/powerpoint/2010/main" val="32079926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fld id="{E2AC7DB7-06AF-4C05-A145-2FCA8302FD87}" type="slidenum">
              <a:rPr lang="en-US" altLang="en-US"/>
              <a:pPr/>
              <a:t>27</a:t>
            </a:fld>
            <a:endParaRPr lang="en-US" altLang="en-US"/>
          </a:p>
        </p:txBody>
      </p:sp>
      <p:sp>
        <p:nvSpPr>
          <p:cNvPr id="94210" name="Rectangle 2"/>
          <p:cNvSpPr>
            <a:spLocks noGrp="1" noChangeArrowheads="1"/>
          </p:cNvSpPr>
          <p:nvPr>
            <p:ph type="title"/>
          </p:nvPr>
        </p:nvSpPr>
        <p:spPr>
          <a:xfrm>
            <a:off x="609600" y="135685"/>
            <a:ext cx="10972800" cy="868362"/>
          </a:xfrm>
        </p:spPr>
        <p:txBody>
          <a:bodyPr>
            <a:normAutofit/>
          </a:bodyPr>
          <a:lstStyle/>
          <a:p>
            <a:r>
              <a:rPr lang="en-US" sz="3600" b="1">
                <a:solidFill>
                  <a:srgbClr val="C00000"/>
                </a:solidFill>
              </a:rPr>
              <a:t>Basic Blocks and Flow Graphs</a:t>
            </a:r>
          </a:p>
        </p:txBody>
      </p:sp>
      <p:sp>
        <p:nvSpPr>
          <p:cNvPr id="94212" name="Rectangle 4"/>
          <p:cNvSpPr>
            <a:spLocks noGrp="1" noChangeArrowheads="1"/>
          </p:cNvSpPr>
          <p:nvPr>
            <p:ph sz="quarter" idx="1"/>
          </p:nvPr>
        </p:nvSpPr>
        <p:spPr>
          <a:xfrm>
            <a:off x="2129118" y="3767883"/>
            <a:ext cx="3810000" cy="2341563"/>
          </a:xfrm>
        </p:spPr>
        <p:txBody>
          <a:bodyPr/>
          <a:lstStyle/>
          <a:p>
            <a:pPr>
              <a:buFont typeface="Wingdings" panose="05000000000000000000" pitchFamily="2" charset="2"/>
              <a:buNone/>
            </a:pPr>
            <a:r>
              <a:rPr lang="en-US" sz="2600" i="1" u="sng"/>
              <a:t>Example</a:t>
            </a:r>
            <a:r>
              <a:rPr lang="en-US" sz="2600"/>
              <a:t>:</a:t>
            </a:r>
          </a:p>
          <a:p>
            <a:pPr>
              <a:buFont typeface="Wingdings" panose="05000000000000000000" pitchFamily="2" charset="2"/>
              <a:buNone/>
            </a:pPr>
            <a:r>
              <a:rPr lang="en-US" sz="1800" b="1">
                <a:latin typeface="Courier New" panose="02070309020205020404" pitchFamily="49" charset="0"/>
                <a:cs typeface="Courier New" panose="02070309020205020404" pitchFamily="49" charset="0"/>
              </a:rPr>
              <a:t>     L1: if x &gt; y goto L0</a:t>
            </a:r>
          </a:p>
          <a:p>
            <a:pPr>
              <a:buFont typeface="Wingdings" panose="05000000000000000000" pitchFamily="2" charset="2"/>
              <a:buNone/>
            </a:pPr>
            <a:r>
              <a:rPr lang="en-US" sz="1800" b="1">
                <a:latin typeface="Courier New" panose="02070309020205020404" pitchFamily="49" charset="0"/>
                <a:cs typeface="Courier New" panose="02070309020205020404" pitchFamily="49" charset="0"/>
              </a:rPr>
              <a:t>         t1 = x+1  </a:t>
            </a:r>
          </a:p>
          <a:p>
            <a:pPr>
              <a:buFont typeface="Wingdings" panose="05000000000000000000" pitchFamily="2" charset="2"/>
              <a:buNone/>
            </a:pPr>
            <a:r>
              <a:rPr lang="en-US" sz="1800" b="1">
                <a:latin typeface="Courier New" panose="02070309020205020404" pitchFamily="49" charset="0"/>
                <a:cs typeface="Courier New" panose="02070309020205020404" pitchFamily="49" charset="0"/>
              </a:rPr>
              <a:t>         x = t1</a:t>
            </a:r>
          </a:p>
          <a:p>
            <a:pPr>
              <a:buFont typeface="Wingdings" panose="05000000000000000000" pitchFamily="2" charset="2"/>
              <a:buNone/>
            </a:pPr>
            <a:r>
              <a:rPr lang="en-US" sz="1800" b="1">
                <a:latin typeface="Courier New" panose="02070309020205020404" pitchFamily="49" charset="0"/>
                <a:cs typeface="Courier New" panose="02070309020205020404" pitchFamily="49" charset="0"/>
              </a:rPr>
              <a:t>     L0: y = 0</a:t>
            </a:r>
          </a:p>
          <a:p>
            <a:pPr>
              <a:buFont typeface="Wingdings" panose="05000000000000000000" pitchFamily="2" charset="2"/>
              <a:buNone/>
            </a:pPr>
            <a:r>
              <a:rPr lang="en-US" sz="1800" b="1">
                <a:latin typeface="Courier New" panose="02070309020205020404" pitchFamily="49" charset="0"/>
                <a:cs typeface="Courier New" panose="02070309020205020404" pitchFamily="49" charset="0"/>
              </a:rPr>
              <a:t>         goto L1</a:t>
            </a:r>
          </a:p>
        </p:txBody>
      </p:sp>
      <p:sp>
        <p:nvSpPr>
          <p:cNvPr id="94211" name="Rectangle 3"/>
          <p:cNvSpPr>
            <a:spLocks noGrp="1" noChangeArrowheads="1"/>
          </p:cNvSpPr>
          <p:nvPr>
            <p:ph type="body" sz="half" idx="3"/>
          </p:nvPr>
        </p:nvSpPr>
        <p:spPr>
          <a:xfrm>
            <a:off x="784412" y="1174733"/>
            <a:ext cx="8229600" cy="2133600"/>
          </a:xfrm>
        </p:spPr>
        <p:txBody>
          <a:bodyPr/>
          <a:lstStyle/>
          <a:p>
            <a:pPr>
              <a:lnSpc>
                <a:spcPct val="90000"/>
              </a:lnSpc>
            </a:pPr>
            <a:r>
              <a:rPr lang="en-US" sz="2600"/>
              <a:t>For program analysis and optimization, we need to know the program’s control flow behavior.</a:t>
            </a:r>
          </a:p>
          <a:p>
            <a:pPr>
              <a:lnSpc>
                <a:spcPct val="90000"/>
              </a:lnSpc>
            </a:pPr>
            <a:r>
              <a:rPr lang="en-US" sz="2600"/>
              <a:t>For this, we:</a:t>
            </a:r>
          </a:p>
          <a:p>
            <a:pPr lvl="1">
              <a:lnSpc>
                <a:spcPct val="90000"/>
              </a:lnSpc>
            </a:pPr>
            <a:r>
              <a:rPr lang="en-US" sz="2200"/>
              <a:t>group three-address instructions into </a:t>
            </a:r>
            <a:r>
              <a:rPr lang="en-US" sz="2200" i="1" u="sng"/>
              <a:t>basic blocks</a:t>
            </a:r>
            <a:r>
              <a:rPr lang="en-US" sz="2200"/>
              <a:t>;</a:t>
            </a:r>
          </a:p>
          <a:p>
            <a:pPr lvl="1">
              <a:lnSpc>
                <a:spcPct val="90000"/>
              </a:lnSpc>
            </a:pPr>
            <a:r>
              <a:rPr lang="en-US" sz="2200"/>
              <a:t>represent control flow behavior using </a:t>
            </a:r>
            <a:r>
              <a:rPr lang="en-US" sz="2200" i="1" u="sng"/>
              <a:t>control flow graphs</a:t>
            </a:r>
            <a:r>
              <a:rPr lang="en-US" sz="2200"/>
              <a:t>.</a:t>
            </a:r>
          </a:p>
        </p:txBody>
      </p:sp>
      <p:pic>
        <p:nvPicPr>
          <p:cNvPr id="94214" name="Picture 6" descr="cfg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1000" y="3577155"/>
            <a:ext cx="3195218" cy="2899845"/>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p:cNvSpPr>
            <a:spLocks noGrp="1"/>
          </p:cNvSpPr>
          <p:nvPr>
            <p:ph type="dt" sz="half" idx="10"/>
          </p:nvPr>
        </p:nvSpPr>
        <p:spPr/>
        <p:txBody>
          <a:bodyPr/>
          <a:lstStyle/>
          <a:p>
            <a:fld id="{0935BBF9-6179-4C1B-8B51-491BE0DAD88B}" type="datetime1">
              <a:rPr lang="en-US" altLang="en-US" smtClean="0"/>
              <a:t>8/19/2020</a:t>
            </a:fld>
            <a:endParaRPr lang="en-US" altLang="en-US"/>
          </a:p>
        </p:txBody>
      </p:sp>
      <p:sp>
        <p:nvSpPr>
          <p:cNvPr id="3" name="Footer Placeholder 2"/>
          <p:cNvSpPr>
            <a:spLocks noGrp="1"/>
          </p:cNvSpPr>
          <p:nvPr>
            <p:ph type="ftr" sz="quarter" idx="11"/>
          </p:nvPr>
        </p:nvSpPr>
        <p:spPr/>
        <p:txBody>
          <a:bodyPr/>
          <a:lstStyle/>
          <a:p>
            <a:r>
              <a:rPr lang="en-US" altLang="en-US" smtClean="0"/>
              <a:t>Dabal Mahara</a:t>
            </a:r>
            <a:endParaRPr lang="en-US" altLang="en-US"/>
          </a:p>
        </p:txBody>
      </p:sp>
    </p:spTree>
    <p:extLst>
      <p:ext uri="{BB962C8B-B14F-4D97-AF65-F5344CB8AC3E}">
        <p14:creationId xmlns:p14="http://schemas.microsoft.com/office/powerpoint/2010/main" val="6748094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Slide Number Placeholder 7"/>
          <p:cNvSpPr>
            <a:spLocks noGrp="1"/>
          </p:cNvSpPr>
          <p:nvPr>
            <p:ph type="sldNum" sz="quarter" idx="12"/>
          </p:nvPr>
        </p:nvSpPr>
        <p:spPr/>
        <p:txBody>
          <a:bodyPr/>
          <a:lstStyle/>
          <a:p>
            <a:fld id="{ADAF8C0F-BC6A-4E79-B08D-06711B11CB9C}" type="slidenum">
              <a:rPr lang="en-US" altLang="en-US"/>
              <a:pPr/>
              <a:t>28</a:t>
            </a:fld>
            <a:endParaRPr lang="en-US" altLang="en-US"/>
          </a:p>
        </p:txBody>
      </p:sp>
      <p:sp>
        <p:nvSpPr>
          <p:cNvPr id="100354" name="Rectangle 2"/>
          <p:cNvSpPr>
            <a:spLocks noGrp="1" noChangeArrowheads="1"/>
          </p:cNvSpPr>
          <p:nvPr>
            <p:ph type="title"/>
          </p:nvPr>
        </p:nvSpPr>
        <p:spPr>
          <a:xfrm>
            <a:off x="609600" y="83240"/>
            <a:ext cx="10972800" cy="868362"/>
          </a:xfrm>
        </p:spPr>
        <p:txBody>
          <a:bodyPr>
            <a:normAutofit/>
          </a:bodyPr>
          <a:lstStyle/>
          <a:p>
            <a:r>
              <a:rPr lang="en-US" sz="3600" b="1">
                <a:solidFill>
                  <a:srgbClr val="C00000"/>
                </a:solidFill>
              </a:rPr>
              <a:t>Example</a:t>
            </a:r>
          </a:p>
        </p:txBody>
      </p:sp>
      <p:sp>
        <p:nvSpPr>
          <p:cNvPr id="100356" name="Rectangle 4"/>
          <p:cNvSpPr>
            <a:spLocks noGrp="1" noChangeArrowheads="1"/>
          </p:cNvSpPr>
          <p:nvPr>
            <p:ph sz="quarter" idx="1"/>
          </p:nvPr>
        </p:nvSpPr>
        <p:spPr>
          <a:xfrm>
            <a:off x="2021541" y="951602"/>
            <a:ext cx="2895600" cy="2341563"/>
          </a:xfrm>
        </p:spPr>
        <p:txBody>
          <a:bodyPr>
            <a:normAutofit fontScale="92500" lnSpcReduction="20000"/>
          </a:bodyPr>
          <a:lstStyle/>
          <a:p>
            <a:pPr>
              <a:buFont typeface="Wingdings" panose="05000000000000000000" pitchFamily="2" charset="2"/>
              <a:buNone/>
            </a:pPr>
            <a:r>
              <a:rPr lang="en-US" sz="1500"/>
              <a:t>int dotprod(int a[], int b[], int N)</a:t>
            </a:r>
          </a:p>
          <a:p>
            <a:pPr>
              <a:buFont typeface="Wingdings" panose="05000000000000000000" pitchFamily="2" charset="2"/>
              <a:buNone/>
            </a:pPr>
            <a:r>
              <a:rPr lang="en-US" sz="1500"/>
              <a:t>{</a:t>
            </a:r>
          </a:p>
          <a:p>
            <a:pPr>
              <a:buFont typeface="Wingdings" panose="05000000000000000000" pitchFamily="2" charset="2"/>
              <a:buNone/>
            </a:pPr>
            <a:r>
              <a:rPr lang="en-US" sz="1500"/>
              <a:t>   int i, prod = 0;</a:t>
            </a:r>
          </a:p>
          <a:p>
            <a:pPr>
              <a:buFont typeface="Wingdings" panose="05000000000000000000" pitchFamily="2" charset="2"/>
              <a:buNone/>
            </a:pPr>
            <a:r>
              <a:rPr lang="en-US" sz="1500"/>
              <a:t>   for (i = 1; i </a:t>
            </a:r>
            <a:r>
              <a:rPr lang="en-US" sz="1500">
                <a:sym typeface="Symbol" panose="05050102010706020507" pitchFamily="18" charset="2"/>
              </a:rPr>
              <a:t></a:t>
            </a:r>
            <a:r>
              <a:rPr lang="en-US" sz="1500"/>
              <a:t> N; i++) {</a:t>
            </a:r>
          </a:p>
          <a:p>
            <a:pPr>
              <a:buFont typeface="Wingdings" panose="05000000000000000000" pitchFamily="2" charset="2"/>
              <a:buNone/>
            </a:pPr>
            <a:r>
              <a:rPr lang="en-US" sz="1500"/>
              <a:t>      prod += a[i]</a:t>
            </a:r>
            <a:r>
              <a:rPr lang="en-US" sz="1500">
                <a:sym typeface="Symbol" panose="05050102010706020507" pitchFamily="18" charset="2"/>
              </a:rPr>
              <a:t></a:t>
            </a:r>
            <a:r>
              <a:rPr lang="en-US" sz="1500"/>
              <a:t>b[i];</a:t>
            </a:r>
          </a:p>
          <a:p>
            <a:pPr>
              <a:buFont typeface="Wingdings" panose="05000000000000000000" pitchFamily="2" charset="2"/>
              <a:buNone/>
            </a:pPr>
            <a:r>
              <a:rPr lang="en-US" sz="1500"/>
              <a:t>   }</a:t>
            </a:r>
          </a:p>
          <a:p>
            <a:pPr>
              <a:buFont typeface="Wingdings" panose="05000000000000000000" pitchFamily="2" charset="2"/>
              <a:buNone/>
            </a:pPr>
            <a:r>
              <a:rPr lang="en-US" sz="1500"/>
              <a:t>   return prod;</a:t>
            </a:r>
          </a:p>
          <a:p>
            <a:pPr>
              <a:buFont typeface="Wingdings" panose="05000000000000000000" pitchFamily="2" charset="2"/>
              <a:buNone/>
            </a:pPr>
            <a:r>
              <a:rPr lang="en-US" sz="1500"/>
              <a:t>}</a:t>
            </a:r>
          </a:p>
        </p:txBody>
      </p:sp>
      <p:graphicFrame>
        <p:nvGraphicFramePr>
          <p:cNvPr id="100747" name="Group 395"/>
          <p:cNvGraphicFramePr>
            <a:graphicFrameLocks noGrp="1"/>
          </p:cNvGraphicFramePr>
          <p:nvPr>
            <p:ph sz="half" idx="3"/>
            <p:extLst>
              <p:ext uri="{D42A27DB-BD31-4B8C-83A1-F6EECF244321}">
                <p14:modId xmlns:p14="http://schemas.microsoft.com/office/powerpoint/2010/main" val="3755552900"/>
              </p:ext>
            </p:extLst>
          </p:nvPr>
        </p:nvGraphicFramePr>
        <p:xfrm>
          <a:off x="6172200" y="1295400"/>
          <a:ext cx="4038600" cy="4922520"/>
        </p:xfrm>
        <a:graphic>
          <a:graphicData uri="http://schemas.openxmlformats.org/drawingml/2006/table">
            <a:tbl>
              <a:tblPr/>
              <a:tblGrid>
                <a:gridCol w="563563"/>
                <a:gridCol w="1779587"/>
                <a:gridCol w="755650"/>
                <a:gridCol w="939800"/>
              </a:tblGrid>
              <a:tr h="228600">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Narrow" panose="020B0606020202030204" pitchFamily="34" charset="0"/>
                          <a:cs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Narrow" panose="020B0606020202030204" pitchFamily="34" charset="0"/>
                          <a:cs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Narrow" panose="020B0606020202030204" pitchFamily="34" charset="0"/>
                          <a:cs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sz="1300" b="1" i="1" u="sng" strike="noStrike" cap="none" normalizeH="0" baseline="0" smtClean="0">
                          <a:ln>
                            <a:noFill/>
                          </a:ln>
                          <a:solidFill>
                            <a:schemeClr val="tx1"/>
                          </a:solidFill>
                          <a:effectLst/>
                          <a:latin typeface="Arial Narrow" panose="020B0606020202030204" pitchFamily="34" charset="0"/>
                          <a:cs typeface="Arial" panose="020B0604020202020204" pitchFamily="34" charset="0"/>
                        </a:rPr>
                        <a:t>No.</a:t>
                      </a:r>
                    </a:p>
                  </a:txBody>
                  <a:tcP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Narrow" panose="020B0606020202030204" pitchFamily="34" charset="0"/>
                          <a:cs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Narrow" panose="020B0606020202030204" pitchFamily="34" charset="0"/>
                          <a:cs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Narrow" panose="020B0606020202030204" pitchFamily="34" charset="0"/>
                          <a:cs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sz="1300" b="1" i="1" u="sng" strike="noStrike" cap="none" normalizeH="0" baseline="0" smtClean="0">
                          <a:ln>
                            <a:noFill/>
                          </a:ln>
                          <a:solidFill>
                            <a:schemeClr val="tx1"/>
                          </a:solidFill>
                          <a:effectLst/>
                          <a:latin typeface="Arial Narrow" panose="020B0606020202030204" pitchFamily="34" charset="0"/>
                          <a:cs typeface="Arial" panose="020B0604020202020204" pitchFamily="34" charset="0"/>
                        </a:rPr>
                        <a:t>Instruction</a:t>
                      </a:r>
                    </a:p>
                  </a:txBody>
                  <a:tcP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Narrow" panose="020B0606020202030204" pitchFamily="34" charset="0"/>
                          <a:cs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Narrow" panose="020B0606020202030204" pitchFamily="34" charset="0"/>
                          <a:cs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Narrow" panose="020B0606020202030204" pitchFamily="34" charset="0"/>
                          <a:cs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sz="1300" b="1" i="1" u="sng" strike="noStrike" cap="none" normalizeH="0" baseline="0" smtClean="0">
                          <a:ln>
                            <a:noFill/>
                          </a:ln>
                          <a:solidFill>
                            <a:schemeClr val="tx1"/>
                          </a:solidFill>
                          <a:effectLst/>
                          <a:latin typeface="Arial Narrow" panose="020B0606020202030204" pitchFamily="34" charset="0"/>
                          <a:cs typeface="Arial" panose="020B0604020202020204" pitchFamily="34" charset="0"/>
                        </a:rPr>
                        <a:t>leader?</a:t>
                      </a:r>
                    </a:p>
                  </a:txBody>
                  <a:tcP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Narrow" panose="020B0606020202030204" pitchFamily="34" charset="0"/>
                          <a:cs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Narrow" panose="020B0606020202030204" pitchFamily="34" charset="0"/>
                          <a:cs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Narrow" panose="020B0606020202030204" pitchFamily="34" charset="0"/>
                          <a:cs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sz="1300" b="1" i="1" u="sng" strike="noStrike" cap="none" normalizeH="0" baseline="0" smtClean="0">
                          <a:ln>
                            <a:noFill/>
                          </a:ln>
                          <a:solidFill>
                            <a:schemeClr val="tx1"/>
                          </a:solidFill>
                          <a:effectLst/>
                          <a:latin typeface="Arial Narrow" panose="020B0606020202030204" pitchFamily="34" charset="0"/>
                          <a:cs typeface="Arial" panose="020B0604020202020204" pitchFamily="34" charset="0"/>
                        </a:rPr>
                        <a:t>Block No.</a:t>
                      </a:r>
                    </a:p>
                  </a:txBody>
                  <a:tcP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Narrow" panose="020B0606020202030204" pitchFamily="34" charset="0"/>
                          <a:cs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Narrow" panose="020B0606020202030204" pitchFamily="34" charset="0"/>
                          <a:cs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Narrow" panose="020B0606020202030204" pitchFamily="34" charset="0"/>
                          <a:cs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sz="13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a:t>
                      </a:r>
                    </a:p>
                  </a:txBody>
                  <a:tcP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Narrow" panose="020B0606020202030204" pitchFamily="34" charset="0"/>
                          <a:cs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Narrow" panose="020B0606020202030204" pitchFamily="34" charset="0"/>
                          <a:cs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Narrow" panose="020B0606020202030204" pitchFamily="34" charset="0"/>
                          <a:cs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sz="1300" b="0" i="0" u="none" strike="noStrike" cap="none" normalizeH="0" baseline="0" smtClean="0">
                          <a:ln>
                            <a:noFill/>
                          </a:ln>
                          <a:solidFill>
                            <a:schemeClr val="tx1"/>
                          </a:solidFill>
                          <a:effectLst/>
                          <a:latin typeface="Courier New" panose="02070309020205020404" pitchFamily="49" charset="0"/>
                          <a:cs typeface="Courier New" panose="02070309020205020404" pitchFamily="49" charset="0"/>
                        </a:rPr>
                        <a:t>enter dotprod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Narrow" panose="020B0606020202030204" pitchFamily="34" charset="0"/>
                          <a:cs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Narrow" panose="020B0606020202030204" pitchFamily="34" charset="0"/>
                          <a:cs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Narrow" panose="020B0606020202030204" pitchFamily="34" charset="0"/>
                          <a:cs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sz="13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rPr>
                        <a:t>Y</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Narrow" panose="020B0606020202030204" pitchFamily="34" charset="0"/>
                          <a:cs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Narrow" panose="020B0606020202030204" pitchFamily="34" charset="0"/>
                          <a:cs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Narrow" panose="020B0606020202030204" pitchFamily="34" charset="0"/>
                          <a:cs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sz="13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60000"/>
                        <a:lumOff val="40000"/>
                      </a:schemeClr>
                    </a:solidFill>
                  </a:tcPr>
                </a:tc>
              </a:tr>
              <a:tr h="184150">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Narrow" panose="020B0606020202030204" pitchFamily="34" charset="0"/>
                          <a:cs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Narrow" panose="020B0606020202030204" pitchFamily="34" charset="0"/>
                          <a:cs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Narrow" panose="020B0606020202030204" pitchFamily="34" charset="0"/>
                          <a:cs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sz="13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 2</a:t>
                      </a:r>
                    </a:p>
                  </a:txBody>
                  <a:tcP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Narrow" panose="020B0606020202030204" pitchFamily="34" charset="0"/>
                          <a:cs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Narrow" panose="020B0606020202030204" pitchFamily="34" charset="0"/>
                          <a:cs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Narrow" panose="020B0606020202030204" pitchFamily="34" charset="0"/>
                          <a:cs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sz="1300" b="0" i="0" u="none" strike="noStrike" cap="none" normalizeH="0" baseline="0" smtClean="0">
                          <a:ln>
                            <a:noFill/>
                          </a:ln>
                          <a:solidFill>
                            <a:schemeClr val="tx1"/>
                          </a:solidFill>
                          <a:effectLst/>
                          <a:latin typeface="Courier New" panose="02070309020205020404" pitchFamily="49" charset="0"/>
                          <a:cs typeface="Courier New" panose="02070309020205020404" pitchFamily="49" charset="0"/>
                        </a:rPr>
                        <a:t>prod =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Narrow" panose="020B0606020202030204" pitchFamily="34" charset="0"/>
                          <a:cs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Narrow" panose="020B0606020202030204" pitchFamily="34" charset="0"/>
                          <a:cs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Narrow" panose="020B0606020202030204" pitchFamily="34" charset="0"/>
                          <a:cs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endParaRPr kumimoji="0" lang="en-US" sz="13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Narrow" panose="020B0606020202030204" pitchFamily="34" charset="0"/>
                          <a:cs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Narrow" panose="020B0606020202030204" pitchFamily="34" charset="0"/>
                          <a:cs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Narrow" panose="020B0606020202030204" pitchFamily="34" charset="0"/>
                          <a:cs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sz="13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60000"/>
                        <a:lumOff val="40000"/>
                      </a:schemeClr>
                    </a:solidFill>
                  </a:tcPr>
                </a:tc>
              </a:tr>
              <a:tr h="200025">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Narrow" panose="020B0606020202030204" pitchFamily="34" charset="0"/>
                          <a:cs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Narrow" panose="020B0606020202030204" pitchFamily="34" charset="0"/>
                          <a:cs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Narrow" panose="020B0606020202030204" pitchFamily="34" charset="0"/>
                          <a:cs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sz="13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 3</a:t>
                      </a:r>
                    </a:p>
                  </a:txBody>
                  <a:tcP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Narrow" panose="020B0606020202030204" pitchFamily="34" charset="0"/>
                          <a:cs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Narrow" panose="020B0606020202030204" pitchFamily="34" charset="0"/>
                          <a:cs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Narrow" panose="020B0606020202030204" pitchFamily="34" charset="0"/>
                          <a:cs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sz="1300" b="0" i="0" u="none" strike="noStrike" cap="none" normalizeH="0" baseline="0" smtClean="0">
                          <a:ln>
                            <a:noFill/>
                          </a:ln>
                          <a:solidFill>
                            <a:schemeClr val="tx1"/>
                          </a:solidFill>
                          <a:effectLst/>
                          <a:latin typeface="Courier New" panose="02070309020205020404" pitchFamily="49" charset="0"/>
                          <a:cs typeface="Courier New" panose="02070309020205020404" pitchFamily="49" charset="0"/>
                        </a:rPr>
                        <a:t>i =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Narrow" panose="020B0606020202030204" pitchFamily="34" charset="0"/>
                          <a:cs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Narrow" panose="020B0606020202030204" pitchFamily="34" charset="0"/>
                          <a:cs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Narrow" panose="020B0606020202030204" pitchFamily="34" charset="0"/>
                          <a:cs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endParaRPr kumimoji="0" lang="en-US" sz="13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Narrow" panose="020B0606020202030204" pitchFamily="34" charset="0"/>
                          <a:cs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Narrow" panose="020B0606020202030204" pitchFamily="34" charset="0"/>
                          <a:cs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Narrow" panose="020B0606020202030204" pitchFamily="34" charset="0"/>
                          <a:cs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sz="13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60000"/>
                        <a:lumOff val="40000"/>
                      </a:schemeClr>
                    </a:solidFill>
                  </a:tcPr>
                </a:tc>
              </a:tr>
              <a:tr h="215900">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Narrow" panose="020B0606020202030204" pitchFamily="34" charset="0"/>
                          <a:cs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Narrow" panose="020B0606020202030204" pitchFamily="34" charset="0"/>
                          <a:cs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Narrow" panose="020B0606020202030204" pitchFamily="34" charset="0"/>
                          <a:cs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sz="13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 4</a:t>
                      </a:r>
                    </a:p>
                  </a:txBody>
                  <a:tcP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Narrow" panose="020B0606020202030204" pitchFamily="34" charset="0"/>
                          <a:cs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Narrow" panose="020B0606020202030204" pitchFamily="34" charset="0"/>
                          <a:cs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Narrow" panose="020B0606020202030204" pitchFamily="34" charset="0"/>
                          <a:cs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sz="1300" b="0" i="0" u="none" strike="noStrike" cap="none" normalizeH="0" baseline="0" smtClean="0">
                          <a:ln>
                            <a:noFill/>
                          </a:ln>
                          <a:solidFill>
                            <a:schemeClr val="tx1"/>
                          </a:solidFill>
                          <a:effectLst/>
                          <a:latin typeface="Courier New" panose="02070309020205020404" pitchFamily="49" charset="0"/>
                          <a:cs typeface="Courier New" panose="02070309020205020404" pitchFamily="49" charset="0"/>
                        </a:rPr>
                        <a:t>t1 = 4*i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Narrow" panose="020B0606020202030204" pitchFamily="34" charset="0"/>
                          <a:cs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Narrow" panose="020B0606020202030204" pitchFamily="34" charset="0"/>
                          <a:cs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Narrow" panose="020B0606020202030204" pitchFamily="34" charset="0"/>
                          <a:cs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sz="13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rPr>
                        <a:t>Y</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Narrow" panose="020B0606020202030204" pitchFamily="34" charset="0"/>
                          <a:cs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Narrow" panose="020B0606020202030204" pitchFamily="34" charset="0"/>
                          <a:cs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Narrow" panose="020B0606020202030204" pitchFamily="34" charset="0"/>
                          <a:cs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sz="13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2</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r>
              <a:tr h="231775">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Narrow" panose="020B0606020202030204" pitchFamily="34" charset="0"/>
                          <a:cs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Narrow" panose="020B0606020202030204" pitchFamily="34" charset="0"/>
                          <a:cs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Narrow" panose="020B0606020202030204" pitchFamily="34" charset="0"/>
                          <a:cs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sz="13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 5</a:t>
                      </a:r>
                    </a:p>
                  </a:txBody>
                  <a:tcP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Narrow" panose="020B0606020202030204" pitchFamily="34" charset="0"/>
                          <a:cs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Narrow" panose="020B0606020202030204" pitchFamily="34" charset="0"/>
                          <a:cs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Narrow" panose="020B0606020202030204" pitchFamily="34" charset="0"/>
                          <a:cs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sz="1300" b="0" i="0" u="none" strike="noStrike" cap="none" normalizeH="0" baseline="0" smtClean="0">
                          <a:ln>
                            <a:noFill/>
                          </a:ln>
                          <a:solidFill>
                            <a:schemeClr val="tx1"/>
                          </a:solidFill>
                          <a:effectLst/>
                          <a:latin typeface="Courier New" panose="02070309020205020404" pitchFamily="49" charset="0"/>
                          <a:cs typeface="Courier New" panose="02070309020205020404" pitchFamily="49" charset="0"/>
                        </a:rPr>
                        <a:t>t2 =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Narrow" panose="020B0606020202030204" pitchFamily="34" charset="0"/>
                          <a:cs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Narrow" panose="020B0606020202030204" pitchFamily="34" charset="0"/>
                          <a:cs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Narrow" panose="020B0606020202030204" pitchFamily="34" charset="0"/>
                          <a:cs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endParaRPr kumimoji="0" lang="en-US" sz="13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Narrow" panose="020B0606020202030204" pitchFamily="34" charset="0"/>
                          <a:cs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Narrow" panose="020B0606020202030204" pitchFamily="34" charset="0"/>
                          <a:cs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Narrow" panose="020B0606020202030204" pitchFamily="34" charset="0"/>
                          <a:cs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sz="13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2</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r>
              <a:tr h="180975">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Narrow" panose="020B0606020202030204" pitchFamily="34" charset="0"/>
                          <a:cs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Narrow" panose="020B0606020202030204" pitchFamily="34" charset="0"/>
                          <a:cs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Narrow" panose="020B0606020202030204" pitchFamily="34" charset="0"/>
                          <a:cs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sz="13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 6</a:t>
                      </a:r>
                    </a:p>
                  </a:txBody>
                  <a:tcP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Narrow" panose="020B0606020202030204" pitchFamily="34" charset="0"/>
                          <a:cs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Narrow" panose="020B0606020202030204" pitchFamily="34" charset="0"/>
                          <a:cs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Narrow" panose="020B0606020202030204" pitchFamily="34" charset="0"/>
                          <a:cs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sz="1300" b="0" i="0" u="none" strike="noStrike" cap="none" normalizeH="0" baseline="0" smtClean="0">
                          <a:ln>
                            <a:noFill/>
                          </a:ln>
                          <a:solidFill>
                            <a:schemeClr val="tx1"/>
                          </a:solidFill>
                          <a:effectLst/>
                          <a:latin typeface="Courier New" panose="02070309020205020404" pitchFamily="49" charset="0"/>
                          <a:cs typeface="Courier New" panose="02070309020205020404" pitchFamily="49" charset="0"/>
                        </a:rPr>
                        <a:t>t3 = 4*i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Narrow" panose="020B0606020202030204" pitchFamily="34" charset="0"/>
                          <a:cs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Narrow" panose="020B0606020202030204" pitchFamily="34" charset="0"/>
                          <a:cs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Narrow" panose="020B0606020202030204" pitchFamily="34" charset="0"/>
                          <a:cs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endParaRPr kumimoji="0" lang="en-US" sz="13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Narrow" panose="020B0606020202030204" pitchFamily="34" charset="0"/>
                          <a:cs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Narrow" panose="020B0606020202030204" pitchFamily="34" charset="0"/>
                          <a:cs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Narrow" panose="020B0606020202030204" pitchFamily="34" charset="0"/>
                          <a:cs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sz="13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2</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r>
              <a:tr h="187325">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Narrow" panose="020B0606020202030204" pitchFamily="34" charset="0"/>
                          <a:cs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Narrow" panose="020B0606020202030204" pitchFamily="34" charset="0"/>
                          <a:cs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Narrow" panose="020B0606020202030204" pitchFamily="34" charset="0"/>
                          <a:cs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sz="13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 7</a:t>
                      </a:r>
                    </a:p>
                  </a:txBody>
                  <a:tcP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Narrow" panose="020B0606020202030204" pitchFamily="34" charset="0"/>
                          <a:cs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Narrow" panose="020B0606020202030204" pitchFamily="34" charset="0"/>
                          <a:cs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Narrow" panose="020B0606020202030204" pitchFamily="34" charset="0"/>
                          <a:cs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sz="1300" b="0" i="0" u="none" strike="noStrike" cap="none" normalizeH="0" baseline="0" smtClean="0">
                          <a:ln>
                            <a:noFill/>
                          </a:ln>
                          <a:solidFill>
                            <a:schemeClr val="tx1"/>
                          </a:solidFill>
                          <a:effectLst/>
                          <a:latin typeface="Courier New" panose="02070309020205020404" pitchFamily="49" charset="0"/>
                          <a:cs typeface="Courier New" panose="02070309020205020404" pitchFamily="49" charset="0"/>
                        </a:rPr>
                        <a:t>t4 = b[t3]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Narrow" panose="020B0606020202030204" pitchFamily="34" charset="0"/>
                          <a:cs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Narrow" panose="020B0606020202030204" pitchFamily="34" charset="0"/>
                          <a:cs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Narrow" panose="020B0606020202030204" pitchFamily="34" charset="0"/>
                          <a:cs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endParaRPr kumimoji="0" lang="en-US" sz="13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Narrow" panose="020B0606020202030204" pitchFamily="34" charset="0"/>
                          <a:cs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Narrow" panose="020B0606020202030204" pitchFamily="34" charset="0"/>
                          <a:cs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Narrow" panose="020B0606020202030204" pitchFamily="34" charset="0"/>
                          <a:cs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sz="13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2</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r>
              <a:tr h="203200">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Narrow" panose="020B0606020202030204" pitchFamily="34" charset="0"/>
                          <a:cs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Narrow" panose="020B0606020202030204" pitchFamily="34" charset="0"/>
                          <a:cs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Narrow" panose="020B0606020202030204" pitchFamily="34" charset="0"/>
                          <a:cs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sz="13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 8</a:t>
                      </a:r>
                    </a:p>
                  </a:txBody>
                  <a:tcP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Narrow" panose="020B0606020202030204" pitchFamily="34" charset="0"/>
                          <a:cs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Narrow" panose="020B0606020202030204" pitchFamily="34" charset="0"/>
                          <a:cs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Narrow" panose="020B0606020202030204" pitchFamily="34" charset="0"/>
                          <a:cs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sz="1300" b="0" i="0" u="none" strike="noStrike" cap="none" normalizeH="0" baseline="0" smtClean="0">
                          <a:ln>
                            <a:noFill/>
                          </a:ln>
                          <a:solidFill>
                            <a:schemeClr val="tx1"/>
                          </a:solidFill>
                          <a:effectLst/>
                          <a:latin typeface="Courier New" panose="02070309020205020404" pitchFamily="49" charset="0"/>
                          <a:cs typeface="Courier New" panose="02070309020205020404" pitchFamily="49" charset="0"/>
                        </a:rPr>
                        <a:t>t5 = t2*t4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Narrow" panose="020B0606020202030204" pitchFamily="34" charset="0"/>
                          <a:cs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Narrow" panose="020B0606020202030204" pitchFamily="34" charset="0"/>
                          <a:cs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Narrow" panose="020B0606020202030204" pitchFamily="34" charset="0"/>
                          <a:cs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endParaRPr kumimoji="0" lang="en-US" sz="13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Narrow" panose="020B0606020202030204" pitchFamily="34" charset="0"/>
                          <a:cs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Narrow" panose="020B0606020202030204" pitchFamily="34" charset="0"/>
                          <a:cs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Narrow" panose="020B0606020202030204" pitchFamily="34" charset="0"/>
                          <a:cs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sz="13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2</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r>
              <a:tr h="219075">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Narrow" panose="020B0606020202030204" pitchFamily="34" charset="0"/>
                          <a:cs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Narrow" panose="020B0606020202030204" pitchFamily="34" charset="0"/>
                          <a:cs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Narrow" panose="020B0606020202030204" pitchFamily="34" charset="0"/>
                          <a:cs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sz="13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 9</a:t>
                      </a:r>
                    </a:p>
                  </a:txBody>
                  <a:tcP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Narrow" panose="020B0606020202030204" pitchFamily="34" charset="0"/>
                          <a:cs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Narrow" panose="020B0606020202030204" pitchFamily="34" charset="0"/>
                          <a:cs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Narrow" panose="020B0606020202030204" pitchFamily="34" charset="0"/>
                          <a:cs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sz="1300" b="0" i="0" u="none" strike="noStrike" cap="none" normalizeH="0" baseline="0" smtClean="0">
                          <a:ln>
                            <a:noFill/>
                          </a:ln>
                          <a:solidFill>
                            <a:schemeClr val="tx1"/>
                          </a:solidFill>
                          <a:effectLst/>
                          <a:latin typeface="Courier New" panose="02070309020205020404" pitchFamily="49" charset="0"/>
                          <a:cs typeface="Courier New" panose="02070309020205020404" pitchFamily="49" charset="0"/>
                        </a:rPr>
                        <a:t>t6 = prod+t5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Narrow" panose="020B0606020202030204" pitchFamily="34" charset="0"/>
                          <a:cs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Narrow" panose="020B0606020202030204" pitchFamily="34" charset="0"/>
                          <a:cs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Narrow" panose="020B0606020202030204" pitchFamily="34" charset="0"/>
                          <a:cs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endParaRPr kumimoji="0" lang="en-US" sz="13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Narrow" panose="020B0606020202030204" pitchFamily="34" charset="0"/>
                          <a:cs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Narrow" panose="020B0606020202030204" pitchFamily="34" charset="0"/>
                          <a:cs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Narrow" panose="020B0606020202030204" pitchFamily="34" charset="0"/>
                          <a:cs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sz="13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2</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r>
              <a:tr h="228600">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Narrow" panose="020B0606020202030204" pitchFamily="34" charset="0"/>
                          <a:cs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Narrow" panose="020B0606020202030204" pitchFamily="34" charset="0"/>
                          <a:cs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Narrow" panose="020B0606020202030204" pitchFamily="34" charset="0"/>
                          <a:cs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sz="13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10</a:t>
                      </a:r>
                    </a:p>
                  </a:txBody>
                  <a:tcP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Narrow" panose="020B0606020202030204" pitchFamily="34" charset="0"/>
                          <a:cs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Narrow" panose="020B0606020202030204" pitchFamily="34" charset="0"/>
                          <a:cs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Narrow" panose="020B0606020202030204" pitchFamily="34" charset="0"/>
                          <a:cs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sz="1300" b="0" i="0" u="none" strike="noStrike" cap="none" normalizeH="0" baseline="0" smtClean="0">
                          <a:ln>
                            <a:noFill/>
                          </a:ln>
                          <a:solidFill>
                            <a:schemeClr val="tx1"/>
                          </a:solidFill>
                          <a:effectLst/>
                          <a:latin typeface="Courier New" panose="02070309020205020404" pitchFamily="49" charset="0"/>
                          <a:cs typeface="Courier New" panose="02070309020205020404" pitchFamily="49" charset="0"/>
                        </a:rPr>
                        <a:t>prod = 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Narrow" panose="020B0606020202030204" pitchFamily="34" charset="0"/>
                          <a:cs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Narrow" panose="020B0606020202030204" pitchFamily="34" charset="0"/>
                          <a:cs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Narrow" panose="020B0606020202030204" pitchFamily="34" charset="0"/>
                          <a:cs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endParaRPr kumimoji="0" lang="en-US" sz="13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Narrow" panose="020B0606020202030204" pitchFamily="34" charset="0"/>
                          <a:cs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Narrow" panose="020B0606020202030204" pitchFamily="34" charset="0"/>
                          <a:cs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Narrow" panose="020B0606020202030204" pitchFamily="34" charset="0"/>
                          <a:cs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sz="13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2</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r>
              <a:tr h="244475">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Narrow" panose="020B0606020202030204" pitchFamily="34" charset="0"/>
                          <a:cs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Narrow" panose="020B0606020202030204" pitchFamily="34" charset="0"/>
                          <a:cs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Narrow" panose="020B0606020202030204" pitchFamily="34" charset="0"/>
                          <a:cs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sz="13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11</a:t>
                      </a:r>
                    </a:p>
                  </a:txBody>
                  <a:tcP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Narrow" panose="020B0606020202030204" pitchFamily="34" charset="0"/>
                          <a:cs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Narrow" panose="020B0606020202030204" pitchFamily="34" charset="0"/>
                          <a:cs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Narrow" panose="020B0606020202030204" pitchFamily="34" charset="0"/>
                          <a:cs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sz="1300" b="0" i="0" u="none" strike="noStrike" cap="none" normalizeH="0" baseline="0" smtClean="0">
                          <a:ln>
                            <a:noFill/>
                          </a:ln>
                          <a:solidFill>
                            <a:schemeClr val="tx1"/>
                          </a:solidFill>
                          <a:effectLst/>
                          <a:latin typeface="Courier New" panose="02070309020205020404" pitchFamily="49" charset="0"/>
                          <a:cs typeface="Courier New" panose="02070309020205020404" pitchFamily="49" charset="0"/>
                        </a:rPr>
                        <a:t>t7 = i+i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Narrow" panose="020B0606020202030204" pitchFamily="34" charset="0"/>
                          <a:cs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Narrow" panose="020B0606020202030204" pitchFamily="34" charset="0"/>
                          <a:cs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Narrow" panose="020B0606020202030204" pitchFamily="34" charset="0"/>
                          <a:cs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endParaRPr kumimoji="0" lang="en-US" sz="13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Narrow" panose="020B0606020202030204" pitchFamily="34" charset="0"/>
                          <a:cs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Narrow" panose="020B0606020202030204" pitchFamily="34" charset="0"/>
                          <a:cs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Narrow" panose="020B0606020202030204" pitchFamily="34" charset="0"/>
                          <a:cs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sz="13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2</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r>
              <a:tr h="260350">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Narrow" panose="020B0606020202030204" pitchFamily="34" charset="0"/>
                          <a:cs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Narrow" panose="020B0606020202030204" pitchFamily="34" charset="0"/>
                          <a:cs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Narrow" panose="020B0606020202030204" pitchFamily="34" charset="0"/>
                          <a:cs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sz="13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12</a:t>
                      </a:r>
                    </a:p>
                  </a:txBody>
                  <a:tcP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Narrow" panose="020B0606020202030204" pitchFamily="34" charset="0"/>
                          <a:cs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Narrow" panose="020B0606020202030204" pitchFamily="34" charset="0"/>
                          <a:cs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Narrow" panose="020B0606020202030204" pitchFamily="34" charset="0"/>
                          <a:cs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sz="1300" b="0" i="0" u="none" strike="noStrike" cap="none" normalizeH="0" baseline="0" smtClean="0">
                          <a:ln>
                            <a:noFill/>
                          </a:ln>
                          <a:solidFill>
                            <a:schemeClr val="tx1"/>
                          </a:solidFill>
                          <a:effectLst/>
                          <a:latin typeface="Courier New" panose="02070309020205020404" pitchFamily="49" charset="0"/>
                          <a:cs typeface="Courier New" panose="02070309020205020404" pitchFamily="49" charset="0"/>
                        </a:rPr>
                        <a:t>i = 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Narrow" panose="020B0606020202030204" pitchFamily="34" charset="0"/>
                          <a:cs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Narrow" panose="020B0606020202030204" pitchFamily="34" charset="0"/>
                          <a:cs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Narrow" panose="020B0606020202030204" pitchFamily="34" charset="0"/>
                          <a:cs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endParaRPr kumimoji="0" lang="en-US" sz="13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Narrow" panose="020B0606020202030204" pitchFamily="34" charset="0"/>
                          <a:cs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Narrow" panose="020B0606020202030204" pitchFamily="34" charset="0"/>
                          <a:cs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Narrow" panose="020B0606020202030204" pitchFamily="34" charset="0"/>
                          <a:cs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sz="13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2</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r>
              <a:tr h="276225">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Narrow" panose="020B0606020202030204" pitchFamily="34" charset="0"/>
                          <a:cs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Narrow" panose="020B0606020202030204" pitchFamily="34" charset="0"/>
                          <a:cs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Narrow" panose="020B0606020202030204" pitchFamily="34" charset="0"/>
                          <a:cs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sz="13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13</a:t>
                      </a:r>
                    </a:p>
                  </a:txBody>
                  <a:tcP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Narrow" panose="020B0606020202030204" pitchFamily="34" charset="0"/>
                          <a:cs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Narrow" panose="020B0606020202030204" pitchFamily="34" charset="0"/>
                          <a:cs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Narrow" panose="020B0606020202030204" pitchFamily="34" charset="0"/>
                          <a:cs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sz="1300" b="0" i="0" u="none" strike="noStrike" cap="none" normalizeH="0" baseline="0" smtClean="0">
                          <a:ln>
                            <a:noFill/>
                          </a:ln>
                          <a:solidFill>
                            <a:schemeClr val="tx1"/>
                          </a:solidFill>
                          <a:effectLst/>
                          <a:latin typeface="Courier New" panose="02070309020205020404" pitchFamily="49" charset="0"/>
                          <a:cs typeface="Courier New" panose="02070309020205020404" pitchFamily="49" charset="0"/>
                        </a:rPr>
                        <a:t>if i </a:t>
                      </a:r>
                      <a:r>
                        <a:rPr kumimoji="0" lang="en-US" sz="1300" b="0" i="0" u="none" strike="noStrike" cap="none" normalizeH="0" baseline="0" smtClean="0">
                          <a:ln>
                            <a:noFill/>
                          </a:ln>
                          <a:solidFill>
                            <a:schemeClr val="tx1"/>
                          </a:solidFill>
                          <a:effectLst/>
                          <a:latin typeface="Courier New" panose="02070309020205020404" pitchFamily="49" charset="0"/>
                          <a:cs typeface="Courier New" panose="02070309020205020404" pitchFamily="49" charset="0"/>
                          <a:sym typeface="Symbol" panose="05050102010706020507" pitchFamily="18" charset="2"/>
                        </a:rPr>
                        <a:t> N goto 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Narrow" panose="020B0606020202030204" pitchFamily="34" charset="0"/>
                          <a:cs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Narrow" panose="020B0606020202030204" pitchFamily="34" charset="0"/>
                          <a:cs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Narrow" panose="020B0606020202030204" pitchFamily="34" charset="0"/>
                          <a:cs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endParaRPr kumimoji="0" lang="en-US" sz="13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Narrow" panose="020B0606020202030204" pitchFamily="34" charset="0"/>
                          <a:cs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Narrow" panose="020B0606020202030204" pitchFamily="34" charset="0"/>
                          <a:cs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Narrow" panose="020B0606020202030204" pitchFamily="34" charset="0"/>
                          <a:cs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sz="13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2</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r>
              <a:tr h="215900">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Narrow" panose="020B0606020202030204" pitchFamily="34" charset="0"/>
                          <a:cs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Narrow" panose="020B0606020202030204" pitchFamily="34" charset="0"/>
                          <a:cs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Narrow" panose="020B0606020202030204" pitchFamily="34" charset="0"/>
                          <a:cs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sz="13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14</a:t>
                      </a:r>
                    </a:p>
                  </a:txBody>
                  <a:tcP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Narrow" panose="020B0606020202030204" pitchFamily="34" charset="0"/>
                          <a:cs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Narrow" panose="020B0606020202030204" pitchFamily="34" charset="0"/>
                          <a:cs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Narrow" panose="020B0606020202030204" pitchFamily="34" charset="0"/>
                          <a:cs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sz="1300" b="0" i="0" u="none" strike="noStrike" cap="none" normalizeH="0" baseline="0" smtClean="0">
                          <a:ln>
                            <a:noFill/>
                          </a:ln>
                          <a:solidFill>
                            <a:schemeClr val="tx1"/>
                          </a:solidFill>
                          <a:effectLst/>
                          <a:latin typeface="Courier New" panose="02070309020205020404" pitchFamily="49" charset="0"/>
                          <a:cs typeface="Courier New" panose="02070309020205020404" pitchFamily="49" charset="0"/>
                          <a:sym typeface="Symbol" panose="05050102010706020507" pitchFamily="18" charset="2"/>
                        </a:rPr>
                        <a:t>retval prod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Narrow" panose="020B0606020202030204" pitchFamily="34" charset="0"/>
                          <a:cs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Narrow" panose="020B0606020202030204" pitchFamily="34" charset="0"/>
                          <a:cs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Narrow" panose="020B0606020202030204" pitchFamily="34" charset="0"/>
                          <a:cs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sz="13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rPr>
                        <a:t>Y</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Narrow" panose="020B0606020202030204" pitchFamily="34" charset="0"/>
                          <a:cs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Narrow" panose="020B0606020202030204" pitchFamily="34" charset="0"/>
                          <a:cs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Narrow" panose="020B0606020202030204" pitchFamily="34" charset="0"/>
                          <a:cs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sz="13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3</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308F"/>
                    </a:solidFill>
                  </a:tcPr>
                </a:tc>
              </a:tr>
              <a:tr h="231775">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Narrow" panose="020B0606020202030204" pitchFamily="34" charset="0"/>
                          <a:cs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Narrow" panose="020B0606020202030204" pitchFamily="34" charset="0"/>
                          <a:cs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Narrow" panose="020B0606020202030204" pitchFamily="34" charset="0"/>
                          <a:cs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sz="13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15</a:t>
                      </a:r>
                    </a:p>
                  </a:txBody>
                  <a:tcP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Narrow" panose="020B0606020202030204" pitchFamily="34" charset="0"/>
                          <a:cs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Narrow" panose="020B0606020202030204" pitchFamily="34" charset="0"/>
                          <a:cs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Narrow" panose="020B0606020202030204" pitchFamily="34" charset="0"/>
                          <a:cs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sz="1300" b="0" i="0" u="none" strike="noStrike" cap="none" normalizeH="0" baseline="0" smtClean="0">
                          <a:ln>
                            <a:noFill/>
                          </a:ln>
                          <a:solidFill>
                            <a:schemeClr val="tx1"/>
                          </a:solidFill>
                          <a:effectLst/>
                          <a:latin typeface="Courier New" panose="02070309020205020404" pitchFamily="49" charset="0"/>
                          <a:cs typeface="Courier New" panose="02070309020205020404" pitchFamily="49" charset="0"/>
                          <a:sym typeface="Symbol" panose="05050102010706020507" pitchFamily="18" charset="2"/>
                        </a:rPr>
                        <a:t>leave dotprod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Narrow" panose="020B0606020202030204" pitchFamily="34" charset="0"/>
                          <a:cs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Narrow" panose="020B0606020202030204" pitchFamily="34" charset="0"/>
                          <a:cs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Narrow" panose="020B0606020202030204" pitchFamily="34" charset="0"/>
                          <a:cs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endParaRPr kumimoji="0" lang="en-US" sz="13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Narrow" panose="020B0606020202030204" pitchFamily="34" charset="0"/>
                          <a:cs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Narrow" panose="020B0606020202030204" pitchFamily="34" charset="0"/>
                          <a:cs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Narrow" panose="020B0606020202030204" pitchFamily="34" charset="0"/>
                          <a:cs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sz="13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3</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308F"/>
                    </a:solidFill>
                  </a:tcPr>
                </a:tc>
              </a:tr>
              <a:tr h="247650">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Narrow" panose="020B0606020202030204" pitchFamily="34" charset="0"/>
                          <a:cs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Narrow" panose="020B0606020202030204" pitchFamily="34" charset="0"/>
                          <a:cs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Narrow" panose="020B0606020202030204" pitchFamily="34" charset="0"/>
                          <a:cs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sz="13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16</a:t>
                      </a:r>
                    </a:p>
                  </a:txBody>
                  <a:tcP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Narrow" panose="020B0606020202030204" pitchFamily="34" charset="0"/>
                          <a:cs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Narrow" panose="020B0606020202030204" pitchFamily="34" charset="0"/>
                          <a:cs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Narrow" panose="020B0606020202030204" pitchFamily="34" charset="0"/>
                          <a:cs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sz="1300" b="0" i="0" u="none" strike="noStrike" cap="none" normalizeH="0" baseline="0" smtClean="0">
                          <a:ln>
                            <a:noFill/>
                          </a:ln>
                          <a:solidFill>
                            <a:schemeClr val="tx1"/>
                          </a:solidFill>
                          <a:effectLst/>
                          <a:latin typeface="Courier New" panose="02070309020205020404" pitchFamily="49" charset="0"/>
                          <a:cs typeface="Courier New" panose="02070309020205020404" pitchFamily="49" charset="0"/>
                          <a:sym typeface="Symbol" panose="05050102010706020507" pitchFamily="18" charset="2"/>
                        </a:rPr>
                        <a:t>return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Narrow" panose="020B0606020202030204" pitchFamily="34" charset="0"/>
                          <a:cs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Narrow" panose="020B0606020202030204" pitchFamily="34" charset="0"/>
                          <a:cs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Narrow" panose="020B0606020202030204" pitchFamily="34" charset="0"/>
                          <a:cs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endParaRPr kumimoji="0" lang="en-US" sz="13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Narrow" panose="020B0606020202030204" pitchFamily="34" charset="0"/>
                          <a:cs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Narrow" panose="020B0606020202030204" pitchFamily="34" charset="0"/>
                          <a:cs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Narrow" panose="020B0606020202030204" pitchFamily="34" charset="0"/>
                          <a:cs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sz="13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3</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0308F"/>
                    </a:solidFill>
                  </a:tcPr>
                </a:tc>
              </a:tr>
            </a:tbl>
          </a:graphicData>
        </a:graphic>
      </p:graphicFrame>
      <p:pic>
        <p:nvPicPr>
          <p:cNvPr id="100742" name="Picture 390" descr="cfg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6154" y="3102903"/>
            <a:ext cx="1839446" cy="3335759"/>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p:cNvSpPr>
            <a:spLocks noGrp="1"/>
          </p:cNvSpPr>
          <p:nvPr>
            <p:ph type="dt" sz="half" idx="10"/>
          </p:nvPr>
        </p:nvSpPr>
        <p:spPr/>
        <p:txBody>
          <a:bodyPr/>
          <a:lstStyle/>
          <a:p>
            <a:fld id="{C9F1C406-5439-42F5-989A-D290AEB6DB97}" type="datetime1">
              <a:rPr lang="en-US" altLang="en-US" smtClean="0"/>
              <a:t>8/19/2020</a:t>
            </a:fld>
            <a:endParaRPr lang="en-US" altLang="en-US"/>
          </a:p>
        </p:txBody>
      </p:sp>
      <p:sp>
        <p:nvSpPr>
          <p:cNvPr id="3" name="Footer Placeholder 2"/>
          <p:cNvSpPr>
            <a:spLocks noGrp="1"/>
          </p:cNvSpPr>
          <p:nvPr>
            <p:ph type="ftr" sz="quarter" idx="11"/>
          </p:nvPr>
        </p:nvSpPr>
        <p:spPr/>
        <p:txBody>
          <a:bodyPr/>
          <a:lstStyle/>
          <a:p>
            <a:r>
              <a:rPr lang="en-US" altLang="en-US" smtClean="0"/>
              <a:t>Dabal Mahara</a:t>
            </a:r>
            <a:endParaRPr lang="en-US" altLang="en-US"/>
          </a:p>
        </p:txBody>
      </p:sp>
    </p:spTree>
    <p:extLst>
      <p:ext uri="{BB962C8B-B14F-4D97-AF65-F5344CB8AC3E}">
        <p14:creationId xmlns:p14="http://schemas.microsoft.com/office/powerpoint/2010/main" val="4983131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E7649AB-0006-496C-9296-1E0F9338622B}" type="slidenum">
              <a:rPr lang="en-US"/>
              <a:pPr eaLnBrk="1" hangingPunct="1"/>
              <a:t>29</a:t>
            </a:fld>
            <a:endParaRPr lang="en-US"/>
          </a:p>
        </p:txBody>
      </p:sp>
      <p:sp>
        <p:nvSpPr>
          <p:cNvPr id="36867" name="Rectangle 2"/>
          <p:cNvSpPr>
            <a:spLocks noGrp="1" noChangeArrowheads="1"/>
          </p:cNvSpPr>
          <p:nvPr>
            <p:ph type="title"/>
          </p:nvPr>
        </p:nvSpPr>
        <p:spPr>
          <a:xfrm>
            <a:off x="838200" y="365126"/>
            <a:ext cx="10515600" cy="710640"/>
          </a:xfrm>
        </p:spPr>
        <p:txBody>
          <a:bodyPr/>
          <a:lstStyle/>
          <a:p>
            <a:r>
              <a:rPr lang="en-US" smtClean="0">
                <a:solidFill>
                  <a:srgbClr val="C00000"/>
                </a:solidFill>
              </a:rPr>
              <a:t>Loops</a:t>
            </a:r>
          </a:p>
        </p:txBody>
      </p:sp>
      <p:sp>
        <p:nvSpPr>
          <p:cNvPr id="36868" name="Rectangle 3"/>
          <p:cNvSpPr>
            <a:spLocks noGrp="1" noChangeArrowheads="1"/>
          </p:cNvSpPr>
          <p:nvPr>
            <p:ph type="body" idx="1"/>
          </p:nvPr>
        </p:nvSpPr>
        <p:spPr>
          <a:xfrm>
            <a:off x="838200" y="1075766"/>
            <a:ext cx="10515600" cy="1465728"/>
          </a:xfrm>
        </p:spPr>
        <p:txBody>
          <a:bodyPr>
            <a:noAutofit/>
          </a:bodyPr>
          <a:lstStyle/>
          <a:p>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A </a:t>
            </a:r>
            <a:r>
              <a:rPr lang="en-US" sz="1600" i="1" smtClean="0">
                <a:latin typeface="Arial Unicode MS" panose="020B0604020202020204" pitchFamily="34" charset="-128"/>
                <a:ea typeface="Arial Unicode MS" panose="020B0604020202020204" pitchFamily="34" charset="-128"/>
                <a:cs typeface="Arial Unicode MS" panose="020B0604020202020204" pitchFamily="34" charset="-128"/>
              </a:rPr>
              <a:t>loop</a:t>
            </a:r>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 is a collection of basic blocks, such that</a:t>
            </a:r>
          </a:p>
          <a:p>
            <a:pPr lvl="1"/>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All blocks in the collection are </a:t>
            </a:r>
            <a:r>
              <a:rPr lang="en-US" sz="1600" i="1" smtClean="0">
                <a:latin typeface="Arial Unicode MS" panose="020B0604020202020204" pitchFamily="34" charset="-128"/>
                <a:ea typeface="Arial Unicode MS" panose="020B0604020202020204" pitchFamily="34" charset="-128"/>
                <a:cs typeface="Arial Unicode MS" panose="020B0604020202020204" pitchFamily="34" charset="-128"/>
              </a:rPr>
              <a:t>strongly connected</a:t>
            </a:r>
          </a:p>
          <a:p>
            <a:pPr lvl="1"/>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The collection has a unique </a:t>
            </a:r>
            <a:r>
              <a:rPr lang="en-US" sz="1600" i="1" smtClean="0">
                <a:latin typeface="Arial Unicode MS" panose="020B0604020202020204" pitchFamily="34" charset="-128"/>
                <a:ea typeface="Arial Unicode MS" panose="020B0604020202020204" pitchFamily="34" charset="-128"/>
                <a:cs typeface="Arial Unicode MS" panose="020B0604020202020204" pitchFamily="34" charset="-128"/>
              </a:rPr>
              <a:t>entry</a:t>
            </a:r>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 and the only way to reach a block in the loop is through the entry</a:t>
            </a:r>
          </a:p>
          <a:p>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Virtually every program spends most of its time in executing its loops, </a:t>
            </a:r>
            <a:b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br>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 it is especially imoportant to generate good code for the loop</a:t>
            </a:r>
          </a:p>
          <a:p>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Many code transformations depend upon the identification of the</a:t>
            </a:r>
            <a:b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br>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 loops in a flow graph.</a:t>
            </a:r>
          </a:p>
        </p:txBody>
      </p:sp>
      <p:sp>
        <p:nvSpPr>
          <p:cNvPr id="36869"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A4E62D3-ABCF-41BD-88F8-AF3A7790CDAD}" type="datetime1">
              <a:rPr lang="en-US" smtClean="0"/>
              <a:t>8/19/2020</a:t>
            </a:fld>
            <a:endParaRPr lang="es-ES" smtClean="0"/>
          </a:p>
        </p:txBody>
      </p:sp>
      <p:pic>
        <p:nvPicPr>
          <p:cNvPr id="2" name="Picture 1"/>
          <p:cNvPicPr>
            <a:picLocks noChangeAspect="1"/>
          </p:cNvPicPr>
          <p:nvPr/>
        </p:nvPicPr>
        <p:blipFill>
          <a:blip r:embed="rId2"/>
          <a:stretch>
            <a:fillRect/>
          </a:stretch>
        </p:blipFill>
        <p:spPr>
          <a:xfrm>
            <a:off x="7483288" y="2541494"/>
            <a:ext cx="3009900" cy="3762375"/>
          </a:xfrm>
          <a:prstGeom prst="rect">
            <a:avLst/>
          </a:prstGeom>
        </p:spPr>
      </p:pic>
      <p:sp>
        <p:nvSpPr>
          <p:cNvPr id="3" name="TextBox 2"/>
          <p:cNvSpPr txBox="1"/>
          <p:nvPr/>
        </p:nvSpPr>
        <p:spPr>
          <a:xfrm>
            <a:off x="838200" y="3136296"/>
            <a:ext cx="5486400" cy="1754326"/>
          </a:xfrm>
          <a:prstGeom prst="rect">
            <a:avLst/>
          </a:prstGeom>
          <a:noFill/>
        </p:spPr>
        <p:txBody>
          <a:bodyPr wrap="square" rtlCol="0">
            <a:spAutoFit/>
          </a:bodyPr>
          <a:lstStyle/>
          <a:p>
            <a:pPr marL="285750" indent="-285750">
              <a:buFont typeface="Arial" panose="020B0604020202020204" pitchFamily="34" charset="0"/>
              <a:buChar char="•"/>
            </a:pPr>
            <a:r>
              <a:rPr lang="en-US" smtClean="0"/>
              <a:t>Strongly connected components: { B2, B3}, {B4 } , There is a path of length one or more from one node to the another to make a cylcle.</a:t>
            </a:r>
          </a:p>
          <a:p>
            <a:pPr marL="285750" indent="-285750">
              <a:buFont typeface="Arial" panose="020B0604020202020204" pitchFamily="34" charset="0"/>
              <a:buChar char="•"/>
            </a:pPr>
            <a:r>
              <a:rPr lang="en-US" smtClean="0"/>
              <a:t> Entry are:  B3 and B4 for the loops.</a:t>
            </a:r>
          </a:p>
          <a:p>
            <a:pPr marL="285750" indent="-285750">
              <a:buFont typeface="Arial" panose="020B0604020202020204" pitchFamily="34" charset="0"/>
              <a:buChar char="•"/>
            </a:pPr>
            <a:r>
              <a:rPr lang="en-US" smtClean="0"/>
              <a:t>A loop that consists of no other  loop is called inner loop.</a:t>
            </a:r>
            <a:endParaRPr lang="en-US"/>
          </a:p>
        </p:txBody>
      </p:sp>
      <p:sp>
        <p:nvSpPr>
          <p:cNvPr id="4" name="Footer Placeholder 3"/>
          <p:cNvSpPr>
            <a:spLocks noGrp="1"/>
          </p:cNvSpPr>
          <p:nvPr>
            <p:ph type="ftr" sz="quarter" idx="11"/>
          </p:nvPr>
        </p:nvSpPr>
        <p:spPr/>
        <p:txBody>
          <a:bodyPr/>
          <a:lstStyle/>
          <a:p>
            <a:r>
              <a:rPr lang="en-US" smtClean="0"/>
              <a:t>Dabal Mahara</a:t>
            </a:r>
            <a:endParaRPr lang="en-US"/>
          </a:p>
        </p:txBody>
      </p:sp>
    </p:spTree>
    <p:extLst>
      <p:ext uri="{BB962C8B-B14F-4D97-AF65-F5344CB8AC3E}">
        <p14:creationId xmlns:p14="http://schemas.microsoft.com/office/powerpoint/2010/main" val="14365688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838200" y="1215231"/>
            <a:ext cx="10515600" cy="1325563"/>
          </a:xfrm>
        </p:spPr>
        <p:txBody>
          <a:bodyPr/>
          <a:lstStyle/>
          <a:p>
            <a:pPr eaLnBrk="1" hangingPunct="1"/>
            <a:r>
              <a:rPr lang="en-US" smtClean="0">
                <a:solidFill>
                  <a:schemeClr val="bg1"/>
                </a:solidFill>
              </a:rPr>
              <a:t>Code Generation</a:t>
            </a:r>
          </a:p>
        </p:txBody>
      </p:sp>
      <p:sp>
        <p:nvSpPr>
          <p:cNvPr id="6147" name="Content Placeholder 2"/>
          <p:cNvSpPr>
            <a:spLocks noGrp="1"/>
          </p:cNvSpPr>
          <p:nvPr>
            <p:ph idx="1"/>
          </p:nvPr>
        </p:nvSpPr>
        <p:spPr>
          <a:xfrm>
            <a:off x="246530" y="701302"/>
            <a:ext cx="10515600" cy="4351338"/>
          </a:xfrm>
        </p:spPr>
        <p:txBody>
          <a:bodyPr>
            <a:normAutofit/>
          </a:bodyPr>
          <a:lstStyle/>
          <a:p>
            <a:pPr marL="0" indent="0">
              <a:lnSpc>
                <a:spcPct val="155000"/>
              </a:lnSpc>
              <a:buNone/>
            </a:pPr>
            <a:r>
              <a:rPr lang="en-US" sz="2400" smtClean="0"/>
              <a:t>This </a:t>
            </a:r>
            <a:r>
              <a:rPr lang="en-US" sz="2400"/>
              <a:t>phase generates the target code consisting of assembly code.</a:t>
            </a:r>
          </a:p>
          <a:p>
            <a:pPr lvl="1">
              <a:lnSpc>
                <a:spcPct val="155000"/>
              </a:lnSpc>
              <a:buNone/>
            </a:pPr>
            <a:r>
              <a:rPr lang="en-US" sz="1600"/>
              <a:t>1. </a:t>
            </a:r>
            <a:r>
              <a:rPr lang="en-US" sz="1800"/>
              <a:t>Memory locations are selected for each variable;</a:t>
            </a:r>
          </a:p>
          <a:p>
            <a:pPr lvl="1">
              <a:lnSpc>
                <a:spcPct val="155000"/>
              </a:lnSpc>
              <a:buNone/>
            </a:pPr>
            <a:r>
              <a:rPr lang="en-US" sz="1800"/>
              <a:t>2. Instructions are translated into a sequence of assembly instructions;</a:t>
            </a:r>
          </a:p>
          <a:p>
            <a:pPr lvl="1">
              <a:lnSpc>
                <a:spcPct val="155000"/>
              </a:lnSpc>
              <a:buNone/>
            </a:pPr>
            <a:r>
              <a:rPr lang="en-US" sz="1800"/>
              <a:t>3. Variables and intermediate results are assigned to memory registers.</a:t>
            </a:r>
          </a:p>
          <a:p>
            <a:pPr marL="0" indent="0" eaLnBrk="1" hangingPunct="1">
              <a:buNone/>
            </a:pPr>
            <a:endParaRPr lang="en-US" sz="2000"/>
          </a:p>
          <a:p>
            <a:pPr eaLnBrk="1" hangingPunct="1"/>
            <a:endParaRPr lang="en-US" smtClean="0"/>
          </a:p>
        </p:txBody>
      </p:sp>
      <p:sp>
        <p:nvSpPr>
          <p:cNvPr id="614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0E9E184-C867-490A-BE51-3AE442AF85A6}" type="datetime1">
              <a:rPr lang="en-US" smtClean="0">
                <a:solidFill>
                  <a:schemeClr val="bg1"/>
                </a:solidFill>
              </a:rPr>
              <a:t>8/19/2020</a:t>
            </a:fld>
            <a:endParaRPr lang="es-ES" smtClean="0">
              <a:solidFill>
                <a:schemeClr val="bg1"/>
              </a:solidFill>
            </a:endParaRPr>
          </a:p>
        </p:txBody>
      </p:sp>
      <p:sp>
        <p:nvSpPr>
          <p:cNvPr id="614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B74C018-BDB1-47DB-AE82-99228C478B4C}" type="slidenum">
              <a:rPr lang="es-ES">
                <a:solidFill>
                  <a:schemeClr val="bg1"/>
                </a:solidFill>
              </a:rPr>
              <a:pPr eaLnBrk="1" hangingPunct="1"/>
              <a:t>3</a:t>
            </a:fld>
            <a:endParaRPr lang="es-ES">
              <a:solidFill>
                <a:schemeClr val="bg1"/>
              </a:solidFill>
            </a:endParaRPr>
          </a:p>
        </p:txBody>
      </p:sp>
      <p:pic>
        <p:nvPicPr>
          <p:cNvPr id="7" name="Picture 6" descr="finalcode-schemati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3931" y="3250313"/>
            <a:ext cx="7179169" cy="3106037"/>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1"/>
          </p:nvPr>
        </p:nvSpPr>
        <p:spPr/>
        <p:txBody>
          <a:bodyPr/>
          <a:lstStyle/>
          <a:p>
            <a:r>
              <a:rPr lang="en-US" smtClean="0"/>
              <a:t>Dabal Mahara</a:t>
            </a:r>
            <a:endParaRPr lang="en-US"/>
          </a:p>
        </p:txBody>
      </p:sp>
    </p:spTree>
    <p:extLst>
      <p:ext uri="{BB962C8B-B14F-4D97-AF65-F5344CB8AC3E}">
        <p14:creationId xmlns:p14="http://schemas.microsoft.com/office/powerpoint/2010/main" val="9905410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smtClean="0">
                <a:solidFill>
                  <a:srgbClr val="C00000"/>
                </a:solidFill>
              </a:rPr>
              <a:t>Optimizing of Basic Block</a:t>
            </a:r>
          </a:p>
        </p:txBody>
      </p:sp>
      <p:sp>
        <p:nvSpPr>
          <p:cNvPr id="37891" name="Rectangle 3"/>
          <p:cNvSpPr>
            <a:spLocks noGrp="1" noChangeArrowheads="1"/>
          </p:cNvSpPr>
          <p:nvPr>
            <p:ph type="body" idx="1"/>
          </p:nvPr>
        </p:nvSpPr>
        <p:spPr>
          <a:noFill/>
        </p:spPr>
        <p:txBody>
          <a:bodyPr>
            <a:normAutofit/>
          </a:bodyPr>
          <a:lstStyle/>
          <a:p>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rPr>
              <a:t>We can obtain a substantial improvement in the running time of code merely by performing local optimization within each basic block by itself.</a:t>
            </a:r>
          </a:p>
          <a:p>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rPr>
              <a:t>More thorough global optimization, which looks at how information flows among the basic blocks of a program.</a:t>
            </a:r>
          </a:p>
          <a:p>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rPr>
              <a:t>Some of local optimizations are:</a:t>
            </a:r>
          </a:p>
          <a:p>
            <a:pPr lvl="1">
              <a:buFont typeface="Wingdings" panose="05000000000000000000" pitchFamily="2" charset="2"/>
              <a:buChar char="§"/>
            </a:pPr>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rPr>
              <a:t>Compile </a:t>
            </a:r>
            <a:r>
              <a:rPr lang="en-US" sz="2000">
                <a:latin typeface="Arial Unicode MS" panose="020B0604020202020204" pitchFamily="34" charset="-128"/>
                <a:ea typeface="Arial Unicode MS" panose="020B0604020202020204" pitchFamily="34" charset="-128"/>
                <a:cs typeface="Arial Unicode MS" panose="020B0604020202020204" pitchFamily="34" charset="-128"/>
              </a:rPr>
              <a:t>time evaluation</a:t>
            </a:r>
          </a:p>
          <a:p>
            <a:pPr lvl="1">
              <a:buFont typeface="Wingdings" panose="05000000000000000000" pitchFamily="2" charset="2"/>
              <a:buChar char="§"/>
            </a:pPr>
            <a:r>
              <a:rPr lang="en-US" sz="2000">
                <a:latin typeface="Arial Unicode MS" panose="020B0604020202020204" pitchFamily="34" charset="-128"/>
                <a:ea typeface="Arial Unicode MS" panose="020B0604020202020204" pitchFamily="34" charset="-128"/>
                <a:cs typeface="Arial Unicode MS" panose="020B0604020202020204" pitchFamily="34" charset="-128"/>
              </a:rPr>
              <a:t>Common sub-expression elimination</a:t>
            </a:r>
          </a:p>
          <a:p>
            <a:pPr lvl="1">
              <a:buFont typeface="Wingdings" panose="05000000000000000000" pitchFamily="2" charset="2"/>
              <a:buChar char="§"/>
            </a:pPr>
            <a:r>
              <a:rPr lang="en-US" sz="2000">
                <a:latin typeface="Arial Unicode MS" panose="020B0604020202020204" pitchFamily="34" charset="-128"/>
                <a:ea typeface="Arial Unicode MS" panose="020B0604020202020204" pitchFamily="34" charset="-128"/>
                <a:cs typeface="Arial Unicode MS" panose="020B0604020202020204" pitchFamily="34" charset="-128"/>
              </a:rPr>
              <a:t>Code motion </a:t>
            </a:r>
          </a:p>
          <a:p>
            <a:pPr lvl="1">
              <a:buFont typeface="Wingdings" panose="05000000000000000000" pitchFamily="2" charset="2"/>
              <a:buChar char="§"/>
            </a:pPr>
            <a:r>
              <a:rPr lang="en-US" sz="2000">
                <a:latin typeface="Arial Unicode MS" panose="020B0604020202020204" pitchFamily="34" charset="-128"/>
                <a:ea typeface="Arial Unicode MS" panose="020B0604020202020204" pitchFamily="34" charset="-128"/>
                <a:cs typeface="Arial Unicode MS" panose="020B0604020202020204" pitchFamily="34" charset="-128"/>
              </a:rPr>
              <a:t>Strength Reduction</a:t>
            </a:r>
          </a:p>
          <a:p>
            <a:pPr lvl="1">
              <a:buFont typeface="Wingdings" panose="05000000000000000000" pitchFamily="2" charset="2"/>
              <a:buChar char="§"/>
            </a:pPr>
            <a:r>
              <a:rPr lang="en-US" sz="2000">
                <a:latin typeface="Arial Unicode MS" panose="020B0604020202020204" pitchFamily="34" charset="-128"/>
                <a:ea typeface="Arial Unicode MS" panose="020B0604020202020204" pitchFamily="34" charset="-128"/>
                <a:cs typeface="Arial Unicode MS" panose="020B0604020202020204" pitchFamily="34" charset="-128"/>
              </a:rPr>
              <a:t>Dead code elimination</a:t>
            </a:r>
          </a:p>
          <a:p>
            <a:pPr lvl="1">
              <a:buFont typeface="Wingdings" panose="05000000000000000000" pitchFamily="2" charset="2"/>
              <a:buChar char="§"/>
            </a:pPr>
            <a:r>
              <a:rPr lang="en-US" sz="2000">
                <a:latin typeface="Arial Unicode MS" panose="020B0604020202020204" pitchFamily="34" charset="-128"/>
                <a:ea typeface="Arial Unicode MS" panose="020B0604020202020204" pitchFamily="34" charset="-128"/>
                <a:cs typeface="Arial Unicode MS" panose="020B0604020202020204" pitchFamily="34" charset="-128"/>
              </a:rPr>
              <a:t>Algebraic Transformations</a:t>
            </a:r>
          </a:p>
          <a:p>
            <a:pPr eaLnBrk="1" hangingPunct="1">
              <a:lnSpc>
                <a:spcPct val="90000"/>
              </a:lnSpc>
            </a:pPr>
            <a:endParaRPr lang="en-US" sz="200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2" name="Date Placeholder 1"/>
          <p:cNvSpPr>
            <a:spLocks noGrp="1"/>
          </p:cNvSpPr>
          <p:nvPr>
            <p:ph type="dt" sz="half" idx="10"/>
          </p:nvPr>
        </p:nvSpPr>
        <p:spPr/>
        <p:txBody>
          <a:bodyPr/>
          <a:lstStyle/>
          <a:p>
            <a:fld id="{F5DB7C12-590A-472D-BD60-7751759DD479}" type="datetime1">
              <a:rPr lang="en-US" smtClean="0"/>
              <a:t>8/19/2020</a:t>
            </a:fld>
            <a:endParaRPr lang="en-US"/>
          </a:p>
        </p:txBody>
      </p:sp>
      <p:sp>
        <p:nvSpPr>
          <p:cNvPr id="3" name="Slide Number Placeholder 2"/>
          <p:cNvSpPr>
            <a:spLocks noGrp="1"/>
          </p:cNvSpPr>
          <p:nvPr>
            <p:ph type="sldNum" sz="quarter" idx="12"/>
          </p:nvPr>
        </p:nvSpPr>
        <p:spPr/>
        <p:txBody>
          <a:bodyPr/>
          <a:lstStyle/>
          <a:p>
            <a:fld id="{2F37411B-2BDF-4BB5-B4EF-1D93D5B8FE57}" type="slidenum">
              <a:rPr lang="en-US" smtClean="0"/>
              <a:t>30</a:t>
            </a:fld>
            <a:endParaRPr lang="en-US"/>
          </a:p>
        </p:txBody>
      </p:sp>
      <p:sp>
        <p:nvSpPr>
          <p:cNvPr id="4" name="Footer Placeholder 3"/>
          <p:cNvSpPr>
            <a:spLocks noGrp="1"/>
          </p:cNvSpPr>
          <p:nvPr>
            <p:ph type="ftr" sz="quarter" idx="11"/>
          </p:nvPr>
        </p:nvSpPr>
        <p:spPr/>
        <p:txBody>
          <a:bodyPr/>
          <a:lstStyle/>
          <a:p>
            <a:r>
              <a:rPr lang="en-US" smtClean="0"/>
              <a:t>Dabal Mahara</a:t>
            </a:r>
            <a:endParaRPr lang="en-US"/>
          </a:p>
        </p:txBody>
      </p:sp>
    </p:spTree>
    <p:extLst>
      <p:ext uri="{BB962C8B-B14F-4D97-AF65-F5344CB8AC3E}">
        <p14:creationId xmlns:p14="http://schemas.microsoft.com/office/powerpoint/2010/main" val="354901850"/>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4"/>
          <p:cNvSpPr>
            <a:spLocks noGrp="1"/>
          </p:cNvSpPr>
          <p:nvPr>
            <p:ph type="sldNum" sz="quarter" idx="12"/>
          </p:nvPr>
        </p:nvSpPr>
        <p:spPr>
          <a:xfrm>
            <a:off x="4648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fld id="{00674C6C-E93C-47F8-8700-6395EAC0F18E}" type="slidenum">
              <a:rPr lang="en-US" sz="2000">
                <a:latin typeface="Arial Unicode MS" panose="020B0604020202020204" pitchFamily="34" charset="-128"/>
                <a:ea typeface="Arial Unicode MS" panose="020B0604020202020204" pitchFamily="34" charset="-128"/>
                <a:cs typeface="Arial Unicode MS" panose="020B0604020202020204" pitchFamily="34" charset="-128"/>
              </a:rPr>
              <a:pPr algn="ctr" eaLnBrk="1" hangingPunct="1"/>
              <a:t>31</a:t>
            </a:fld>
            <a:endParaRPr lang="en-US" sz="200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8915" name="Rectangle 2"/>
          <p:cNvSpPr>
            <a:spLocks noGrp="1" noChangeArrowheads="1"/>
          </p:cNvSpPr>
          <p:nvPr>
            <p:ph type="title"/>
          </p:nvPr>
        </p:nvSpPr>
        <p:spPr>
          <a:xfrm>
            <a:off x="838200" y="365125"/>
            <a:ext cx="10515600" cy="629957"/>
          </a:xfrm>
        </p:spPr>
        <p:txBody>
          <a:bodyPr>
            <a:normAutofit/>
          </a:bodyPr>
          <a:lstStyle/>
          <a:p>
            <a:pPr eaLnBrk="1" hangingPunct="1"/>
            <a:r>
              <a:rPr lang="en-US" sz="2400" smtClean="0">
                <a:solidFill>
                  <a:srgbClr val="C00000"/>
                </a:solidFill>
                <a:latin typeface="Arial Unicode MS" panose="020B0604020202020204" pitchFamily="34" charset="-128"/>
                <a:ea typeface="Arial Unicode MS" panose="020B0604020202020204" pitchFamily="34" charset="-128"/>
                <a:cs typeface="Arial Unicode MS" panose="020B0604020202020204" pitchFamily="34" charset="-128"/>
              </a:rPr>
              <a:t>Compile-Time Evaluation</a:t>
            </a:r>
          </a:p>
        </p:txBody>
      </p:sp>
      <p:sp>
        <p:nvSpPr>
          <p:cNvPr id="38916" name="Rectangle 3"/>
          <p:cNvSpPr>
            <a:spLocks noGrp="1" noChangeArrowheads="1"/>
          </p:cNvSpPr>
          <p:nvPr>
            <p:ph type="body" idx="1"/>
          </p:nvPr>
        </p:nvSpPr>
        <p:spPr>
          <a:xfrm>
            <a:off x="838200" y="1274296"/>
            <a:ext cx="10515600" cy="4351338"/>
          </a:xfrm>
        </p:spPr>
        <p:txBody>
          <a:bodyPr>
            <a:normAutofit/>
          </a:bodyPr>
          <a:lstStyle/>
          <a:p>
            <a:pPr eaLnBrk="1" hangingPunct="1"/>
            <a:r>
              <a:rPr lang="en-US" sz="2000">
                <a:latin typeface="Arial Unicode MS" panose="020B0604020202020204" pitchFamily="34" charset="-128"/>
                <a:ea typeface="Arial Unicode MS" panose="020B0604020202020204" pitchFamily="34" charset="-128"/>
                <a:cs typeface="Arial Unicode MS" panose="020B0604020202020204" pitchFamily="34" charset="-128"/>
              </a:rPr>
              <a:t>Expressions whose values can be pre-computed at the compilation time</a:t>
            </a:r>
          </a:p>
          <a:p>
            <a:pPr eaLnBrk="1" hangingPunct="1"/>
            <a:r>
              <a:rPr lang="en-US" sz="2000">
                <a:latin typeface="Arial Unicode MS" panose="020B0604020202020204" pitchFamily="34" charset="-128"/>
                <a:ea typeface="Arial Unicode MS" panose="020B0604020202020204" pitchFamily="34" charset="-128"/>
                <a:cs typeface="Arial Unicode MS" panose="020B0604020202020204" pitchFamily="34" charset="-128"/>
              </a:rPr>
              <a:t>Two ways:</a:t>
            </a:r>
          </a:p>
          <a:p>
            <a:pPr lvl="1" eaLnBrk="1" hangingPunct="1"/>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rPr>
              <a:t>Constant folding</a:t>
            </a:r>
          </a:p>
          <a:p>
            <a:pPr lvl="1" eaLnBrk="1" hangingPunct="1"/>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rPr>
              <a:t>Constant propagation</a:t>
            </a:r>
          </a:p>
        </p:txBody>
      </p:sp>
      <p:sp>
        <p:nvSpPr>
          <p:cNvPr id="2" name="Rectangle 1"/>
          <p:cNvSpPr/>
          <p:nvPr/>
        </p:nvSpPr>
        <p:spPr>
          <a:xfrm>
            <a:off x="838200" y="2956305"/>
            <a:ext cx="8905875" cy="2554545"/>
          </a:xfrm>
          <a:prstGeom prst="rect">
            <a:avLst/>
          </a:prstGeom>
        </p:spPr>
        <p:txBody>
          <a:bodyPr wrap="square">
            <a:spAutoFit/>
          </a:bodyPr>
          <a:lstStyle/>
          <a:p>
            <a:pPr marL="342900" indent="-342900">
              <a:buFont typeface="Arial" panose="020B0604020202020204" pitchFamily="34" charset="0"/>
              <a:buChar char="•"/>
            </a:pPr>
            <a:r>
              <a:rPr lang="en-US" sz="2000" b="1"/>
              <a:t>Constant folding</a:t>
            </a:r>
            <a:r>
              <a:rPr lang="en-US" sz="2000"/>
              <a:t>: Evaluation of an expression with constant operands to replace the expression with single </a:t>
            </a:r>
            <a:r>
              <a:rPr lang="en-US" sz="2000" smtClean="0"/>
              <a:t>value.</a:t>
            </a:r>
            <a:endParaRPr lang="en-US" sz="2000"/>
          </a:p>
          <a:p>
            <a:r>
              <a:rPr lang="en-US" sz="2000"/>
              <a:t> </a:t>
            </a:r>
            <a:r>
              <a:rPr lang="en-US" sz="2000" smtClean="0"/>
              <a:t>     Example</a:t>
            </a:r>
            <a:r>
              <a:rPr lang="en-US" sz="2000"/>
              <a:t>:</a:t>
            </a:r>
          </a:p>
          <a:p>
            <a:endParaRPr lang="en-US" sz="2000"/>
          </a:p>
          <a:p>
            <a:pPr lvl="1"/>
            <a:r>
              <a:rPr lang="en-US" sz="2000" b="1">
                <a:solidFill>
                  <a:srgbClr val="FF0000"/>
                </a:solidFill>
                <a:latin typeface="Courier New" panose="02070309020205020404" pitchFamily="49" charset="0"/>
              </a:rPr>
              <a:t>	area := (22.0/7.0) * r ^ 2</a:t>
            </a:r>
          </a:p>
          <a:p>
            <a:pPr lvl="1"/>
            <a:endParaRPr lang="en-US" sz="2000">
              <a:latin typeface="Courier New" panose="02070309020205020404" pitchFamily="49" charset="0"/>
            </a:endParaRPr>
          </a:p>
          <a:p>
            <a:pPr lvl="1"/>
            <a:endParaRPr lang="en-US" sz="2000">
              <a:latin typeface="Courier New" panose="02070309020205020404" pitchFamily="49" charset="0"/>
            </a:endParaRPr>
          </a:p>
          <a:p>
            <a:pPr lvl="1"/>
            <a:r>
              <a:rPr lang="en-US" sz="2000">
                <a:latin typeface="Courier New" panose="02070309020205020404" pitchFamily="49" charset="0"/>
              </a:rPr>
              <a:t>	</a:t>
            </a:r>
            <a:r>
              <a:rPr lang="en-US" sz="2000" b="1">
                <a:solidFill>
                  <a:srgbClr val="FF0000"/>
                </a:solidFill>
                <a:latin typeface="Courier New" panose="02070309020205020404" pitchFamily="49" charset="0"/>
              </a:rPr>
              <a:t>area := 3.14286 * r ^ 2</a:t>
            </a:r>
          </a:p>
        </p:txBody>
      </p:sp>
      <p:sp>
        <p:nvSpPr>
          <p:cNvPr id="3" name="Down Arrow 2"/>
          <p:cNvSpPr/>
          <p:nvPr/>
        </p:nvSpPr>
        <p:spPr>
          <a:xfrm>
            <a:off x="3913934" y="4634190"/>
            <a:ext cx="255494" cy="4034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CEB13059-9507-409D-B161-C06EA7FAB875}" type="datetime1">
              <a:rPr lang="en-US" smtClean="0"/>
              <a:t>8/19/2020</a:t>
            </a:fld>
            <a:endParaRPr lang="en-US"/>
          </a:p>
        </p:txBody>
      </p:sp>
      <p:sp>
        <p:nvSpPr>
          <p:cNvPr id="5" name="Footer Placeholder 4"/>
          <p:cNvSpPr>
            <a:spLocks noGrp="1"/>
          </p:cNvSpPr>
          <p:nvPr>
            <p:ph type="ftr" sz="quarter" idx="11"/>
          </p:nvPr>
        </p:nvSpPr>
        <p:spPr/>
        <p:txBody>
          <a:bodyPr/>
          <a:lstStyle/>
          <a:p>
            <a:r>
              <a:rPr lang="en-US" smtClean="0"/>
              <a:t>Dabal Mahara</a:t>
            </a:r>
            <a:endParaRPr lang="en-US"/>
          </a:p>
        </p:txBody>
      </p:sp>
    </p:spTree>
    <p:extLst>
      <p:ext uri="{BB962C8B-B14F-4D97-AF65-F5344CB8AC3E}">
        <p14:creationId xmlns:p14="http://schemas.microsoft.com/office/powerpoint/2010/main" val="329633940"/>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838200" y="262451"/>
            <a:ext cx="10515600" cy="1325563"/>
          </a:xfrm>
        </p:spPr>
        <p:txBody>
          <a:bodyPr>
            <a:normAutofit/>
          </a:bodyPr>
          <a:lstStyle/>
          <a:p>
            <a:pPr eaLnBrk="1" hangingPunct="1"/>
            <a:r>
              <a:rPr lang="en-US" sz="2800">
                <a:solidFill>
                  <a:srgbClr val="C00000"/>
                </a:solidFill>
                <a:latin typeface="Arial Unicode MS" panose="020B0604020202020204" pitchFamily="34" charset="-128"/>
                <a:ea typeface="Arial Unicode MS" panose="020B0604020202020204" pitchFamily="34" charset="-128"/>
                <a:cs typeface="Arial Unicode MS" panose="020B0604020202020204" pitchFamily="34" charset="-128"/>
              </a:rPr>
              <a:t>Compile-Time Evaluation</a:t>
            </a:r>
          </a:p>
        </p:txBody>
      </p:sp>
      <p:sp>
        <p:nvSpPr>
          <p:cNvPr id="40963" name="Rectangle 3"/>
          <p:cNvSpPr>
            <a:spLocks noGrp="1" noChangeArrowheads="1"/>
          </p:cNvSpPr>
          <p:nvPr>
            <p:ph type="body" idx="1"/>
          </p:nvPr>
        </p:nvSpPr>
        <p:spPr>
          <a:xfrm>
            <a:off x="838200" y="1354978"/>
            <a:ext cx="8803341" cy="4351338"/>
          </a:xfrm>
        </p:spPr>
        <p:txBody>
          <a:bodyPr>
            <a:normAutofit/>
          </a:bodyPr>
          <a:lstStyle/>
          <a:p>
            <a:pPr eaLnBrk="1" hangingPunct="1"/>
            <a:r>
              <a:rPr lang="en-US" sz="2000" b="1">
                <a:latin typeface="Arial Unicode MS" panose="020B0604020202020204" pitchFamily="34" charset="-128"/>
                <a:ea typeface="Arial Unicode MS" panose="020B0604020202020204" pitchFamily="34" charset="-128"/>
                <a:cs typeface="Arial Unicode MS" panose="020B0604020202020204" pitchFamily="34" charset="-128"/>
              </a:rPr>
              <a:t>Constant Propagation</a:t>
            </a:r>
            <a:r>
              <a:rPr lang="en-US" sz="2000">
                <a:latin typeface="Arial Unicode MS" panose="020B0604020202020204" pitchFamily="34" charset="-128"/>
                <a:ea typeface="Arial Unicode MS" panose="020B0604020202020204" pitchFamily="34" charset="-128"/>
                <a:cs typeface="Arial Unicode MS" panose="020B0604020202020204" pitchFamily="34" charset="-128"/>
              </a:rPr>
              <a:t>: Replace a variable with constant which has been assigned to it earlier.</a:t>
            </a:r>
          </a:p>
          <a:p>
            <a:pPr eaLnBrk="1" hangingPunct="1"/>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rPr>
              <a:t>Example:</a:t>
            </a:r>
          </a:p>
          <a:p>
            <a:pPr lvl="1" eaLnBrk="1" hangingPunct="1">
              <a:buFont typeface="Wingdings" panose="05000000000000000000" pitchFamily="2" charset="2"/>
              <a:buNone/>
            </a:pPr>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rPr>
              <a:t>				pi := </a:t>
            </a:r>
            <a:r>
              <a:rPr lang="en-US" sz="2000">
                <a:latin typeface="Arial Unicode MS" panose="020B0604020202020204" pitchFamily="34" charset="-128"/>
                <a:ea typeface="Arial Unicode MS" panose="020B0604020202020204" pitchFamily="34" charset="-128"/>
                <a:cs typeface="Arial Unicode MS" panose="020B0604020202020204" pitchFamily="34" charset="-128"/>
              </a:rPr>
              <a:t>3.14286</a:t>
            </a:r>
          </a:p>
          <a:p>
            <a:pPr lvl="1" eaLnBrk="1" hangingPunct="1">
              <a:buFont typeface="Wingdings" panose="05000000000000000000" pitchFamily="2" charset="2"/>
              <a:buNone/>
            </a:pPr>
            <a:r>
              <a:rPr lang="en-US" sz="2000">
                <a:latin typeface="Arial Unicode MS" panose="020B0604020202020204" pitchFamily="34" charset="-128"/>
                <a:ea typeface="Arial Unicode MS" panose="020B0604020202020204" pitchFamily="34" charset="-128"/>
                <a:cs typeface="Arial Unicode MS" panose="020B0604020202020204" pitchFamily="34" charset="-128"/>
              </a:rPr>
              <a:t>				area = pi * r ^ 2</a:t>
            </a:r>
          </a:p>
          <a:p>
            <a:pPr lvl="1" eaLnBrk="1" hangingPunct="1">
              <a:buFont typeface="Wingdings" panose="05000000000000000000" pitchFamily="2" charset="2"/>
              <a:buNone/>
            </a:pPr>
            <a:r>
              <a:rPr lang="en-US" sz="2000">
                <a:latin typeface="Arial Unicode MS" panose="020B0604020202020204" pitchFamily="34" charset="-128"/>
                <a:ea typeface="Arial Unicode MS" panose="020B0604020202020204" pitchFamily="34" charset="-128"/>
                <a:cs typeface="Arial Unicode MS" panose="020B0604020202020204" pitchFamily="34" charset="-128"/>
              </a:rPr>
              <a:t>					</a:t>
            </a:r>
          </a:p>
          <a:p>
            <a:pPr lvl="1" eaLnBrk="1" hangingPunct="1">
              <a:buFont typeface="Wingdings" panose="05000000000000000000" pitchFamily="2" charset="2"/>
              <a:buNone/>
            </a:pPr>
            <a:endParaRPr lang="en-US" sz="2000">
              <a:latin typeface="Arial Unicode MS" panose="020B0604020202020204" pitchFamily="34" charset="-128"/>
              <a:ea typeface="Arial Unicode MS" panose="020B0604020202020204" pitchFamily="34" charset="-128"/>
              <a:cs typeface="Arial Unicode MS" panose="020B0604020202020204" pitchFamily="34" charset="-128"/>
            </a:endParaRPr>
          </a:p>
          <a:p>
            <a:pPr lvl="1" eaLnBrk="1" hangingPunct="1">
              <a:buFont typeface="Wingdings" panose="05000000000000000000" pitchFamily="2" charset="2"/>
              <a:buNone/>
            </a:pPr>
            <a:r>
              <a:rPr lang="en-US" sz="2000">
                <a:latin typeface="Arial Unicode MS" panose="020B0604020202020204" pitchFamily="34" charset="-128"/>
                <a:ea typeface="Arial Unicode MS" panose="020B0604020202020204" pitchFamily="34" charset="-128"/>
                <a:cs typeface="Arial Unicode MS" panose="020B0604020202020204" pitchFamily="34" charset="-128"/>
              </a:rPr>
              <a:t> 				area = 3.14286 * r ^ 2</a:t>
            </a:r>
          </a:p>
        </p:txBody>
      </p:sp>
      <p:sp>
        <p:nvSpPr>
          <p:cNvPr id="2" name="Down Arrow 1"/>
          <p:cNvSpPr/>
          <p:nvPr/>
        </p:nvSpPr>
        <p:spPr>
          <a:xfrm>
            <a:off x="4598894" y="3146612"/>
            <a:ext cx="389965" cy="5378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p:cNvSpPr>
            <a:spLocks noGrp="1"/>
          </p:cNvSpPr>
          <p:nvPr>
            <p:ph type="dt" sz="half" idx="10"/>
          </p:nvPr>
        </p:nvSpPr>
        <p:spPr/>
        <p:txBody>
          <a:bodyPr/>
          <a:lstStyle/>
          <a:p>
            <a:fld id="{9130B6B9-D8B5-4487-98D0-00BE558C99DA}" type="datetime1">
              <a:rPr lang="en-US" smtClean="0"/>
              <a:t>8/19/2020</a:t>
            </a:fld>
            <a:endParaRPr lang="en-US"/>
          </a:p>
        </p:txBody>
      </p:sp>
      <p:sp>
        <p:nvSpPr>
          <p:cNvPr id="4" name="Slide Number Placeholder 3"/>
          <p:cNvSpPr>
            <a:spLocks noGrp="1"/>
          </p:cNvSpPr>
          <p:nvPr>
            <p:ph type="sldNum" sz="quarter" idx="12"/>
          </p:nvPr>
        </p:nvSpPr>
        <p:spPr/>
        <p:txBody>
          <a:bodyPr/>
          <a:lstStyle/>
          <a:p>
            <a:fld id="{2F37411B-2BDF-4BB5-B4EF-1D93D5B8FE57}" type="slidenum">
              <a:rPr lang="en-US" smtClean="0"/>
              <a:t>32</a:t>
            </a:fld>
            <a:endParaRPr lang="en-US"/>
          </a:p>
        </p:txBody>
      </p:sp>
      <p:sp>
        <p:nvSpPr>
          <p:cNvPr id="5" name="Footer Placeholder 4"/>
          <p:cNvSpPr>
            <a:spLocks noGrp="1"/>
          </p:cNvSpPr>
          <p:nvPr>
            <p:ph type="ftr" sz="quarter" idx="11"/>
          </p:nvPr>
        </p:nvSpPr>
        <p:spPr/>
        <p:txBody>
          <a:bodyPr/>
          <a:lstStyle/>
          <a:p>
            <a:r>
              <a:rPr lang="en-US" smtClean="0"/>
              <a:t>Dabal Mahara</a:t>
            </a:r>
            <a:endParaRPr lang="en-US"/>
          </a:p>
        </p:txBody>
      </p:sp>
    </p:spTree>
    <p:extLst>
      <p:ext uri="{BB962C8B-B14F-4D97-AF65-F5344CB8AC3E}">
        <p14:creationId xmlns:p14="http://schemas.microsoft.com/office/powerpoint/2010/main" val="2258673754"/>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963195" y="194990"/>
            <a:ext cx="8839200" cy="1143000"/>
          </a:xfrm>
        </p:spPr>
        <p:txBody>
          <a:bodyPr>
            <a:normAutofit/>
          </a:bodyPr>
          <a:lstStyle/>
          <a:p>
            <a:pPr eaLnBrk="1" hangingPunct="1"/>
            <a:r>
              <a:rPr lang="en-US" sz="2400">
                <a:solidFill>
                  <a:srgbClr val="C00000"/>
                </a:solidFill>
                <a:latin typeface="Arial Unicode MS" panose="020B0604020202020204" pitchFamily="34" charset="-128"/>
                <a:ea typeface="Arial Unicode MS" panose="020B0604020202020204" pitchFamily="34" charset="-128"/>
                <a:cs typeface="Arial Unicode MS" panose="020B0604020202020204" pitchFamily="34" charset="-128"/>
              </a:rPr>
              <a:t>Common Sub-expression Elimination</a:t>
            </a:r>
          </a:p>
        </p:txBody>
      </p:sp>
      <p:sp>
        <p:nvSpPr>
          <p:cNvPr id="41987" name="Rectangle 3"/>
          <p:cNvSpPr>
            <a:spLocks noGrp="1" noChangeArrowheads="1"/>
          </p:cNvSpPr>
          <p:nvPr>
            <p:ph type="body" idx="1"/>
          </p:nvPr>
        </p:nvSpPr>
        <p:spPr>
          <a:xfrm>
            <a:off x="1088791" y="1202858"/>
            <a:ext cx="8229600" cy="1089782"/>
          </a:xfrm>
        </p:spPr>
        <p:txBody>
          <a:bodyPr>
            <a:normAutofit/>
          </a:bodyPr>
          <a:lstStyle/>
          <a:p>
            <a:pPr eaLnBrk="1" hangingPunct="1"/>
            <a:r>
              <a:rPr lang="en-US" sz="2000">
                <a:latin typeface="Arial Unicode MS" panose="020B0604020202020204" pitchFamily="34" charset="-128"/>
                <a:ea typeface="Arial Unicode MS" panose="020B0604020202020204" pitchFamily="34" charset="-128"/>
                <a:cs typeface="Arial Unicode MS" panose="020B0604020202020204" pitchFamily="34" charset="-128"/>
              </a:rPr>
              <a:t>Local common sub-expression </a:t>
            </a:r>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rPr>
              <a:t>elimination  is p</a:t>
            </a: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erformed </a:t>
            </a:r>
            <a:r>
              <a:rPr lang="en-US" sz="1800">
                <a:latin typeface="Arial Unicode MS" panose="020B0604020202020204" pitchFamily="34" charset="-128"/>
                <a:ea typeface="Arial Unicode MS" panose="020B0604020202020204" pitchFamily="34" charset="-128"/>
                <a:cs typeface="Arial Unicode MS" panose="020B0604020202020204" pitchFamily="34" charset="-128"/>
              </a:rPr>
              <a:t>within basic blocks</a:t>
            </a: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a:t>
            </a:r>
          </a:p>
          <a:p>
            <a:pPr eaLnBrk="1" hangingPunct="1"/>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Compute the expression only once and assign it to some temporary </a:t>
            </a:r>
          </a:p>
          <a:p>
            <a:pPr marL="0" indent="0" eaLnBrk="1" hangingPunct="1">
              <a:buNone/>
            </a:pPr>
            <a:endParaRPr lang="en-US" sz="1800" smtClean="0">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nvGrpSpPr>
          <p:cNvPr id="3" name="Group 2"/>
          <p:cNvGrpSpPr/>
          <p:nvPr/>
        </p:nvGrpSpPr>
        <p:grpSpPr>
          <a:xfrm>
            <a:off x="2209800" y="2423414"/>
            <a:ext cx="6246439" cy="1754188"/>
            <a:chOff x="2226422" y="2622176"/>
            <a:chExt cx="6246439" cy="1754188"/>
          </a:xfrm>
        </p:grpSpPr>
        <p:sp>
          <p:nvSpPr>
            <p:cNvPr id="500740" name="Text Box 4"/>
            <p:cNvSpPr txBox="1">
              <a:spLocks noChangeArrowheads="1"/>
            </p:cNvSpPr>
            <p:nvPr/>
          </p:nvSpPr>
          <p:spPr bwMode="auto">
            <a:xfrm>
              <a:off x="2226422" y="2622176"/>
              <a:ext cx="2298700" cy="175418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spAutoFit/>
            </a:bodyPr>
            <a:lstStyle/>
            <a:p>
              <a:pPr>
                <a:defRPr/>
              </a:pPr>
              <a:r>
                <a:rPr lang="en-US" dirty="0">
                  <a:latin typeface="Courier New" pitchFamily="49" charset="0"/>
                  <a:cs typeface="Arial" charset="0"/>
                </a:rPr>
                <a:t>a := b * c</a:t>
              </a:r>
            </a:p>
            <a:p>
              <a:pPr>
                <a:defRPr/>
              </a:pPr>
              <a:r>
                <a:rPr lang="en-US" dirty="0">
                  <a:latin typeface="Courier New" pitchFamily="49" charset="0"/>
                  <a:cs typeface="Arial" charset="0"/>
                </a:rPr>
                <a:t>…</a:t>
              </a:r>
            </a:p>
            <a:p>
              <a:pPr>
                <a:defRPr/>
              </a:pPr>
              <a:endParaRPr lang="en-US" dirty="0">
                <a:latin typeface="Courier New" pitchFamily="49" charset="0"/>
                <a:cs typeface="Arial" charset="0"/>
              </a:endParaRPr>
            </a:p>
            <a:p>
              <a:pPr>
                <a:defRPr/>
              </a:pPr>
              <a:r>
                <a:rPr lang="en-US" dirty="0">
                  <a:latin typeface="Courier New" pitchFamily="49" charset="0"/>
                  <a:cs typeface="Arial" charset="0"/>
                </a:rPr>
                <a:t>…</a:t>
              </a:r>
            </a:p>
            <a:p>
              <a:pPr>
                <a:defRPr/>
              </a:pPr>
              <a:r>
                <a:rPr lang="en-US" dirty="0">
                  <a:latin typeface="Courier New" pitchFamily="49" charset="0"/>
                  <a:cs typeface="Arial" charset="0"/>
                </a:rPr>
                <a:t>x := b * c + 5</a:t>
              </a:r>
            </a:p>
            <a:p>
              <a:pPr>
                <a:defRPr/>
              </a:pPr>
              <a:endParaRPr lang="en-US" dirty="0">
                <a:latin typeface="Comic Sans MS" pitchFamily="66" charset="0"/>
                <a:cs typeface="Arial" charset="0"/>
              </a:endParaRPr>
            </a:p>
          </p:txBody>
        </p:sp>
        <p:sp>
          <p:nvSpPr>
            <p:cNvPr id="500742" name="Text Box 6"/>
            <p:cNvSpPr txBox="1">
              <a:spLocks noChangeArrowheads="1"/>
            </p:cNvSpPr>
            <p:nvPr/>
          </p:nvSpPr>
          <p:spPr bwMode="auto">
            <a:xfrm>
              <a:off x="5882061" y="2622176"/>
              <a:ext cx="2590800" cy="175418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spAutoFit/>
            </a:bodyPr>
            <a:lstStyle/>
            <a:p>
              <a:pPr>
                <a:defRPr/>
              </a:pPr>
              <a:r>
                <a:rPr lang="en-US" dirty="0">
                  <a:latin typeface="Courier New" pitchFamily="49" charset="0"/>
                  <a:cs typeface="Arial" charset="0"/>
                </a:rPr>
                <a:t>temp := b * c</a:t>
              </a:r>
            </a:p>
            <a:p>
              <a:pPr>
                <a:defRPr/>
              </a:pPr>
              <a:r>
                <a:rPr lang="en-US" dirty="0">
                  <a:latin typeface="Courier New" pitchFamily="49" charset="0"/>
                  <a:cs typeface="Arial" charset="0"/>
                </a:rPr>
                <a:t>a := temp</a:t>
              </a:r>
            </a:p>
            <a:p>
              <a:pPr>
                <a:defRPr/>
              </a:pPr>
              <a:r>
                <a:rPr lang="en-US" dirty="0">
                  <a:latin typeface="Courier New" pitchFamily="49" charset="0"/>
                  <a:cs typeface="Arial" charset="0"/>
                </a:rPr>
                <a:t>…</a:t>
              </a:r>
            </a:p>
            <a:p>
              <a:pPr>
                <a:defRPr/>
              </a:pPr>
              <a:r>
                <a:rPr lang="en-US" dirty="0">
                  <a:latin typeface="Courier New" pitchFamily="49" charset="0"/>
                  <a:cs typeface="Arial" charset="0"/>
                </a:rPr>
                <a:t>…</a:t>
              </a:r>
            </a:p>
            <a:p>
              <a:pPr>
                <a:defRPr/>
              </a:pPr>
              <a:r>
                <a:rPr lang="en-US" dirty="0">
                  <a:latin typeface="Courier New" pitchFamily="49" charset="0"/>
                  <a:cs typeface="Arial" charset="0"/>
                </a:rPr>
                <a:t>x := temp + 5 </a:t>
              </a:r>
            </a:p>
            <a:p>
              <a:pPr>
                <a:defRPr/>
              </a:pPr>
              <a:endParaRPr lang="en-US" dirty="0">
                <a:latin typeface="Comic Sans MS" pitchFamily="66" charset="0"/>
                <a:cs typeface="Arial" charset="0"/>
              </a:endParaRPr>
            </a:p>
          </p:txBody>
        </p:sp>
        <p:sp>
          <p:nvSpPr>
            <p:cNvPr id="2" name="Right Arrow 1"/>
            <p:cNvSpPr/>
            <p:nvPr/>
          </p:nvSpPr>
          <p:spPr>
            <a:xfrm>
              <a:off x="4773285" y="3496235"/>
              <a:ext cx="860612" cy="2652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p:cNvGrpSpPr/>
          <p:nvPr/>
        </p:nvGrpSpPr>
        <p:grpSpPr>
          <a:xfrm>
            <a:off x="2476411" y="4437530"/>
            <a:ext cx="5121177" cy="1851132"/>
            <a:chOff x="1371599" y="2654487"/>
            <a:chExt cx="5410201" cy="1323439"/>
          </a:xfrm>
        </p:grpSpPr>
        <p:sp>
          <p:nvSpPr>
            <p:cNvPr id="9" name="Line 4"/>
            <p:cNvSpPr>
              <a:spLocks noChangeShapeType="1"/>
            </p:cNvSpPr>
            <p:nvPr/>
          </p:nvSpPr>
          <p:spPr bwMode="auto">
            <a:xfrm>
              <a:off x="3832411" y="3470462"/>
              <a:ext cx="609600" cy="0"/>
            </a:xfrm>
            <a:prstGeom prst="line">
              <a:avLst/>
            </a:prstGeom>
            <a:noFill/>
            <a:ln w="25400">
              <a:solidFill>
                <a:schemeClr val="tx1"/>
              </a:solidFill>
              <a:round/>
              <a:headEnd/>
              <a:tailEnd type="arrow" w="lg" len="med"/>
            </a:ln>
            <a:extLst>
              <a:ext uri="{909E8E84-426E-40DD-AFC4-6F175D3DCCD1}">
                <a14:hiddenFill xmlns:a14="http://schemas.microsoft.com/office/drawing/2010/main">
                  <a:noFill/>
                </a14:hiddenFill>
              </a:ext>
            </a:extLst>
          </p:spPr>
          <p:txBody>
            <a:bodyPr/>
            <a:lstStyle/>
            <a:p>
              <a:endParaRPr lang="en-US"/>
            </a:p>
          </p:txBody>
        </p:sp>
        <p:sp>
          <p:nvSpPr>
            <p:cNvPr id="10" name="TextBox 9"/>
            <p:cNvSpPr txBox="1"/>
            <p:nvPr/>
          </p:nvSpPr>
          <p:spPr>
            <a:xfrm>
              <a:off x="1371599" y="2808743"/>
              <a:ext cx="2052918" cy="1077218"/>
            </a:xfrm>
            <a:prstGeom prst="rect">
              <a:avLst/>
            </a:prstGeom>
            <a:ln>
              <a:solidFill>
                <a:schemeClr val="accent4">
                  <a:lumMod val="2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a:defRPr/>
              </a:pPr>
              <a:r>
                <a:rPr lang="en-US" sz="1600" dirty="0">
                  <a:latin typeface="Bell MT" panose="02020503060305020303" pitchFamily="18" charset="0"/>
                </a:rPr>
                <a:t>If(a&lt;b) then</a:t>
              </a:r>
            </a:p>
            <a:p>
              <a:pPr>
                <a:defRPr/>
              </a:pPr>
              <a:r>
                <a:rPr lang="en-US" sz="1600" dirty="0">
                  <a:latin typeface="Bell MT" panose="02020503060305020303" pitchFamily="18" charset="0"/>
                </a:rPr>
                <a:t>  z:= x  * 5</a:t>
              </a:r>
            </a:p>
            <a:p>
              <a:pPr>
                <a:defRPr/>
              </a:pPr>
              <a:r>
                <a:rPr lang="en-US" sz="1600" dirty="0">
                  <a:latin typeface="Bell MT" panose="02020503060305020303" pitchFamily="18" charset="0"/>
                </a:rPr>
                <a:t>else</a:t>
              </a:r>
            </a:p>
            <a:p>
              <a:pPr>
                <a:defRPr/>
              </a:pPr>
              <a:r>
                <a:rPr lang="en-US" sz="1600" dirty="0">
                  <a:latin typeface="Bell MT" panose="02020503060305020303" pitchFamily="18" charset="0"/>
                </a:rPr>
                <a:t>  y := x * 5 + 2</a:t>
              </a:r>
            </a:p>
          </p:txBody>
        </p:sp>
        <p:sp>
          <p:nvSpPr>
            <p:cNvPr id="11" name="TextBox 10"/>
            <p:cNvSpPr txBox="1"/>
            <p:nvPr/>
          </p:nvSpPr>
          <p:spPr>
            <a:xfrm>
              <a:off x="4648200" y="2654487"/>
              <a:ext cx="2133600" cy="1323439"/>
            </a:xfrm>
            <a:prstGeom prst="rect">
              <a:avLst/>
            </a:prstGeom>
            <a:ln>
              <a:solidFill>
                <a:schemeClr val="accent4">
                  <a:lumMod val="25000"/>
                </a:schemeClr>
              </a:solidFill>
            </a:ln>
          </p:spPr>
          <p:style>
            <a:lnRef idx="2">
              <a:schemeClr val="accent3"/>
            </a:lnRef>
            <a:fillRef idx="1">
              <a:schemeClr val="lt1"/>
            </a:fillRef>
            <a:effectRef idx="0">
              <a:schemeClr val="accent3"/>
            </a:effectRef>
            <a:fontRef idx="minor">
              <a:schemeClr val="dk1"/>
            </a:fontRef>
          </p:style>
          <p:txBody>
            <a:bodyPr>
              <a:spAutoFit/>
            </a:bodyPr>
            <a:lstStyle/>
            <a:p>
              <a:pPr>
                <a:defRPr/>
              </a:pPr>
              <a:r>
                <a:rPr lang="en-US" sz="1600" dirty="0">
                  <a:latin typeface="Bell MT" panose="02020503060305020303" pitchFamily="18" charset="0"/>
                </a:rPr>
                <a:t>temp := x * 2</a:t>
              </a:r>
            </a:p>
            <a:p>
              <a:pPr>
                <a:defRPr/>
              </a:pPr>
              <a:r>
                <a:rPr lang="en-US" sz="1600" dirty="0">
                  <a:latin typeface="Bell MT" panose="02020503060305020303" pitchFamily="18" charset="0"/>
                </a:rPr>
                <a:t>If(a&lt;b) then</a:t>
              </a:r>
            </a:p>
            <a:p>
              <a:pPr>
                <a:defRPr/>
              </a:pPr>
              <a:r>
                <a:rPr lang="en-US" sz="1600" dirty="0">
                  <a:latin typeface="Bell MT" panose="02020503060305020303" pitchFamily="18" charset="0"/>
                </a:rPr>
                <a:t>  z:= temp</a:t>
              </a:r>
            </a:p>
            <a:p>
              <a:pPr>
                <a:defRPr/>
              </a:pPr>
              <a:r>
                <a:rPr lang="en-US" sz="1600" dirty="0">
                  <a:latin typeface="Bell MT" panose="02020503060305020303" pitchFamily="18" charset="0"/>
                </a:rPr>
                <a:t>else</a:t>
              </a:r>
            </a:p>
            <a:p>
              <a:pPr>
                <a:defRPr/>
              </a:pPr>
              <a:r>
                <a:rPr lang="en-US" sz="1600" dirty="0">
                  <a:latin typeface="Bell MT" panose="02020503060305020303" pitchFamily="18" charset="0"/>
                </a:rPr>
                <a:t>  y := temp + 2</a:t>
              </a:r>
            </a:p>
          </p:txBody>
        </p:sp>
      </p:grpSp>
      <p:sp>
        <p:nvSpPr>
          <p:cNvPr id="4" name="Date Placeholder 3"/>
          <p:cNvSpPr>
            <a:spLocks noGrp="1"/>
          </p:cNvSpPr>
          <p:nvPr>
            <p:ph type="dt" sz="half" idx="10"/>
          </p:nvPr>
        </p:nvSpPr>
        <p:spPr/>
        <p:txBody>
          <a:bodyPr/>
          <a:lstStyle/>
          <a:p>
            <a:fld id="{39E56D9F-F322-4E45-9A78-F50C7C56DA13}" type="datetime1">
              <a:rPr lang="en-US" smtClean="0"/>
              <a:t>8/19/2020</a:t>
            </a:fld>
            <a:endParaRPr lang="en-US"/>
          </a:p>
        </p:txBody>
      </p:sp>
      <p:sp>
        <p:nvSpPr>
          <p:cNvPr id="5" name="Slide Number Placeholder 4"/>
          <p:cNvSpPr>
            <a:spLocks noGrp="1"/>
          </p:cNvSpPr>
          <p:nvPr>
            <p:ph type="sldNum" sz="quarter" idx="12"/>
          </p:nvPr>
        </p:nvSpPr>
        <p:spPr/>
        <p:txBody>
          <a:bodyPr/>
          <a:lstStyle/>
          <a:p>
            <a:fld id="{2F37411B-2BDF-4BB5-B4EF-1D93D5B8FE57}" type="slidenum">
              <a:rPr lang="en-US" smtClean="0"/>
              <a:t>33</a:t>
            </a:fld>
            <a:endParaRPr lang="en-US"/>
          </a:p>
        </p:txBody>
      </p:sp>
      <p:sp>
        <p:nvSpPr>
          <p:cNvPr id="6" name="Footer Placeholder 5"/>
          <p:cNvSpPr>
            <a:spLocks noGrp="1"/>
          </p:cNvSpPr>
          <p:nvPr>
            <p:ph type="ftr" sz="quarter" idx="11"/>
          </p:nvPr>
        </p:nvSpPr>
        <p:spPr/>
        <p:txBody>
          <a:bodyPr/>
          <a:lstStyle/>
          <a:p>
            <a:r>
              <a:rPr lang="en-US" smtClean="0"/>
              <a:t>Dabal Mahara</a:t>
            </a:r>
            <a:endParaRPr lang="en-US"/>
          </a:p>
        </p:txBody>
      </p:sp>
    </p:spTree>
    <p:extLst>
      <p:ext uri="{BB962C8B-B14F-4D97-AF65-F5344CB8AC3E}">
        <p14:creationId xmlns:p14="http://schemas.microsoft.com/office/powerpoint/2010/main" val="37587562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4"/>
          <p:cNvSpPr>
            <a:spLocks noGrp="1"/>
          </p:cNvSpPr>
          <p:nvPr>
            <p:ph type="sldNum" sz="quarter" idx="12"/>
          </p:nvPr>
        </p:nvSpPr>
        <p:spPr>
          <a:xfrm>
            <a:off x="4648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fld id="{A5510555-A370-43F4-8116-82C9F0870290}" type="slidenum">
              <a:rPr lang="en-US"/>
              <a:pPr algn="ctr" eaLnBrk="1" hangingPunct="1"/>
              <a:t>34</a:t>
            </a:fld>
            <a:endParaRPr lang="en-US"/>
          </a:p>
        </p:txBody>
      </p:sp>
      <p:sp>
        <p:nvSpPr>
          <p:cNvPr id="43011" name="Rectangle 2"/>
          <p:cNvSpPr>
            <a:spLocks noGrp="1" noChangeArrowheads="1"/>
          </p:cNvSpPr>
          <p:nvPr>
            <p:ph type="title"/>
          </p:nvPr>
        </p:nvSpPr>
        <p:spPr>
          <a:xfrm>
            <a:off x="838200" y="365126"/>
            <a:ext cx="10515600" cy="535828"/>
          </a:xfrm>
        </p:spPr>
        <p:txBody>
          <a:bodyPr>
            <a:normAutofit/>
          </a:bodyPr>
          <a:lstStyle/>
          <a:p>
            <a:pPr eaLnBrk="1" hangingPunct="1"/>
            <a:r>
              <a:rPr lang="en-US" sz="2400">
                <a:solidFill>
                  <a:srgbClr val="C00000"/>
                </a:solidFill>
                <a:latin typeface="Arial Unicode MS" panose="020B0604020202020204" pitchFamily="34" charset="-128"/>
                <a:ea typeface="Arial Unicode MS" panose="020B0604020202020204" pitchFamily="34" charset="-128"/>
                <a:cs typeface="Arial Unicode MS" panose="020B0604020202020204" pitchFamily="34" charset="-128"/>
              </a:rPr>
              <a:t>Code Motion</a:t>
            </a:r>
          </a:p>
        </p:txBody>
      </p:sp>
      <p:sp>
        <p:nvSpPr>
          <p:cNvPr id="43012" name="Rectangle 3"/>
          <p:cNvSpPr>
            <a:spLocks noGrp="1" noChangeArrowheads="1"/>
          </p:cNvSpPr>
          <p:nvPr>
            <p:ph type="body" idx="1"/>
          </p:nvPr>
        </p:nvSpPr>
        <p:spPr>
          <a:xfrm>
            <a:off x="838200" y="900954"/>
            <a:ext cx="10515600" cy="2033681"/>
          </a:xfrm>
        </p:spPr>
        <p:txBody>
          <a:bodyPr>
            <a:noAutofit/>
          </a:bodyPr>
          <a:lstStyle/>
          <a:p>
            <a:pPr eaLnBrk="1" hangingPunct="1"/>
            <a:r>
              <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rPr>
              <a:t>Moving code from one part of the program to other without modifying the algorithm</a:t>
            </a:r>
          </a:p>
          <a:p>
            <a:pPr lvl="1" eaLnBrk="1" hangingPunct="1"/>
            <a:r>
              <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rPr>
              <a:t>Reduce size of the program</a:t>
            </a:r>
          </a:p>
          <a:p>
            <a:pPr lvl="1" eaLnBrk="1" hangingPunct="1"/>
            <a:r>
              <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rPr>
              <a:t>Reduce execution frequency of the code subjected to movement</a:t>
            </a:r>
          </a:p>
          <a:p>
            <a:r>
              <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rPr>
              <a:t>This transformation takes an expression that yields the same result independent of the number of times a loop is executed ( i.e. loop invariant computation) and evaluates the expression before the loop.</a:t>
            </a:r>
          </a:p>
          <a:p>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Similar to common sub-expression elimination but with the objective to reduce code size.</a:t>
            </a:r>
          </a:p>
          <a:p>
            <a:pPr lvl="1" eaLnBrk="1" hangingPunct="1"/>
            <a:endPar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nvGrpSpPr>
          <p:cNvPr id="9" name="Group 8"/>
          <p:cNvGrpSpPr/>
          <p:nvPr/>
        </p:nvGrpSpPr>
        <p:grpSpPr>
          <a:xfrm>
            <a:off x="1976718" y="3928212"/>
            <a:ext cx="5836023" cy="1631216"/>
            <a:chOff x="1371599" y="2654487"/>
            <a:chExt cx="5410201" cy="1199183"/>
          </a:xfrm>
        </p:grpSpPr>
        <p:sp>
          <p:nvSpPr>
            <p:cNvPr id="10" name="Line 4"/>
            <p:cNvSpPr>
              <a:spLocks noChangeShapeType="1"/>
            </p:cNvSpPr>
            <p:nvPr/>
          </p:nvSpPr>
          <p:spPr bwMode="auto">
            <a:xfrm>
              <a:off x="3832411" y="3470462"/>
              <a:ext cx="609600" cy="0"/>
            </a:xfrm>
            <a:prstGeom prst="line">
              <a:avLst/>
            </a:prstGeom>
            <a:noFill/>
            <a:ln w="25400">
              <a:solidFill>
                <a:schemeClr val="tx1"/>
              </a:solidFill>
              <a:round/>
              <a:headEnd/>
              <a:tailEnd type="arrow" w="lg" len="med"/>
            </a:ln>
            <a:extLst>
              <a:ext uri="{909E8E84-426E-40DD-AFC4-6F175D3DCCD1}">
                <a14:hiddenFill xmlns:a14="http://schemas.microsoft.com/office/drawing/2010/main">
                  <a:noFill/>
                </a14:hiddenFill>
              </a:ext>
            </a:extLst>
          </p:spPr>
          <p:txBody>
            <a:bodyPr/>
            <a:lstStyle/>
            <a:p>
              <a:endParaRPr lang="en-US" sz="2400">
                <a:latin typeface="Bell MT" panose="02020503060305020303" pitchFamily="18" charset="0"/>
              </a:endParaRPr>
            </a:p>
          </p:txBody>
        </p:sp>
        <p:sp>
          <p:nvSpPr>
            <p:cNvPr id="11" name="TextBox 10"/>
            <p:cNvSpPr txBox="1"/>
            <p:nvPr/>
          </p:nvSpPr>
          <p:spPr>
            <a:xfrm>
              <a:off x="1371599" y="2808743"/>
              <a:ext cx="2460813" cy="972923"/>
            </a:xfrm>
            <a:prstGeom prst="rect">
              <a:avLst/>
            </a:prstGeom>
            <a:ln>
              <a:solidFill>
                <a:schemeClr val="accent4">
                  <a:lumMod val="2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a:defRPr/>
              </a:pPr>
              <a:r>
                <a:rPr lang="en-US" sz="2000" smtClean="0">
                  <a:latin typeface="Bell MT" panose="02020503060305020303" pitchFamily="18" charset="0"/>
                </a:rPr>
                <a:t>while ( i &lt;= limit -2)</a:t>
              </a:r>
              <a:endParaRPr lang="en-US" sz="2000" dirty="0">
                <a:latin typeface="Bell MT" panose="02020503060305020303" pitchFamily="18" charset="0"/>
              </a:endParaRPr>
            </a:p>
            <a:p>
              <a:pPr>
                <a:defRPr/>
              </a:pPr>
              <a:r>
                <a:rPr lang="en-US" sz="2000">
                  <a:latin typeface="Bell MT" panose="02020503060305020303" pitchFamily="18" charset="0"/>
                </a:rPr>
                <a:t>  </a:t>
              </a:r>
              <a:r>
                <a:rPr lang="en-US" sz="2000" smtClean="0">
                  <a:latin typeface="Bell MT" panose="02020503060305020303" pitchFamily="18" charset="0"/>
                </a:rPr>
                <a:t>{</a:t>
              </a:r>
            </a:p>
            <a:p>
              <a:pPr>
                <a:defRPr/>
              </a:pPr>
              <a:r>
                <a:rPr lang="en-US" sz="2000">
                  <a:latin typeface="Bell MT" panose="02020503060305020303" pitchFamily="18" charset="0"/>
                </a:rPr>
                <a:t>	</a:t>
              </a:r>
              <a:r>
                <a:rPr lang="en-US" sz="2000" smtClean="0">
                  <a:latin typeface="Bell MT" panose="02020503060305020303" pitchFamily="18" charset="0"/>
                </a:rPr>
                <a:t>.......</a:t>
              </a:r>
            </a:p>
            <a:p>
              <a:pPr>
                <a:defRPr/>
              </a:pPr>
              <a:r>
                <a:rPr lang="en-US" sz="2000" smtClean="0">
                  <a:latin typeface="Bell MT" panose="02020503060305020303" pitchFamily="18" charset="0"/>
                </a:rPr>
                <a:t>   }</a:t>
              </a:r>
              <a:endParaRPr lang="en-US" sz="2000" dirty="0">
                <a:latin typeface="Bell MT" panose="02020503060305020303" pitchFamily="18" charset="0"/>
              </a:endParaRPr>
            </a:p>
          </p:txBody>
        </p:sp>
        <p:sp>
          <p:nvSpPr>
            <p:cNvPr id="12" name="TextBox 11"/>
            <p:cNvSpPr txBox="1"/>
            <p:nvPr/>
          </p:nvSpPr>
          <p:spPr>
            <a:xfrm>
              <a:off x="4648200" y="2654487"/>
              <a:ext cx="2133600" cy="1199183"/>
            </a:xfrm>
            <a:prstGeom prst="rect">
              <a:avLst/>
            </a:prstGeom>
            <a:ln>
              <a:solidFill>
                <a:schemeClr val="accent4">
                  <a:lumMod val="25000"/>
                </a:schemeClr>
              </a:solidFill>
            </a:ln>
          </p:spPr>
          <p:style>
            <a:lnRef idx="2">
              <a:schemeClr val="accent3"/>
            </a:lnRef>
            <a:fillRef idx="1">
              <a:schemeClr val="lt1"/>
            </a:fillRef>
            <a:effectRef idx="0">
              <a:schemeClr val="accent3"/>
            </a:effectRef>
            <a:fontRef idx="minor">
              <a:schemeClr val="dk1"/>
            </a:fontRef>
          </p:style>
          <p:txBody>
            <a:bodyPr>
              <a:spAutoFit/>
            </a:bodyPr>
            <a:lstStyle/>
            <a:p>
              <a:pPr>
                <a:defRPr/>
              </a:pPr>
              <a:r>
                <a:rPr lang="en-US" sz="2000">
                  <a:latin typeface="Bell MT" panose="02020503060305020303" pitchFamily="18" charset="0"/>
                </a:rPr>
                <a:t>t</a:t>
              </a:r>
              <a:r>
                <a:rPr lang="en-US" sz="2000" smtClean="0">
                  <a:latin typeface="Bell MT" panose="02020503060305020303" pitchFamily="18" charset="0"/>
                </a:rPr>
                <a:t>  = limit -2</a:t>
              </a:r>
              <a:endParaRPr lang="en-US" sz="2000" dirty="0">
                <a:latin typeface="Bell MT" panose="02020503060305020303" pitchFamily="18" charset="0"/>
              </a:endParaRPr>
            </a:p>
            <a:p>
              <a:pPr>
                <a:defRPr/>
              </a:pPr>
              <a:r>
                <a:rPr lang="en-US" sz="2000" smtClean="0">
                  <a:latin typeface="Bell MT" panose="02020503060305020303" pitchFamily="18" charset="0"/>
                </a:rPr>
                <a:t>while(i&lt;=t)</a:t>
              </a:r>
            </a:p>
            <a:p>
              <a:pPr>
                <a:defRPr/>
              </a:pPr>
              <a:r>
                <a:rPr lang="en-US" sz="2000" smtClean="0">
                  <a:latin typeface="Bell MT" panose="02020503060305020303" pitchFamily="18" charset="0"/>
                </a:rPr>
                <a:t>{</a:t>
              </a:r>
            </a:p>
            <a:p>
              <a:pPr>
                <a:defRPr/>
              </a:pPr>
              <a:r>
                <a:rPr lang="en-US" sz="2000" smtClean="0">
                  <a:latin typeface="Bell MT" panose="02020503060305020303" pitchFamily="18" charset="0"/>
                </a:rPr>
                <a:t>        ......</a:t>
              </a:r>
            </a:p>
            <a:p>
              <a:pPr>
                <a:defRPr/>
              </a:pPr>
              <a:r>
                <a:rPr lang="en-US" sz="2000" smtClean="0">
                  <a:latin typeface="Bell MT" panose="02020503060305020303" pitchFamily="18" charset="0"/>
                </a:rPr>
                <a:t>}</a:t>
              </a:r>
              <a:endParaRPr lang="en-US" sz="2000" dirty="0">
                <a:latin typeface="Bell MT" panose="02020503060305020303" pitchFamily="18" charset="0"/>
              </a:endParaRPr>
            </a:p>
          </p:txBody>
        </p:sp>
      </p:grpSp>
      <p:sp>
        <p:nvSpPr>
          <p:cNvPr id="2" name="Date Placeholder 1"/>
          <p:cNvSpPr>
            <a:spLocks noGrp="1"/>
          </p:cNvSpPr>
          <p:nvPr>
            <p:ph type="dt" sz="half" idx="10"/>
          </p:nvPr>
        </p:nvSpPr>
        <p:spPr/>
        <p:txBody>
          <a:bodyPr/>
          <a:lstStyle/>
          <a:p>
            <a:fld id="{78DB6031-58F9-4007-9665-3477BA5930D7}" type="datetime1">
              <a:rPr lang="en-US" smtClean="0"/>
              <a:t>8/19/2020</a:t>
            </a:fld>
            <a:endParaRPr lang="en-US"/>
          </a:p>
        </p:txBody>
      </p:sp>
      <p:sp>
        <p:nvSpPr>
          <p:cNvPr id="3" name="Footer Placeholder 2"/>
          <p:cNvSpPr>
            <a:spLocks noGrp="1"/>
          </p:cNvSpPr>
          <p:nvPr>
            <p:ph type="ftr" sz="quarter" idx="11"/>
          </p:nvPr>
        </p:nvSpPr>
        <p:spPr/>
        <p:txBody>
          <a:bodyPr/>
          <a:lstStyle/>
          <a:p>
            <a:r>
              <a:rPr lang="en-US" smtClean="0"/>
              <a:t>Dabal Mahara</a:t>
            </a:r>
            <a:endParaRPr lang="en-US"/>
          </a:p>
        </p:txBody>
      </p:sp>
    </p:spTree>
    <p:extLst>
      <p:ext uri="{BB962C8B-B14F-4D97-AF65-F5344CB8AC3E}">
        <p14:creationId xmlns:p14="http://schemas.microsoft.com/office/powerpoint/2010/main" val="3899761745"/>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normAutofit/>
          </a:bodyPr>
          <a:lstStyle/>
          <a:p>
            <a:pPr eaLnBrk="1" hangingPunct="1"/>
            <a:r>
              <a:rPr lang="en-US" sz="2400">
                <a:solidFill>
                  <a:srgbClr val="C00000"/>
                </a:solidFill>
                <a:latin typeface="Arial Unicode MS" panose="020B0604020202020204" pitchFamily="34" charset="-128"/>
                <a:ea typeface="Arial Unicode MS" panose="020B0604020202020204" pitchFamily="34" charset="-128"/>
                <a:cs typeface="Arial Unicode MS" panose="020B0604020202020204" pitchFamily="34" charset="-128"/>
              </a:rPr>
              <a:t>Strength Reduction</a:t>
            </a:r>
          </a:p>
        </p:txBody>
      </p:sp>
      <p:sp>
        <p:nvSpPr>
          <p:cNvPr id="45059" name="Rectangle 3"/>
          <p:cNvSpPr>
            <a:spLocks noGrp="1" noChangeArrowheads="1"/>
          </p:cNvSpPr>
          <p:nvPr>
            <p:ph type="body" idx="1"/>
          </p:nvPr>
        </p:nvSpPr>
        <p:spPr>
          <a:xfrm>
            <a:off x="1219200" y="1690688"/>
            <a:ext cx="8229600" cy="4343400"/>
          </a:xfrm>
        </p:spPr>
        <p:txBody>
          <a:bodyPr/>
          <a:lstStyle/>
          <a:p>
            <a:pPr eaLnBrk="1" hangingPunct="1">
              <a:lnSpc>
                <a:spcPct val="80000"/>
              </a:lnSpc>
            </a:pPr>
            <a:r>
              <a:rPr lang="en-US" sz="2400"/>
              <a:t>Replacement of an operator with a less costly one.</a:t>
            </a:r>
          </a:p>
          <a:p>
            <a:pPr eaLnBrk="1" hangingPunct="1">
              <a:lnSpc>
                <a:spcPct val="80000"/>
              </a:lnSpc>
              <a:buFont typeface="Wingdings" panose="05000000000000000000" pitchFamily="2" charset="2"/>
              <a:buNone/>
            </a:pPr>
            <a:endParaRPr lang="en-US" sz="1800"/>
          </a:p>
        </p:txBody>
      </p:sp>
      <p:grpSp>
        <p:nvGrpSpPr>
          <p:cNvPr id="2" name="Group 1"/>
          <p:cNvGrpSpPr/>
          <p:nvPr/>
        </p:nvGrpSpPr>
        <p:grpSpPr>
          <a:xfrm>
            <a:off x="1792941" y="2693895"/>
            <a:ext cx="5524500" cy="1323976"/>
            <a:chOff x="2667000" y="3352800"/>
            <a:chExt cx="5524500" cy="1323976"/>
          </a:xfrm>
        </p:grpSpPr>
        <p:sp>
          <p:nvSpPr>
            <p:cNvPr id="45060" name="Line 4"/>
            <p:cNvSpPr>
              <a:spLocks noChangeShapeType="1"/>
            </p:cNvSpPr>
            <p:nvPr/>
          </p:nvSpPr>
          <p:spPr bwMode="auto">
            <a:xfrm>
              <a:off x="5067300" y="3862388"/>
              <a:ext cx="533400" cy="0"/>
            </a:xfrm>
            <a:prstGeom prst="line">
              <a:avLst/>
            </a:prstGeom>
            <a:noFill/>
            <a:ln w="25400">
              <a:solidFill>
                <a:schemeClr val="tx1"/>
              </a:solidFill>
              <a:round/>
              <a:headEnd/>
              <a:tailEnd type="arrow" w="lg" len="med"/>
            </a:ln>
            <a:extLst>
              <a:ext uri="{909E8E84-426E-40DD-AFC4-6F175D3DCCD1}">
                <a14:hiddenFill xmlns:a14="http://schemas.microsoft.com/office/drawing/2010/main">
                  <a:noFill/>
                </a14:hiddenFill>
              </a:ext>
            </a:extLst>
          </p:spPr>
          <p:txBody>
            <a:bodyPr/>
            <a:lstStyle/>
            <a:p>
              <a:endParaRPr lang="en-US"/>
            </a:p>
          </p:txBody>
        </p:sp>
        <p:sp>
          <p:nvSpPr>
            <p:cNvPr id="7" name="TextBox 6"/>
            <p:cNvSpPr txBox="1"/>
            <p:nvPr/>
          </p:nvSpPr>
          <p:spPr>
            <a:xfrm>
              <a:off x="2667000" y="3352801"/>
              <a:ext cx="2133600" cy="1323975"/>
            </a:xfrm>
            <a:prstGeom prst="rect">
              <a:avLst/>
            </a:prstGeom>
            <a:ln>
              <a:solidFill>
                <a:schemeClr val="accent4">
                  <a:lumMod val="25000"/>
                </a:schemeClr>
              </a:solidFill>
            </a:ln>
          </p:spPr>
          <p:style>
            <a:lnRef idx="2">
              <a:schemeClr val="accent3"/>
            </a:lnRef>
            <a:fillRef idx="1">
              <a:schemeClr val="lt1"/>
            </a:fillRef>
            <a:effectRef idx="0">
              <a:schemeClr val="accent3"/>
            </a:effectRef>
            <a:fontRef idx="minor">
              <a:schemeClr val="dk1"/>
            </a:fontRef>
          </p:style>
          <p:txBody>
            <a:bodyPr>
              <a:spAutoFit/>
            </a:bodyPr>
            <a:lstStyle/>
            <a:p>
              <a:pPr>
                <a:defRPr/>
              </a:pPr>
              <a:r>
                <a:rPr lang="en-US" sz="2000" dirty="0"/>
                <a:t>X = x ^ 2</a:t>
              </a:r>
            </a:p>
            <a:p>
              <a:pPr>
                <a:defRPr/>
              </a:pPr>
              <a:endParaRPr lang="en-US" sz="2000" dirty="0"/>
            </a:p>
            <a:p>
              <a:pPr>
                <a:defRPr/>
              </a:pPr>
              <a:endParaRPr lang="en-US" sz="2000" dirty="0"/>
            </a:p>
            <a:p>
              <a:pPr>
                <a:defRPr/>
              </a:pPr>
              <a:r>
                <a:rPr lang="en-US" sz="2000" dirty="0"/>
                <a:t>Y = y * 2</a:t>
              </a:r>
            </a:p>
          </p:txBody>
        </p:sp>
        <p:sp>
          <p:nvSpPr>
            <p:cNvPr id="8" name="TextBox 7"/>
            <p:cNvSpPr txBox="1"/>
            <p:nvPr/>
          </p:nvSpPr>
          <p:spPr>
            <a:xfrm>
              <a:off x="6057900" y="3352800"/>
              <a:ext cx="2133600" cy="1323975"/>
            </a:xfrm>
            <a:prstGeom prst="rect">
              <a:avLst/>
            </a:prstGeom>
            <a:ln>
              <a:solidFill>
                <a:schemeClr val="accent4">
                  <a:lumMod val="25000"/>
                </a:schemeClr>
              </a:solidFill>
            </a:ln>
          </p:spPr>
          <p:style>
            <a:lnRef idx="2">
              <a:schemeClr val="accent3"/>
            </a:lnRef>
            <a:fillRef idx="1">
              <a:schemeClr val="lt1"/>
            </a:fillRef>
            <a:effectRef idx="0">
              <a:schemeClr val="accent3"/>
            </a:effectRef>
            <a:fontRef idx="minor">
              <a:schemeClr val="dk1"/>
            </a:fontRef>
          </p:style>
          <p:txBody>
            <a:bodyPr>
              <a:spAutoFit/>
            </a:bodyPr>
            <a:lstStyle/>
            <a:p>
              <a:pPr>
                <a:defRPr/>
              </a:pPr>
              <a:r>
                <a:rPr lang="en-US" sz="2000" dirty="0"/>
                <a:t>X = x * x</a:t>
              </a:r>
            </a:p>
            <a:p>
              <a:pPr>
                <a:defRPr/>
              </a:pPr>
              <a:endParaRPr lang="en-US" sz="2000" dirty="0"/>
            </a:p>
            <a:p>
              <a:pPr>
                <a:defRPr/>
              </a:pPr>
              <a:endParaRPr lang="en-US" sz="2000" dirty="0"/>
            </a:p>
            <a:p>
              <a:pPr>
                <a:defRPr/>
              </a:pPr>
              <a:r>
                <a:rPr lang="en-US" sz="2000" dirty="0"/>
                <a:t>Y = y + y</a:t>
              </a:r>
            </a:p>
          </p:txBody>
        </p:sp>
      </p:grpSp>
      <p:sp>
        <p:nvSpPr>
          <p:cNvPr id="3" name="Date Placeholder 2"/>
          <p:cNvSpPr>
            <a:spLocks noGrp="1"/>
          </p:cNvSpPr>
          <p:nvPr>
            <p:ph type="dt" sz="half" idx="10"/>
          </p:nvPr>
        </p:nvSpPr>
        <p:spPr/>
        <p:txBody>
          <a:bodyPr/>
          <a:lstStyle/>
          <a:p>
            <a:fld id="{2E9F0390-184D-4ACD-8750-6419817800E6}" type="datetime1">
              <a:rPr lang="en-US" smtClean="0"/>
              <a:t>8/19/2020</a:t>
            </a:fld>
            <a:endParaRPr lang="en-US"/>
          </a:p>
        </p:txBody>
      </p:sp>
      <p:sp>
        <p:nvSpPr>
          <p:cNvPr id="4" name="Slide Number Placeholder 3"/>
          <p:cNvSpPr>
            <a:spLocks noGrp="1"/>
          </p:cNvSpPr>
          <p:nvPr>
            <p:ph type="sldNum" sz="quarter" idx="12"/>
          </p:nvPr>
        </p:nvSpPr>
        <p:spPr/>
        <p:txBody>
          <a:bodyPr/>
          <a:lstStyle/>
          <a:p>
            <a:fld id="{2F37411B-2BDF-4BB5-B4EF-1D93D5B8FE57}" type="slidenum">
              <a:rPr lang="en-US" smtClean="0"/>
              <a:t>35</a:t>
            </a:fld>
            <a:endParaRPr lang="en-US"/>
          </a:p>
        </p:txBody>
      </p:sp>
      <p:sp>
        <p:nvSpPr>
          <p:cNvPr id="5" name="Footer Placeholder 4"/>
          <p:cNvSpPr>
            <a:spLocks noGrp="1"/>
          </p:cNvSpPr>
          <p:nvPr>
            <p:ph type="ftr" sz="quarter" idx="11"/>
          </p:nvPr>
        </p:nvSpPr>
        <p:spPr/>
        <p:txBody>
          <a:bodyPr/>
          <a:lstStyle/>
          <a:p>
            <a:r>
              <a:rPr lang="en-US" smtClean="0"/>
              <a:t>Dabal Mahara</a:t>
            </a:r>
            <a:endParaRPr lang="en-US"/>
          </a:p>
        </p:txBody>
      </p:sp>
    </p:spTree>
    <p:extLst>
      <p:ext uri="{BB962C8B-B14F-4D97-AF65-F5344CB8AC3E}">
        <p14:creationId xmlns:p14="http://schemas.microsoft.com/office/powerpoint/2010/main" val="1555347993"/>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normAutofit/>
          </a:bodyPr>
          <a:lstStyle/>
          <a:p>
            <a:pPr eaLnBrk="1" hangingPunct="1"/>
            <a:r>
              <a:rPr lang="en-US" sz="2400" smtClean="0">
                <a:solidFill>
                  <a:srgbClr val="C00000"/>
                </a:solidFill>
                <a:latin typeface="Arial Unicode MS" panose="020B0604020202020204" pitchFamily="34" charset="-128"/>
                <a:ea typeface="Arial Unicode MS" panose="020B0604020202020204" pitchFamily="34" charset="-128"/>
                <a:cs typeface="Arial Unicode MS" panose="020B0604020202020204" pitchFamily="34" charset="-128"/>
              </a:rPr>
              <a:t>Dead Code Elimination</a:t>
            </a:r>
          </a:p>
        </p:txBody>
      </p:sp>
      <p:sp>
        <p:nvSpPr>
          <p:cNvPr id="46083" name="Rectangle 3"/>
          <p:cNvSpPr>
            <a:spLocks noGrp="1" noChangeArrowheads="1"/>
          </p:cNvSpPr>
          <p:nvPr>
            <p:ph type="body" idx="1"/>
          </p:nvPr>
        </p:nvSpPr>
        <p:spPr>
          <a:xfrm>
            <a:off x="1219200" y="1429872"/>
            <a:ext cx="8229600" cy="721658"/>
          </a:xfrm>
        </p:spPr>
        <p:txBody>
          <a:bodyPr>
            <a:normAutofit/>
          </a:bodyPr>
          <a:lstStyle/>
          <a:p>
            <a:pPr eaLnBrk="1" hangingPunct="1">
              <a:lnSpc>
                <a:spcPct val="90000"/>
              </a:lnSpc>
            </a:pPr>
            <a:r>
              <a:rPr lang="en-US" sz="2000">
                <a:latin typeface="Arial Unicode MS" panose="020B0604020202020204" pitchFamily="34" charset="-128"/>
                <a:ea typeface="Arial Unicode MS" panose="020B0604020202020204" pitchFamily="34" charset="-128"/>
                <a:cs typeface="Arial Unicode MS" panose="020B0604020202020204" pitchFamily="34" charset="-128"/>
              </a:rPr>
              <a:t>Dead Code are portion of the program which will not be executed in Basic block.</a:t>
            </a:r>
          </a:p>
        </p:txBody>
      </p:sp>
      <p:grpSp>
        <p:nvGrpSpPr>
          <p:cNvPr id="2" name="Group 1"/>
          <p:cNvGrpSpPr/>
          <p:nvPr/>
        </p:nvGrpSpPr>
        <p:grpSpPr>
          <a:xfrm>
            <a:off x="1631577" y="2338575"/>
            <a:ext cx="6400800" cy="2246314"/>
            <a:chOff x="2667000" y="3352800"/>
            <a:chExt cx="6400800" cy="2246314"/>
          </a:xfrm>
        </p:grpSpPr>
        <p:sp>
          <p:nvSpPr>
            <p:cNvPr id="6" name="TextBox 5"/>
            <p:cNvSpPr txBox="1"/>
            <p:nvPr/>
          </p:nvSpPr>
          <p:spPr>
            <a:xfrm>
              <a:off x="2667000" y="3352801"/>
              <a:ext cx="2133600" cy="2246313"/>
            </a:xfrm>
            <a:prstGeom prst="rect">
              <a:avLst/>
            </a:prstGeom>
            <a:ln>
              <a:solidFill>
                <a:schemeClr val="accent4">
                  <a:lumMod val="25000"/>
                </a:schemeClr>
              </a:solidFill>
            </a:ln>
          </p:spPr>
          <p:style>
            <a:lnRef idx="2">
              <a:schemeClr val="accent3"/>
            </a:lnRef>
            <a:fillRef idx="1">
              <a:schemeClr val="lt1"/>
            </a:fillRef>
            <a:effectRef idx="0">
              <a:schemeClr val="accent3"/>
            </a:effectRef>
            <a:fontRef idx="minor">
              <a:schemeClr val="dk1"/>
            </a:fontRef>
          </p:style>
          <p:txBody>
            <a:bodyPr>
              <a:spAutoFit/>
            </a:bodyPr>
            <a:lstStyle/>
            <a:p>
              <a:pPr>
                <a:defRPr/>
              </a:pPr>
              <a:r>
                <a:rPr lang="en-US" sz="2000" dirty="0"/>
                <a:t>If(a==b)</a:t>
              </a:r>
            </a:p>
            <a:p>
              <a:pPr>
                <a:defRPr/>
              </a:pPr>
              <a:r>
                <a:rPr lang="en-US" sz="2000" dirty="0"/>
                <a:t>{</a:t>
              </a:r>
            </a:p>
            <a:p>
              <a:pPr>
                <a:defRPr/>
              </a:pPr>
              <a:r>
                <a:rPr lang="en-US" sz="2000"/>
                <a:t> </a:t>
              </a:r>
              <a:r>
                <a:rPr lang="en-US" sz="2000" smtClean="0"/>
                <a:t>       b=c </a:t>
              </a:r>
              <a:r>
                <a:rPr lang="en-US" sz="2000" dirty="0"/>
                <a:t>;</a:t>
              </a:r>
            </a:p>
            <a:p>
              <a:pPr>
                <a:defRPr/>
              </a:pPr>
              <a:r>
                <a:rPr lang="en-US" sz="2000" smtClean="0"/>
                <a:t>         …..</a:t>
              </a:r>
              <a:endParaRPr lang="en-US" sz="2000" dirty="0"/>
            </a:p>
            <a:p>
              <a:pPr>
                <a:defRPr/>
              </a:pPr>
              <a:r>
                <a:rPr lang="en-US" sz="2000" smtClean="0"/>
                <a:t>         return </a:t>
              </a:r>
              <a:r>
                <a:rPr lang="en-US" sz="2000" dirty="0"/>
                <a:t>b ;</a:t>
              </a:r>
            </a:p>
            <a:p>
              <a:pPr>
                <a:defRPr/>
              </a:pPr>
              <a:r>
                <a:rPr lang="en-US" sz="2000" smtClean="0"/>
                <a:t>         c </a:t>
              </a:r>
              <a:r>
                <a:rPr lang="en-US" sz="2000" dirty="0"/>
                <a:t>= 0 ;</a:t>
              </a:r>
            </a:p>
            <a:p>
              <a:pPr>
                <a:defRPr/>
              </a:pPr>
              <a:r>
                <a:rPr lang="en-US" sz="2000" dirty="0"/>
                <a:t>}</a:t>
              </a:r>
            </a:p>
          </p:txBody>
        </p:sp>
        <p:sp>
          <p:nvSpPr>
            <p:cNvPr id="8" name="TextBox 7"/>
            <p:cNvSpPr txBox="1"/>
            <p:nvPr/>
          </p:nvSpPr>
          <p:spPr>
            <a:xfrm>
              <a:off x="6934200" y="3352800"/>
              <a:ext cx="2133600" cy="1938338"/>
            </a:xfrm>
            <a:prstGeom prst="rect">
              <a:avLst/>
            </a:prstGeom>
            <a:ln>
              <a:solidFill>
                <a:schemeClr val="accent4">
                  <a:lumMod val="25000"/>
                </a:schemeClr>
              </a:solidFill>
            </a:ln>
          </p:spPr>
          <p:style>
            <a:lnRef idx="2">
              <a:schemeClr val="accent3"/>
            </a:lnRef>
            <a:fillRef idx="1">
              <a:schemeClr val="lt1"/>
            </a:fillRef>
            <a:effectRef idx="0">
              <a:schemeClr val="accent3"/>
            </a:effectRef>
            <a:fontRef idx="minor">
              <a:schemeClr val="dk1"/>
            </a:fontRef>
          </p:style>
          <p:txBody>
            <a:bodyPr>
              <a:spAutoFit/>
            </a:bodyPr>
            <a:lstStyle/>
            <a:p>
              <a:pPr>
                <a:defRPr/>
              </a:pPr>
              <a:r>
                <a:rPr lang="en-US" sz="2000" dirty="0"/>
                <a:t>If(a==b)</a:t>
              </a:r>
            </a:p>
            <a:p>
              <a:pPr>
                <a:defRPr/>
              </a:pPr>
              <a:r>
                <a:rPr lang="en-US" sz="2000" dirty="0"/>
                <a:t>{</a:t>
              </a:r>
            </a:p>
            <a:p>
              <a:pPr>
                <a:defRPr/>
              </a:pPr>
              <a:r>
                <a:rPr lang="en-US" sz="2000" dirty="0"/>
                <a:t>b=c ;</a:t>
              </a:r>
            </a:p>
            <a:p>
              <a:pPr>
                <a:defRPr/>
              </a:pPr>
              <a:r>
                <a:rPr lang="en-US" sz="2000" dirty="0"/>
                <a:t>…..</a:t>
              </a:r>
            </a:p>
            <a:p>
              <a:pPr>
                <a:defRPr/>
              </a:pPr>
              <a:r>
                <a:rPr lang="en-US" sz="2000" dirty="0"/>
                <a:t>return b ;</a:t>
              </a:r>
            </a:p>
            <a:p>
              <a:pPr>
                <a:defRPr/>
              </a:pPr>
              <a:r>
                <a:rPr lang="en-US" sz="2000" dirty="0"/>
                <a:t>}</a:t>
              </a:r>
            </a:p>
          </p:txBody>
        </p:sp>
        <p:cxnSp>
          <p:nvCxnSpPr>
            <p:cNvPr id="10" name="Straight Arrow Connector 9"/>
            <p:cNvCxnSpPr/>
            <p:nvPr/>
          </p:nvCxnSpPr>
          <p:spPr>
            <a:xfrm>
              <a:off x="5334000" y="4191000"/>
              <a:ext cx="1143000" cy="1588"/>
            </a:xfrm>
            <a:prstGeom prst="straightConnector1">
              <a:avLst/>
            </a:prstGeom>
            <a:ln w="28575">
              <a:tailEnd type="arrow"/>
            </a:ln>
          </p:spPr>
          <p:style>
            <a:lnRef idx="3">
              <a:schemeClr val="dk1"/>
            </a:lnRef>
            <a:fillRef idx="0">
              <a:schemeClr val="dk1"/>
            </a:fillRef>
            <a:effectRef idx="2">
              <a:schemeClr val="dk1"/>
            </a:effectRef>
            <a:fontRef idx="minor">
              <a:schemeClr val="tx1"/>
            </a:fontRef>
          </p:style>
        </p:cxnSp>
      </p:grpSp>
      <p:grpSp>
        <p:nvGrpSpPr>
          <p:cNvPr id="9" name="Group 8"/>
          <p:cNvGrpSpPr/>
          <p:nvPr/>
        </p:nvGrpSpPr>
        <p:grpSpPr>
          <a:xfrm>
            <a:off x="1891554" y="4771935"/>
            <a:ext cx="6400800" cy="1323440"/>
            <a:chOff x="2667000" y="3352800"/>
            <a:chExt cx="6400800" cy="1323440"/>
          </a:xfrm>
        </p:grpSpPr>
        <p:sp>
          <p:nvSpPr>
            <p:cNvPr id="11" name="TextBox 10"/>
            <p:cNvSpPr txBox="1"/>
            <p:nvPr/>
          </p:nvSpPr>
          <p:spPr>
            <a:xfrm>
              <a:off x="2667000" y="3352801"/>
              <a:ext cx="2133600" cy="1323439"/>
            </a:xfrm>
            <a:prstGeom prst="rect">
              <a:avLst/>
            </a:prstGeom>
            <a:ln>
              <a:solidFill>
                <a:schemeClr val="accent4">
                  <a:lumMod val="25000"/>
                </a:schemeClr>
              </a:solidFill>
            </a:ln>
          </p:spPr>
          <p:style>
            <a:lnRef idx="2">
              <a:schemeClr val="accent3"/>
            </a:lnRef>
            <a:fillRef idx="1">
              <a:schemeClr val="lt1"/>
            </a:fillRef>
            <a:effectRef idx="0">
              <a:schemeClr val="accent3"/>
            </a:effectRef>
            <a:fontRef idx="minor">
              <a:schemeClr val="dk1"/>
            </a:fontRef>
          </p:style>
          <p:txBody>
            <a:bodyPr>
              <a:spAutoFit/>
            </a:bodyPr>
            <a:lstStyle/>
            <a:p>
              <a:pPr>
                <a:defRPr/>
              </a:pPr>
              <a:r>
                <a:rPr lang="en-US" sz="2000" smtClean="0"/>
                <a:t>debug = FALSE;</a:t>
              </a:r>
            </a:p>
            <a:p>
              <a:pPr>
                <a:defRPr/>
              </a:pPr>
              <a:r>
                <a:rPr lang="en-US" sz="2000" smtClean="0"/>
                <a:t>...</a:t>
              </a:r>
              <a:endParaRPr lang="en-US" sz="2000" dirty="0"/>
            </a:p>
            <a:p>
              <a:pPr>
                <a:defRPr/>
              </a:pPr>
              <a:r>
                <a:rPr lang="en-US" sz="2000" smtClean="0"/>
                <a:t>if (debug)     </a:t>
              </a:r>
            </a:p>
            <a:p>
              <a:pPr>
                <a:defRPr/>
              </a:pPr>
              <a:r>
                <a:rPr lang="en-US" sz="2000"/>
                <a:t> </a:t>
              </a:r>
              <a:r>
                <a:rPr lang="en-US" sz="2000" smtClean="0"/>
                <a:t>   print..........</a:t>
              </a:r>
            </a:p>
          </p:txBody>
        </p:sp>
        <p:sp>
          <p:nvSpPr>
            <p:cNvPr id="12" name="TextBox 11"/>
            <p:cNvSpPr txBox="1"/>
            <p:nvPr/>
          </p:nvSpPr>
          <p:spPr>
            <a:xfrm>
              <a:off x="6934200" y="3352800"/>
              <a:ext cx="2133600" cy="1323439"/>
            </a:xfrm>
            <a:prstGeom prst="rect">
              <a:avLst/>
            </a:prstGeom>
            <a:ln>
              <a:solidFill>
                <a:schemeClr val="accent4">
                  <a:lumMod val="25000"/>
                </a:schemeClr>
              </a:solidFill>
            </a:ln>
          </p:spPr>
          <p:style>
            <a:lnRef idx="2">
              <a:schemeClr val="accent3"/>
            </a:lnRef>
            <a:fillRef idx="1">
              <a:schemeClr val="lt1"/>
            </a:fillRef>
            <a:effectRef idx="0">
              <a:schemeClr val="accent3"/>
            </a:effectRef>
            <a:fontRef idx="minor">
              <a:schemeClr val="dk1"/>
            </a:fontRef>
          </p:style>
          <p:txBody>
            <a:bodyPr>
              <a:spAutoFit/>
            </a:bodyPr>
            <a:lstStyle/>
            <a:p>
              <a:pPr>
                <a:defRPr/>
              </a:pPr>
              <a:r>
                <a:rPr lang="en-US" sz="2000" smtClean="0"/>
                <a:t>debug = FALSE</a:t>
              </a:r>
            </a:p>
            <a:p>
              <a:pPr>
                <a:defRPr/>
              </a:pPr>
              <a:r>
                <a:rPr lang="en-US" sz="2000" smtClean="0"/>
                <a:t>..................</a:t>
              </a:r>
            </a:p>
            <a:p>
              <a:pPr>
                <a:defRPr/>
              </a:pPr>
              <a:r>
                <a:rPr lang="en-US" sz="2000" smtClean="0"/>
                <a:t>.................</a:t>
              </a:r>
            </a:p>
            <a:p>
              <a:pPr>
                <a:defRPr/>
              </a:pPr>
              <a:r>
                <a:rPr lang="en-US" sz="2000" smtClean="0"/>
                <a:t>............</a:t>
              </a:r>
            </a:p>
          </p:txBody>
        </p:sp>
        <p:cxnSp>
          <p:nvCxnSpPr>
            <p:cNvPr id="13" name="Straight Arrow Connector 12"/>
            <p:cNvCxnSpPr/>
            <p:nvPr/>
          </p:nvCxnSpPr>
          <p:spPr>
            <a:xfrm>
              <a:off x="5334000" y="4191000"/>
              <a:ext cx="1143000" cy="1588"/>
            </a:xfrm>
            <a:prstGeom prst="straightConnector1">
              <a:avLst/>
            </a:prstGeom>
            <a:ln w="28575">
              <a:tailEnd type="arrow"/>
            </a:ln>
          </p:spPr>
          <p:style>
            <a:lnRef idx="3">
              <a:schemeClr val="dk1"/>
            </a:lnRef>
            <a:fillRef idx="0">
              <a:schemeClr val="dk1"/>
            </a:fillRef>
            <a:effectRef idx="2">
              <a:schemeClr val="dk1"/>
            </a:effectRef>
            <a:fontRef idx="minor">
              <a:schemeClr val="tx1"/>
            </a:fontRef>
          </p:style>
        </p:cxnSp>
      </p:grpSp>
      <p:sp>
        <p:nvSpPr>
          <p:cNvPr id="3" name="Date Placeholder 2"/>
          <p:cNvSpPr>
            <a:spLocks noGrp="1"/>
          </p:cNvSpPr>
          <p:nvPr>
            <p:ph type="dt" sz="half" idx="10"/>
          </p:nvPr>
        </p:nvSpPr>
        <p:spPr/>
        <p:txBody>
          <a:bodyPr/>
          <a:lstStyle/>
          <a:p>
            <a:fld id="{E9CC129C-B2C1-49B3-8E73-775FB7194A2E}" type="datetime1">
              <a:rPr lang="en-US" smtClean="0"/>
              <a:t>8/19/2020</a:t>
            </a:fld>
            <a:endParaRPr lang="en-US"/>
          </a:p>
        </p:txBody>
      </p:sp>
      <p:sp>
        <p:nvSpPr>
          <p:cNvPr id="4" name="Slide Number Placeholder 3"/>
          <p:cNvSpPr>
            <a:spLocks noGrp="1"/>
          </p:cNvSpPr>
          <p:nvPr>
            <p:ph type="sldNum" sz="quarter" idx="12"/>
          </p:nvPr>
        </p:nvSpPr>
        <p:spPr/>
        <p:txBody>
          <a:bodyPr/>
          <a:lstStyle/>
          <a:p>
            <a:fld id="{2F37411B-2BDF-4BB5-B4EF-1D93D5B8FE57}" type="slidenum">
              <a:rPr lang="en-US" smtClean="0"/>
              <a:t>36</a:t>
            </a:fld>
            <a:endParaRPr lang="en-US"/>
          </a:p>
        </p:txBody>
      </p:sp>
      <p:sp>
        <p:nvSpPr>
          <p:cNvPr id="5" name="Footer Placeholder 4"/>
          <p:cNvSpPr>
            <a:spLocks noGrp="1"/>
          </p:cNvSpPr>
          <p:nvPr>
            <p:ph type="ftr" sz="quarter" idx="11"/>
          </p:nvPr>
        </p:nvSpPr>
        <p:spPr/>
        <p:txBody>
          <a:bodyPr/>
          <a:lstStyle/>
          <a:p>
            <a:r>
              <a:rPr lang="en-US" smtClean="0"/>
              <a:t>Dabal Mahara</a:t>
            </a:r>
            <a:endParaRPr lang="en-US"/>
          </a:p>
        </p:txBody>
      </p:sp>
    </p:spTree>
    <p:extLst>
      <p:ext uri="{BB962C8B-B14F-4D97-AF65-F5344CB8AC3E}">
        <p14:creationId xmlns:p14="http://schemas.microsoft.com/office/powerpoint/2010/main" val="651422411"/>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a:solidFill>
                  <a:srgbClr val="C00000"/>
                </a:solidFill>
              </a:rPr>
              <a:t>Algebraic Simplification</a:t>
            </a:r>
            <a:endParaRPr lang="en-US" sz="3200">
              <a:solidFill>
                <a:srgbClr val="C00000"/>
              </a:solidFill>
            </a:endParaRPr>
          </a:p>
        </p:txBody>
      </p:sp>
      <p:sp>
        <p:nvSpPr>
          <p:cNvPr id="3" name="Content Placeholder 2"/>
          <p:cNvSpPr>
            <a:spLocks noGrp="1"/>
          </p:cNvSpPr>
          <p:nvPr>
            <p:ph idx="1"/>
          </p:nvPr>
        </p:nvSpPr>
        <p:spPr>
          <a:xfrm>
            <a:off x="838200" y="1690688"/>
            <a:ext cx="10515600" cy="4351338"/>
          </a:xfrm>
        </p:spPr>
        <p:txBody>
          <a:bodyPr>
            <a:noAutofit/>
          </a:bodyPr>
          <a:lstStyle/>
          <a:p>
            <a:pPr marL="0" indent="0">
              <a:buNone/>
            </a:pPr>
            <a:r>
              <a:rPr lang="en-US" sz="2400"/>
              <a:t/>
            </a:r>
            <a:br>
              <a:rPr lang="en-US" sz="2400"/>
            </a:br>
            <a:r>
              <a:rPr lang="en-US" sz="2400"/>
              <a:t>• Some statements can be deleted</a:t>
            </a:r>
            <a:br>
              <a:rPr lang="en-US" sz="2400"/>
            </a:br>
            <a:r>
              <a:rPr lang="en-US" sz="2400" smtClean="0"/>
              <a:t>	x </a:t>
            </a:r>
            <a:r>
              <a:rPr lang="en-US" sz="2400"/>
              <a:t>:= x + 0</a:t>
            </a:r>
            <a:br>
              <a:rPr lang="en-US" sz="2400"/>
            </a:br>
            <a:r>
              <a:rPr lang="en-US" sz="2400" smtClean="0"/>
              <a:t>	x </a:t>
            </a:r>
            <a:r>
              <a:rPr lang="en-US" sz="2400"/>
              <a:t>:= x * </a:t>
            </a:r>
            <a:r>
              <a:rPr lang="en-US" sz="2400" smtClean="0"/>
              <a:t>1</a:t>
            </a:r>
          </a:p>
          <a:p>
            <a:pPr marL="0" indent="0">
              <a:buNone/>
            </a:pPr>
            <a:r>
              <a:rPr lang="en-US" sz="2400" smtClean="0"/>
              <a:t>• </a:t>
            </a:r>
            <a:r>
              <a:rPr lang="en-US" sz="2400"/>
              <a:t>Some statements can be </a:t>
            </a:r>
            <a:r>
              <a:rPr lang="en-US" sz="2400" smtClean="0"/>
              <a:t>simplified</a:t>
            </a:r>
          </a:p>
          <a:p>
            <a:pPr marL="0" indent="0">
              <a:lnSpc>
                <a:spcPct val="170000"/>
              </a:lnSpc>
              <a:buNone/>
            </a:pPr>
            <a:r>
              <a:rPr lang="en-US" sz="2400" smtClean="0"/>
              <a:t>	x </a:t>
            </a:r>
            <a:r>
              <a:rPr lang="en-US" sz="2400"/>
              <a:t>:= x * 0 ⇒ x := 0</a:t>
            </a:r>
            <a:br>
              <a:rPr lang="en-US" sz="2400"/>
            </a:br>
            <a:r>
              <a:rPr lang="en-US" sz="2400" smtClean="0"/>
              <a:t>	y </a:t>
            </a:r>
            <a:r>
              <a:rPr lang="en-US" sz="2400"/>
              <a:t>:= y ** 2 ⇒ y := y * y</a:t>
            </a:r>
            <a:br>
              <a:rPr lang="en-US" sz="2400"/>
            </a:br>
            <a:r>
              <a:rPr lang="en-US" sz="2400" smtClean="0"/>
              <a:t>	x </a:t>
            </a:r>
            <a:r>
              <a:rPr lang="en-US" sz="2400"/>
              <a:t>:= x * 8 ⇒ x := x &lt;&lt; 3</a:t>
            </a:r>
            <a:br>
              <a:rPr lang="en-US" sz="2400"/>
            </a:br>
            <a:r>
              <a:rPr lang="en-US" sz="2400" smtClean="0"/>
              <a:t>	(</a:t>
            </a:r>
            <a:r>
              <a:rPr lang="en-US" sz="2400"/>
              <a:t>on some machines &lt;&lt; is faster than *; but not on all!)</a:t>
            </a:r>
            <a:br>
              <a:rPr lang="en-US" sz="2400"/>
            </a:br>
            <a:r>
              <a:rPr lang="en-US" sz="2400"/>
              <a:t/>
            </a:r>
            <a:br>
              <a:rPr lang="en-US" sz="2400"/>
            </a:br>
            <a:endParaRPr lang="en-US" sz="2400"/>
          </a:p>
        </p:txBody>
      </p:sp>
      <p:sp>
        <p:nvSpPr>
          <p:cNvPr id="4" name="Date Placeholder 3"/>
          <p:cNvSpPr>
            <a:spLocks noGrp="1"/>
          </p:cNvSpPr>
          <p:nvPr>
            <p:ph type="dt" sz="half" idx="10"/>
          </p:nvPr>
        </p:nvSpPr>
        <p:spPr/>
        <p:txBody>
          <a:bodyPr/>
          <a:lstStyle/>
          <a:p>
            <a:fld id="{43016AD5-25C3-4BB2-9019-D44823F3ADA8}" type="datetime1">
              <a:rPr lang="en-US" smtClean="0"/>
              <a:t>8/19/2020</a:t>
            </a:fld>
            <a:endParaRPr lang="en-US"/>
          </a:p>
        </p:txBody>
      </p:sp>
      <p:sp>
        <p:nvSpPr>
          <p:cNvPr id="5" name="Slide Number Placeholder 4"/>
          <p:cNvSpPr>
            <a:spLocks noGrp="1"/>
          </p:cNvSpPr>
          <p:nvPr>
            <p:ph type="sldNum" sz="quarter" idx="12"/>
          </p:nvPr>
        </p:nvSpPr>
        <p:spPr/>
        <p:txBody>
          <a:bodyPr/>
          <a:lstStyle/>
          <a:p>
            <a:fld id="{2F37411B-2BDF-4BB5-B4EF-1D93D5B8FE57}" type="slidenum">
              <a:rPr lang="en-US" smtClean="0"/>
              <a:t>37</a:t>
            </a:fld>
            <a:endParaRPr lang="en-US"/>
          </a:p>
        </p:txBody>
      </p:sp>
      <p:sp>
        <p:nvSpPr>
          <p:cNvPr id="6" name="Footer Placeholder 5"/>
          <p:cNvSpPr>
            <a:spLocks noGrp="1"/>
          </p:cNvSpPr>
          <p:nvPr>
            <p:ph type="ftr" sz="quarter" idx="11"/>
          </p:nvPr>
        </p:nvSpPr>
        <p:spPr/>
        <p:txBody>
          <a:bodyPr/>
          <a:lstStyle/>
          <a:p>
            <a:r>
              <a:rPr lang="en-US" smtClean="0"/>
              <a:t>Dabal Mahara</a:t>
            </a:r>
            <a:endParaRPr lang="en-US"/>
          </a:p>
        </p:txBody>
      </p:sp>
    </p:spTree>
    <p:extLst>
      <p:ext uri="{BB962C8B-B14F-4D97-AF65-F5344CB8AC3E}">
        <p14:creationId xmlns:p14="http://schemas.microsoft.com/office/powerpoint/2010/main" val="395341163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36811" y="224135"/>
            <a:ext cx="6096000" cy="1384995"/>
          </a:xfrm>
          <a:prstGeom prst="rect">
            <a:avLst/>
          </a:prstGeom>
        </p:spPr>
        <p:txBody>
          <a:bodyPr>
            <a:spAutoFit/>
          </a:bodyPr>
          <a:lstStyle/>
          <a:p>
            <a:r>
              <a:rPr lang="en-US" sz="2800">
                <a:solidFill>
                  <a:srgbClr val="C00000"/>
                </a:solidFill>
                <a:latin typeface="TimesNewRoman"/>
              </a:rPr>
              <a:t>NEXT-USE INFORMATION</a:t>
            </a:r>
            <a:br>
              <a:rPr lang="en-US" sz="2800">
                <a:solidFill>
                  <a:srgbClr val="C00000"/>
                </a:solidFill>
                <a:latin typeface="TimesNewRoman"/>
              </a:rPr>
            </a:br>
            <a:r>
              <a:rPr lang="en-US" sz="2800">
                <a:solidFill>
                  <a:srgbClr val="C00000"/>
                </a:solidFill>
                <a:latin typeface="TimesNewRoman"/>
              </a:rPr>
              <a:t/>
            </a:r>
            <a:br>
              <a:rPr lang="en-US" sz="2800">
                <a:solidFill>
                  <a:srgbClr val="C00000"/>
                </a:solidFill>
                <a:latin typeface="TimesNewRoman"/>
              </a:rPr>
            </a:br>
            <a:endParaRPr lang="en-US" sz="2800">
              <a:solidFill>
                <a:srgbClr val="C00000"/>
              </a:solidFill>
            </a:endParaRPr>
          </a:p>
        </p:txBody>
      </p:sp>
      <p:sp>
        <p:nvSpPr>
          <p:cNvPr id="5" name="Rectangle 4"/>
          <p:cNvSpPr/>
          <p:nvPr/>
        </p:nvSpPr>
        <p:spPr>
          <a:xfrm>
            <a:off x="578224" y="914400"/>
            <a:ext cx="9829800" cy="6863417"/>
          </a:xfrm>
          <a:prstGeom prst="rect">
            <a:avLst/>
          </a:prstGeom>
        </p:spPr>
        <p:txBody>
          <a:bodyPr wrap="square">
            <a:spAutoFit/>
          </a:bodyPr>
          <a:lstStyle/>
          <a:p>
            <a:pPr marL="285750" indent="-285750">
              <a:buFont typeface="Arial" panose="020B0604020202020204" pitchFamily="34" charset="0"/>
              <a:buChar char="•"/>
            </a:pPr>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rPr>
              <a:t>We need to know, for each use of a variable in a basic block, whether the value contained in the variable will be used again later in the block.</a:t>
            </a:r>
          </a:p>
          <a:p>
            <a:pPr marL="285750" indent="-285750">
              <a:buFont typeface="Arial" panose="020B0604020202020204" pitchFamily="34" charset="0"/>
              <a:buChar char="•"/>
            </a:pPr>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rPr>
              <a:t>If </a:t>
            </a:r>
            <a:r>
              <a:rPr lang="en-US" sz="2000">
                <a:latin typeface="Arial Unicode MS" panose="020B0604020202020204" pitchFamily="34" charset="-128"/>
                <a:ea typeface="Arial Unicode MS" panose="020B0604020202020204" pitchFamily="34" charset="-128"/>
                <a:cs typeface="Arial Unicode MS" panose="020B0604020202020204" pitchFamily="34" charset="-128"/>
              </a:rPr>
              <a:t>a variable has no next-use we can reuse the </a:t>
            </a:r>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rPr>
              <a:t>register allocated </a:t>
            </a:r>
            <a:r>
              <a:rPr lang="en-US" sz="2000">
                <a:latin typeface="Arial Unicode MS" panose="020B0604020202020204" pitchFamily="34" charset="-128"/>
                <a:ea typeface="Arial Unicode MS" panose="020B0604020202020204" pitchFamily="34" charset="-128"/>
                <a:cs typeface="Arial Unicode MS" panose="020B0604020202020204" pitchFamily="34" charset="-128"/>
              </a:rPr>
              <a:t>to the variable</a:t>
            </a:r>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rPr>
              <a:t>.</a:t>
            </a:r>
          </a:p>
          <a:p>
            <a:pPr marL="285750" indent="-285750">
              <a:buFont typeface="Arial" panose="020B0604020202020204" pitchFamily="34" charset="0"/>
              <a:buChar char="•"/>
            </a:pPr>
            <a:r>
              <a:rPr lang="en-US" sz="2000"/>
              <a:t>Next-use information is needed for dead-code elimination and register assignment (if the variable in a register is no longer needed, then the register can be assigned to some other variable).</a:t>
            </a:r>
          </a:p>
          <a:p>
            <a:pPr marL="285750" indent="-285750">
              <a:buFont typeface="Arial" panose="020B0604020202020204" pitchFamily="34" charset="0"/>
              <a:buChar char="•"/>
            </a:pPr>
            <a:r>
              <a:rPr lang="en-US" sz="2000" smtClean="0"/>
              <a:t>We </a:t>
            </a:r>
            <a:r>
              <a:rPr lang="en-US" sz="2000"/>
              <a:t>want to keep variables in registers for as long as possible</a:t>
            </a:r>
            <a:r>
              <a:rPr lang="en-US" sz="2000" smtClean="0"/>
              <a:t>, to </a:t>
            </a:r>
            <a:r>
              <a:rPr lang="en-US" sz="2000"/>
              <a:t>avoid having to reload them whenever they are needed</a:t>
            </a:r>
            <a:r>
              <a:rPr lang="en-US" sz="2000" smtClean="0"/>
              <a:t>.</a:t>
            </a:r>
          </a:p>
          <a:p>
            <a:endParaRPr lang="en-US" sz="200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285750" indent="-285750">
              <a:buFont typeface="Arial" panose="020B0604020202020204" pitchFamily="34" charset="0"/>
              <a:buChar char="•"/>
            </a:pPr>
            <a:endParaRPr lang="en-US" sz="200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US" sz="200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285750" indent="-285750">
              <a:buFont typeface="Arial" panose="020B0604020202020204" pitchFamily="34" charset="0"/>
              <a:buChar char="•"/>
            </a:pPr>
            <a:endParaRPr lang="en-US" sz="2000">
              <a:latin typeface="Arial Unicode MS" panose="020B0604020202020204" pitchFamily="34" charset="-128"/>
              <a:ea typeface="Arial Unicode MS" panose="020B0604020202020204" pitchFamily="34" charset="-128"/>
              <a:cs typeface="Arial Unicode MS" panose="020B0604020202020204" pitchFamily="34" charset="-128"/>
            </a:endParaRPr>
          </a:p>
          <a:p>
            <a:pPr marL="285750" indent="-285750">
              <a:buFont typeface="Arial" panose="020B0604020202020204" pitchFamily="34" charset="0"/>
              <a:buChar char="•"/>
            </a:pPr>
            <a:endParaRPr lang="en-US" sz="200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285750" indent="-285750">
              <a:buFont typeface="Arial" panose="020B0604020202020204" pitchFamily="34" charset="0"/>
              <a:buChar char="•"/>
            </a:pPr>
            <a:endParaRPr lang="en-US" sz="2000">
              <a:latin typeface="Arial Unicode MS" panose="020B0604020202020204" pitchFamily="34" charset="-128"/>
              <a:ea typeface="Arial Unicode MS" panose="020B0604020202020204" pitchFamily="34" charset="-128"/>
              <a:cs typeface="Arial Unicode MS" panose="020B0604020202020204" pitchFamily="34" charset="-128"/>
            </a:endParaRPr>
          </a:p>
          <a:p>
            <a:pPr marL="285750" indent="-285750">
              <a:buFont typeface="Arial" panose="020B0604020202020204" pitchFamily="34" charset="0"/>
              <a:buChar char="•"/>
            </a:pPr>
            <a:endParaRPr lang="en-US" sz="200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285750" indent="-285750">
              <a:buFont typeface="Arial" panose="020B0604020202020204" pitchFamily="34" charset="0"/>
              <a:buChar char="•"/>
            </a:pPr>
            <a:endParaRPr lang="en-US" sz="2000">
              <a:latin typeface="Arial Unicode MS" panose="020B0604020202020204" pitchFamily="34" charset="-128"/>
              <a:ea typeface="Arial Unicode MS" panose="020B0604020202020204" pitchFamily="34" charset="-128"/>
              <a:cs typeface="Arial Unicode MS" panose="020B0604020202020204" pitchFamily="34" charset="-128"/>
            </a:endParaRPr>
          </a:p>
          <a:p>
            <a:pPr marL="285750" indent="-285750">
              <a:buFont typeface="Arial" panose="020B0604020202020204" pitchFamily="34" charset="0"/>
              <a:buChar char="•"/>
            </a:pPr>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000" smtClean="0"/>
              <a:t>If</a:t>
            </a:r>
            <a:r>
              <a:rPr lang="en-US" sz="2000"/>
              <a:t>, after computing a value X, we will soon be using the </a:t>
            </a:r>
            <a:r>
              <a:rPr lang="en-US" sz="2000" smtClean="0"/>
              <a:t>value again</a:t>
            </a:r>
            <a:r>
              <a:rPr lang="en-US" sz="2000"/>
              <a:t>, we should keep it in a register. If the value has </a:t>
            </a:r>
            <a:r>
              <a:rPr lang="en-US" sz="2000" smtClean="0"/>
              <a:t>no further </a:t>
            </a:r>
            <a:r>
              <a:rPr lang="en-US" sz="2000"/>
              <a:t>use in the block we can reuse the register.</a:t>
            </a:r>
            <a:br>
              <a:rPr lang="en-US" sz="2000"/>
            </a:br>
            <a:r>
              <a:rPr lang="en-US" sz="2000"/>
              <a:t/>
            </a:r>
            <a:br>
              <a:rPr lang="en-US" sz="2000"/>
            </a:br>
            <a:r>
              <a:rPr lang="en-US" sz="20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
            </a:r>
            <a:br>
              <a:rPr lang="en-US" sz="20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br>
            <a:r>
              <a:rPr lang="en-US" sz="20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
            </a:r>
            <a:br>
              <a:rPr lang="en-US" sz="20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br>
            <a:endParaRPr lang="en-US" sz="2000">
              <a:latin typeface="Arial Unicode MS" panose="020B0604020202020204" pitchFamily="34" charset="-128"/>
              <a:ea typeface="Arial Unicode MS" panose="020B0604020202020204" pitchFamily="34" charset="-128"/>
              <a:cs typeface="Arial Unicode MS" panose="020B0604020202020204" pitchFamily="34" charset="-128"/>
            </a:endParaRPr>
          </a:p>
        </p:txBody>
      </p:sp>
      <p:graphicFrame>
        <p:nvGraphicFramePr>
          <p:cNvPr id="6" name="Table 5"/>
          <p:cNvGraphicFramePr>
            <a:graphicFrameLocks noGrp="1"/>
          </p:cNvGraphicFramePr>
          <p:nvPr>
            <p:extLst>
              <p:ext uri="{D42A27DB-BD31-4B8C-83A1-F6EECF244321}">
                <p14:modId xmlns:p14="http://schemas.microsoft.com/office/powerpoint/2010/main" val="369148085"/>
              </p:ext>
            </p:extLst>
          </p:nvPr>
        </p:nvGraphicFramePr>
        <p:xfrm>
          <a:off x="2557463" y="3886200"/>
          <a:ext cx="1720383" cy="1463040"/>
        </p:xfrm>
        <a:graphic>
          <a:graphicData uri="http://schemas.openxmlformats.org/drawingml/2006/table">
            <a:tbl>
              <a:tblPr firstRow="1" bandRow="1"/>
              <a:tblGrid>
                <a:gridCol w="1720383"/>
              </a:tblGrid>
              <a:tr h="1287387">
                <a:tc>
                  <a:txBody>
                    <a:bodyPr/>
                    <a:lstStyle/>
                    <a:p>
                      <a:pPr algn="ctr"/>
                      <a:r>
                        <a:rPr lang="en-US" smtClean="0"/>
                        <a:t>x = y</a:t>
                      </a:r>
                      <a:r>
                        <a:rPr lang="en-US" baseline="0" smtClean="0"/>
                        <a:t> + z</a:t>
                      </a:r>
                    </a:p>
                    <a:p>
                      <a:pPr algn="ctr"/>
                      <a:r>
                        <a:rPr lang="en-US" baseline="0" smtClean="0"/>
                        <a:t>z = z * 5</a:t>
                      </a:r>
                    </a:p>
                    <a:p>
                      <a:pPr algn="ctr"/>
                      <a:r>
                        <a:rPr lang="en-US" baseline="0" smtClean="0"/>
                        <a:t>t7 = z + 1</a:t>
                      </a:r>
                    </a:p>
                    <a:p>
                      <a:pPr algn="ctr"/>
                      <a:r>
                        <a:rPr lang="en-US" baseline="0" smtClean="0"/>
                        <a:t>y = z – t7</a:t>
                      </a:r>
                    </a:p>
                    <a:p>
                      <a:pPr algn="ctr"/>
                      <a:r>
                        <a:rPr lang="en-US" baseline="0" smtClean="0"/>
                        <a:t>x = z + y</a:t>
                      </a:r>
                      <a:endParaRPr lang="en-US"/>
                    </a:p>
                  </a:txBody>
                  <a:tcPr/>
                </a:tc>
              </a:tr>
            </a:tbl>
          </a:graphicData>
        </a:graphic>
      </p:graphicFrame>
      <p:sp>
        <p:nvSpPr>
          <p:cNvPr id="2" name="Date Placeholder 1"/>
          <p:cNvSpPr>
            <a:spLocks noGrp="1"/>
          </p:cNvSpPr>
          <p:nvPr>
            <p:ph type="dt" sz="half" idx="10"/>
          </p:nvPr>
        </p:nvSpPr>
        <p:spPr/>
        <p:txBody>
          <a:bodyPr/>
          <a:lstStyle/>
          <a:p>
            <a:fld id="{A6C3A0D5-1956-4C54-B9DF-9D8695DAE314}" type="datetime1">
              <a:rPr lang="en-US" smtClean="0"/>
              <a:t>8/19/2020</a:t>
            </a:fld>
            <a:endParaRPr lang="en-US"/>
          </a:p>
        </p:txBody>
      </p:sp>
      <p:sp>
        <p:nvSpPr>
          <p:cNvPr id="4" name="Slide Number Placeholder 3"/>
          <p:cNvSpPr>
            <a:spLocks noGrp="1"/>
          </p:cNvSpPr>
          <p:nvPr>
            <p:ph type="sldNum" sz="quarter" idx="12"/>
          </p:nvPr>
        </p:nvSpPr>
        <p:spPr/>
        <p:txBody>
          <a:bodyPr/>
          <a:lstStyle/>
          <a:p>
            <a:fld id="{2F37411B-2BDF-4BB5-B4EF-1D93D5B8FE57}" type="slidenum">
              <a:rPr lang="en-US" smtClean="0"/>
              <a:t>38</a:t>
            </a:fld>
            <a:endParaRPr lang="en-US"/>
          </a:p>
        </p:txBody>
      </p:sp>
      <p:sp>
        <p:nvSpPr>
          <p:cNvPr id="7" name="Footer Placeholder 6"/>
          <p:cNvSpPr>
            <a:spLocks noGrp="1"/>
          </p:cNvSpPr>
          <p:nvPr>
            <p:ph type="ftr" sz="quarter" idx="11"/>
          </p:nvPr>
        </p:nvSpPr>
        <p:spPr/>
        <p:txBody>
          <a:bodyPr/>
          <a:lstStyle/>
          <a:p>
            <a:r>
              <a:rPr lang="en-US" smtClean="0"/>
              <a:t>Dabal Mahara</a:t>
            </a:r>
            <a:endParaRPr lang="en-US"/>
          </a:p>
        </p:txBody>
      </p:sp>
    </p:spTree>
    <p:extLst>
      <p:ext uri="{BB962C8B-B14F-4D97-AF65-F5344CB8AC3E}">
        <p14:creationId xmlns:p14="http://schemas.microsoft.com/office/powerpoint/2010/main" val="418351105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257548"/>
            <a:ext cx="10515600" cy="1325563"/>
          </a:xfrm>
        </p:spPr>
        <p:txBody>
          <a:bodyPr>
            <a:normAutofit/>
          </a:bodyPr>
          <a:lstStyle/>
          <a:p>
            <a:r>
              <a:rPr lang="en-US" sz="3600" smtClean="0">
                <a:solidFill>
                  <a:srgbClr val="C00000"/>
                </a:solidFill>
              </a:rPr>
              <a:t>Computing Liveness and next-use</a:t>
            </a:r>
            <a:endParaRPr lang="en-US" sz="3600">
              <a:solidFill>
                <a:srgbClr val="C00000"/>
              </a:solidFill>
            </a:endParaRPr>
          </a:p>
        </p:txBody>
      </p:sp>
      <p:sp>
        <p:nvSpPr>
          <p:cNvPr id="7" name="Content Placeholder 6"/>
          <p:cNvSpPr>
            <a:spLocks noGrp="1"/>
          </p:cNvSpPr>
          <p:nvPr>
            <p:ph idx="1"/>
          </p:nvPr>
        </p:nvSpPr>
        <p:spPr>
          <a:xfrm>
            <a:off x="838200" y="1476001"/>
            <a:ext cx="10515600" cy="4351338"/>
          </a:xfrm>
        </p:spPr>
        <p:txBody>
          <a:bodyPr>
            <a:noAutofit/>
          </a:bodyPr>
          <a:lstStyle/>
          <a:p>
            <a:pPr>
              <a:lnSpc>
                <a:spcPct val="100000"/>
              </a:lnSpc>
              <a:spcBef>
                <a:spcPts val="0"/>
              </a:spcBef>
              <a:spcAft>
                <a:spcPts val="600"/>
              </a:spcAft>
            </a:pPr>
            <a:r>
              <a:rPr lang="en-US" sz="1800">
                <a:latin typeface="Arial Unicode MS" panose="020B0604020202020204" pitchFamily="34" charset="-128"/>
                <a:ea typeface="Arial Unicode MS" panose="020B0604020202020204" pitchFamily="34" charset="-128"/>
                <a:cs typeface="Arial Unicode MS" panose="020B0604020202020204" pitchFamily="34" charset="-128"/>
              </a:rPr>
              <a:t>If i: x = … and j: y = x + z are two statements i &amp; j, then next-use of x</a:t>
            </a:r>
            <a:br>
              <a:rPr lang="en-US" sz="1800">
                <a:latin typeface="Arial Unicode MS" panose="020B0604020202020204" pitchFamily="34" charset="-128"/>
                <a:ea typeface="Arial Unicode MS" panose="020B0604020202020204" pitchFamily="34" charset="-128"/>
                <a:cs typeface="Arial Unicode MS" panose="020B0604020202020204" pitchFamily="34" charset="-128"/>
              </a:rPr>
            </a:br>
            <a:r>
              <a:rPr lang="en-US" sz="1800">
                <a:latin typeface="Arial Unicode MS" panose="020B0604020202020204" pitchFamily="34" charset="-128"/>
                <a:ea typeface="Arial Unicode MS" panose="020B0604020202020204" pitchFamily="34" charset="-128"/>
                <a:cs typeface="Arial Unicode MS" panose="020B0604020202020204" pitchFamily="34" charset="-128"/>
              </a:rPr>
              <a:t>at i is j</a:t>
            </a: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a:t>
            </a:r>
          </a:p>
          <a:p>
            <a:pPr>
              <a:lnSpc>
                <a:spcPct val="100000"/>
              </a:lnSpc>
              <a:spcBef>
                <a:spcPts val="0"/>
              </a:spcBef>
              <a:spcAft>
                <a:spcPts val="600"/>
              </a:spcAft>
            </a:pP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Next-use </a:t>
            </a:r>
            <a:r>
              <a:rPr lang="en-US" sz="1800">
                <a:latin typeface="Arial Unicode MS" panose="020B0604020202020204" pitchFamily="34" charset="-128"/>
                <a:ea typeface="Arial Unicode MS" panose="020B0604020202020204" pitchFamily="34" charset="-128"/>
                <a:cs typeface="Arial Unicode MS" panose="020B0604020202020204" pitchFamily="34" charset="-128"/>
              </a:rPr>
              <a:t>is computed by a backward scan of a basic block </a:t>
            </a: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and performing </a:t>
            </a:r>
          </a:p>
          <a:p>
            <a:pPr marL="0" indent="0">
              <a:lnSpc>
                <a:spcPct val="100000"/>
              </a:lnSpc>
              <a:spcBef>
                <a:spcPts val="0"/>
              </a:spcBef>
              <a:spcAft>
                <a:spcPts val="600"/>
              </a:spcAft>
              <a:buNone/>
            </a:pP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    the </a:t>
            </a:r>
            <a:r>
              <a:rPr lang="en-US" sz="1800">
                <a:latin typeface="Arial Unicode MS" panose="020B0604020202020204" pitchFamily="34" charset="-128"/>
                <a:ea typeface="Arial Unicode MS" panose="020B0604020202020204" pitchFamily="34" charset="-128"/>
                <a:cs typeface="Arial Unicode MS" panose="020B0604020202020204" pitchFamily="34" charset="-128"/>
              </a:rPr>
              <a:t>following actions on </a:t>
            </a: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statement 	i : </a:t>
            </a:r>
            <a:r>
              <a:rPr lang="en-US" sz="1800">
                <a:latin typeface="Arial Unicode MS" panose="020B0604020202020204" pitchFamily="34" charset="-128"/>
                <a:ea typeface="Arial Unicode MS" panose="020B0604020202020204" pitchFamily="34" charset="-128"/>
                <a:cs typeface="Arial Unicode MS" panose="020B0604020202020204" pitchFamily="34" charset="-128"/>
              </a:rPr>
              <a:t>x  </a:t>
            </a: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800">
                <a:latin typeface="Arial Unicode MS" panose="020B0604020202020204" pitchFamily="34" charset="-128"/>
                <a:ea typeface="Arial Unicode MS" panose="020B0604020202020204" pitchFamily="34" charset="-128"/>
                <a:cs typeface="Arial Unicode MS" panose="020B0604020202020204" pitchFamily="34" charset="-128"/>
              </a:rPr>
              <a:t>y op </a:t>
            </a: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z</a:t>
            </a:r>
          </a:p>
          <a:p>
            <a:pPr lvl="2">
              <a:lnSpc>
                <a:spcPct val="100000"/>
              </a:lnSpc>
              <a:spcBef>
                <a:spcPts val="0"/>
              </a:spcBef>
              <a:spcAft>
                <a:spcPts val="600"/>
              </a:spcAft>
              <a:buFont typeface="Wingdings" panose="05000000000000000000" pitchFamily="2" charset="2"/>
              <a:buChar char="§"/>
            </a:pP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Add </a:t>
            </a:r>
            <a:r>
              <a:rPr lang="en-US" sz="1800">
                <a:latin typeface="Arial Unicode MS" panose="020B0604020202020204" pitchFamily="34" charset="-128"/>
                <a:ea typeface="Arial Unicode MS" panose="020B0604020202020204" pitchFamily="34" charset="-128"/>
                <a:cs typeface="Arial Unicode MS" panose="020B0604020202020204" pitchFamily="34" charset="-128"/>
              </a:rPr>
              <a:t>liveness/next-use info on x, y, and z to statement i </a:t>
            </a: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(whatever </a:t>
            </a:r>
            <a:r>
              <a:rPr lang="en-US" sz="1800">
                <a:latin typeface="Arial Unicode MS" panose="020B0604020202020204" pitchFamily="34" charset="-128"/>
                <a:ea typeface="Arial Unicode MS" panose="020B0604020202020204" pitchFamily="34" charset="-128"/>
                <a:cs typeface="Arial Unicode MS" panose="020B0604020202020204" pitchFamily="34" charset="-128"/>
              </a:rPr>
              <a:t>in </a:t>
            </a: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the symbol table). Assuming that symbol table initially shows all the non temporary variables in basic block as being live on exit.</a:t>
            </a:r>
          </a:p>
          <a:p>
            <a:pPr lvl="2">
              <a:lnSpc>
                <a:spcPct val="100000"/>
              </a:lnSpc>
              <a:spcBef>
                <a:spcPts val="0"/>
              </a:spcBef>
              <a:spcAft>
                <a:spcPts val="600"/>
              </a:spcAft>
              <a:buFont typeface="Wingdings" panose="05000000000000000000" pitchFamily="2" charset="2"/>
              <a:buChar char="§"/>
            </a:pPr>
            <a:r>
              <a:rPr lang="en-US" sz="180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Before </a:t>
            </a:r>
            <a:r>
              <a:rPr lang="en-US" sz="1800">
                <a:latin typeface="Arial Unicode MS" panose="020B0604020202020204" pitchFamily="34" charset="-128"/>
                <a:ea typeface="Arial Unicode MS" panose="020B0604020202020204" pitchFamily="34" charset="-128"/>
                <a:cs typeface="Arial Unicode MS" panose="020B0604020202020204" pitchFamily="34" charset="-128"/>
              </a:rPr>
              <a:t>going up to the previous statement (scan up</a:t>
            </a: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a:t>
            </a:r>
          </a:p>
          <a:p>
            <a:pPr lvl="3">
              <a:lnSpc>
                <a:spcPct val="100000"/>
              </a:lnSpc>
              <a:spcBef>
                <a:spcPts val="0"/>
              </a:spcBef>
              <a:spcAft>
                <a:spcPts val="600"/>
              </a:spcAft>
              <a:buFont typeface="Wingdings" panose="05000000000000000000" pitchFamily="2" charset="2"/>
              <a:buChar char="§"/>
            </a:pPr>
            <a:r>
              <a:rPr lang="en-US"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atin typeface="Arial Unicode MS" panose="020B0604020202020204" pitchFamily="34" charset="-128"/>
                <a:ea typeface="Arial Unicode MS" panose="020B0604020202020204" pitchFamily="34" charset="-128"/>
                <a:cs typeface="Arial Unicode MS" panose="020B0604020202020204" pitchFamily="34" charset="-128"/>
              </a:rPr>
              <a:t>Set x info to “not live” and “no next use</a:t>
            </a:r>
            <a:r>
              <a:rPr lang="en-US" smtClean="0">
                <a:latin typeface="Arial Unicode MS" panose="020B0604020202020204" pitchFamily="34" charset="-128"/>
                <a:ea typeface="Arial Unicode MS" panose="020B0604020202020204" pitchFamily="34" charset="-128"/>
                <a:cs typeface="Arial Unicode MS" panose="020B0604020202020204" pitchFamily="34" charset="-128"/>
              </a:rPr>
              <a:t>”</a:t>
            </a:r>
          </a:p>
          <a:p>
            <a:pPr lvl="3">
              <a:lnSpc>
                <a:spcPct val="100000"/>
              </a:lnSpc>
              <a:spcBef>
                <a:spcPts val="0"/>
              </a:spcBef>
              <a:spcAft>
                <a:spcPts val="600"/>
              </a:spcAft>
              <a:buFont typeface="Wingdings" panose="05000000000000000000" pitchFamily="2" charset="2"/>
              <a:buChar char="§"/>
            </a:pPr>
            <a:r>
              <a:rPr lang="en-US"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atin typeface="Arial Unicode MS" panose="020B0604020202020204" pitchFamily="34" charset="-128"/>
                <a:ea typeface="Arial Unicode MS" panose="020B0604020202020204" pitchFamily="34" charset="-128"/>
                <a:cs typeface="Arial Unicode MS" panose="020B0604020202020204" pitchFamily="34" charset="-128"/>
              </a:rPr>
              <a:t>Set y and z info to “live” and the next uses of y and z to i</a:t>
            </a:r>
            <a:br>
              <a:rPr lang="en-US">
                <a:latin typeface="Arial Unicode MS" panose="020B0604020202020204" pitchFamily="34" charset="-128"/>
                <a:ea typeface="Arial Unicode MS" panose="020B0604020202020204" pitchFamily="34" charset="-128"/>
                <a:cs typeface="Arial Unicode MS" panose="020B0604020202020204" pitchFamily="34" charset="-128"/>
              </a:rPr>
            </a:br>
            <a:r>
              <a:rPr lang="en-US">
                <a:latin typeface="Arial Unicode MS" panose="020B0604020202020204" pitchFamily="34" charset="-128"/>
                <a:ea typeface="Arial Unicode MS" panose="020B0604020202020204" pitchFamily="34" charset="-128"/>
                <a:cs typeface="Arial Unicode MS" panose="020B0604020202020204" pitchFamily="34" charset="-128"/>
              </a:rPr>
              <a:t/>
            </a:r>
            <a:br>
              <a:rPr lang="en-US">
                <a:latin typeface="Arial Unicode MS" panose="020B0604020202020204" pitchFamily="34" charset="-128"/>
                <a:ea typeface="Arial Unicode MS" panose="020B0604020202020204" pitchFamily="34" charset="-128"/>
                <a:cs typeface="Arial Unicode MS" panose="020B0604020202020204" pitchFamily="34" charset="-128"/>
              </a:rPr>
            </a:br>
            <a:r>
              <a:rPr lang="en-US">
                <a:latin typeface="Arial Unicode MS" panose="020B0604020202020204" pitchFamily="34" charset="-128"/>
                <a:ea typeface="Arial Unicode MS" panose="020B0604020202020204" pitchFamily="34" charset="-128"/>
                <a:cs typeface="Arial Unicode MS" panose="020B0604020202020204" pitchFamily="34" charset="-128"/>
              </a:rPr>
              <a:t/>
            </a:r>
            <a:br>
              <a:rPr lang="en-US">
                <a:latin typeface="Arial Unicode MS" panose="020B0604020202020204" pitchFamily="34" charset="-128"/>
                <a:ea typeface="Arial Unicode MS" panose="020B0604020202020204" pitchFamily="34" charset="-128"/>
                <a:cs typeface="Arial Unicode MS" panose="020B0604020202020204" pitchFamily="34" charset="-128"/>
              </a:rPr>
            </a:br>
            <a:r>
              <a:rPr lang="en-US">
                <a:latin typeface="Arial Unicode MS" panose="020B0604020202020204" pitchFamily="34" charset="-128"/>
                <a:ea typeface="Arial Unicode MS" panose="020B0604020202020204" pitchFamily="34" charset="-128"/>
                <a:cs typeface="Arial Unicode MS" panose="020B0604020202020204" pitchFamily="34" charset="-128"/>
              </a:rPr>
              <a:t/>
            </a:r>
            <a:br>
              <a:rPr lang="en-US">
                <a:latin typeface="Arial Unicode MS" panose="020B0604020202020204" pitchFamily="34" charset="-128"/>
                <a:ea typeface="Arial Unicode MS" panose="020B0604020202020204" pitchFamily="34" charset="-128"/>
                <a:cs typeface="Arial Unicode MS" panose="020B0604020202020204" pitchFamily="34" charset="-128"/>
              </a:rPr>
            </a:br>
            <a:endParaRPr lang="en-US">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2" name="Date Placeholder 1"/>
          <p:cNvSpPr>
            <a:spLocks noGrp="1"/>
          </p:cNvSpPr>
          <p:nvPr>
            <p:ph type="dt" sz="half" idx="10"/>
          </p:nvPr>
        </p:nvSpPr>
        <p:spPr/>
        <p:txBody>
          <a:bodyPr/>
          <a:lstStyle/>
          <a:p>
            <a:fld id="{250BEE14-E458-49D4-A635-F479365E3561}" type="datetime1">
              <a:rPr lang="en-US" smtClean="0"/>
              <a:t>8/19/2020</a:t>
            </a:fld>
            <a:endParaRPr lang="en-US"/>
          </a:p>
        </p:txBody>
      </p:sp>
      <p:sp>
        <p:nvSpPr>
          <p:cNvPr id="3" name="Slide Number Placeholder 2"/>
          <p:cNvSpPr>
            <a:spLocks noGrp="1"/>
          </p:cNvSpPr>
          <p:nvPr>
            <p:ph type="sldNum" sz="quarter" idx="12"/>
          </p:nvPr>
        </p:nvSpPr>
        <p:spPr/>
        <p:txBody>
          <a:bodyPr/>
          <a:lstStyle/>
          <a:p>
            <a:fld id="{2F37411B-2BDF-4BB5-B4EF-1D93D5B8FE57}" type="slidenum">
              <a:rPr lang="en-US" smtClean="0"/>
              <a:t>39</a:t>
            </a:fld>
            <a:endParaRPr lang="en-US"/>
          </a:p>
        </p:txBody>
      </p:sp>
      <p:sp>
        <p:nvSpPr>
          <p:cNvPr id="4" name="Footer Placeholder 3"/>
          <p:cNvSpPr>
            <a:spLocks noGrp="1"/>
          </p:cNvSpPr>
          <p:nvPr>
            <p:ph type="ftr" sz="quarter" idx="11"/>
          </p:nvPr>
        </p:nvSpPr>
        <p:spPr/>
        <p:txBody>
          <a:bodyPr/>
          <a:lstStyle/>
          <a:p>
            <a:r>
              <a:rPr lang="en-US" smtClean="0"/>
              <a:t>Dabal Mahara</a:t>
            </a:r>
            <a:endParaRPr lang="en-US"/>
          </a:p>
        </p:txBody>
      </p:sp>
    </p:spTree>
    <p:extLst>
      <p:ext uri="{BB962C8B-B14F-4D97-AF65-F5344CB8AC3E}">
        <p14:creationId xmlns:p14="http://schemas.microsoft.com/office/powerpoint/2010/main" val="10427068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a:solidFill>
                  <a:srgbClr val="FF0000"/>
                </a:solidFill>
              </a:rPr>
              <a:t>Issues in Design of Code generation:</a:t>
            </a:r>
            <a:r>
              <a:rPr lang="en-US" sz="3200">
                <a:solidFill>
                  <a:srgbClr val="FF0000"/>
                </a:solidFill>
              </a:rPr>
              <a:t/>
            </a:r>
            <a:br>
              <a:rPr lang="en-US" sz="3200">
                <a:solidFill>
                  <a:srgbClr val="FF0000"/>
                </a:solidFill>
              </a:rPr>
            </a:br>
            <a:endParaRPr lang="en-US" sz="3200">
              <a:solidFill>
                <a:srgbClr val="FF0000"/>
              </a:solidFill>
            </a:endParaRPr>
          </a:p>
        </p:txBody>
      </p:sp>
      <p:sp>
        <p:nvSpPr>
          <p:cNvPr id="3" name="Content Placeholder 2"/>
          <p:cNvSpPr>
            <a:spLocks noGrp="1"/>
          </p:cNvSpPr>
          <p:nvPr>
            <p:ph idx="1"/>
          </p:nvPr>
        </p:nvSpPr>
        <p:spPr>
          <a:xfrm>
            <a:off x="838200" y="1435660"/>
            <a:ext cx="10515600" cy="4351338"/>
          </a:xfrm>
        </p:spPr>
        <p:txBody>
          <a:bodyPr>
            <a:normAutofit/>
          </a:bodyPr>
          <a:lstStyle/>
          <a:p>
            <a:pPr marL="0" indent="0">
              <a:buNone/>
            </a:pPr>
            <a:r>
              <a:rPr lang="en-GB" sz="2000" smtClean="0">
                <a:latin typeface="Arial Unicode MS" panose="020B0604020202020204" pitchFamily="34" charset="-128"/>
                <a:ea typeface="Arial Unicode MS" panose="020B0604020202020204" pitchFamily="34" charset="-128"/>
                <a:cs typeface="Arial Unicode MS" panose="020B0604020202020204" pitchFamily="34" charset="-128"/>
              </a:rPr>
              <a:t>Target </a:t>
            </a:r>
            <a:r>
              <a:rPr lang="en-GB" sz="2000">
                <a:latin typeface="Arial Unicode MS" panose="020B0604020202020204" pitchFamily="34" charset="-128"/>
                <a:ea typeface="Arial Unicode MS" panose="020B0604020202020204" pitchFamily="34" charset="-128"/>
                <a:cs typeface="Arial Unicode MS" panose="020B0604020202020204" pitchFamily="34" charset="-128"/>
              </a:rPr>
              <a:t>code mainly depends on available instruction set and efficient usage of registers. The  main issues in design of code generation are</a:t>
            </a:r>
            <a:r>
              <a:rPr lang="en-GB" sz="2000" smtClean="0">
                <a:latin typeface="Arial Unicode MS" panose="020B0604020202020204" pitchFamily="34" charset="-128"/>
                <a:ea typeface="Arial Unicode MS" panose="020B0604020202020204" pitchFamily="34" charset="-128"/>
                <a:cs typeface="Arial Unicode MS" panose="020B0604020202020204" pitchFamily="34" charset="-128"/>
              </a:rPr>
              <a:t>:</a:t>
            </a:r>
          </a:p>
          <a:p>
            <a:pPr>
              <a:lnSpc>
                <a:spcPct val="150000"/>
              </a:lnSpc>
            </a:pPr>
            <a:r>
              <a:rPr lang="en-US" altLang="zh-TW" sz="2000" smtClean="0">
                <a:latin typeface="Arial Unicode MS" panose="020B0604020202020204" pitchFamily="34" charset="-128"/>
                <a:ea typeface="Arial Unicode MS" panose="020B0604020202020204" pitchFamily="34" charset="-128"/>
                <a:cs typeface="Arial Unicode MS" panose="020B0604020202020204" pitchFamily="34" charset="-128"/>
              </a:rPr>
              <a:t>Input </a:t>
            </a:r>
            <a:r>
              <a:rPr lang="en-US" altLang="zh-TW" sz="2000">
                <a:latin typeface="Arial Unicode MS" panose="020B0604020202020204" pitchFamily="34" charset="-128"/>
                <a:ea typeface="Arial Unicode MS" panose="020B0604020202020204" pitchFamily="34" charset="-128"/>
                <a:cs typeface="Arial Unicode MS" panose="020B0604020202020204" pitchFamily="34" charset="-128"/>
              </a:rPr>
              <a:t>to the Code Generator</a:t>
            </a:r>
          </a:p>
          <a:p>
            <a:pPr>
              <a:lnSpc>
                <a:spcPct val="150000"/>
              </a:lnSpc>
            </a:pPr>
            <a:r>
              <a:rPr lang="en-US" altLang="zh-TW" sz="2000">
                <a:latin typeface="Arial Unicode MS" panose="020B0604020202020204" pitchFamily="34" charset="-128"/>
                <a:ea typeface="Arial Unicode MS" panose="020B0604020202020204" pitchFamily="34" charset="-128"/>
                <a:cs typeface="Arial Unicode MS" panose="020B0604020202020204" pitchFamily="34" charset="-128"/>
              </a:rPr>
              <a:t>The Target Program</a:t>
            </a:r>
          </a:p>
          <a:p>
            <a:pPr>
              <a:lnSpc>
                <a:spcPct val="150000"/>
              </a:lnSpc>
            </a:pPr>
            <a:r>
              <a:rPr lang="en-US" altLang="zh-TW" sz="2000">
                <a:latin typeface="Arial Unicode MS" panose="020B0604020202020204" pitchFamily="34" charset="-128"/>
                <a:ea typeface="Arial Unicode MS" panose="020B0604020202020204" pitchFamily="34" charset="-128"/>
                <a:cs typeface="Arial Unicode MS" panose="020B0604020202020204" pitchFamily="34" charset="-128"/>
              </a:rPr>
              <a:t>Instruction Selection</a:t>
            </a:r>
          </a:p>
          <a:p>
            <a:pPr>
              <a:lnSpc>
                <a:spcPct val="150000"/>
              </a:lnSpc>
            </a:pPr>
            <a:r>
              <a:rPr lang="en-US" altLang="zh-TW" sz="2000">
                <a:latin typeface="Arial Unicode MS" panose="020B0604020202020204" pitchFamily="34" charset="-128"/>
                <a:ea typeface="Arial Unicode MS" panose="020B0604020202020204" pitchFamily="34" charset="-128"/>
                <a:cs typeface="Arial Unicode MS" panose="020B0604020202020204" pitchFamily="34" charset="-128"/>
              </a:rPr>
              <a:t>Register Allocation</a:t>
            </a:r>
          </a:p>
          <a:p>
            <a:pPr>
              <a:lnSpc>
                <a:spcPct val="150000"/>
              </a:lnSpc>
            </a:pPr>
            <a:r>
              <a:rPr lang="en-US" altLang="zh-TW" sz="2000">
                <a:latin typeface="Arial Unicode MS" panose="020B0604020202020204" pitchFamily="34" charset="-128"/>
                <a:ea typeface="Arial Unicode MS" panose="020B0604020202020204" pitchFamily="34" charset="-128"/>
                <a:cs typeface="Arial Unicode MS" panose="020B0604020202020204" pitchFamily="34" charset="-128"/>
              </a:rPr>
              <a:t>Evaluation Order</a:t>
            </a:r>
          </a:p>
          <a:p>
            <a:endParaRPr lang="en-US" sz="240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Date Placeholder 3"/>
          <p:cNvSpPr>
            <a:spLocks noGrp="1"/>
          </p:cNvSpPr>
          <p:nvPr>
            <p:ph type="dt" sz="half" idx="10"/>
          </p:nvPr>
        </p:nvSpPr>
        <p:spPr/>
        <p:txBody>
          <a:bodyPr/>
          <a:lstStyle/>
          <a:p>
            <a:fld id="{F0E2915A-91E5-45C9-88F6-D5530913F032}" type="datetime1">
              <a:rPr lang="en-US" smtClean="0"/>
              <a:t>8/19/2020</a:t>
            </a:fld>
            <a:endParaRPr lang="en-US"/>
          </a:p>
        </p:txBody>
      </p:sp>
      <p:sp>
        <p:nvSpPr>
          <p:cNvPr id="5" name="Slide Number Placeholder 4"/>
          <p:cNvSpPr>
            <a:spLocks noGrp="1"/>
          </p:cNvSpPr>
          <p:nvPr>
            <p:ph type="sldNum" sz="quarter" idx="12"/>
          </p:nvPr>
        </p:nvSpPr>
        <p:spPr/>
        <p:txBody>
          <a:bodyPr/>
          <a:lstStyle/>
          <a:p>
            <a:fld id="{2F37411B-2BDF-4BB5-B4EF-1D93D5B8FE57}" type="slidenum">
              <a:rPr lang="en-US" smtClean="0"/>
              <a:t>4</a:t>
            </a:fld>
            <a:endParaRPr lang="en-US"/>
          </a:p>
        </p:txBody>
      </p:sp>
      <p:sp>
        <p:nvSpPr>
          <p:cNvPr id="6" name="Footer Placeholder 5"/>
          <p:cNvSpPr>
            <a:spLocks noGrp="1"/>
          </p:cNvSpPr>
          <p:nvPr>
            <p:ph type="ftr" sz="quarter" idx="11"/>
          </p:nvPr>
        </p:nvSpPr>
        <p:spPr/>
        <p:txBody>
          <a:bodyPr/>
          <a:lstStyle/>
          <a:p>
            <a:r>
              <a:rPr lang="en-US" smtClean="0"/>
              <a:t>Dabal Mahara</a:t>
            </a:r>
            <a:endParaRPr lang="en-US"/>
          </a:p>
        </p:txBody>
      </p:sp>
    </p:spTree>
    <p:extLst>
      <p:ext uri="{BB962C8B-B14F-4D97-AF65-F5344CB8AC3E}">
        <p14:creationId xmlns:p14="http://schemas.microsoft.com/office/powerpoint/2010/main" val="413670367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11321"/>
          </a:xfrm>
        </p:spPr>
        <p:txBody>
          <a:bodyPr/>
          <a:lstStyle/>
          <a:p>
            <a:r>
              <a:rPr lang="en-US" smtClean="0">
                <a:solidFill>
                  <a:srgbClr val="C00000"/>
                </a:solidFill>
              </a:rPr>
              <a:t>Example: </a:t>
            </a:r>
            <a:endParaRPr lang="en-US">
              <a:solidFill>
                <a:srgbClr val="C00000"/>
              </a:solidFill>
            </a:endParaRPr>
          </a:p>
        </p:txBody>
      </p:sp>
      <p:sp>
        <p:nvSpPr>
          <p:cNvPr id="3" name="Content Placeholder 2"/>
          <p:cNvSpPr>
            <a:spLocks noGrp="1"/>
          </p:cNvSpPr>
          <p:nvPr>
            <p:ph idx="1"/>
          </p:nvPr>
        </p:nvSpPr>
        <p:spPr>
          <a:xfrm>
            <a:off x="838200" y="1189017"/>
            <a:ext cx="10515600" cy="4351338"/>
          </a:xfrm>
        </p:spPr>
        <p:txBody>
          <a:bodyPr/>
          <a:lstStyle/>
          <a:p>
            <a:r>
              <a:rPr lang="en-US" smtClean="0"/>
              <a:t>Let us consider a basic block </a:t>
            </a:r>
          </a:p>
          <a:p>
            <a:pPr marL="0" indent="0">
              <a:buNone/>
            </a:pP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1394906083"/>
              </p:ext>
            </p:extLst>
          </p:nvPr>
        </p:nvGraphicFramePr>
        <p:xfrm>
          <a:off x="1395222" y="1849559"/>
          <a:ext cx="1598706" cy="1188720"/>
        </p:xfrm>
        <a:graphic>
          <a:graphicData uri="http://schemas.openxmlformats.org/drawingml/2006/table">
            <a:tbl>
              <a:tblPr firstRow="1" bandRow="1"/>
              <a:tblGrid>
                <a:gridCol w="1598706"/>
              </a:tblGrid>
              <a:tr h="611593">
                <a:tc>
                  <a:txBody>
                    <a:bodyPr/>
                    <a:lstStyle/>
                    <a:p>
                      <a:pPr marL="342900" indent="-342900">
                        <a:buAutoNum type="arabicPeriod"/>
                      </a:pPr>
                      <a:r>
                        <a:rPr lang="en-US" sz="1800" i="1" kern="1200" baseline="0" smtClean="0">
                          <a:solidFill>
                            <a:schemeClr val="tx1"/>
                          </a:solidFill>
                          <a:effectLst/>
                          <a:latin typeface="+mn-lt"/>
                          <a:ea typeface="+mn-ea"/>
                          <a:cs typeface="+mn-cs"/>
                        </a:rPr>
                        <a:t>t = a  - b</a:t>
                      </a:r>
                    </a:p>
                    <a:p>
                      <a:pPr marL="342900" indent="-342900">
                        <a:buAutoNum type="arabicPeriod"/>
                      </a:pPr>
                      <a:r>
                        <a:rPr lang="en-US" smtClean="0"/>
                        <a:t>u</a:t>
                      </a:r>
                      <a:r>
                        <a:rPr lang="en-US" baseline="0" smtClean="0"/>
                        <a:t> = a – c</a:t>
                      </a:r>
                    </a:p>
                    <a:p>
                      <a:pPr marL="342900" indent="-342900">
                        <a:buAutoNum type="arabicPeriod"/>
                      </a:pPr>
                      <a:r>
                        <a:rPr lang="en-US" baseline="0" smtClean="0"/>
                        <a:t>v =  t + u</a:t>
                      </a:r>
                    </a:p>
                    <a:p>
                      <a:pPr marL="342900" indent="-342900">
                        <a:buAutoNum type="arabicPeriod"/>
                      </a:pPr>
                      <a:r>
                        <a:rPr lang="en-US" baseline="0" smtClean="0"/>
                        <a:t>d = v + u</a:t>
                      </a:r>
                      <a:endParaRPr lang="en-US"/>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047646419"/>
              </p:ext>
            </p:extLst>
          </p:nvPr>
        </p:nvGraphicFramePr>
        <p:xfrm>
          <a:off x="4386125" y="1881326"/>
          <a:ext cx="3947457" cy="1569720"/>
        </p:xfrm>
        <a:graphic>
          <a:graphicData uri="http://schemas.openxmlformats.org/drawingml/2006/table">
            <a:tbl>
              <a:tblPr firstRow="1" bandRow="1"/>
              <a:tblGrid>
                <a:gridCol w="1315819"/>
                <a:gridCol w="1315819"/>
                <a:gridCol w="1315819"/>
              </a:tblGrid>
              <a:tr h="370840">
                <a:tc>
                  <a:txBody>
                    <a:bodyPr/>
                    <a:lstStyle/>
                    <a:p>
                      <a:r>
                        <a:rPr lang="en-US" sz="2400" b="1" smtClean="0">
                          <a:solidFill>
                            <a:srgbClr val="FF0000"/>
                          </a:solidFill>
                        </a:rPr>
                        <a:t>symbol</a:t>
                      </a:r>
                      <a:endParaRPr lang="en-US" sz="2400" b="1">
                        <a:solidFill>
                          <a:srgbClr val="FF0000"/>
                        </a:solidFill>
                      </a:endParaRPr>
                    </a:p>
                  </a:txBody>
                  <a:tcPr/>
                </a:tc>
                <a:tc>
                  <a:txBody>
                    <a:bodyPr/>
                    <a:lstStyle/>
                    <a:p>
                      <a:r>
                        <a:rPr lang="en-US" sz="2400" b="1" smtClean="0">
                          <a:solidFill>
                            <a:srgbClr val="FF0000"/>
                          </a:solidFill>
                        </a:rPr>
                        <a:t>live </a:t>
                      </a:r>
                      <a:endParaRPr lang="en-US" sz="2400" b="1">
                        <a:solidFill>
                          <a:srgbClr val="FF0000"/>
                        </a:solidFill>
                      </a:endParaRPr>
                    </a:p>
                  </a:txBody>
                  <a:tcPr/>
                </a:tc>
                <a:tc>
                  <a:txBody>
                    <a:bodyPr/>
                    <a:lstStyle/>
                    <a:p>
                      <a:r>
                        <a:rPr lang="en-US" sz="2400" b="1" smtClean="0">
                          <a:solidFill>
                            <a:srgbClr val="FF0000"/>
                          </a:solidFill>
                        </a:rPr>
                        <a:t>next-use</a:t>
                      </a:r>
                      <a:endParaRPr lang="en-US" sz="2400" b="1">
                        <a:solidFill>
                          <a:srgbClr val="FF0000"/>
                        </a:solidFill>
                      </a:endParaRPr>
                    </a:p>
                  </a:txBody>
                  <a:tcPr/>
                </a:tc>
              </a:tr>
              <a:tr h="370840">
                <a:tc>
                  <a:txBody>
                    <a:bodyPr/>
                    <a:lstStyle/>
                    <a:p>
                      <a:pPr algn="ctr"/>
                      <a:r>
                        <a:rPr lang="en-US" smtClean="0"/>
                        <a:t>d</a:t>
                      </a:r>
                      <a:endParaRPr lang="en-US"/>
                    </a:p>
                  </a:txBody>
                  <a:tcPr/>
                </a:tc>
                <a:tc>
                  <a:txBody>
                    <a:bodyPr/>
                    <a:lstStyle/>
                    <a:p>
                      <a:pPr algn="ctr"/>
                      <a:r>
                        <a:rPr lang="en-US" smtClean="0"/>
                        <a:t>yes</a:t>
                      </a:r>
                      <a:endParaRPr lang="en-US"/>
                    </a:p>
                  </a:txBody>
                  <a:tcPr/>
                </a:tc>
                <a:tc>
                  <a:txBody>
                    <a:bodyPr/>
                    <a:lstStyle/>
                    <a:p>
                      <a:pPr algn="ctr"/>
                      <a:r>
                        <a:rPr lang="en-US" smtClean="0"/>
                        <a:t>non</a:t>
                      </a:r>
                      <a:endParaRPr lang="en-US"/>
                    </a:p>
                  </a:txBody>
                  <a:tcPr/>
                </a:tc>
              </a:tr>
              <a:tr h="370840">
                <a:tc>
                  <a:txBody>
                    <a:bodyPr/>
                    <a:lstStyle/>
                    <a:p>
                      <a:pPr algn="ctr"/>
                      <a:r>
                        <a:rPr lang="en-US" smtClean="0"/>
                        <a:t>u</a:t>
                      </a:r>
                      <a:endParaRPr lang="en-US"/>
                    </a:p>
                  </a:txBody>
                  <a:tcPr/>
                </a:tc>
                <a:tc>
                  <a:txBody>
                    <a:bodyPr/>
                    <a:lstStyle/>
                    <a:p>
                      <a:pPr algn="ctr"/>
                      <a:r>
                        <a:rPr lang="en-US" smtClean="0"/>
                        <a:t>yes</a:t>
                      </a:r>
                      <a:endParaRPr lang="en-US"/>
                    </a:p>
                  </a:txBody>
                  <a:tcPr/>
                </a:tc>
                <a:tc>
                  <a:txBody>
                    <a:bodyPr/>
                    <a:lstStyle/>
                    <a:p>
                      <a:pPr algn="ctr"/>
                      <a:r>
                        <a:rPr lang="en-US" smtClean="0"/>
                        <a:t>non</a:t>
                      </a:r>
                      <a:endParaRPr lang="en-US"/>
                    </a:p>
                  </a:txBody>
                  <a:tcPr/>
                </a:tc>
              </a:tr>
              <a:tr h="370840">
                <a:tc>
                  <a:txBody>
                    <a:bodyPr/>
                    <a:lstStyle/>
                    <a:p>
                      <a:pPr algn="ctr"/>
                      <a:r>
                        <a:rPr lang="en-US" smtClean="0"/>
                        <a:t>v</a:t>
                      </a:r>
                      <a:endParaRPr lang="en-US"/>
                    </a:p>
                  </a:txBody>
                  <a:tcPr/>
                </a:tc>
                <a:tc>
                  <a:txBody>
                    <a:bodyPr/>
                    <a:lstStyle/>
                    <a:p>
                      <a:pPr algn="ctr"/>
                      <a:r>
                        <a:rPr lang="en-US" smtClean="0"/>
                        <a:t>yes</a:t>
                      </a:r>
                      <a:endParaRPr lang="en-US"/>
                    </a:p>
                  </a:txBody>
                  <a:tcPr/>
                </a:tc>
                <a:tc>
                  <a:txBody>
                    <a:bodyPr/>
                    <a:lstStyle/>
                    <a:p>
                      <a:pPr algn="ctr"/>
                      <a:r>
                        <a:rPr lang="en-US" smtClean="0"/>
                        <a:t>non</a:t>
                      </a:r>
                      <a:endParaRPr lang="en-US"/>
                    </a:p>
                  </a:txBody>
                  <a:tcPr/>
                </a:tc>
              </a:tr>
            </a:tbl>
          </a:graphicData>
        </a:graphic>
      </p:graphicFrame>
      <p:sp>
        <p:nvSpPr>
          <p:cNvPr id="6" name="Date Placeholder 5"/>
          <p:cNvSpPr>
            <a:spLocks noGrp="1"/>
          </p:cNvSpPr>
          <p:nvPr>
            <p:ph type="dt" sz="half" idx="10"/>
          </p:nvPr>
        </p:nvSpPr>
        <p:spPr/>
        <p:txBody>
          <a:bodyPr/>
          <a:lstStyle/>
          <a:p>
            <a:fld id="{B3E06AF3-CF01-4938-A086-4A4967D225E0}" type="datetime1">
              <a:rPr lang="en-US" smtClean="0"/>
              <a:t>8/19/2020</a:t>
            </a:fld>
            <a:endParaRPr lang="en-US"/>
          </a:p>
        </p:txBody>
      </p:sp>
      <p:sp>
        <p:nvSpPr>
          <p:cNvPr id="7" name="Slide Number Placeholder 6"/>
          <p:cNvSpPr>
            <a:spLocks noGrp="1"/>
          </p:cNvSpPr>
          <p:nvPr>
            <p:ph type="sldNum" sz="quarter" idx="12"/>
          </p:nvPr>
        </p:nvSpPr>
        <p:spPr/>
        <p:txBody>
          <a:bodyPr/>
          <a:lstStyle/>
          <a:p>
            <a:fld id="{2F37411B-2BDF-4BB5-B4EF-1D93D5B8FE57}" type="slidenum">
              <a:rPr lang="en-US" smtClean="0"/>
              <a:t>40</a:t>
            </a:fld>
            <a:endParaRPr lang="en-US"/>
          </a:p>
        </p:txBody>
      </p:sp>
      <p:sp>
        <p:nvSpPr>
          <p:cNvPr id="8" name="TextBox 7"/>
          <p:cNvSpPr txBox="1"/>
          <p:nvPr/>
        </p:nvSpPr>
        <p:spPr>
          <a:xfrm>
            <a:off x="838200" y="4357688"/>
            <a:ext cx="9577388" cy="954107"/>
          </a:xfrm>
          <a:prstGeom prst="rect">
            <a:avLst/>
          </a:prstGeom>
          <a:noFill/>
        </p:spPr>
        <p:txBody>
          <a:bodyPr wrap="square" rtlCol="0">
            <a:spAutoFit/>
          </a:bodyPr>
          <a:lstStyle/>
          <a:p>
            <a:pPr marL="285750" indent="-285750">
              <a:buFont typeface="Arial" panose="020B0604020202020204" pitchFamily="34" charset="0"/>
              <a:buChar char="•"/>
            </a:pPr>
            <a:r>
              <a:rPr lang="en-US" sz="2800" smtClean="0">
                <a:solidFill>
                  <a:srgbClr val="FF0000"/>
                </a:solidFill>
              </a:rPr>
              <a:t>Initially, consider all the variables as live ( variables taken for the last line only) </a:t>
            </a:r>
            <a:endParaRPr lang="en-US" sz="2800">
              <a:solidFill>
                <a:srgbClr val="FF0000"/>
              </a:solidFill>
            </a:endParaRPr>
          </a:p>
        </p:txBody>
      </p:sp>
      <p:sp>
        <p:nvSpPr>
          <p:cNvPr id="9" name="Footer Placeholder 8"/>
          <p:cNvSpPr>
            <a:spLocks noGrp="1"/>
          </p:cNvSpPr>
          <p:nvPr>
            <p:ph type="ftr" sz="quarter" idx="11"/>
          </p:nvPr>
        </p:nvSpPr>
        <p:spPr/>
        <p:txBody>
          <a:bodyPr/>
          <a:lstStyle/>
          <a:p>
            <a:r>
              <a:rPr lang="en-US" smtClean="0"/>
              <a:t>Dabal Mahara</a:t>
            </a:r>
            <a:endParaRPr lang="en-US"/>
          </a:p>
        </p:txBody>
      </p:sp>
    </p:spTree>
    <p:extLst>
      <p:ext uri="{BB962C8B-B14F-4D97-AF65-F5344CB8AC3E}">
        <p14:creationId xmlns:p14="http://schemas.microsoft.com/office/powerpoint/2010/main" val="411698236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11321"/>
          </a:xfrm>
        </p:spPr>
        <p:txBody>
          <a:bodyPr/>
          <a:lstStyle/>
          <a:p>
            <a:r>
              <a:rPr lang="en-US" smtClean="0">
                <a:solidFill>
                  <a:srgbClr val="C00000"/>
                </a:solidFill>
              </a:rPr>
              <a:t>Example: </a:t>
            </a:r>
            <a:endParaRPr lang="en-US">
              <a:solidFill>
                <a:srgbClr val="C0000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752365715"/>
              </p:ext>
            </p:extLst>
          </p:nvPr>
        </p:nvGraphicFramePr>
        <p:xfrm>
          <a:off x="2366963" y="2549646"/>
          <a:ext cx="7629524" cy="1798320"/>
        </p:xfrm>
        <a:graphic>
          <a:graphicData uri="http://schemas.openxmlformats.org/drawingml/2006/table">
            <a:tbl>
              <a:tblPr firstRow="1" bandRow="1"/>
              <a:tblGrid>
                <a:gridCol w="3814762"/>
                <a:gridCol w="3814762"/>
              </a:tblGrid>
              <a:tr h="611593">
                <a:tc>
                  <a:txBody>
                    <a:bodyPr/>
                    <a:lstStyle/>
                    <a:p>
                      <a:pPr marL="342900" indent="-342900">
                        <a:buAutoNum type="arabicPeriod"/>
                      </a:pPr>
                      <a:r>
                        <a:rPr lang="en-US" sz="2800" i="1" kern="1200" baseline="0" smtClean="0">
                          <a:solidFill>
                            <a:schemeClr val="tx1"/>
                          </a:solidFill>
                          <a:effectLst/>
                          <a:latin typeface="+mn-lt"/>
                          <a:ea typeface="+mn-ea"/>
                          <a:cs typeface="+mn-cs"/>
                        </a:rPr>
                        <a:t>t = a  - b</a:t>
                      </a:r>
                    </a:p>
                    <a:p>
                      <a:pPr marL="342900" indent="-342900">
                        <a:buAutoNum type="arabicPeriod"/>
                      </a:pPr>
                      <a:r>
                        <a:rPr lang="en-US" sz="2800" smtClean="0"/>
                        <a:t>u</a:t>
                      </a:r>
                      <a:r>
                        <a:rPr lang="en-US" sz="2800" baseline="0" smtClean="0"/>
                        <a:t> = a – c</a:t>
                      </a:r>
                    </a:p>
                    <a:p>
                      <a:pPr marL="342900" indent="-342900">
                        <a:buAutoNum type="arabicPeriod"/>
                      </a:pPr>
                      <a:r>
                        <a:rPr lang="en-US" sz="2800" baseline="0" smtClean="0"/>
                        <a:t>v =  t + u</a:t>
                      </a:r>
                    </a:p>
                    <a:p>
                      <a:pPr marL="342900" indent="-342900">
                        <a:buAutoNum type="arabicPeriod"/>
                      </a:pPr>
                      <a:r>
                        <a:rPr lang="en-US" sz="2800" baseline="0" smtClean="0"/>
                        <a:t>d = v + u</a:t>
                      </a:r>
                      <a:endParaRPr lang="en-US" sz="2800"/>
                    </a:p>
                  </a:txBody>
                  <a:tcPr/>
                </a:tc>
                <a:tc>
                  <a:txBody>
                    <a:bodyPr/>
                    <a:lstStyle/>
                    <a:p>
                      <a:pPr marL="342900" indent="-342900">
                        <a:buAutoNum type="arabicPeriod"/>
                      </a:pPr>
                      <a:endParaRPr lang="en-US" sz="2800" smtClean="0"/>
                    </a:p>
                    <a:p>
                      <a:pPr marL="342900" indent="-342900">
                        <a:buAutoNum type="arabicPeriod"/>
                      </a:pPr>
                      <a:endParaRPr lang="en-US" sz="2800" smtClean="0"/>
                    </a:p>
                    <a:p>
                      <a:pPr marL="0" indent="0">
                        <a:buNone/>
                      </a:pPr>
                      <a:r>
                        <a:rPr lang="en-US" sz="2800" smtClean="0"/>
                        <a:t> </a:t>
                      </a:r>
                      <a:r>
                        <a:rPr lang="en-US" sz="2400" smtClean="0">
                          <a:latin typeface="Bell MT" panose="02020503060305020303" pitchFamily="18" charset="0"/>
                        </a:rPr>
                        <a:t># u, v: live ; next-use = 4</a:t>
                      </a:r>
                    </a:p>
                    <a:p>
                      <a:pPr marL="342900" indent="-342900">
                        <a:buAutoNum type="arabicPeriod"/>
                      </a:pPr>
                      <a:endParaRPr lang="en-US" sz="280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294626922"/>
              </p:ext>
            </p:extLst>
          </p:nvPr>
        </p:nvGraphicFramePr>
        <p:xfrm>
          <a:off x="2571613" y="4895992"/>
          <a:ext cx="4729299" cy="1630680"/>
        </p:xfrm>
        <a:graphic>
          <a:graphicData uri="http://schemas.openxmlformats.org/drawingml/2006/table">
            <a:tbl>
              <a:tblPr firstRow="1" bandRow="1"/>
              <a:tblGrid>
                <a:gridCol w="1576433"/>
                <a:gridCol w="1576433"/>
                <a:gridCol w="1576433"/>
              </a:tblGrid>
              <a:tr h="370840">
                <a:tc>
                  <a:txBody>
                    <a:bodyPr/>
                    <a:lstStyle/>
                    <a:p>
                      <a:r>
                        <a:rPr lang="en-US" sz="2800" b="1" smtClean="0">
                          <a:solidFill>
                            <a:schemeClr val="accent2"/>
                          </a:solidFill>
                        </a:rPr>
                        <a:t>Symbol</a:t>
                      </a:r>
                      <a:endParaRPr lang="en-US" sz="2800" b="1">
                        <a:solidFill>
                          <a:schemeClr val="accent2"/>
                        </a:solidFill>
                      </a:endParaRPr>
                    </a:p>
                  </a:txBody>
                  <a:tcPr/>
                </a:tc>
                <a:tc>
                  <a:txBody>
                    <a:bodyPr/>
                    <a:lstStyle/>
                    <a:p>
                      <a:r>
                        <a:rPr lang="en-US" sz="2800" b="1" smtClean="0">
                          <a:solidFill>
                            <a:schemeClr val="accent2"/>
                          </a:solidFill>
                        </a:rPr>
                        <a:t>Live </a:t>
                      </a:r>
                      <a:endParaRPr lang="en-US" sz="2800" b="1">
                        <a:solidFill>
                          <a:schemeClr val="accent2"/>
                        </a:solidFill>
                      </a:endParaRPr>
                    </a:p>
                  </a:txBody>
                  <a:tcPr/>
                </a:tc>
                <a:tc>
                  <a:txBody>
                    <a:bodyPr/>
                    <a:lstStyle/>
                    <a:p>
                      <a:r>
                        <a:rPr lang="en-US" sz="2800" b="1" smtClean="0">
                          <a:solidFill>
                            <a:schemeClr val="accent2"/>
                          </a:solidFill>
                        </a:rPr>
                        <a:t>Next-use</a:t>
                      </a:r>
                      <a:endParaRPr lang="en-US" sz="2800" b="1">
                        <a:solidFill>
                          <a:schemeClr val="accent2"/>
                        </a:solidFill>
                      </a:endParaRPr>
                    </a:p>
                  </a:txBody>
                  <a:tcPr/>
                </a:tc>
              </a:tr>
              <a:tr h="370840">
                <a:tc>
                  <a:txBody>
                    <a:bodyPr/>
                    <a:lstStyle/>
                    <a:p>
                      <a:r>
                        <a:rPr lang="en-US" smtClean="0"/>
                        <a:t>d</a:t>
                      </a:r>
                      <a:endParaRPr lang="en-US"/>
                    </a:p>
                  </a:txBody>
                  <a:tcPr>
                    <a:solidFill>
                      <a:schemeClr val="bg1"/>
                    </a:solidFill>
                  </a:tcPr>
                </a:tc>
                <a:tc>
                  <a:txBody>
                    <a:bodyPr/>
                    <a:lstStyle/>
                    <a:p>
                      <a:r>
                        <a:rPr lang="en-US" smtClean="0"/>
                        <a:t>No</a:t>
                      </a:r>
                      <a:endParaRPr lang="en-US"/>
                    </a:p>
                  </a:txBody>
                  <a:tcPr>
                    <a:solidFill>
                      <a:schemeClr val="bg1"/>
                    </a:solidFill>
                  </a:tcPr>
                </a:tc>
                <a:tc>
                  <a:txBody>
                    <a:bodyPr/>
                    <a:lstStyle/>
                    <a:p>
                      <a:r>
                        <a:rPr lang="en-US" smtClean="0"/>
                        <a:t>non</a:t>
                      </a:r>
                      <a:endParaRPr lang="en-US"/>
                    </a:p>
                  </a:txBody>
                  <a:tcPr>
                    <a:solidFill>
                      <a:schemeClr val="bg1"/>
                    </a:solidFill>
                  </a:tcPr>
                </a:tc>
              </a:tr>
              <a:tr h="370840">
                <a:tc>
                  <a:txBody>
                    <a:bodyPr/>
                    <a:lstStyle/>
                    <a:p>
                      <a:r>
                        <a:rPr lang="en-US" smtClean="0"/>
                        <a:t>v</a:t>
                      </a:r>
                      <a:endParaRPr lang="en-US"/>
                    </a:p>
                  </a:txBody>
                  <a:tcPr>
                    <a:solidFill>
                      <a:schemeClr val="bg1"/>
                    </a:solidFill>
                  </a:tcPr>
                </a:tc>
                <a:tc>
                  <a:txBody>
                    <a:bodyPr/>
                    <a:lstStyle/>
                    <a:p>
                      <a:r>
                        <a:rPr lang="en-US" smtClean="0"/>
                        <a:t>Yes</a:t>
                      </a:r>
                      <a:endParaRPr lang="en-US"/>
                    </a:p>
                  </a:txBody>
                  <a:tcPr>
                    <a:solidFill>
                      <a:schemeClr val="bg1"/>
                    </a:solidFill>
                  </a:tcPr>
                </a:tc>
                <a:tc>
                  <a:txBody>
                    <a:bodyPr/>
                    <a:lstStyle/>
                    <a:p>
                      <a:r>
                        <a:rPr lang="en-US" smtClean="0"/>
                        <a:t>4</a:t>
                      </a:r>
                      <a:endParaRPr lang="en-US"/>
                    </a:p>
                  </a:txBody>
                  <a:tcPr>
                    <a:solidFill>
                      <a:schemeClr val="bg1"/>
                    </a:solidFill>
                  </a:tcPr>
                </a:tc>
              </a:tr>
              <a:tr h="370840">
                <a:tc>
                  <a:txBody>
                    <a:bodyPr/>
                    <a:lstStyle/>
                    <a:p>
                      <a:r>
                        <a:rPr lang="en-US" smtClean="0"/>
                        <a:t>u</a:t>
                      </a:r>
                      <a:endParaRPr lang="en-US"/>
                    </a:p>
                  </a:txBody>
                  <a:tcPr>
                    <a:solidFill>
                      <a:schemeClr val="bg1"/>
                    </a:solidFill>
                  </a:tcPr>
                </a:tc>
                <a:tc>
                  <a:txBody>
                    <a:bodyPr/>
                    <a:lstStyle/>
                    <a:p>
                      <a:r>
                        <a:rPr lang="en-US" smtClean="0"/>
                        <a:t>Yes</a:t>
                      </a:r>
                      <a:endParaRPr lang="en-US"/>
                    </a:p>
                  </a:txBody>
                  <a:tcPr>
                    <a:solidFill>
                      <a:schemeClr val="bg1"/>
                    </a:solidFill>
                  </a:tcPr>
                </a:tc>
                <a:tc>
                  <a:txBody>
                    <a:bodyPr/>
                    <a:lstStyle/>
                    <a:p>
                      <a:r>
                        <a:rPr lang="en-US" smtClean="0"/>
                        <a:t>4</a:t>
                      </a:r>
                      <a:endParaRPr lang="en-US"/>
                    </a:p>
                  </a:txBody>
                  <a:tcPr>
                    <a:solidFill>
                      <a:schemeClr val="bg1"/>
                    </a:solidFill>
                  </a:tcPr>
                </a:tc>
              </a:tr>
            </a:tbl>
          </a:graphicData>
        </a:graphic>
      </p:graphicFrame>
      <p:sp>
        <p:nvSpPr>
          <p:cNvPr id="6" name="TextBox 5"/>
          <p:cNvSpPr txBox="1"/>
          <p:nvPr/>
        </p:nvSpPr>
        <p:spPr>
          <a:xfrm>
            <a:off x="838200" y="1562221"/>
            <a:ext cx="9158287" cy="830997"/>
          </a:xfrm>
          <a:prstGeom prst="rect">
            <a:avLst/>
          </a:prstGeom>
          <a:noFill/>
        </p:spPr>
        <p:txBody>
          <a:bodyPr wrap="square" rtlCol="0">
            <a:spAutoFit/>
          </a:bodyPr>
          <a:lstStyle/>
          <a:p>
            <a:r>
              <a:rPr lang="en-US" sz="2400" smtClean="0">
                <a:solidFill>
                  <a:srgbClr val="0070C0"/>
                </a:solidFill>
                <a:latin typeface="Arial Unicode MS" panose="020B0604020202020204" pitchFamily="34" charset="-128"/>
                <a:ea typeface="Arial Unicode MS" panose="020B0604020202020204" pitchFamily="34" charset="-128"/>
                <a:cs typeface="Arial Unicode MS" panose="020B0604020202020204" pitchFamily="34" charset="-128"/>
              </a:rPr>
              <a:t>Step 1:  Scan the last statement (4) and update live and next-use info</a:t>
            </a:r>
            <a:endParaRPr lang="en-US" sz="2400">
              <a:solidFill>
                <a:srgbClr val="0070C0"/>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Date Placeholder 2"/>
          <p:cNvSpPr>
            <a:spLocks noGrp="1"/>
          </p:cNvSpPr>
          <p:nvPr>
            <p:ph type="dt" sz="half" idx="10"/>
          </p:nvPr>
        </p:nvSpPr>
        <p:spPr/>
        <p:txBody>
          <a:bodyPr/>
          <a:lstStyle/>
          <a:p>
            <a:fld id="{415BC21A-B06D-4BCC-9555-AC134F4AECC2}" type="datetime1">
              <a:rPr lang="en-US" smtClean="0"/>
              <a:t>8/19/2020</a:t>
            </a:fld>
            <a:endParaRPr lang="en-US"/>
          </a:p>
        </p:txBody>
      </p:sp>
      <p:sp>
        <p:nvSpPr>
          <p:cNvPr id="7" name="Slide Number Placeholder 6"/>
          <p:cNvSpPr>
            <a:spLocks noGrp="1"/>
          </p:cNvSpPr>
          <p:nvPr>
            <p:ph type="sldNum" sz="quarter" idx="12"/>
          </p:nvPr>
        </p:nvSpPr>
        <p:spPr/>
        <p:txBody>
          <a:bodyPr/>
          <a:lstStyle/>
          <a:p>
            <a:fld id="{2F37411B-2BDF-4BB5-B4EF-1D93D5B8FE57}" type="slidenum">
              <a:rPr lang="en-US" smtClean="0"/>
              <a:t>41</a:t>
            </a:fld>
            <a:endParaRPr lang="en-US"/>
          </a:p>
        </p:txBody>
      </p:sp>
      <p:sp>
        <p:nvSpPr>
          <p:cNvPr id="8" name="Footer Placeholder 7"/>
          <p:cNvSpPr>
            <a:spLocks noGrp="1"/>
          </p:cNvSpPr>
          <p:nvPr>
            <p:ph type="ftr" sz="quarter" idx="11"/>
          </p:nvPr>
        </p:nvSpPr>
        <p:spPr/>
        <p:txBody>
          <a:bodyPr/>
          <a:lstStyle/>
          <a:p>
            <a:r>
              <a:rPr lang="en-US" smtClean="0"/>
              <a:t>Dabal Mahara</a:t>
            </a:r>
            <a:endParaRPr lang="en-US"/>
          </a:p>
        </p:txBody>
      </p:sp>
    </p:spTree>
    <p:extLst>
      <p:ext uri="{BB962C8B-B14F-4D97-AF65-F5344CB8AC3E}">
        <p14:creationId xmlns:p14="http://schemas.microsoft.com/office/powerpoint/2010/main" val="185138372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11321"/>
          </a:xfrm>
        </p:spPr>
        <p:txBody>
          <a:bodyPr/>
          <a:lstStyle/>
          <a:p>
            <a:r>
              <a:rPr lang="en-US" smtClean="0">
                <a:solidFill>
                  <a:srgbClr val="C00000"/>
                </a:solidFill>
              </a:rPr>
              <a:t>Example: </a:t>
            </a:r>
            <a:endParaRPr lang="en-US">
              <a:solidFill>
                <a:srgbClr val="C0000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571859246"/>
              </p:ext>
            </p:extLst>
          </p:nvPr>
        </p:nvGraphicFramePr>
        <p:xfrm>
          <a:off x="2757485" y="1243012"/>
          <a:ext cx="6400801" cy="2014538"/>
        </p:xfrm>
        <a:graphic>
          <a:graphicData uri="http://schemas.openxmlformats.org/drawingml/2006/table">
            <a:tbl>
              <a:tblPr firstRow="1" bandRow="1"/>
              <a:tblGrid>
                <a:gridCol w="2398427"/>
                <a:gridCol w="4002374"/>
              </a:tblGrid>
              <a:tr h="2014538">
                <a:tc>
                  <a:txBody>
                    <a:bodyPr/>
                    <a:lstStyle/>
                    <a:p>
                      <a:pPr marL="342900" indent="-342900" algn="ctr">
                        <a:buAutoNum type="arabicPeriod"/>
                      </a:pPr>
                      <a:r>
                        <a:rPr lang="en-US" sz="2800" i="1" kern="1200" baseline="0" smtClean="0">
                          <a:solidFill>
                            <a:schemeClr val="tx1"/>
                          </a:solidFill>
                          <a:effectLst/>
                          <a:latin typeface="+mn-lt"/>
                          <a:ea typeface="+mn-ea"/>
                          <a:cs typeface="+mn-cs"/>
                        </a:rPr>
                        <a:t>t = a  - b</a:t>
                      </a:r>
                    </a:p>
                    <a:p>
                      <a:pPr marL="342900" indent="-342900" algn="ctr">
                        <a:buAutoNum type="arabicPeriod"/>
                      </a:pPr>
                      <a:r>
                        <a:rPr lang="en-US" sz="2800" smtClean="0"/>
                        <a:t>u</a:t>
                      </a:r>
                      <a:r>
                        <a:rPr lang="en-US" sz="2800" baseline="0" smtClean="0"/>
                        <a:t> = a – c</a:t>
                      </a:r>
                    </a:p>
                    <a:p>
                      <a:pPr marL="342900" indent="-342900" algn="ctr">
                        <a:buAutoNum type="arabicPeriod"/>
                      </a:pPr>
                      <a:r>
                        <a:rPr lang="en-US" sz="2800" baseline="0" smtClean="0"/>
                        <a:t>v =  t + u</a:t>
                      </a:r>
                    </a:p>
                    <a:p>
                      <a:pPr marL="342900" indent="-342900" algn="ctr">
                        <a:buAutoNum type="arabicPeriod"/>
                      </a:pPr>
                      <a:r>
                        <a:rPr lang="en-US" sz="2800" baseline="0" smtClean="0"/>
                        <a:t>d = v + u</a:t>
                      </a:r>
                      <a:endParaRPr lang="en-US" sz="2800"/>
                    </a:p>
                  </a:txBody>
                  <a:tcPr/>
                </a:tc>
                <a:tc>
                  <a:txBody>
                    <a:bodyPr/>
                    <a:lstStyle/>
                    <a:p>
                      <a:pPr marL="0" indent="0" algn="l">
                        <a:buNone/>
                      </a:pPr>
                      <a:endParaRPr lang="en-US" sz="280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800" smtClean="0">
                          <a:latin typeface="Bell MT" panose="02020503060305020303" pitchFamily="18" charset="0"/>
                        </a:rPr>
                        <a:t># u</a:t>
                      </a:r>
                      <a:r>
                        <a:rPr lang="en-US" sz="2800" baseline="0" smtClean="0">
                          <a:latin typeface="Bell MT" panose="02020503060305020303" pitchFamily="18" charset="0"/>
                        </a:rPr>
                        <a:t> </a:t>
                      </a:r>
                      <a:r>
                        <a:rPr lang="en-US" sz="2800" smtClean="0">
                          <a:latin typeface="Bell MT" panose="02020503060305020303" pitchFamily="18" charset="0"/>
                        </a:rPr>
                        <a:t>: live ; next-use = 3</a:t>
                      </a:r>
                    </a:p>
                    <a:p>
                      <a:pPr marL="0" marR="0" indent="0" algn="l" defTabSz="914400" rtl="0" eaLnBrk="1" fontAlgn="auto" latinLnBrk="0" hangingPunct="1">
                        <a:lnSpc>
                          <a:spcPct val="100000"/>
                        </a:lnSpc>
                        <a:spcBef>
                          <a:spcPts val="0"/>
                        </a:spcBef>
                        <a:spcAft>
                          <a:spcPts val="0"/>
                        </a:spcAft>
                        <a:buClrTx/>
                        <a:buSzTx/>
                        <a:buFontTx/>
                        <a:buNone/>
                        <a:tabLst/>
                        <a:defRPr/>
                      </a:pPr>
                      <a:r>
                        <a:rPr lang="en-US" sz="2800" smtClean="0">
                          <a:latin typeface="Bell MT" panose="02020503060305020303" pitchFamily="18" charset="0"/>
                        </a:rPr>
                        <a:t># u, v: live ; next-use = 4</a:t>
                      </a:r>
                    </a:p>
                    <a:p>
                      <a:pPr marL="0" indent="0" algn="l">
                        <a:buNone/>
                      </a:pPr>
                      <a:endParaRPr lang="en-US" sz="280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331144100"/>
              </p:ext>
            </p:extLst>
          </p:nvPr>
        </p:nvGraphicFramePr>
        <p:xfrm>
          <a:off x="3571737" y="3571875"/>
          <a:ext cx="3947457" cy="1879600"/>
        </p:xfrm>
        <a:graphic>
          <a:graphicData uri="http://schemas.openxmlformats.org/drawingml/2006/table">
            <a:tbl>
              <a:tblPr firstRow="1" bandRow="1"/>
              <a:tblGrid>
                <a:gridCol w="1315819"/>
                <a:gridCol w="1315819"/>
                <a:gridCol w="1315819"/>
              </a:tblGrid>
              <a:tr h="334466">
                <a:tc>
                  <a:txBody>
                    <a:bodyPr/>
                    <a:lstStyle/>
                    <a:p>
                      <a:r>
                        <a:rPr lang="en-US" sz="2000" b="1" smtClean="0">
                          <a:solidFill>
                            <a:srgbClr val="0070C0"/>
                          </a:solidFill>
                        </a:rPr>
                        <a:t>symbol</a:t>
                      </a:r>
                      <a:endParaRPr lang="en-US" sz="2000" b="1">
                        <a:solidFill>
                          <a:srgbClr val="0070C0"/>
                        </a:solidFill>
                      </a:endParaRPr>
                    </a:p>
                  </a:txBody>
                  <a:tcPr/>
                </a:tc>
                <a:tc>
                  <a:txBody>
                    <a:bodyPr/>
                    <a:lstStyle/>
                    <a:p>
                      <a:r>
                        <a:rPr lang="en-US" sz="2000" b="1" smtClean="0">
                          <a:solidFill>
                            <a:srgbClr val="0070C0"/>
                          </a:solidFill>
                        </a:rPr>
                        <a:t>live </a:t>
                      </a:r>
                      <a:endParaRPr lang="en-US" sz="2000" b="1">
                        <a:solidFill>
                          <a:srgbClr val="0070C0"/>
                        </a:solidFill>
                      </a:endParaRPr>
                    </a:p>
                  </a:txBody>
                  <a:tcPr/>
                </a:tc>
                <a:tc>
                  <a:txBody>
                    <a:bodyPr/>
                    <a:lstStyle/>
                    <a:p>
                      <a:r>
                        <a:rPr lang="en-US" sz="2000" b="1" smtClean="0">
                          <a:solidFill>
                            <a:srgbClr val="0070C0"/>
                          </a:solidFill>
                        </a:rPr>
                        <a:t>next-use</a:t>
                      </a:r>
                      <a:endParaRPr lang="en-US" sz="2000" b="1">
                        <a:solidFill>
                          <a:srgbClr val="0070C0"/>
                        </a:solidFill>
                      </a:endParaRPr>
                    </a:p>
                  </a:txBody>
                  <a:tcPr/>
                </a:tc>
              </a:tr>
              <a:tr h="370840">
                <a:tc>
                  <a:txBody>
                    <a:bodyPr/>
                    <a:lstStyle/>
                    <a:p>
                      <a:r>
                        <a:rPr lang="en-US" smtClean="0"/>
                        <a:t>d</a:t>
                      </a:r>
                      <a:endParaRPr lang="en-US"/>
                    </a:p>
                  </a:txBody>
                  <a:tcPr/>
                </a:tc>
                <a:tc>
                  <a:txBody>
                    <a:bodyPr/>
                    <a:lstStyle/>
                    <a:p>
                      <a:r>
                        <a:rPr lang="en-US" smtClean="0"/>
                        <a:t>No</a:t>
                      </a:r>
                      <a:endParaRPr lang="en-US"/>
                    </a:p>
                  </a:txBody>
                  <a:tcPr/>
                </a:tc>
                <a:tc>
                  <a:txBody>
                    <a:bodyPr/>
                    <a:lstStyle/>
                    <a:p>
                      <a:r>
                        <a:rPr lang="en-US" smtClean="0"/>
                        <a:t>non</a:t>
                      </a:r>
                      <a:endParaRPr lang="en-US"/>
                    </a:p>
                  </a:txBody>
                  <a:tcPr/>
                </a:tc>
              </a:tr>
              <a:tr h="370840">
                <a:tc>
                  <a:txBody>
                    <a:bodyPr/>
                    <a:lstStyle/>
                    <a:p>
                      <a:r>
                        <a:rPr lang="en-US" smtClean="0"/>
                        <a:t>v</a:t>
                      </a:r>
                      <a:endParaRPr lang="en-US"/>
                    </a:p>
                  </a:txBody>
                  <a:tcPr>
                    <a:solidFill>
                      <a:schemeClr val="bg1"/>
                    </a:solidFill>
                  </a:tcPr>
                </a:tc>
                <a:tc>
                  <a:txBody>
                    <a:bodyPr/>
                    <a:lstStyle/>
                    <a:p>
                      <a:r>
                        <a:rPr lang="en-US" smtClean="0"/>
                        <a:t>No</a:t>
                      </a:r>
                      <a:endParaRPr lang="en-US"/>
                    </a:p>
                  </a:txBody>
                  <a:tcPr>
                    <a:solidFill>
                      <a:schemeClr val="bg1"/>
                    </a:solidFill>
                  </a:tcPr>
                </a:tc>
                <a:tc>
                  <a:txBody>
                    <a:bodyPr/>
                    <a:lstStyle/>
                    <a:p>
                      <a:r>
                        <a:rPr lang="en-US" smtClean="0"/>
                        <a:t>non</a:t>
                      </a:r>
                      <a:endParaRPr lang="en-US"/>
                    </a:p>
                  </a:txBody>
                  <a:tcPr>
                    <a:solidFill>
                      <a:schemeClr val="bg1"/>
                    </a:solidFill>
                  </a:tcPr>
                </a:tc>
              </a:tr>
              <a:tr h="370840">
                <a:tc>
                  <a:txBody>
                    <a:bodyPr/>
                    <a:lstStyle/>
                    <a:p>
                      <a:r>
                        <a:rPr lang="en-US" smtClean="0"/>
                        <a:t>u</a:t>
                      </a:r>
                      <a:endParaRPr lang="en-US"/>
                    </a:p>
                  </a:txBody>
                  <a:tcPr>
                    <a:solidFill>
                      <a:schemeClr val="bg1"/>
                    </a:solidFill>
                  </a:tcPr>
                </a:tc>
                <a:tc>
                  <a:txBody>
                    <a:bodyPr/>
                    <a:lstStyle/>
                    <a:p>
                      <a:r>
                        <a:rPr lang="en-US" smtClean="0"/>
                        <a:t>Yes</a:t>
                      </a:r>
                      <a:endParaRPr lang="en-US"/>
                    </a:p>
                  </a:txBody>
                  <a:tcPr>
                    <a:solidFill>
                      <a:schemeClr val="bg1"/>
                    </a:solidFill>
                  </a:tcPr>
                </a:tc>
                <a:tc>
                  <a:txBody>
                    <a:bodyPr/>
                    <a:lstStyle/>
                    <a:p>
                      <a:r>
                        <a:rPr lang="en-US" smtClean="0"/>
                        <a:t>3</a:t>
                      </a:r>
                      <a:endParaRPr lang="en-US"/>
                    </a:p>
                  </a:txBody>
                  <a:tcPr>
                    <a:solidFill>
                      <a:schemeClr val="bg1"/>
                    </a:solidFill>
                  </a:tcPr>
                </a:tc>
              </a:tr>
              <a:tr h="370840">
                <a:tc>
                  <a:txBody>
                    <a:bodyPr/>
                    <a:lstStyle/>
                    <a:p>
                      <a:r>
                        <a:rPr lang="en-US" smtClean="0"/>
                        <a:t>t</a:t>
                      </a:r>
                      <a:endParaRPr lang="en-US"/>
                    </a:p>
                  </a:txBody>
                  <a:tcPr>
                    <a:solidFill>
                      <a:schemeClr val="bg1"/>
                    </a:solidFill>
                  </a:tcPr>
                </a:tc>
                <a:tc>
                  <a:txBody>
                    <a:bodyPr/>
                    <a:lstStyle/>
                    <a:p>
                      <a:r>
                        <a:rPr lang="en-US" smtClean="0"/>
                        <a:t>Yes</a:t>
                      </a:r>
                      <a:endParaRPr lang="en-US"/>
                    </a:p>
                  </a:txBody>
                  <a:tcPr>
                    <a:solidFill>
                      <a:schemeClr val="bg1"/>
                    </a:solidFill>
                  </a:tcPr>
                </a:tc>
                <a:tc>
                  <a:txBody>
                    <a:bodyPr/>
                    <a:lstStyle/>
                    <a:p>
                      <a:r>
                        <a:rPr lang="en-US" smtClean="0"/>
                        <a:t>3</a:t>
                      </a:r>
                      <a:endParaRPr lang="en-US"/>
                    </a:p>
                  </a:txBody>
                  <a:tcPr>
                    <a:solidFill>
                      <a:schemeClr val="bg1"/>
                    </a:solidFill>
                  </a:tcPr>
                </a:tc>
              </a:tr>
            </a:tbl>
          </a:graphicData>
        </a:graphic>
      </p:graphicFrame>
      <p:sp>
        <p:nvSpPr>
          <p:cNvPr id="7" name="Rectangle 6"/>
          <p:cNvSpPr/>
          <p:nvPr/>
        </p:nvSpPr>
        <p:spPr>
          <a:xfrm>
            <a:off x="1476375" y="5649010"/>
            <a:ext cx="9239250" cy="461665"/>
          </a:xfrm>
          <a:prstGeom prst="rect">
            <a:avLst/>
          </a:prstGeom>
        </p:spPr>
        <p:txBody>
          <a:bodyPr wrap="square">
            <a:spAutoFit/>
          </a:bodyPr>
          <a:lstStyle/>
          <a:p>
            <a:r>
              <a:rPr lang="en-US" sz="2400" b="1">
                <a:solidFill>
                  <a:srgbClr val="0070C0"/>
                </a:solidFill>
                <a:latin typeface="Arial Unicode MS" panose="020B0604020202020204" pitchFamily="34" charset="-128"/>
                <a:ea typeface="Arial Unicode MS" panose="020B0604020202020204" pitchFamily="34" charset="-128"/>
                <a:cs typeface="Arial Unicode MS" panose="020B0604020202020204" pitchFamily="34" charset="-128"/>
              </a:rPr>
              <a:t>Step </a:t>
            </a:r>
            <a:r>
              <a:rPr lang="en-US" sz="2400" b="1" smtClean="0">
                <a:solidFill>
                  <a:srgbClr val="0070C0"/>
                </a:solidFill>
                <a:latin typeface="Arial Unicode MS" panose="020B0604020202020204" pitchFamily="34" charset="-128"/>
                <a:ea typeface="Arial Unicode MS" panose="020B0604020202020204" pitchFamily="34" charset="-128"/>
                <a:cs typeface="Arial Unicode MS" panose="020B0604020202020204" pitchFamily="34" charset="-128"/>
              </a:rPr>
              <a:t>2:  </a:t>
            </a:r>
            <a:r>
              <a:rPr lang="en-US" sz="2400" b="1">
                <a:solidFill>
                  <a:srgbClr val="0070C0"/>
                </a:solidFill>
                <a:latin typeface="Arial Unicode MS" panose="020B0604020202020204" pitchFamily="34" charset="-128"/>
                <a:ea typeface="Arial Unicode MS" panose="020B0604020202020204" pitchFamily="34" charset="-128"/>
                <a:cs typeface="Arial Unicode MS" panose="020B0604020202020204" pitchFamily="34" charset="-128"/>
              </a:rPr>
              <a:t>Scan the  </a:t>
            </a:r>
            <a:r>
              <a:rPr lang="en-US" sz="2400" b="1" smtClean="0">
                <a:solidFill>
                  <a:srgbClr val="0070C0"/>
                </a:solidFill>
                <a:latin typeface="Arial Unicode MS" panose="020B0604020202020204" pitchFamily="34" charset="-128"/>
                <a:ea typeface="Arial Unicode MS" panose="020B0604020202020204" pitchFamily="34" charset="-128"/>
                <a:cs typeface="Arial Unicode MS" panose="020B0604020202020204" pitchFamily="34" charset="-128"/>
              </a:rPr>
              <a:t>statement ( 3 ) </a:t>
            </a:r>
            <a:r>
              <a:rPr lang="en-US" sz="2400" b="1">
                <a:solidFill>
                  <a:srgbClr val="0070C0"/>
                </a:solidFill>
                <a:latin typeface="Arial Unicode MS" panose="020B0604020202020204" pitchFamily="34" charset="-128"/>
                <a:ea typeface="Arial Unicode MS" panose="020B0604020202020204" pitchFamily="34" charset="-128"/>
                <a:cs typeface="Arial Unicode MS" panose="020B0604020202020204" pitchFamily="34" charset="-128"/>
              </a:rPr>
              <a:t>and update live and next-use info</a:t>
            </a:r>
          </a:p>
        </p:txBody>
      </p:sp>
      <p:sp>
        <p:nvSpPr>
          <p:cNvPr id="3" name="Date Placeholder 2"/>
          <p:cNvSpPr>
            <a:spLocks noGrp="1"/>
          </p:cNvSpPr>
          <p:nvPr>
            <p:ph type="dt" sz="half" idx="10"/>
          </p:nvPr>
        </p:nvSpPr>
        <p:spPr/>
        <p:txBody>
          <a:bodyPr/>
          <a:lstStyle/>
          <a:p>
            <a:fld id="{EB573F41-AD07-4930-A21C-90BA7E725533}" type="datetime1">
              <a:rPr lang="en-US" smtClean="0"/>
              <a:t>8/19/2020</a:t>
            </a:fld>
            <a:endParaRPr lang="en-US"/>
          </a:p>
        </p:txBody>
      </p:sp>
      <p:sp>
        <p:nvSpPr>
          <p:cNvPr id="6" name="Slide Number Placeholder 5"/>
          <p:cNvSpPr>
            <a:spLocks noGrp="1"/>
          </p:cNvSpPr>
          <p:nvPr>
            <p:ph type="sldNum" sz="quarter" idx="12"/>
          </p:nvPr>
        </p:nvSpPr>
        <p:spPr/>
        <p:txBody>
          <a:bodyPr/>
          <a:lstStyle/>
          <a:p>
            <a:fld id="{2F37411B-2BDF-4BB5-B4EF-1D93D5B8FE57}" type="slidenum">
              <a:rPr lang="en-US" smtClean="0"/>
              <a:t>42</a:t>
            </a:fld>
            <a:endParaRPr lang="en-US"/>
          </a:p>
        </p:txBody>
      </p:sp>
      <p:sp>
        <p:nvSpPr>
          <p:cNvPr id="8" name="Footer Placeholder 7"/>
          <p:cNvSpPr>
            <a:spLocks noGrp="1"/>
          </p:cNvSpPr>
          <p:nvPr>
            <p:ph type="ftr" sz="quarter" idx="11"/>
          </p:nvPr>
        </p:nvSpPr>
        <p:spPr/>
        <p:txBody>
          <a:bodyPr/>
          <a:lstStyle/>
          <a:p>
            <a:r>
              <a:rPr lang="en-US" smtClean="0"/>
              <a:t>Dabal Mahara</a:t>
            </a:r>
            <a:endParaRPr lang="en-US"/>
          </a:p>
        </p:txBody>
      </p:sp>
    </p:spTree>
    <p:extLst>
      <p:ext uri="{BB962C8B-B14F-4D97-AF65-F5344CB8AC3E}">
        <p14:creationId xmlns:p14="http://schemas.microsoft.com/office/powerpoint/2010/main" val="241947260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11321"/>
          </a:xfrm>
        </p:spPr>
        <p:txBody>
          <a:bodyPr/>
          <a:lstStyle/>
          <a:p>
            <a:r>
              <a:rPr lang="en-US" smtClean="0">
                <a:solidFill>
                  <a:srgbClr val="C00000"/>
                </a:solidFill>
              </a:rPr>
              <a:t>Example: </a:t>
            </a:r>
            <a:endParaRPr lang="en-US">
              <a:solidFill>
                <a:srgbClr val="C00000"/>
              </a:solidFill>
            </a:endParaRPr>
          </a:p>
        </p:txBody>
      </p:sp>
      <p:sp>
        <p:nvSpPr>
          <p:cNvPr id="6" name="Rectangle 5"/>
          <p:cNvSpPr/>
          <p:nvPr/>
        </p:nvSpPr>
        <p:spPr>
          <a:xfrm>
            <a:off x="1319212" y="6077635"/>
            <a:ext cx="9239250" cy="461665"/>
          </a:xfrm>
          <a:prstGeom prst="rect">
            <a:avLst/>
          </a:prstGeom>
        </p:spPr>
        <p:txBody>
          <a:bodyPr wrap="square">
            <a:spAutoFit/>
          </a:bodyPr>
          <a:lstStyle/>
          <a:p>
            <a:r>
              <a:rPr lang="en-US" sz="2400" b="1">
                <a:solidFill>
                  <a:srgbClr val="0070C0"/>
                </a:solidFill>
                <a:latin typeface="Arial Unicode MS" panose="020B0604020202020204" pitchFamily="34" charset="-128"/>
                <a:ea typeface="Arial Unicode MS" panose="020B0604020202020204" pitchFamily="34" charset="-128"/>
                <a:cs typeface="Arial Unicode MS" panose="020B0604020202020204" pitchFamily="34" charset="-128"/>
              </a:rPr>
              <a:t>Step 3</a:t>
            </a:r>
            <a:r>
              <a:rPr lang="en-US" sz="2400" b="1" smtClean="0">
                <a:solidFill>
                  <a:srgbClr val="0070C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b="1">
                <a:solidFill>
                  <a:srgbClr val="0070C0"/>
                </a:solidFill>
                <a:latin typeface="Arial Unicode MS" panose="020B0604020202020204" pitchFamily="34" charset="-128"/>
                <a:ea typeface="Arial Unicode MS" panose="020B0604020202020204" pitchFamily="34" charset="-128"/>
                <a:cs typeface="Arial Unicode MS" panose="020B0604020202020204" pitchFamily="34" charset="-128"/>
              </a:rPr>
              <a:t>Scan the  </a:t>
            </a:r>
            <a:r>
              <a:rPr lang="en-US" sz="2400" b="1" smtClean="0">
                <a:solidFill>
                  <a:srgbClr val="0070C0"/>
                </a:solidFill>
                <a:latin typeface="Arial Unicode MS" panose="020B0604020202020204" pitchFamily="34" charset="-128"/>
                <a:ea typeface="Arial Unicode MS" panose="020B0604020202020204" pitchFamily="34" charset="-128"/>
                <a:cs typeface="Arial Unicode MS" panose="020B0604020202020204" pitchFamily="34" charset="-128"/>
              </a:rPr>
              <a:t>statement ( 2 ) </a:t>
            </a:r>
            <a:r>
              <a:rPr lang="en-US" sz="2400" b="1">
                <a:solidFill>
                  <a:srgbClr val="0070C0"/>
                </a:solidFill>
                <a:latin typeface="Arial Unicode MS" panose="020B0604020202020204" pitchFamily="34" charset="-128"/>
                <a:ea typeface="Arial Unicode MS" panose="020B0604020202020204" pitchFamily="34" charset="-128"/>
                <a:cs typeface="Arial Unicode MS" panose="020B0604020202020204" pitchFamily="34" charset="-128"/>
              </a:rPr>
              <a:t>and update live and next-use info</a:t>
            </a:r>
          </a:p>
        </p:txBody>
      </p:sp>
      <p:graphicFrame>
        <p:nvGraphicFramePr>
          <p:cNvPr id="7" name="Table 6"/>
          <p:cNvGraphicFramePr>
            <a:graphicFrameLocks noGrp="1"/>
          </p:cNvGraphicFramePr>
          <p:nvPr>
            <p:extLst>
              <p:ext uri="{D42A27DB-BD31-4B8C-83A1-F6EECF244321}">
                <p14:modId xmlns:p14="http://schemas.microsoft.com/office/powerpoint/2010/main" val="3531941247"/>
              </p:ext>
            </p:extLst>
          </p:nvPr>
        </p:nvGraphicFramePr>
        <p:xfrm>
          <a:off x="2457448" y="1076446"/>
          <a:ext cx="6400801" cy="2028825"/>
        </p:xfrm>
        <a:graphic>
          <a:graphicData uri="http://schemas.openxmlformats.org/drawingml/2006/table">
            <a:tbl>
              <a:tblPr firstRow="1" bandRow="1"/>
              <a:tblGrid>
                <a:gridCol w="2398427"/>
                <a:gridCol w="4002374"/>
              </a:tblGrid>
              <a:tr h="2028825">
                <a:tc>
                  <a:txBody>
                    <a:bodyPr/>
                    <a:lstStyle/>
                    <a:p>
                      <a:pPr marL="342900" indent="-342900" algn="ctr">
                        <a:buAutoNum type="arabicPeriod"/>
                      </a:pPr>
                      <a:r>
                        <a:rPr lang="en-US" sz="2400" i="1" kern="1200" baseline="0" smtClean="0">
                          <a:solidFill>
                            <a:schemeClr val="tx1"/>
                          </a:solidFill>
                          <a:effectLst/>
                          <a:latin typeface="+mn-lt"/>
                          <a:ea typeface="+mn-ea"/>
                          <a:cs typeface="+mn-cs"/>
                        </a:rPr>
                        <a:t>t = a  - b</a:t>
                      </a:r>
                    </a:p>
                    <a:p>
                      <a:pPr marL="342900" indent="-342900" algn="ctr">
                        <a:buAutoNum type="arabicPeriod"/>
                      </a:pPr>
                      <a:r>
                        <a:rPr lang="en-US" sz="2400" smtClean="0"/>
                        <a:t>u</a:t>
                      </a:r>
                      <a:r>
                        <a:rPr lang="en-US" sz="2400" baseline="0" smtClean="0"/>
                        <a:t> = a – c</a:t>
                      </a:r>
                    </a:p>
                    <a:p>
                      <a:pPr marL="342900" indent="-342900" algn="ctr">
                        <a:buAutoNum type="arabicPeriod"/>
                      </a:pPr>
                      <a:r>
                        <a:rPr lang="en-US" sz="2400" baseline="0" smtClean="0"/>
                        <a:t>v =  t + u</a:t>
                      </a:r>
                    </a:p>
                    <a:p>
                      <a:pPr marL="342900" indent="-342900" algn="ctr">
                        <a:buAutoNum type="arabicPeriod"/>
                      </a:pPr>
                      <a:r>
                        <a:rPr lang="en-US" sz="2400" baseline="0" smtClean="0"/>
                        <a:t>d = v + u</a:t>
                      </a:r>
                      <a:endParaRPr lang="en-US" sz="2400"/>
                    </a:p>
                  </a:txBody>
                  <a:tcPr/>
                </a:tc>
                <a:tc>
                  <a:txBody>
                    <a:bodyPr/>
                    <a:lstStyle/>
                    <a:p>
                      <a:pPr marL="0" indent="0" algn="l">
                        <a:buNone/>
                      </a:pPr>
                      <a:r>
                        <a:rPr lang="en-US" sz="2400" smtClean="0"/>
                        <a:t># a ; live; next-use</a:t>
                      </a:r>
                      <a:r>
                        <a:rPr lang="en-US" sz="2400" baseline="0" smtClean="0"/>
                        <a:t> = 2</a:t>
                      </a:r>
                      <a:endParaRPr lang="en-US" sz="240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smtClean="0">
                          <a:latin typeface="Bell MT" panose="02020503060305020303" pitchFamily="18" charset="0"/>
                        </a:rPr>
                        <a:t># u</a:t>
                      </a:r>
                      <a:r>
                        <a:rPr lang="en-US" sz="2400" baseline="0" smtClean="0">
                          <a:latin typeface="Bell MT" panose="02020503060305020303" pitchFamily="18" charset="0"/>
                        </a:rPr>
                        <a:t> </a:t>
                      </a:r>
                      <a:r>
                        <a:rPr lang="en-US" sz="2400" smtClean="0">
                          <a:latin typeface="Bell MT" panose="02020503060305020303" pitchFamily="18" charset="0"/>
                        </a:rPr>
                        <a:t>: live ; next-use = 3</a:t>
                      </a:r>
                    </a:p>
                    <a:p>
                      <a:pPr marL="0" marR="0" indent="0" algn="l" defTabSz="914400" rtl="0" eaLnBrk="1" fontAlgn="auto" latinLnBrk="0" hangingPunct="1">
                        <a:lnSpc>
                          <a:spcPct val="100000"/>
                        </a:lnSpc>
                        <a:spcBef>
                          <a:spcPts val="0"/>
                        </a:spcBef>
                        <a:spcAft>
                          <a:spcPts val="0"/>
                        </a:spcAft>
                        <a:buClrTx/>
                        <a:buSzTx/>
                        <a:buFontTx/>
                        <a:buNone/>
                        <a:tabLst/>
                        <a:defRPr/>
                      </a:pPr>
                      <a:r>
                        <a:rPr lang="en-US" sz="2400" smtClean="0">
                          <a:latin typeface="Bell MT" panose="02020503060305020303" pitchFamily="18" charset="0"/>
                        </a:rPr>
                        <a:t># u, v: live ; next-use = 4</a:t>
                      </a:r>
                    </a:p>
                    <a:p>
                      <a:pPr marL="0" indent="0" algn="l">
                        <a:buNone/>
                      </a:pPr>
                      <a:endParaRPr lang="en-US" sz="240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577802039"/>
              </p:ext>
            </p:extLst>
          </p:nvPr>
        </p:nvGraphicFramePr>
        <p:xfrm>
          <a:off x="3243124" y="3283635"/>
          <a:ext cx="3947457" cy="2621280"/>
        </p:xfrm>
        <a:graphic>
          <a:graphicData uri="http://schemas.openxmlformats.org/drawingml/2006/table">
            <a:tbl>
              <a:tblPr firstRow="1" bandRow="1"/>
              <a:tblGrid>
                <a:gridCol w="1315819"/>
                <a:gridCol w="1315819"/>
                <a:gridCol w="1315819"/>
              </a:tblGrid>
              <a:tr h="334466">
                <a:tc>
                  <a:txBody>
                    <a:bodyPr/>
                    <a:lstStyle/>
                    <a:p>
                      <a:r>
                        <a:rPr lang="en-US" sz="2000" b="1" smtClean="0">
                          <a:solidFill>
                            <a:srgbClr val="0070C0"/>
                          </a:solidFill>
                        </a:rPr>
                        <a:t>symbol</a:t>
                      </a:r>
                      <a:endParaRPr lang="en-US" sz="2000" b="1">
                        <a:solidFill>
                          <a:srgbClr val="0070C0"/>
                        </a:solidFill>
                      </a:endParaRPr>
                    </a:p>
                  </a:txBody>
                  <a:tcPr/>
                </a:tc>
                <a:tc>
                  <a:txBody>
                    <a:bodyPr/>
                    <a:lstStyle/>
                    <a:p>
                      <a:r>
                        <a:rPr lang="en-US" sz="2000" b="1" smtClean="0">
                          <a:solidFill>
                            <a:srgbClr val="0070C0"/>
                          </a:solidFill>
                        </a:rPr>
                        <a:t>live </a:t>
                      </a:r>
                      <a:endParaRPr lang="en-US" sz="2000" b="1">
                        <a:solidFill>
                          <a:srgbClr val="0070C0"/>
                        </a:solidFill>
                      </a:endParaRPr>
                    </a:p>
                  </a:txBody>
                  <a:tcPr/>
                </a:tc>
                <a:tc>
                  <a:txBody>
                    <a:bodyPr/>
                    <a:lstStyle/>
                    <a:p>
                      <a:r>
                        <a:rPr lang="en-US" sz="2000" b="1" smtClean="0">
                          <a:solidFill>
                            <a:srgbClr val="0070C0"/>
                          </a:solidFill>
                        </a:rPr>
                        <a:t>next-use</a:t>
                      </a:r>
                      <a:endParaRPr lang="en-US" sz="2000" b="1">
                        <a:solidFill>
                          <a:srgbClr val="0070C0"/>
                        </a:solidFill>
                      </a:endParaRPr>
                    </a:p>
                  </a:txBody>
                  <a:tcPr/>
                </a:tc>
              </a:tr>
              <a:tr h="370840">
                <a:tc>
                  <a:txBody>
                    <a:bodyPr/>
                    <a:lstStyle/>
                    <a:p>
                      <a:r>
                        <a:rPr lang="en-US" smtClean="0"/>
                        <a:t>d</a:t>
                      </a:r>
                      <a:endParaRPr lang="en-US"/>
                    </a:p>
                  </a:txBody>
                  <a:tcPr/>
                </a:tc>
                <a:tc>
                  <a:txBody>
                    <a:bodyPr/>
                    <a:lstStyle/>
                    <a:p>
                      <a:r>
                        <a:rPr lang="en-US" smtClean="0"/>
                        <a:t>No</a:t>
                      </a:r>
                      <a:endParaRPr lang="en-US"/>
                    </a:p>
                  </a:txBody>
                  <a:tcPr/>
                </a:tc>
                <a:tc>
                  <a:txBody>
                    <a:bodyPr/>
                    <a:lstStyle/>
                    <a:p>
                      <a:r>
                        <a:rPr lang="en-US" smtClean="0"/>
                        <a:t>non</a:t>
                      </a:r>
                      <a:endParaRPr lang="en-US"/>
                    </a:p>
                  </a:txBody>
                  <a:tcPr/>
                </a:tc>
              </a:tr>
              <a:tr h="370840">
                <a:tc>
                  <a:txBody>
                    <a:bodyPr/>
                    <a:lstStyle/>
                    <a:p>
                      <a:r>
                        <a:rPr lang="en-US" smtClean="0"/>
                        <a:t>v</a:t>
                      </a:r>
                      <a:endParaRPr lang="en-US"/>
                    </a:p>
                  </a:txBody>
                  <a:tcPr>
                    <a:solidFill>
                      <a:schemeClr val="bg1"/>
                    </a:solidFill>
                  </a:tcPr>
                </a:tc>
                <a:tc>
                  <a:txBody>
                    <a:bodyPr/>
                    <a:lstStyle/>
                    <a:p>
                      <a:r>
                        <a:rPr lang="en-US" smtClean="0"/>
                        <a:t>No</a:t>
                      </a:r>
                      <a:endParaRPr lang="en-US"/>
                    </a:p>
                  </a:txBody>
                  <a:tcPr>
                    <a:solidFill>
                      <a:schemeClr val="bg1"/>
                    </a:solidFill>
                  </a:tcPr>
                </a:tc>
                <a:tc>
                  <a:txBody>
                    <a:bodyPr/>
                    <a:lstStyle/>
                    <a:p>
                      <a:r>
                        <a:rPr lang="en-US" smtClean="0"/>
                        <a:t>non</a:t>
                      </a:r>
                      <a:endParaRPr lang="en-US"/>
                    </a:p>
                  </a:txBody>
                  <a:tcPr>
                    <a:solidFill>
                      <a:schemeClr val="bg1"/>
                    </a:solidFill>
                  </a:tcPr>
                </a:tc>
              </a:tr>
              <a:tr h="370840">
                <a:tc>
                  <a:txBody>
                    <a:bodyPr/>
                    <a:lstStyle/>
                    <a:p>
                      <a:r>
                        <a:rPr lang="en-US" smtClean="0"/>
                        <a:t>u</a:t>
                      </a:r>
                      <a:endParaRPr lang="en-US"/>
                    </a:p>
                  </a:txBody>
                  <a:tcPr>
                    <a:solidFill>
                      <a:schemeClr val="bg1"/>
                    </a:solidFill>
                  </a:tcPr>
                </a:tc>
                <a:tc>
                  <a:txBody>
                    <a:bodyPr/>
                    <a:lstStyle/>
                    <a:p>
                      <a:r>
                        <a:rPr lang="en-US" smtClean="0"/>
                        <a:t>No</a:t>
                      </a:r>
                      <a:endParaRPr lang="en-US"/>
                    </a:p>
                  </a:txBody>
                  <a:tcPr>
                    <a:solidFill>
                      <a:schemeClr val="bg1"/>
                    </a:solidFill>
                  </a:tcPr>
                </a:tc>
                <a:tc>
                  <a:txBody>
                    <a:bodyPr/>
                    <a:lstStyle/>
                    <a:p>
                      <a:r>
                        <a:rPr lang="en-US" smtClean="0"/>
                        <a:t>non</a:t>
                      </a:r>
                      <a:endParaRPr lang="en-US"/>
                    </a:p>
                  </a:txBody>
                  <a:tcPr>
                    <a:solidFill>
                      <a:schemeClr val="bg1"/>
                    </a:solidFill>
                  </a:tcPr>
                </a:tc>
              </a:tr>
              <a:tr h="370840">
                <a:tc>
                  <a:txBody>
                    <a:bodyPr/>
                    <a:lstStyle/>
                    <a:p>
                      <a:r>
                        <a:rPr lang="en-US" smtClean="0"/>
                        <a:t>t</a:t>
                      </a:r>
                      <a:endParaRPr lang="en-US"/>
                    </a:p>
                  </a:txBody>
                  <a:tcPr>
                    <a:solidFill>
                      <a:schemeClr val="bg1"/>
                    </a:solidFill>
                  </a:tcPr>
                </a:tc>
                <a:tc>
                  <a:txBody>
                    <a:bodyPr/>
                    <a:lstStyle/>
                    <a:p>
                      <a:r>
                        <a:rPr lang="en-US" smtClean="0"/>
                        <a:t>yes</a:t>
                      </a:r>
                      <a:endParaRPr lang="en-US"/>
                    </a:p>
                  </a:txBody>
                  <a:tcPr>
                    <a:solidFill>
                      <a:schemeClr val="bg1"/>
                    </a:solidFill>
                  </a:tcPr>
                </a:tc>
                <a:tc>
                  <a:txBody>
                    <a:bodyPr/>
                    <a:lstStyle/>
                    <a:p>
                      <a:r>
                        <a:rPr lang="en-US" smtClean="0"/>
                        <a:t>3</a:t>
                      </a:r>
                      <a:endParaRPr lang="en-US"/>
                    </a:p>
                  </a:txBody>
                  <a:tcPr>
                    <a:solidFill>
                      <a:schemeClr val="bg1"/>
                    </a:solidFill>
                  </a:tcPr>
                </a:tc>
              </a:tr>
              <a:tr h="370840">
                <a:tc>
                  <a:txBody>
                    <a:bodyPr/>
                    <a:lstStyle/>
                    <a:p>
                      <a:r>
                        <a:rPr lang="en-US" smtClean="0"/>
                        <a:t>a</a:t>
                      </a:r>
                      <a:endParaRPr lang="en-US"/>
                    </a:p>
                  </a:txBody>
                  <a:tcPr>
                    <a:solidFill>
                      <a:schemeClr val="bg1"/>
                    </a:solidFill>
                  </a:tcPr>
                </a:tc>
                <a:tc>
                  <a:txBody>
                    <a:bodyPr/>
                    <a:lstStyle/>
                    <a:p>
                      <a:r>
                        <a:rPr lang="en-US" smtClean="0"/>
                        <a:t>yes</a:t>
                      </a:r>
                      <a:endParaRPr lang="en-US"/>
                    </a:p>
                  </a:txBody>
                  <a:tcPr>
                    <a:solidFill>
                      <a:schemeClr val="bg1"/>
                    </a:solidFill>
                  </a:tcPr>
                </a:tc>
                <a:tc>
                  <a:txBody>
                    <a:bodyPr/>
                    <a:lstStyle/>
                    <a:p>
                      <a:r>
                        <a:rPr lang="en-US" smtClean="0"/>
                        <a:t>2</a:t>
                      </a:r>
                      <a:endParaRPr lang="en-US"/>
                    </a:p>
                  </a:txBody>
                  <a:tcPr>
                    <a:solidFill>
                      <a:schemeClr val="bg1"/>
                    </a:solidFill>
                  </a:tcPr>
                </a:tc>
              </a:tr>
              <a:tr h="370840">
                <a:tc>
                  <a:txBody>
                    <a:bodyPr/>
                    <a:lstStyle/>
                    <a:p>
                      <a:r>
                        <a:rPr lang="en-US" smtClean="0"/>
                        <a:t>c</a:t>
                      </a:r>
                      <a:endParaRPr lang="en-US"/>
                    </a:p>
                  </a:txBody>
                  <a:tcPr>
                    <a:solidFill>
                      <a:schemeClr val="bg1"/>
                    </a:solidFill>
                  </a:tcPr>
                </a:tc>
                <a:tc>
                  <a:txBody>
                    <a:bodyPr/>
                    <a:lstStyle/>
                    <a:p>
                      <a:r>
                        <a:rPr lang="en-US" smtClean="0"/>
                        <a:t>yes</a:t>
                      </a:r>
                      <a:endParaRPr lang="en-US"/>
                    </a:p>
                  </a:txBody>
                  <a:tcPr>
                    <a:solidFill>
                      <a:schemeClr val="bg1"/>
                    </a:solidFill>
                  </a:tcPr>
                </a:tc>
                <a:tc>
                  <a:txBody>
                    <a:bodyPr/>
                    <a:lstStyle/>
                    <a:p>
                      <a:r>
                        <a:rPr lang="en-US" smtClean="0"/>
                        <a:t>2</a:t>
                      </a:r>
                      <a:endParaRPr lang="en-US"/>
                    </a:p>
                  </a:txBody>
                  <a:tcPr>
                    <a:solidFill>
                      <a:schemeClr val="bg1"/>
                    </a:solidFill>
                  </a:tcPr>
                </a:tc>
              </a:tr>
            </a:tbl>
          </a:graphicData>
        </a:graphic>
      </p:graphicFrame>
      <p:sp>
        <p:nvSpPr>
          <p:cNvPr id="3" name="Date Placeholder 2"/>
          <p:cNvSpPr>
            <a:spLocks noGrp="1"/>
          </p:cNvSpPr>
          <p:nvPr>
            <p:ph type="dt" sz="half" idx="10"/>
          </p:nvPr>
        </p:nvSpPr>
        <p:spPr/>
        <p:txBody>
          <a:bodyPr/>
          <a:lstStyle/>
          <a:p>
            <a:fld id="{CDDD0CC9-E2E5-4F56-B907-9308BF7DEF2E}" type="datetime1">
              <a:rPr lang="en-US" smtClean="0"/>
              <a:t>8/19/2020</a:t>
            </a:fld>
            <a:endParaRPr lang="en-US"/>
          </a:p>
        </p:txBody>
      </p:sp>
      <p:sp>
        <p:nvSpPr>
          <p:cNvPr id="4" name="Slide Number Placeholder 3"/>
          <p:cNvSpPr>
            <a:spLocks noGrp="1"/>
          </p:cNvSpPr>
          <p:nvPr>
            <p:ph type="sldNum" sz="quarter" idx="12"/>
          </p:nvPr>
        </p:nvSpPr>
        <p:spPr/>
        <p:txBody>
          <a:bodyPr/>
          <a:lstStyle/>
          <a:p>
            <a:fld id="{2F37411B-2BDF-4BB5-B4EF-1D93D5B8FE57}" type="slidenum">
              <a:rPr lang="en-US" smtClean="0"/>
              <a:t>43</a:t>
            </a:fld>
            <a:endParaRPr lang="en-US"/>
          </a:p>
        </p:txBody>
      </p:sp>
      <p:sp>
        <p:nvSpPr>
          <p:cNvPr id="5" name="Footer Placeholder 4"/>
          <p:cNvSpPr>
            <a:spLocks noGrp="1"/>
          </p:cNvSpPr>
          <p:nvPr>
            <p:ph type="ftr" sz="quarter" idx="11"/>
          </p:nvPr>
        </p:nvSpPr>
        <p:spPr/>
        <p:txBody>
          <a:bodyPr/>
          <a:lstStyle/>
          <a:p>
            <a:r>
              <a:rPr lang="en-US" smtClean="0"/>
              <a:t>Dabal Mahara</a:t>
            </a:r>
            <a:endParaRPr lang="en-US"/>
          </a:p>
        </p:txBody>
      </p:sp>
    </p:spTree>
    <p:extLst>
      <p:ext uri="{BB962C8B-B14F-4D97-AF65-F5344CB8AC3E}">
        <p14:creationId xmlns:p14="http://schemas.microsoft.com/office/powerpoint/2010/main" val="151687998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11321"/>
          </a:xfrm>
        </p:spPr>
        <p:txBody>
          <a:bodyPr/>
          <a:lstStyle/>
          <a:p>
            <a:r>
              <a:rPr lang="en-US" smtClean="0">
                <a:solidFill>
                  <a:srgbClr val="C00000"/>
                </a:solidFill>
              </a:rPr>
              <a:t>Example: </a:t>
            </a:r>
            <a:endParaRPr lang="en-US">
              <a:solidFill>
                <a:srgbClr val="C00000"/>
              </a:solidFill>
            </a:endParaRPr>
          </a:p>
        </p:txBody>
      </p:sp>
      <p:sp>
        <p:nvSpPr>
          <p:cNvPr id="6" name="Rectangle 5"/>
          <p:cNvSpPr/>
          <p:nvPr/>
        </p:nvSpPr>
        <p:spPr>
          <a:xfrm>
            <a:off x="1476375" y="5806173"/>
            <a:ext cx="9239250" cy="461665"/>
          </a:xfrm>
          <a:prstGeom prst="rect">
            <a:avLst/>
          </a:prstGeom>
        </p:spPr>
        <p:txBody>
          <a:bodyPr wrap="square">
            <a:spAutoFit/>
          </a:bodyPr>
          <a:lstStyle/>
          <a:p>
            <a:r>
              <a:rPr lang="en-US" sz="2400" b="1">
                <a:solidFill>
                  <a:srgbClr val="0070C0"/>
                </a:solidFill>
                <a:latin typeface="Arial Unicode MS" panose="020B0604020202020204" pitchFamily="34" charset="-128"/>
                <a:ea typeface="Arial Unicode MS" panose="020B0604020202020204" pitchFamily="34" charset="-128"/>
                <a:cs typeface="Arial Unicode MS" panose="020B0604020202020204" pitchFamily="34" charset="-128"/>
              </a:rPr>
              <a:t>Step </a:t>
            </a:r>
            <a:r>
              <a:rPr lang="en-US" sz="2400" b="1" smtClean="0">
                <a:solidFill>
                  <a:srgbClr val="0070C0"/>
                </a:solidFill>
                <a:latin typeface="Arial Unicode MS" panose="020B0604020202020204" pitchFamily="34" charset="-128"/>
                <a:ea typeface="Arial Unicode MS" panose="020B0604020202020204" pitchFamily="34" charset="-128"/>
                <a:cs typeface="Arial Unicode MS" panose="020B0604020202020204" pitchFamily="34" charset="-128"/>
              </a:rPr>
              <a:t>4:  </a:t>
            </a:r>
            <a:r>
              <a:rPr lang="en-US" sz="2400" b="1">
                <a:solidFill>
                  <a:srgbClr val="0070C0"/>
                </a:solidFill>
                <a:latin typeface="Arial Unicode MS" panose="020B0604020202020204" pitchFamily="34" charset="-128"/>
                <a:ea typeface="Arial Unicode MS" panose="020B0604020202020204" pitchFamily="34" charset="-128"/>
                <a:cs typeface="Arial Unicode MS" panose="020B0604020202020204" pitchFamily="34" charset="-128"/>
              </a:rPr>
              <a:t>Scan the  </a:t>
            </a:r>
            <a:r>
              <a:rPr lang="en-US" sz="2400" b="1" smtClean="0">
                <a:solidFill>
                  <a:srgbClr val="0070C0"/>
                </a:solidFill>
                <a:latin typeface="Arial Unicode MS" panose="020B0604020202020204" pitchFamily="34" charset="-128"/>
                <a:ea typeface="Arial Unicode MS" panose="020B0604020202020204" pitchFamily="34" charset="-128"/>
                <a:cs typeface="Arial Unicode MS" panose="020B0604020202020204" pitchFamily="34" charset="-128"/>
              </a:rPr>
              <a:t>statement ( 1) </a:t>
            </a:r>
            <a:r>
              <a:rPr lang="en-US" sz="2400" b="1">
                <a:solidFill>
                  <a:srgbClr val="0070C0"/>
                </a:solidFill>
                <a:latin typeface="Arial Unicode MS" panose="020B0604020202020204" pitchFamily="34" charset="-128"/>
                <a:ea typeface="Arial Unicode MS" panose="020B0604020202020204" pitchFamily="34" charset="-128"/>
                <a:cs typeface="Arial Unicode MS" panose="020B0604020202020204" pitchFamily="34" charset="-128"/>
              </a:rPr>
              <a:t>and update live and next-use info</a:t>
            </a:r>
          </a:p>
        </p:txBody>
      </p:sp>
      <p:graphicFrame>
        <p:nvGraphicFramePr>
          <p:cNvPr id="8" name="Table 7"/>
          <p:cNvGraphicFramePr>
            <a:graphicFrameLocks noGrp="1"/>
          </p:cNvGraphicFramePr>
          <p:nvPr>
            <p:extLst>
              <p:ext uri="{D42A27DB-BD31-4B8C-83A1-F6EECF244321}">
                <p14:modId xmlns:p14="http://schemas.microsoft.com/office/powerpoint/2010/main" val="383003919"/>
              </p:ext>
            </p:extLst>
          </p:nvPr>
        </p:nvGraphicFramePr>
        <p:xfrm>
          <a:off x="4171948" y="365125"/>
          <a:ext cx="6400801" cy="1554480"/>
        </p:xfrm>
        <a:graphic>
          <a:graphicData uri="http://schemas.openxmlformats.org/drawingml/2006/table">
            <a:tbl>
              <a:tblPr firstRow="1" bandRow="1"/>
              <a:tblGrid>
                <a:gridCol w="2398427"/>
                <a:gridCol w="4002374"/>
              </a:tblGrid>
              <a:tr h="1552455">
                <a:tc>
                  <a:txBody>
                    <a:bodyPr/>
                    <a:lstStyle/>
                    <a:p>
                      <a:pPr marL="342900" indent="-342900" algn="ctr">
                        <a:buAutoNum type="arabicPeriod"/>
                      </a:pPr>
                      <a:r>
                        <a:rPr lang="en-US" sz="2400" i="1" kern="1200" baseline="0" smtClean="0">
                          <a:solidFill>
                            <a:schemeClr val="tx1"/>
                          </a:solidFill>
                          <a:effectLst/>
                          <a:latin typeface="+mn-lt"/>
                          <a:ea typeface="+mn-ea"/>
                          <a:cs typeface="+mn-cs"/>
                        </a:rPr>
                        <a:t>t = a  - b</a:t>
                      </a:r>
                    </a:p>
                    <a:p>
                      <a:pPr marL="342900" indent="-342900" algn="ctr">
                        <a:buAutoNum type="arabicPeriod"/>
                      </a:pPr>
                      <a:r>
                        <a:rPr lang="en-US" sz="2400" smtClean="0"/>
                        <a:t>u</a:t>
                      </a:r>
                      <a:r>
                        <a:rPr lang="en-US" sz="2400" baseline="0" smtClean="0"/>
                        <a:t> = a – c</a:t>
                      </a:r>
                    </a:p>
                    <a:p>
                      <a:pPr marL="342900" indent="-342900" algn="ctr">
                        <a:buAutoNum type="arabicPeriod"/>
                      </a:pPr>
                      <a:r>
                        <a:rPr lang="en-US" sz="2400" baseline="0" smtClean="0"/>
                        <a:t>v =  t + u</a:t>
                      </a:r>
                    </a:p>
                    <a:p>
                      <a:pPr marL="342900" indent="-342900" algn="ctr">
                        <a:buAutoNum type="arabicPeriod"/>
                      </a:pPr>
                      <a:r>
                        <a:rPr lang="en-US" sz="2400" baseline="0" smtClean="0"/>
                        <a:t>d = v + u</a:t>
                      </a:r>
                      <a:endParaRPr lang="en-US" sz="2400"/>
                    </a:p>
                  </a:txBody>
                  <a:tcPr/>
                </a:tc>
                <a:tc>
                  <a:txBody>
                    <a:bodyPr/>
                    <a:lstStyle/>
                    <a:p>
                      <a:pPr marL="0" indent="0" algn="l">
                        <a:buNone/>
                      </a:pPr>
                      <a:r>
                        <a:rPr lang="en-US" sz="2400" smtClean="0"/>
                        <a:t># a: live; next-use</a:t>
                      </a:r>
                      <a:r>
                        <a:rPr lang="en-US" sz="2400" baseline="0" smtClean="0"/>
                        <a:t> = 2</a:t>
                      </a:r>
                      <a:endParaRPr lang="en-US" sz="240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smtClean="0">
                          <a:latin typeface="Bell MT" panose="02020503060305020303" pitchFamily="18" charset="0"/>
                        </a:rPr>
                        <a:t># u: live ; next-use = 3</a:t>
                      </a:r>
                    </a:p>
                    <a:p>
                      <a:pPr marL="0" marR="0" indent="0" algn="l" defTabSz="914400" rtl="0" eaLnBrk="1" fontAlgn="auto" latinLnBrk="0" hangingPunct="1">
                        <a:lnSpc>
                          <a:spcPct val="100000"/>
                        </a:lnSpc>
                        <a:spcBef>
                          <a:spcPts val="0"/>
                        </a:spcBef>
                        <a:spcAft>
                          <a:spcPts val="0"/>
                        </a:spcAft>
                        <a:buClrTx/>
                        <a:buSzTx/>
                        <a:buFontTx/>
                        <a:buNone/>
                        <a:tabLst/>
                        <a:defRPr/>
                      </a:pPr>
                      <a:r>
                        <a:rPr lang="en-US" sz="2400" smtClean="0">
                          <a:latin typeface="Bell MT" panose="02020503060305020303" pitchFamily="18" charset="0"/>
                        </a:rPr>
                        <a:t># u, v: live ; next-use = 4</a:t>
                      </a:r>
                    </a:p>
                    <a:p>
                      <a:pPr marL="0" indent="0" algn="l">
                        <a:buNone/>
                      </a:pPr>
                      <a:endParaRPr lang="en-US" sz="2400"/>
                    </a:p>
                  </a:txBody>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188569637"/>
              </p:ext>
            </p:extLst>
          </p:nvPr>
        </p:nvGraphicFramePr>
        <p:xfrm>
          <a:off x="3200261" y="2354947"/>
          <a:ext cx="3947457" cy="2992120"/>
        </p:xfrm>
        <a:graphic>
          <a:graphicData uri="http://schemas.openxmlformats.org/drawingml/2006/table">
            <a:tbl>
              <a:tblPr firstRow="1" bandRow="1"/>
              <a:tblGrid>
                <a:gridCol w="1315819"/>
                <a:gridCol w="1315819"/>
                <a:gridCol w="1315819"/>
              </a:tblGrid>
              <a:tr h="334466">
                <a:tc>
                  <a:txBody>
                    <a:bodyPr/>
                    <a:lstStyle/>
                    <a:p>
                      <a:r>
                        <a:rPr lang="en-US" sz="2000" b="1" smtClean="0">
                          <a:solidFill>
                            <a:srgbClr val="0070C0"/>
                          </a:solidFill>
                        </a:rPr>
                        <a:t>symbol</a:t>
                      </a:r>
                      <a:endParaRPr lang="en-US" sz="2000" b="1">
                        <a:solidFill>
                          <a:srgbClr val="0070C0"/>
                        </a:solidFill>
                      </a:endParaRPr>
                    </a:p>
                  </a:txBody>
                  <a:tcPr/>
                </a:tc>
                <a:tc>
                  <a:txBody>
                    <a:bodyPr/>
                    <a:lstStyle/>
                    <a:p>
                      <a:r>
                        <a:rPr lang="en-US" sz="2000" b="1" smtClean="0">
                          <a:solidFill>
                            <a:srgbClr val="0070C0"/>
                          </a:solidFill>
                        </a:rPr>
                        <a:t>live </a:t>
                      </a:r>
                      <a:endParaRPr lang="en-US" sz="2000" b="1">
                        <a:solidFill>
                          <a:srgbClr val="0070C0"/>
                        </a:solidFill>
                      </a:endParaRPr>
                    </a:p>
                  </a:txBody>
                  <a:tcPr/>
                </a:tc>
                <a:tc>
                  <a:txBody>
                    <a:bodyPr/>
                    <a:lstStyle/>
                    <a:p>
                      <a:r>
                        <a:rPr lang="en-US" sz="2000" b="1" smtClean="0">
                          <a:solidFill>
                            <a:srgbClr val="0070C0"/>
                          </a:solidFill>
                        </a:rPr>
                        <a:t>next-use</a:t>
                      </a:r>
                      <a:endParaRPr lang="en-US" sz="2000" b="1">
                        <a:solidFill>
                          <a:srgbClr val="0070C0"/>
                        </a:solidFill>
                      </a:endParaRPr>
                    </a:p>
                  </a:txBody>
                  <a:tcPr/>
                </a:tc>
              </a:tr>
              <a:tr h="370840">
                <a:tc>
                  <a:txBody>
                    <a:bodyPr/>
                    <a:lstStyle/>
                    <a:p>
                      <a:r>
                        <a:rPr lang="en-US" smtClean="0"/>
                        <a:t>d</a:t>
                      </a:r>
                      <a:endParaRPr lang="en-US"/>
                    </a:p>
                  </a:txBody>
                  <a:tcPr/>
                </a:tc>
                <a:tc>
                  <a:txBody>
                    <a:bodyPr/>
                    <a:lstStyle/>
                    <a:p>
                      <a:r>
                        <a:rPr lang="en-US" smtClean="0"/>
                        <a:t>No</a:t>
                      </a:r>
                      <a:endParaRPr lang="en-US"/>
                    </a:p>
                  </a:txBody>
                  <a:tcPr/>
                </a:tc>
                <a:tc>
                  <a:txBody>
                    <a:bodyPr/>
                    <a:lstStyle/>
                    <a:p>
                      <a:r>
                        <a:rPr lang="en-US" smtClean="0"/>
                        <a:t>non</a:t>
                      </a:r>
                      <a:endParaRPr lang="en-US"/>
                    </a:p>
                  </a:txBody>
                  <a:tcPr/>
                </a:tc>
              </a:tr>
              <a:tr h="370840">
                <a:tc>
                  <a:txBody>
                    <a:bodyPr/>
                    <a:lstStyle/>
                    <a:p>
                      <a:r>
                        <a:rPr lang="en-US" smtClean="0"/>
                        <a:t>v</a:t>
                      </a:r>
                      <a:endParaRPr lang="en-US"/>
                    </a:p>
                  </a:txBody>
                  <a:tcPr>
                    <a:solidFill>
                      <a:schemeClr val="bg1"/>
                    </a:solidFill>
                  </a:tcPr>
                </a:tc>
                <a:tc>
                  <a:txBody>
                    <a:bodyPr/>
                    <a:lstStyle/>
                    <a:p>
                      <a:r>
                        <a:rPr lang="en-US" smtClean="0"/>
                        <a:t>No</a:t>
                      </a:r>
                      <a:endParaRPr lang="en-US"/>
                    </a:p>
                  </a:txBody>
                  <a:tcPr>
                    <a:solidFill>
                      <a:schemeClr val="bg1"/>
                    </a:solidFill>
                  </a:tcPr>
                </a:tc>
                <a:tc>
                  <a:txBody>
                    <a:bodyPr/>
                    <a:lstStyle/>
                    <a:p>
                      <a:r>
                        <a:rPr lang="en-US" smtClean="0"/>
                        <a:t>non</a:t>
                      </a:r>
                      <a:endParaRPr lang="en-US"/>
                    </a:p>
                  </a:txBody>
                  <a:tcPr>
                    <a:solidFill>
                      <a:schemeClr val="bg1"/>
                    </a:solidFill>
                  </a:tcPr>
                </a:tc>
              </a:tr>
              <a:tr h="370840">
                <a:tc>
                  <a:txBody>
                    <a:bodyPr/>
                    <a:lstStyle/>
                    <a:p>
                      <a:r>
                        <a:rPr lang="en-US" smtClean="0"/>
                        <a:t>u</a:t>
                      </a:r>
                      <a:endParaRPr lang="en-US"/>
                    </a:p>
                  </a:txBody>
                  <a:tcPr>
                    <a:solidFill>
                      <a:schemeClr val="bg1"/>
                    </a:solidFill>
                  </a:tcPr>
                </a:tc>
                <a:tc>
                  <a:txBody>
                    <a:bodyPr/>
                    <a:lstStyle/>
                    <a:p>
                      <a:r>
                        <a:rPr lang="en-US" smtClean="0"/>
                        <a:t>No</a:t>
                      </a:r>
                      <a:endParaRPr lang="en-US"/>
                    </a:p>
                  </a:txBody>
                  <a:tcPr>
                    <a:solidFill>
                      <a:schemeClr val="bg1"/>
                    </a:solidFill>
                  </a:tcPr>
                </a:tc>
                <a:tc>
                  <a:txBody>
                    <a:bodyPr/>
                    <a:lstStyle/>
                    <a:p>
                      <a:r>
                        <a:rPr lang="en-US" smtClean="0"/>
                        <a:t>non</a:t>
                      </a:r>
                      <a:endParaRPr lang="en-US"/>
                    </a:p>
                  </a:txBody>
                  <a:tcPr>
                    <a:solidFill>
                      <a:schemeClr val="bg1"/>
                    </a:solidFill>
                  </a:tcPr>
                </a:tc>
              </a:tr>
              <a:tr h="370840">
                <a:tc>
                  <a:txBody>
                    <a:bodyPr/>
                    <a:lstStyle/>
                    <a:p>
                      <a:r>
                        <a:rPr lang="en-US" smtClean="0"/>
                        <a:t>t</a:t>
                      </a:r>
                      <a:endParaRPr lang="en-US"/>
                    </a:p>
                  </a:txBody>
                  <a:tcPr>
                    <a:solidFill>
                      <a:schemeClr val="bg1"/>
                    </a:solidFill>
                  </a:tcPr>
                </a:tc>
                <a:tc>
                  <a:txBody>
                    <a:bodyPr/>
                    <a:lstStyle/>
                    <a:p>
                      <a:r>
                        <a:rPr lang="en-US" smtClean="0"/>
                        <a:t>No</a:t>
                      </a:r>
                      <a:endParaRPr lang="en-US"/>
                    </a:p>
                  </a:txBody>
                  <a:tcPr>
                    <a:solidFill>
                      <a:schemeClr val="bg1"/>
                    </a:solidFill>
                  </a:tcPr>
                </a:tc>
                <a:tc>
                  <a:txBody>
                    <a:bodyPr/>
                    <a:lstStyle/>
                    <a:p>
                      <a:r>
                        <a:rPr lang="en-US" smtClean="0"/>
                        <a:t>non</a:t>
                      </a:r>
                      <a:endParaRPr lang="en-US"/>
                    </a:p>
                  </a:txBody>
                  <a:tcPr>
                    <a:solidFill>
                      <a:schemeClr val="bg1"/>
                    </a:solidFill>
                  </a:tcPr>
                </a:tc>
              </a:tr>
              <a:tr h="370840">
                <a:tc>
                  <a:txBody>
                    <a:bodyPr/>
                    <a:lstStyle/>
                    <a:p>
                      <a:r>
                        <a:rPr lang="en-US" smtClean="0"/>
                        <a:t>a</a:t>
                      </a:r>
                      <a:endParaRPr lang="en-US"/>
                    </a:p>
                  </a:txBody>
                  <a:tcPr>
                    <a:solidFill>
                      <a:schemeClr val="bg1"/>
                    </a:solidFill>
                  </a:tcPr>
                </a:tc>
                <a:tc>
                  <a:txBody>
                    <a:bodyPr/>
                    <a:lstStyle/>
                    <a:p>
                      <a:r>
                        <a:rPr lang="en-US" smtClean="0"/>
                        <a:t>yes</a:t>
                      </a:r>
                      <a:endParaRPr lang="en-US"/>
                    </a:p>
                  </a:txBody>
                  <a:tcPr>
                    <a:solidFill>
                      <a:schemeClr val="bg1"/>
                    </a:solidFill>
                  </a:tcPr>
                </a:tc>
                <a:tc>
                  <a:txBody>
                    <a:bodyPr/>
                    <a:lstStyle/>
                    <a:p>
                      <a:r>
                        <a:rPr lang="en-US" smtClean="0"/>
                        <a:t>1</a:t>
                      </a:r>
                      <a:endParaRPr lang="en-US"/>
                    </a:p>
                  </a:txBody>
                  <a:tcPr>
                    <a:solidFill>
                      <a:schemeClr val="bg1"/>
                    </a:solidFill>
                  </a:tcPr>
                </a:tc>
              </a:tr>
              <a:tr h="370840">
                <a:tc>
                  <a:txBody>
                    <a:bodyPr/>
                    <a:lstStyle/>
                    <a:p>
                      <a:r>
                        <a:rPr lang="en-US" smtClean="0"/>
                        <a:t>c</a:t>
                      </a:r>
                      <a:endParaRPr lang="en-US"/>
                    </a:p>
                  </a:txBody>
                  <a:tcPr>
                    <a:solidFill>
                      <a:schemeClr val="bg1"/>
                    </a:solidFill>
                  </a:tcPr>
                </a:tc>
                <a:tc>
                  <a:txBody>
                    <a:bodyPr/>
                    <a:lstStyle/>
                    <a:p>
                      <a:r>
                        <a:rPr lang="en-US" smtClean="0"/>
                        <a:t>yes</a:t>
                      </a:r>
                      <a:endParaRPr lang="en-US"/>
                    </a:p>
                  </a:txBody>
                  <a:tcPr>
                    <a:solidFill>
                      <a:schemeClr val="bg1"/>
                    </a:solidFill>
                  </a:tcPr>
                </a:tc>
                <a:tc>
                  <a:txBody>
                    <a:bodyPr/>
                    <a:lstStyle/>
                    <a:p>
                      <a:r>
                        <a:rPr lang="en-US" smtClean="0"/>
                        <a:t>2</a:t>
                      </a:r>
                      <a:endParaRPr lang="en-US"/>
                    </a:p>
                  </a:txBody>
                  <a:tcPr>
                    <a:solidFill>
                      <a:schemeClr val="bg1"/>
                    </a:solidFill>
                  </a:tcPr>
                </a:tc>
              </a:tr>
              <a:tr h="370840">
                <a:tc>
                  <a:txBody>
                    <a:bodyPr/>
                    <a:lstStyle/>
                    <a:p>
                      <a:r>
                        <a:rPr lang="en-US" smtClean="0"/>
                        <a:t>b</a:t>
                      </a:r>
                      <a:endParaRPr lang="en-US"/>
                    </a:p>
                  </a:txBody>
                  <a:tcPr>
                    <a:solidFill>
                      <a:schemeClr val="bg1"/>
                    </a:solidFill>
                  </a:tcPr>
                </a:tc>
                <a:tc>
                  <a:txBody>
                    <a:bodyPr/>
                    <a:lstStyle/>
                    <a:p>
                      <a:r>
                        <a:rPr lang="en-US" smtClean="0"/>
                        <a:t>yes</a:t>
                      </a:r>
                      <a:endParaRPr lang="en-US"/>
                    </a:p>
                  </a:txBody>
                  <a:tcPr>
                    <a:solidFill>
                      <a:schemeClr val="bg1"/>
                    </a:solidFill>
                  </a:tcPr>
                </a:tc>
                <a:tc>
                  <a:txBody>
                    <a:bodyPr/>
                    <a:lstStyle/>
                    <a:p>
                      <a:r>
                        <a:rPr lang="en-US" smtClean="0"/>
                        <a:t>1</a:t>
                      </a:r>
                      <a:endParaRPr lang="en-US"/>
                    </a:p>
                  </a:txBody>
                  <a:tcPr>
                    <a:solidFill>
                      <a:schemeClr val="bg1"/>
                    </a:solidFill>
                  </a:tcPr>
                </a:tc>
              </a:tr>
            </a:tbl>
          </a:graphicData>
        </a:graphic>
      </p:graphicFrame>
      <p:sp>
        <p:nvSpPr>
          <p:cNvPr id="3" name="Date Placeholder 2"/>
          <p:cNvSpPr>
            <a:spLocks noGrp="1"/>
          </p:cNvSpPr>
          <p:nvPr>
            <p:ph type="dt" sz="half" idx="10"/>
          </p:nvPr>
        </p:nvSpPr>
        <p:spPr/>
        <p:txBody>
          <a:bodyPr/>
          <a:lstStyle/>
          <a:p>
            <a:fld id="{EA9728D9-487A-4C20-8086-BC7A98691BD6}" type="datetime1">
              <a:rPr lang="en-US" smtClean="0"/>
              <a:t>8/19/2020</a:t>
            </a:fld>
            <a:endParaRPr lang="en-US"/>
          </a:p>
        </p:txBody>
      </p:sp>
      <p:sp>
        <p:nvSpPr>
          <p:cNvPr id="4" name="Slide Number Placeholder 3"/>
          <p:cNvSpPr>
            <a:spLocks noGrp="1"/>
          </p:cNvSpPr>
          <p:nvPr>
            <p:ph type="sldNum" sz="quarter" idx="12"/>
          </p:nvPr>
        </p:nvSpPr>
        <p:spPr/>
        <p:txBody>
          <a:bodyPr/>
          <a:lstStyle/>
          <a:p>
            <a:fld id="{2F37411B-2BDF-4BB5-B4EF-1D93D5B8FE57}" type="slidenum">
              <a:rPr lang="en-US" smtClean="0"/>
              <a:t>44</a:t>
            </a:fld>
            <a:endParaRPr lang="en-US"/>
          </a:p>
        </p:txBody>
      </p:sp>
      <p:sp>
        <p:nvSpPr>
          <p:cNvPr id="5" name="Footer Placeholder 4"/>
          <p:cNvSpPr>
            <a:spLocks noGrp="1"/>
          </p:cNvSpPr>
          <p:nvPr>
            <p:ph type="ftr" sz="quarter" idx="11"/>
          </p:nvPr>
        </p:nvSpPr>
        <p:spPr/>
        <p:txBody>
          <a:bodyPr/>
          <a:lstStyle/>
          <a:p>
            <a:r>
              <a:rPr lang="en-US" smtClean="0"/>
              <a:t>Dabal Mahara</a:t>
            </a:r>
            <a:endParaRPr lang="en-US"/>
          </a:p>
        </p:txBody>
      </p:sp>
    </p:spTree>
    <p:extLst>
      <p:ext uri="{BB962C8B-B14F-4D97-AF65-F5344CB8AC3E}">
        <p14:creationId xmlns:p14="http://schemas.microsoft.com/office/powerpoint/2010/main" val="327245142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2250"/>
            <a:ext cx="10515600" cy="720725"/>
          </a:xfrm>
        </p:spPr>
        <p:txBody>
          <a:bodyPr>
            <a:normAutofit/>
          </a:bodyPr>
          <a:lstStyle/>
          <a:p>
            <a:r>
              <a:rPr lang="en-US" sz="3200" b="1" smtClean="0">
                <a:solidFill>
                  <a:srgbClr val="C00000"/>
                </a:solidFill>
              </a:rPr>
              <a:t>A Simple Code generator</a:t>
            </a:r>
            <a:endParaRPr lang="en-US" sz="3200" b="1">
              <a:solidFill>
                <a:srgbClr val="C00000"/>
              </a:solidFill>
            </a:endParaRPr>
          </a:p>
        </p:txBody>
      </p:sp>
      <p:sp>
        <p:nvSpPr>
          <p:cNvPr id="3" name="Content Placeholder 2"/>
          <p:cNvSpPr>
            <a:spLocks noGrp="1"/>
          </p:cNvSpPr>
          <p:nvPr>
            <p:ph idx="1"/>
          </p:nvPr>
        </p:nvSpPr>
        <p:spPr>
          <a:xfrm>
            <a:off x="681038" y="1071562"/>
            <a:ext cx="10515600" cy="4351338"/>
          </a:xfrm>
        </p:spPr>
        <p:txBody>
          <a:bodyPr>
            <a:noAutofit/>
          </a:bodyPr>
          <a:lstStyle/>
          <a:p>
            <a:r>
              <a:rPr lang="en-US" sz="2400" smtClean="0">
                <a:latin typeface="Arial Unicode MS" panose="020B0604020202020204" pitchFamily="34" charset="-128"/>
                <a:ea typeface="Arial Unicode MS" panose="020B0604020202020204" pitchFamily="34" charset="-128"/>
                <a:cs typeface="Arial Unicode MS" panose="020B0604020202020204" pitchFamily="34" charset="-128"/>
              </a:rPr>
              <a:t>This code generator algorithm generates code for a single basic block. </a:t>
            </a:r>
          </a:p>
          <a:p>
            <a:r>
              <a:rPr lang="en-US" sz="2400" smtClean="0">
                <a:latin typeface="Arial Unicode MS" panose="020B0604020202020204" pitchFamily="34" charset="-128"/>
                <a:ea typeface="Arial Unicode MS" panose="020B0604020202020204" pitchFamily="34" charset="-128"/>
                <a:cs typeface="Arial Unicode MS" panose="020B0604020202020204" pitchFamily="34" charset="-128"/>
              </a:rPr>
              <a:t>It considers each three address instructions in turn,  and keeps track of what values are in what registers so it can avoid unnecessary load and stores.</a:t>
            </a:r>
          </a:p>
          <a:p>
            <a:r>
              <a:rPr lang="en-US" sz="2400">
                <a:latin typeface="Arial Unicode MS" panose="020B0604020202020204" pitchFamily="34" charset="-128"/>
                <a:ea typeface="Arial Unicode MS" panose="020B0604020202020204" pitchFamily="34" charset="-128"/>
                <a:cs typeface="Arial Unicode MS" panose="020B0604020202020204" pitchFamily="34" charset="-128"/>
              </a:rPr>
              <a:t>Uses new function </a:t>
            </a:r>
            <a:r>
              <a:rPr lang="en-US" sz="2400" i="1">
                <a:solidFill>
                  <a:srgbClr val="002060"/>
                </a:solidFill>
                <a:latin typeface="Arial Unicode MS" panose="020B0604020202020204" pitchFamily="34" charset="-128"/>
                <a:ea typeface="Arial Unicode MS" panose="020B0604020202020204" pitchFamily="34" charset="-128"/>
                <a:cs typeface="Arial Unicode MS" panose="020B0604020202020204" pitchFamily="34" charset="-128"/>
              </a:rPr>
              <a:t>getreg</a:t>
            </a:r>
            <a:r>
              <a:rPr lang="en-US" sz="2400" i="1">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a:latin typeface="Arial Unicode MS" panose="020B0604020202020204" pitchFamily="34" charset="-128"/>
                <a:ea typeface="Arial Unicode MS" panose="020B0604020202020204" pitchFamily="34" charset="-128"/>
                <a:cs typeface="Arial Unicode MS" panose="020B0604020202020204" pitchFamily="34" charset="-128"/>
              </a:rPr>
              <a:t>to assign registers to </a:t>
            </a:r>
            <a:r>
              <a:rPr lang="en-US" sz="2400" smtClean="0">
                <a:latin typeface="Arial Unicode MS" panose="020B0604020202020204" pitchFamily="34" charset="-128"/>
                <a:ea typeface="Arial Unicode MS" panose="020B0604020202020204" pitchFamily="34" charset="-128"/>
                <a:cs typeface="Arial Unicode MS" panose="020B0604020202020204" pitchFamily="34" charset="-128"/>
              </a:rPr>
              <a:t>variables</a:t>
            </a:r>
          </a:p>
          <a:p>
            <a:r>
              <a:rPr lang="en-US" sz="2400" smtClean="0">
                <a:latin typeface="Arial Unicode MS" panose="020B0604020202020204" pitchFamily="34" charset="-128"/>
                <a:ea typeface="Arial Unicode MS" panose="020B0604020202020204" pitchFamily="34" charset="-128"/>
                <a:cs typeface="Arial Unicode MS" panose="020B0604020202020204" pitchFamily="34" charset="-128"/>
              </a:rPr>
              <a:t>getreg has access to registers and address descriptors for all the variables of basic block and may also have access to certain data flow information such as the variables that are live on exit from the block.</a:t>
            </a:r>
          </a:p>
          <a:p>
            <a:r>
              <a:rPr lang="en-US" sz="2400" smtClean="0">
                <a:latin typeface="Arial Unicode MS" panose="020B0604020202020204" pitchFamily="34" charset="-128"/>
                <a:ea typeface="Arial Unicode MS" panose="020B0604020202020204" pitchFamily="34" charset="-128"/>
                <a:cs typeface="Arial Unicode MS" panose="020B0604020202020204" pitchFamily="34" charset="-128"/>
              </a:rPr>
              <a:t>Computed </a:t>
            </a:r>
            <a:r>
              <a:rPr lang="en-US" sz="2400">
                <a:latin typeface="Arial Unicode MS" panose="020B0604020202020204" pitchFamily="34" charset="-128"/>
                <a:ea typeface="Arial Unicode MS" panose="020B0604020202020204" pitchFamily="34" charset="-128"/>
                <a:cs typeface="Arial Unicode MS" panose="020B0604020202020204" pitchFamily="34" charset="-128"/>
              </a:rPr>
              <a:t>results are kept in registers as long as possible,</a:t>
            </a:r>
            <a:br>
              <a:rPr lang="en-US" sz="2400">
                <a:latin typeface="Arial Unicode MS" panose="020B0604020202020204" pitchFamily="34" charset="-128"/>
                <a:ea typeface="Arial Unicode MS" panose="020B0604020202020204" pitchFamily="34" charset="-128"/>
                <a:cs typeface="Arial Unicode MS" panose="020B0604020202020204" pitchFamily="34" charset="-128"/>
              </a:rPr>
            </a:br>
            <a:r>
              <a:rPr lang="en-US" sz="2400">
                <a:latin typeface="Arial Unicode MS" panose="020B0604020202020204" pitchFamily="34" charset="-128"/>
                <a:ea typeface="Arial Unicode MS" panose="020B0604020202020204" pitchFamily="34" charset="-128"/>
                <a:cs typeface="Arial Unicode MS" panose="020B0604020202020204" pitchFamily="34" charset="-128"/>
              </a:rPr>
              <a:t>which means:</a:t>
            </a:r>
            <a:br>
              <a:rPr lang="en-US" sz="2400">
                <a:latin typeface="Arial Unicode MS" panose="020B0604020202020204" pitchFamily="34" charset="-128"/>
                <a:ea typeface="Arial Unicode MS" panose="020B0604020202020204" pitchFamily="34" charset="-128"/>
                <a:cs typeface="Arial Unicode MS" panose="020B0604020202020204" pitchFamily="34" charset="-128"/>
              </a:rPr>
            </a:br>
            <a:r>
              <a:rPr lang="en-US" sz="2400">
                <a:latin typeface="Arial Unicode MS" panose="020B0604020202020204" pitchFamily="34" charset="-128"/>
                <a:ea typeface="Arial Unicode MS" panose="020B0604020202020204" pitchFamily="34" charset="-128"/>
                <a:cs typeface="Arial Unicode MS" panose="020B0604020202020204" pitchFamily="34" charset="-128"/>
              </a:rPr>
              <a:t>– Result is needed in another computation</a:t>
            </a:r>
            <a:br>
              <a:rPr lang="en-US" sz="2400">
                <a:latin typeface="Arial Unicode MS" panose="020B0604020202020204" pitchFamily="34" charset="-128"/>
                <a:ea typeface="Arial Unicode MS" panose="020B0604020202020204" pitchFamily="34" charset="-128"/>
                <a:cs typeface="Arial Unicode MS" panose="020B0604020202020204" pitchFamily="34" charset="-128"/>
              </a:rPr>
            </a:br>
            <a:r>
              <a:rPr lang="en-US" sz="2400">
                <a:latin typeface="Arial Unicode MS" panose="020B0604020202020204" pitchFamily="34" charset="-128"/>
                <a:ea typeface="Arial Unicode MS" panose="020B0604020202020204" pitchFamily="34" charset="-128"/>
                <a:cs typeface="Arial Unicode MS" panose="020B0604020202020204" pitchFamily="34" charset="-128"/>
              </a:rPr>
              <a:t>– Register is kept up to a procedure call or end of </a:t>
            </a:r>
            <a:r>
              <a:rPr lang="en-US" sz="2400" smtClean="0">
                <a:latin typeface="Arial Unicode MS" panose="020B0604020202020204" pitchFamily="34" charset="-128"/>
                <a:ea typeface="Arial Unicode MS" panose="020B0604020202020204" pitchFamily="34" charset="-128"/>
                <a:cs typeface="Arial Unicode MS" panose="020B0604020202020204" pitchFamily="34" charset="-128"/>
              </a:rPr>
              <a:t>block</a:t>
            </a:r>
          </a:p>
          <a:p>
            <a:r>
              <a:rPr lang="en-US" sz="2400" smtClean="0">
                <a:latin typeface="Arial Unicode MS" panose="020B0604020202020204" pitchFamily="34" charset="-128"/>
                <a:ea typeface="Arial Unicode MS" panose="020B0604020202020204" pitchFamily="34" charset="-128"/>
                <a:cs typeface="Arial Unicode MS" panose="020B0604020202020204" pitchFamily="34" charset="-128"/>
              </a:rPr>
              <a:t>Checks </a:t>
            </a:r>
            <a:r>
              <a:rPr lang="en-US" sz="2400">
                <a:latin typeface="Arial Unicode MS" panose="020B0604020202020204" pitchFamily="34" charset="-128"/>
                <a:ea typeface="Arial Unicode MS" panose="020B0604020202020204" pitchFamily="34" charset="-128"/>
                <a:cs typeface="Arial Unicode MS" panose="020B0604020202020204" pitchFamily="34" charset="-128"/>
              </a:rPr>
              <a:t>if operands to three-address code are available </a:t>
            </a:r>
            <a:r>
              <a:rPr lang="en-US" sz="2400" smtClean="0">
                <a:latin typeface="Arial Unicode MS" panose="020B0604020202020204" pitchFamily="34" charset="-128"/>
                <a:ea typeface="Arial Unicode MS" panose="020B0604020202020204" pitchFamily="34" charset="-128"/>
                <a:cs typeface="Arial Unicode MS" panose="020B0604020202020204" pitchFamily="34" charset="-128"/>
              </a:rPr>
              <a:t>in registers</a:t>
            </a:r>
            <a:r>
              <a:rPr lang="en-US" sz="2400">
                <a:latin typeface="Arial Unicode MS" panose="020B0604020202020204" pitchFamily="34" charset="-128"/>
                <a:ea typeface="Arial Unicode MS" panose="020B0604020202020204" pitchFamily="34" charset="-128"/>
                <a:cs typeface="Arial Unicode MS" panose="020B0604020202020204" pitchFamily="34" charset="-128"/>
              </a:rPr>
              <a:t/>
            </a:r>
            <a:br>
              <a:rPr lang="en-US" sz="2400">
                <a:latin typeface="Arial Unicode MS" panose="020B0604020202020204" pitchFamily="34" charset="-128"/>
                <a:ea typeface="Arial Unicode MS" panose="020B0604020202020204" pitchFamily="34" charset="-128"/>
                <a:cs typeface="Arial Unicode MS" panose="020B0604020202020204" pitchFamily="34" charset="-128"/>
              </a:rPr>
            </a:br>
            <a:r>
              <a:rPr lang="en-US" sz="2400">
                <a:latin typeface="Arial Unicode MS" panose="020B0604020202020204" pitchFamily="34" charset="-128"/>
                <a:ea typeface="Arial Unicode MS" panose="020B0604020202020204" pitchFamily="34" charset="-128"/>
                <a:cs typeface="Arial Unicode MS" panose="020B0604020202020204" pitchFamily="34" charset="-128"/>
              </a:rPr>
              <a:t/>
            </a:r>
            <a:br>
              <a:rPr lang="en-US" sz="2400">
                <a:latin typeface="Arial Unicode MS" panose="020B0604020202020204" pitchFamily="34" charset="-128"/>
                <a:ea typeface="Arial Unicode MS" panose="020B0604020202020204" pitchFamily="34" charset="-128"/>
                <a:cs typeface="Arial Unicode MS" panose="020B0604020202020204" pitchFamily="34" charset="-128"/>
              </a:rPr>
            </a:br>
            <a:endParaRPr lang="en-US" sz="240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Date Placeholder 3"/>
          <p:cNvSpPr>
            <a:spLocks noGrp="1"/>
          </p:cNvSpPr>
          <p:nvPr>
            <p:ph type="dt" sz="half" idx="10"/>
          </p:nvPr>
        </p:nvSpPr>
        <p:spPr/>
        <p:txBody>
          <a:bodyPr/>
          <a:lstStyle/>
          <a:p>
            <a:fld id="{AB62132E-1258-487F-AD64-1C27EE79810B}" type="datetime1">
              <a:rPr lang="en-US" smtClean="0"/>
              <a:t>8/19/2020</a:t>
            </a:fld>
            <a:endParaRPr lang="en-US"/>
          </a:p>
        </p:txBody>
      </p:sp>
      <p:sp>
        <p:nvSpPr>
          <p:cNvPr id="5" name="Slide Number Placeholder 4"/>
          <p:cNvSpPr>
            <a:spLocks noGrp="1"/>
          </p:cNvSpPr>
          <p:nvPr>
            <p:ph type="sldNum" sz="quarter" idx="12"/>
          </p:nvPr>
        </p:nvSpPr>
        <p:spPr/>
        <p:txBody>
          <a:bodyPr/>
          <a:lstStyle/>
          <a:p>
            <a:fld id="{2F37411B-2BDF-4BB5-B4EF-1D93D5B8FE57}" type="slidenum">
              <a:rPr lang="en-US" smtClean="0"/>
              <a:t>45</a:t>
            </a:fld>
            <a:endParaRPr lang="en-US"/>
          </a:p>
        </p:txBody>
      </p:sp>
      <p:sp>
        <p:nvSpPr>
          <p:cNvPr id="6" name="Footer Placeholder 5"/>
          <p:cNvSpPr>
            <a:spLocks noGrp="1"/>
          </p:cNvSpPr>
          <p:nvPr>
            <p:ph type="ftr" sz="quarter" idx="11"/>
          </p:nvPr>
        </p:nvSpPr>
        <p:spPr/>
        <p:txBody>
          <a:bodyPr/>
          <a:lstStyle/>
          <a:p>
            <a:r>
              <a:rPr lang="en-US" smtClean="0"/>
              <a:t>Dabal Mahara</a:t>
            </a:r>
            <a:endParaRPr lang="en-US"/>
          </a:p>
        </p:txBody>
      </p:sp>
    </p:spTree>
    <p:extLst>
      <p:ext uri="{BB962C8B-B14F-4D97-AF65-F5344CB8AC3E}">
        <p14:creationId xmlns:p14="http://schemas.microsoft.com/office/powerpoint/2010/main" val="332102183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8225" y="228601"/>
            <a:ext cx="10515600" cy="1282700"/>
          </a:xfrm>
        </p:spPr>
        <p:txBody>
          <a:bodyPr>
            <a:noAutofit/>
          </a:bodyPr>
          <a:lstStyle/>
          <a:p>
            <a:r>
              <a:rPr lang="en-US" sz="3600">
                <a:solidFill>
                  <a:srgbClr val="C00000"/>
                </a:solidFill>
              </a:rPr>
              <a:t>Code Generation Algorithm</a:t>
            </a:r>
            <a:br>
              <a:rPr lang="en-US" sz="3600">
                <a:solidFill>
                  <a:srgbClr val="C00000"/>
                </a:solidFill>
              </a:rPr>
            </a:br>
            <a:r>
              <a:rPr lang="en-US" sz="3600">
                <a:solidFill>
                  <a:srgbClr val="C00000"/>
                </a:solidFill>
              </a:rPr>
              <a:t/>
            </a:r>
            <a:br>
              <a:rPr lang="en-US" sz="3600">
                <a:solidFill>
                  <a:srgbClr val="C00000"/>
                </a:solidFill>
              </a:rPr>
            </a:br>
            <a:endParaRPr lang="en-US" sz="3600">
              <a:solidFill>
                <a:srgbClr val="C00000"/>
              </a:solidFill>
            </a:endParaRPr>
          </a:p>
        </p:txBody>
      </p:sp>
      <p:sp>
        <p:nvSpPr>
          <p:cNvPr id="3" name="Content Placeholder 2"/>
          <p:cNvSpPr>
            <a:spLocks noGrp="1"/>
          </p:cNvSpPr>
          <p:nvPr>
            <p:ph idx="1"/>
          </p:nvPr>
        </p:nvSpPr>
        <p:spPr>
          <a:xfrm>
            <a:off x="838199" y="900112"/>
            <a:ext cx="10715625" cy="4586287"/>
          </a:xfrm>
        </p:spPr>
        <p:txBody>
          <a:bodyPr>
            <a:noAutofit/>
          </a:bodyPr>
          <a:lstStyle/>
          <a:p>
            <a:pPr marL="0" indent="0">
              <a:lnSpc>
                <a:spcPct val="100000"/>
              </a:lnSpc>
              <a:spcBef>
                <a:spcPts val="600"/>
              </a:spcBef>
              <a:spcAft>
                <a:spcPts val="1200"/>
              </a:spcAft>
              <a:buNone/>
            </a:pPr>
            <a:r>
              <a:rPr lang="en-US" sz="2400">
                <a:latin typeface="Arial Unicode MS" panose="020B0604020202020204" pitchFamily="34" charset="-128"/>
                <a:ea typeface="Arial Unicode MS" panose="020B0604020202020204" pitchFamily="34" charset="-128"/>
                <a:cs typeface="Arial Unicode MS" panose="020B0604020202020204" pitchFamily="34" charset="-128"/>
              </a:rPr>
              <a:t>For each statement </a:t>
            </a:r>
            <a:r>
              <a:rPr lang="en-US" sz="2400" i="1">
                <a:latin typeface="Arial Unicode MS" panose="020B0604020202020204" pitchFamily="34" charset="-128"/>
                <a:ea typeface="Arial Unicode MS" panose="020B0604020202020204" pitchFamily="34" charset="-128"/>
                <a:cs typeface="Arial Unicode MS" panose="020B0604020202020204" pitchFamily="34" charset="-128"/>
              </a:rPr>
              <a:t>x </a:t>
            </a:r>
            <a:r>
              <a:rPr lang="en-US" sz="240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i="1">
                <a:latin typeface="Arial Unicode MS" panose="020B0604020202020204" pitchFamily="34" charset="-128"/>
                <a:ea typeface="Arial Unicode MS" panose="020B0604020202020204" pitchFamily="34" charset="-128"/>
                <a:cs typeface="Arial Unicode MS" panose="020B0604020202020204" pitchFamily="34" charset="-128"/>
              </a:rPr>
              <a:t>y </a:t>
            </a:r>
            <a:r>
              <a:rPr lang="en-US" sz="2400">
                <a:latin typeface="Arial Unicode MS" panose="020B0604020202020204" pitchFamily="34" charset="-128"/>
                <a:ea typeface="Arial Unicode MS" panose="020B0604020202020204" pitchFamily="34" charset="-128"/>
                <a:cs typeface="Arial Unicode MS" panose="020B0604020202020204" pitchFamily="34" charset="-128"/>
              </a:rPr>
              <a:t>op </a:t>
            </a:r>
            <a:r>
              <a:rPr lang="en-US" sz="2400" i="1" smtClean="0">
                <a:latin typeface="Arial Unicode MS" panose="020B0604020202020204" pitchFamily="34" charset="-128"/>
                <a:ea typeface="Arial Unicode MS" panose="020B0604020202020204" pitchFamily="34" charset="-128"/>
                <a:cs typeface="Arial Unicode MS" panose="020B0604020202020204" pitchFamily="34" charset="-128"/>
              </a:rPr>
              <a:t>z</a:t>
            </a:r>
            <a:r>
              <a:rPr lang="en-US" sz="2400">
                <a:latin typeface="Arial Unicode MS" panose="020B0604020202020204" pitchFamily="34" charset="-128"/>
                <a:ea typeface="Arial Unicode MS" panose="020B0604020202020204" pitchFamily="34" charset="-128"/>
                <a:cs typeface="Arial Unicode MS" panose="020B0604020202020204" pitchFamily="34" charset="-128"/>
              </a:rPr>
              <a:t/>
            </a:r>
            <a:br>
              <a:rPr lang="en-US" sz="2400">
                <a:latin typeface="Arial Unicode MS" panose="020B0604020202020204" pitchFamily="34" charset="-128"/>
                <a:ea typeface="Arial Unicode MS" panose="020B0604020202020204" pitchFamily="34" charset="-128"/>
                <a:cs typeface="Arial Unicode MS" panose="020B0604020202020204" pitchFamily="34" charset="-128"/>
              </a:rPr>
            </a:br>
            <a:r>
              <a:rPr lang="en-US" sz="2400">
                <a:latin typeface="Arial Unicode MS" panose="020B0604020202020204" pitchFamily="34" charset="-128"/>
                <a:ea typeface="Arial Unicode MS" panose="020B0604020202020204" pitchFamily="34" charset="-128"/>
                <a:cs typeface="Arial Unicode MS" panose="020B0604020202020204" pitchFamily="34" charset="-128"/>
              </a:rPr>
              <a:t>1. Set location </a:t>
            </a:r>
            <a:r>
              <a:rPr lang="en-US" sz="2400" i="1">
                <a:latin typeface="Arial Unicode MS" panose="020B0604020202020204" pitchFamily="34" charset="-128"/>
                <a:ea typeface="Arial Unicode MS" panose="020B0604020202020204" pitchFamily="34" charset="-128"/>
                <a:cs typeface="Arial Unicode MS" panose="020B0604020202020204" pitchFamily="34" charset="-128"/>
              </a:rPr>
              <a:t>L </a:t>
            </a:r>
            <a:r>
              <a:rPr lang="en-US" sz="240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i="1">
                <a:latin typeface="Arial Unicode MS" panose="020B0604020202020204" pitchFamily="34" charset="-128"/>
                <a:ea typeface="Arial Unicode MS" panose="020B0604020202020204" pitchFamily="34" charset="-128"/>
                <a:cs typeface="Arial Unicode MS" panose="020B0604020202020204" pitchFamily="34" charset="-128"/>
              </a:rPr>
              <a:t>getreg</a:t>
            </a:r>
            <a:r>
              <a:rPr lang="en-US" sz="2400">
                <a:latin typeface="Arial Unicode MS" panose="020B0604020202020204" pitchFamily="34" charset="-128"/>
                <a:ea typeface="Arial Unicode MS" panose="020B0604020202020204" pitchFamily="34" charset="-128"/>
                <a:cs typeface="Arial Unicode MS" panose="020B0604020202020204" pitchFamily="34" charset="-128"/>
              </a:rPr>
              <a:t>(</a:t>
            </a:r>
            <a:r>
              <a:rPr lang="en-US" sz="2400" i="1">
                <a:latin typeface="Arial Unicode MS" panose="020B0604020202020204" pitchFamily="34" charset="-128"/>
                <a:ea typeface="Arial Unicode MS" panose="020B0604020202020204" pitchFamily="34" charset="-128"/>
                <a:cs typeface="Arial Unicode MS" panose="020B0604020202020204" pitchFamily="34" charset="-128"/>
              </a:rPr>
              <a:t>y</a:t>
            </a:r>
            <a:r>
              <a:rPr lang="en-US" sz="240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i="1">
                <a:latin typeface="Arial Unicode MS" panose="020B0604020202020204" pitchFamily="34" charset="-128"/>
                <a:ea typeface="Arial Unicode MS" panose="020B0604020202020204" pitchFamily="34" charset="-128"/>
                <a:cs typeface="Arial Unicode MS" panose="020B0604020202020204" pitchFamily="34" charset="-128"/>
              </a:rPr>
              <a:t>z</a:t>
            </a:r>
            <a:r>
              <a:rPr lang="en-US" sz="240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000" i="1"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000" i="1">
                <a:latin typeface="Arial Unicode MS" panose="020B0604020202020204" pitchFamily="34" charset="-128"/>
                <a:ea typeface="Arial Unicode MS" panose="020B0604020202020204" pitchFamily="34" charset="-128"/>
                <a:cs typeface="Arial Unicode MS" panose="020B0604020202020204" pitchFamily="34" charset="-128"/>
              </a:rPr>
              <a:t>to store the result of y op z</a:t>
            </a:r>
            <a:br>
              <a:rPr lang="en-US" sz="2000" i="1">
                <a:latin typeface="Arial Unicode MS" panose="020B0604020202020204" pitchFamily="34" charset="-128"/>
                <a:ea typeface="Arial Unicode MS" panose="020B0604020202020204" pitchFamily="34" charset="-128"/>
                <a:cs typeface="Arial Unicode MS" panose="020B0604020202020204" pitchFamily="34" charset="-128"/>
              </a:rPr>
            </a:br>
            <a:r>
              <a:rPr lang="en-US" sz="2400">
                <a:latin typeface="Arial Unicode MS" panose="020B0604020202020204" pitchFamily="34" charset="-128"/>
                <a:ea typeface="Arial Unicode MS" panose="020B0604020202020204" pitchFamily="34" charset="-128"/>
                <a:cs typeface="Arial Unicode MS" panose="020B0604020202020204" pitchFamily="34" charset="-128"/>
              </a:rPr>
              <a:t>2. If </a:t>
            </a:r>
            <a:r>
              <a:rPr lang="en-US" sz="2400" i="1">
                <a:latin typeface="Arial Unicode MS" panose="020B0604020202020204" pitchFamily="34" charset="-128"/>
                <a:ea typeface="Arial Unicode MS" panose="020B0604020202020204" pitchFamily="34" charset="-128"/>
                <a:cs typeface="Arial Unicode MS" panose="020B0604020202020204" pitchFamily="34" charset="-128"/>
              </a:rPr>
              <a:t>y </a:t>
            </a:r>
            <a:r>
              <a:rPr lang="en-US" sz="240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i="1">
                <a:latin typeface="Arial Unicode MS" panose="020B0604020202020204" pitchFamily="34" charset="-128"/>
                <a:ea typeface="Arial Unicode MS" panose="020B0604020202020204" pitchFamily="34" charset="-128"/>
                <a:cs typeface="Arial Unicode MS" panose="020B0604020202020204" pitchFamily="34" charset="-128"/>
              </a:rPr>
              <a:t>L </a:t>
            </a:r>
            <a:r>
              <a:rPr lang="en-US" sz="2400">
                <a:latin typeface="Arial Unicode MS" panose="020B0604020202020204" pitchFamily="34" charset="-128"/>
                <a:ea typeface="Arial Unicode MS" panose="020B0604020202020204" pitchFamily="34" charset="-128"/>
                <a:cs typeface="Arial Unicode MS" panose="020B0604020202020204" pitchFamily="34" charset="-128"/>
              </a:rPr>
              <a:t>then </a:t>
            </a:r>
            <a:r>
              <a:rPr lang="en-US" sz="2400" smtClean="0">
                <a:latin typeface="Arial Unicode MS" panose="020B0604020202020204" pitchFamily="34" charset="-128"/>
                <a:ea typeface="Arial Unicode MS" panose="020B0604020202020204" pitchFamily="34" charset="-128"/>
                <a:cs typeface="Arial Unicode MS" panose="020B0604020202020204" pitchFamily="34" charset="-128"/>
              </a:rPr>
              <a:t>generate         </a:t>
            </a:r>
            <a:r>
              <a:rPr lang="en-US" sz="2000">
                <a:latin typeface="Arial Unicode MS" panose="020B0604020202020204" pitchFamily="34" charset="-128"/>
                <a:ea typeface="Arial Unicode MS" panose="020B0604020202020204" pitchFamily="34" charset="-128"/>
                <a:cs typeface="Arial Unicode MS" panose="020B0604020202020204" pitchFamily="34" charset="-128"/>
              </a:rPr>
              <a:t>//L is address </a:t>
            </a:r>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rPr>
              <a:t>descriptor</a:t>
            </a:r>
            <a:r>
              <a:rPr lang="en-US" sz="2400">
                <a:latin typeface="Arial Unicode MS" panose="020B0604020202020204" pitchFamily="34" charset="-128"/>
                <a:ea typeface="Arial Unicode MS" panose="020B0604020202020204" pitchFamily="34" charset="-128"/>
                <a:cs typeface="Arial Unicode MS" panose="020B0604020202020204" pitchFamily="34" charset="-128"/>
              </a:rPr>
              <a:t/>
            </a:r>
            <a:br>
              <a:rPr lang="en-US" sz="2400">
                <a:latin typeface="Arial Unicode MS" panose="020B0604020202020204" pitchFamily="34" charset="-128"/>
                <a:ea typeface="Arial Unicode MS" panose="020B0604020202020204" pitchFamily="34" charset="-128"/>
                <a:cs typeface="Arial Unicode MS" panose="020B0604020202020204" pitchFamily="34" charset="-128"/>
              </a:rPr>
            </a:br>
            <a:r>
              <a:rPr lang="en-US" sz="240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b="1" smtClean="0">
                <a:latin typeface="Arial Unicode MS" panose="020B0604020202020204" pitchFamily="34" charset="-128"/>
                <a:ea typeface="Arial Unicode MS" panose="020B0604020202020204" pitchFamily="34" charset="-128"/>
                <a:cs typeface="Arial Unicode MS" panose="020B0604020202020204" pitchFamily="34" charset="-128"/>
              </a:rPr>
              <a:t>MOV </a:t>
            </a:r>
            <a:r>
              <a:rPr lang="en-US" sz="2400" i="1">
                <a:latin typeface="Arial Unicode MS" panose="020B0604020202020204" pitchFamily="34" charset="-128"/>
                <a:ea typeface="Arial Unicode MS" panose="020B0604020202020204" pitchFamily="34" charset="-128"/>
                <a:cs typeface="Arial Unicode MS" panose="020B0604020202020204" pitchFamily="34" charset="-128"/>
              </a:rPr>
              <a:t>y</a:t>
            </a:r>
            <a:r>
              <a:rPr lang="en-US" sz="2400" i="1" smtClean="0">
                <a:latin typeface="Arial Unicode MS" panose="020B0604020202020204" pitchFamily="34" charset="-128"/>
                <a:ea typeface="Arial Unicode MS" panose="020B0604020202020204" pitchFamily="34" charset="-128"/>
                <a:cs typeface="Arial Unicode MS" panose="020B0604020202020204" pitchFamily="34" charset="-128"/>
              </a:rPr>
              <a:t>’</a:t>
            </a:r>
            <a:r>
              <a:rPr lang="en-US" sz="240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i="1" smtClean="0">
                <a:latin typeface="Arial Unicode MS" panose="020B0604020202020204" pitchFamily="34" charset="-128"/>
                <a:ea typeface="Arial Unicode MS" panose="020B0604020202020204" pitchFamily="34" charset="-128"/>
                <a:cs typeface="Arial Unicode MS" panose="020B0604020202020204" pitchFamily="34" charset="-128"/>
              </a:rPr>
              <a:t>L 		</a:t>
            </a: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a:t>
            </a:r>
            <a:r>
              <a:rPr lang="en-US" sz="1800">
                <a:latin typeface="Arial Unicode MS" panose="020B0604020202020204" pitchFamily="34" charset="-128"/>
                <a:ea typeface="Arial Unicode MS" panose="020B0604020202020204" pitchFamily="34" charset="-128"/>
                <a:cs typeface="Arial Unicode MS" panose="020B0604020202020204" pitchFamily="34" charset="-128"/>
              </a:rPr>
              <a:t>to place copy of y in </a:t>
            </a: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L </a:t>
            </a:r>
          </a:p>
          <a:p>
            <a:pPr marL="0" indent="0">
              <a:lnSpc>
                <a:spcPct val="100000"/>
              </a:lnSpc>
              <a:spcBef>
                <a:spcPts val="600"/>
              </a:spcBef>
              <a:spcAft>
                <a:spcPts val="1200"/>
              </a:spcAft>
              <a:buNone/>
            </a:pPr>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rPr>
              <a:t>	where </a:t>
            </a:r>
            <a:r>
              <a:rPr lang="en-US" sz="2000" i="1">
                <a:latin typeface="Arial Unicode MS" panose="020B0604020202020204" pitchFamily="34" charset="-128"/>
                <a:ea typeface="Arial Unicode MS" panose="020B0604020202020204" pitchFamily="34" charset="-128"/>
                <a:cs typeface="Arial Unicode MS" panose="020B0604020202020204" pitchFamily="34" charset="-128"/>
              </a:rPr>
              <a:t>y’ </a:t>
            </a:r>
            <a:r>
              <a:rPr lang="en-US" sz="2000">
                <a:latin typeface="Arial Unicode MS" panose="020B0604020202020204" pitchFamily="34" charset="-128"/>
                <a:ea typeface="Arial Unicode MS" panose="020B0604020202020204" pitchFamily="34" charset="-128"/>
                <a:cs typeface="Arial Unicode MS" panose="020B0604020202020204" pitchFamily="34" charset="-128"/>
              </a:rPr>
              <a:t>denotes one of the </a:t>
            </a:r>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rPr>
              <a:t>locations </a:t>
            </a:r>
            <a:r>
              <a:rPr lang="en-US" sz="2000">
                <a:latin typeface="Arial Unicode MS" panose="020B0604020202020204" pitchFamily="34" charset="-128"/>
                <a:ea typeface="Arial Unicode MS" panose="020B0604020202020204" pitchFamily="34" charset="-128"/>
                <a:cs typeface="Arial Unicode MS" panose="020B0604020202020204" pitchFamily="34" charset="-128"/>
              </a:rPr>
              <a:t>where the value of </a:t>
            </a:r>
            <a:r>
              <a:rPr lang="en-US" sz="2000" i="1">
                <a:latin typeface="Arial Unicode MS" panose="020B0604020202020204" pitchFamily="34" charset="-128"/>
                <a:ea typeface="Arial Unicode MS" panose="020B0604020202020204" pitchFamily="34" charset="-128"/>
                <a:cs typeface="Arial Unicode MS" panose="020B0604020202020204" pitchFamily="34" charset="-128"/>
              </a:rPr>
              <a:t>y </a:t>
            </a:r>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rPr>
              <a:t>is available (choose 	register </a:t>
            </a:r>
            <a:r>
              <a:rPr lang="en-US" sz="2000">
                <a:latin typeface="Arial Unicode MS" panose="020B0604020202020204" pitchFamily="34" charset="-128"/>
                <a:ea typeface="Arial Unicode MS" panose="020B0604020202020204" pitchFamily="34" charset="-128"/>
                <a:cs typeface="Arial Unicode MS" panose="020B0604020202020204" pitchFamily="34" charset="-128"/>
              </a:rPr>
              <a:t>if possible)</a:t>
            </a:r>
            <a:br>
              <a:rPr lang="en-US" sz="2000">
                <a:latin typeface="Arial Unicode MS" panose="020B0604020202020204" pitchFamily="34" charset="-128"/>
                <a:ea typeface="Arial Unicode MS" panose="020B0604020202020204" pitchFamily="34" charset="-128"/>
                <a:cs typeface="Arial Unicode MS" panose="020B0604020202020204" pitchFamily="34" charset="-128"/>
              </a:rPr>
            </a:br>
            <a:r>
              <a:rPr lang="en-US" sz="2400">
                <a:latin typeface="Arial Unicode MS" panose="020B0604020202020204" pitchFamily="34" charset="-128"/>
                <a:ea typeface="Arial Unicode MS" panose="020B0604020202020204" pitchFamily="34" charset="-128"/>
                <a:cs typeface="Arial Unicode MS" panose="020B0604020202020204" pitchFamily="34" charset="-128"/>
              </a:rPr>
              <a:t>3. Generate instruction</a:t>
            </a:r>
            <a:br>
              <a:rPr lang="en-US" sz="2400">
                <a:latin typeface="Arial Unicode MS" panose="020B0604020202020204" pitchFamily="34" charset="-128"/>
                <a:ea typeface="Arial Unicode MS" panose="020B0604020202020204" pitchFamily="34" charset="-128"/>
                <a:cs typeface="Arial Unicode MS" panose="020B0604020202020204" pitchFamily="34" charset="-128"/>
              </a:rPr>
            </a:br>
            <a:r>
              <a:rPr lang="en-US" sz="240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b="1" smtClean="0">
                <a:latin typeface="Arial Unicode MS" panose="020B0604020202020204" pitchFamily="34" charset="-128"/>
                <a:ea typeface="Arial Unicode MS" panose="020B0604020202020204" pitchFamily="34" charset="-128"/>
                <a:cs typeface="Arial Unicode MS" panose="020B0604020202020204" pitchFamily="34" charset="-128"/>
              </a:rPr>
              <a:t>OP </a:t>
            </a:r>
            <a:r>
              <a:rPr lang="en-US" sz="2400" i="1">
                <a:latin typeface="Arial Unicode MS" panose="020B0604020202020204" pitchFamily="34" charset="-128"/>
                <a:ea typeface="Arial Unicode MS" panose="020B0604020202020204" pitchFamily="34" charset="-128"/>
                <a:cs typeface="Arial Unicode MS" panose="020B0604020202020204" pitchFamily="34" charset="-128"/>
              </a:rPr>
              <a:t>z</a:t>
            </a:r>
            <a:r>
              <a:rPr lang="en-US" sz="2400" i="1" smtClean="0">
                <a:latin typeface="Arial Unicode MS" panose="020B0604020202020204" pitchFamily="34" charset="-128"/>
                <a:ea typeface="Arial Unicode MS" panose="020B0604020202020204" pitchFamily="34" charset="-128"/>
                <a:cs typeface="Arial Unicode MS" panose="020B0604020202020204" pitchFamily="34" charset="-128"/>
              </a:rPr>
              <a:t>’</a:t>
            </a:r>
            <a:r>
              <a:rPr lang="en-US" sz="240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i="1" smtClean="0">
                <a:latin typeface="Arial Unicode MS" panose="020B0604020202020204" pitchFamily="34" charset="-128"/>
                <a:ea typeface="Arial Unicode MS" panose="020B0604020202020204" pitchFamily="34" charset="-128"/>
                <a:cs typeface="Arial Unicode MS" panose="020B0604020202020204" pitchFamily="34" charset="-128"/>
              </a:rPr>
              <a:t>L </a:t>
            </a:r>
            <a:r>
              <a:rPr lang="en-US" sz="2400" smtClean="0">
                <a:latin typeface="Arial Unicode MS" panose="020B0604020202020204" pitchFamily="34" charset="-128"/>
                <a:ea typeface="Arial Unicode MS" panose="020B0604020202020204" pitchFamily="34" charset="-128"/>
                <a:cs typeface="Arial Unicode MS" panose="020B0604020202020204" pitchFamily="34" charset="-128"/>
              </a:rPr>
              <a:t>		where </a:t>
            </a:r>
            <a:r>
              <a:rPr lang="en-US" sz="2400" i="1">
                <a:latin typeface="Arial Unicode MS" panose="020B0604020202020204" pitchFamily="34" charset="-128"/>
                <a:ea typeface="Arial Unicode MS" panose="020B0604020202020204" pitchFamily="34" charset="-128"/>
                <a:cs typeface="Arial Unicode MS" panose="020B0604020202020204" pitchFamily="34" charset="-128"/>
              </a:rPr>
              <a:t>z’ </a:t>
            </a:r>
            <a:r>
              <a:rPr lang="en-US" sz="2400">
                <a:latin typeface="Arial Unicode MS" panose="020B0604020202020204" pitchFamily="34" charset="-128"/>
                <a:ea typeface="Arial Unicode MS" panose="020B0604020202020204" pitchFamily="34" charset="-128"/>
                <a:cs typeface="Arial Unicode MS" panose="020B0604020202020204" pitchFamily="34" charset="-128"/>
              </a:rPr>
              <a:t>is one of the locations of </a:t>
            </a:r>
            <a:r>
              <a:rPr lang="en-US" sz="2400" i="1">
                <a:latin typeface="Arial Unicode MS" panose="020B0604020202020204" pitchFamily="34" charset="-128"/>
                <a:ea typeface="Arial Unicode MS" panose="020B0604020202020204" pitchFamily="34" charset="-128"/>
                <a:cs typeface="Arial Unicode MS" panose="020B0604020202020204" pitchFamily="34" charset="-128"/>
              </a:rPr>
              <a:t>z</a:t>
            </a:r>
            <a:r>
              <a:rPr lang="en-US" sz="2400">
                <a:latin typeface="Arial Unicode MS" panose="020B0604020202020204" pitchFamily="34" charset="-128"/>
                <a:ea typeface="Arial Unicode MS" panose="020B0604020202020204" pitchFamily="34" charset="-128"/>
                <a:cs typeface="Arial Unicode MS" panose="020B0604020202020204" pitchFamily="34" charset="-128"/>
              </a:rPr>
              <a:t>;</a:t>
            </a:r>
            <a:br>
              <a:rPr lang="en-US" sz="2400">
                <a:latin typeface="Arial Unicode MS" panose="020B0604020202020204" pitchFamily="34" charset="-128"/>
                <a:ea typeface="Arial Unicode MS" panose="020B0604020202020204" pitchFamily="34" charset="-128"/>
                <a:cs typeface="Arial Unicode MS" panose="020B0604020202020204" pitchFamily="34" charset="-128"/>
              </a:rPr>
            </a:br>
            <a:r>
              <a:rPr lang="en-US" sz="2400" smtClean="0">
                <a:latin typeface="Arial Unicode MS" panose="020B0604020202020204" pitchFamily="34" charset="-128"/>
                <a:ea typeface="Arial Unicode MS" panose="020B0604020202020204" pitchFamily="34" charset="-128"/>
                <a:cs typeface="Arial Unicode MS" panose="020B0604020202020204" pitchFamily="34" charset="-128"/>
              </a:rPr>
              <a:t>           Update </a:t>
            </a:r>
            <a:r>
              <a:rPr lang="en-US" sz="2400">
                <a:latin typeface="Arial Unicode MS" panose="020B0604020202020204" pitchFamily="34" charset="-128"/>
                <a:ea typeface="Arial Unicode MS" panose="020B0604020202020204" pitchFamily="34" charset="-128"/>
                <a:cs typeface="Arial Unicode MS" panose="020B0604020202020204" pitchFamily="34" charset="-128"/>
              </a:rPr>
              <a:t>register/address descriptor of </a:t>
            </a:r>
            <a:r>
              <a:rPr lang="en-US" sz="2400" i="1">
                <a:latin typeface="Arial Unicode MS" panose="020B0604020202020204" pitchFamily="34" charset="-128"/>
                <a:ea typeface="Arial Unicode MS" panose="020B0604020202020204" pitchFamily="34" charset="-128"/>
                <a:cs typeface="Arial Unicode MS" panose="020B0604020202020204" pitchFamily="34" charset="-128"/>
              </a:rPr>
              <a:t>x </a:t>
            </a:r>
            <a:r>
              <a:rPr lang="en-US" sz="2400">
                <a:latin typeface="Arial Unicode MS" panose="020B0604020202020204" pitchFamily="34" charset="-128"/>
                <a:ea typeface="Arial Unicode MS" panose="020B0604020202020204" pitchFamily="34" charset="-128"/>
                <a:cs typeface="Arial Unicode MS" panose="020B0604020202020204" pitchFamily="34" charset="-128"/>
              </a:rPr>
              <a:t>to include </a:t>
            </a:r>
            <a:r>
              <a:rPr lang="en-US" sz="2400" i="1">
                <a:latin typeface="Arial Unicode MS" panose="020B0604020202020204" pitchFamily="34" charset="-128"/>
                <a:ea typeface="Arial Unicode MS" panose="020B0604020202020204" pitchFamily="34" charset="-128"/>
                <a:cs typeface="Arial Unicode MS" panose="020B0604020202020204" pitchFamily="34" charset="-128"/>
              </a:rPr>
              <a:t>L</a:t>
            </a:r>
            <a:r>
              <a:rPr lang="en-US" sz="2400">
                <a:latin typeface="Arial Unicode MS" panose="020B0604020202020204" pitchFamily="34" charset="-128"/>
                <a:ea typeface="Arial Unicode MS" panose="020B0604020202020204" pitchFamily="34" charset="-128"/>
                <a:cs typeface="Arial Unicode MS" panose="020B0604020202020204" pitchFamily="34" charset="-128"/>
              </a:rPr>
              <a:t/>
            </a:r>
            <a:br>
              <a:rPr lang="en-US" sz="2400">
                <a:latin typeface="Arial Unicode MS" panose="020B0604020202020204" pitchFamily="34" charset="-128"/>
                <a:ea typeface="Arial Unicode MS" panose="020B0604020202020204" pitchFamily="34" charset="-128"/>
                <a:cs typeface="Arial Unicode MS" panose="020B0604020202020204" pitchFamily="34" charset="-128"/>
              </a:rPr>
            </a:br>
            <a:r>
              <a:rPr lang="en-US" sz="2400">
                <a:latin typeface="Arial Unicode MS" panose="020B0604020202020204" pitchFamily="34" charset="-128"/>
                <a:ea typeface="Arial Unicode MS" panose="020B0604020202020204" pitchFamily="34" charset="-128"/>
                <a:cs typeface="Arial Unicode MS" panose="020B0604020202020204" pitchFamily="34" charset="-128"/>
              </a:rPr>
              <a:t>4. If </a:t>
            </a:r>
            <a:r>
              <a:rPr lang="en-US" sz="2400" i="1">
                <a:latin typeface="Arial Unicode MS" panose="020B0604020202020204" pitchFamily="34" charset="-128"/>
                <a:ea typeface="Arial Unicode MS" panose="020B0604020202020204" pitchFamily="34" charset="-128"/>
                <a:cs typeface="Arial Unicode MS" panose="020B0604020202020204" pitchFamily="34" charset="-128"/>
              </a:rPr>
              <a:t>y </a:t>
            </a:r>
            <a:r>
              <a:rPr lang="en-US" sz="2400">
                <a:latin typeface="Arial Unicode MS" panose="020B0604020202020204" pitchFamily="34" charset="-128"/>
                <a:ea typeface="Arial Unicode MS" panose="020B0604020202020204" pitchFamily="34" charset="-128"/>
                <a:cs typeface="Arial Unicode MS" panose="020B0604020202020204" pitchFamily="34" charset="-128"/>
              </a:rPr>
              <a:t>and/or </a:t>
            </a:r>
            <a:r>
              <a:rPr lang="en-US" sz="2400" i="1">
                <a:latin typeface="Arial Unicode MS" panose="020B0604020202020204" pitchFamily="34" charset="-128"/>
                <a:ea typeface="Arial Unicode MS" panose="020B0604020202020204" pitchFamily="34" charset="-128"/>
                <a:cs typeface="Arial Unicode MS" panose="020B0604020202020204" pitchFamily="34" charset="-128"/>
              </a:rPr>
              <a:t>z </a:t>
            </a:r>
            <a:r>
              <a:rPr lang="en-US" sz="2400">
                <a:latin typeface="Arial Unicode MS" panose="020B0604020202020204" pitchFamily="34" charset="-128"/>
                <a:ea typeface="Arial Unicode MS" panose="020B0604020202020204" pitchFamily="34" charset="-128"/>
                <a:cs typeface="Arial Unicode MS" panose="020B0604020202020204" pitchFamily="34" charset="-128"/>
              </a:rPr>
              <a:t>has no </a:t>
            </a:r>
            <a:r>
              <a:rPr lang="en-US" sz="2400" smtClean="0">
                <a:latin typeface="Arial Unicode MS" panose="020B0604020202020204" pitchFamily="34" charset="-128"/>
                <a:ea typeface="Arial Unicode MS" panose="020B0604020202020204" pitchFamily="34" charset="-128"/>
                <a:cs typeface="Arial Unicode MS" panose="020B0604020202020204" pitchFamily="34" charset="-128"/>
              </a:rPr>
              <a:t>next-use </a:t>
            </a:r>
            <a:r>
              <a:rPr lang="en-US" sz="2400">
                <a:latin typeface="Arial Unicode MS" panose="020B0604020202020204" pitchFamily="34" charset="-128"/>
                <a:ea typeface="Arial Unicode MS" panose="020B0604020202020204" pitchFamily="34" charset="-128"/>
                <a:cs typeface="Arial Unicode MS" panose="020B0604020202020204" pitchFamily="34" charset="-128"/>
              </a:rPr>
              <a:t>and is stored in register, </a:t>
            </a:r>
            <a:r>
              <a:rPr lang="en-US" sz="2400" smtClean="0">
                <a:latin typeface="Arial Unicode MS" panose="020B0604020202020204" pitchFamily="34" charset="-128"/>
                <a:ea typeface="Arial Unicode MS" panose="020B0604020202020204" pitchFamily="34" charset="-128"/>
                <a:cs typeface="Arial Unicode MS" panose="020B0604020202020204" pitchFamily="34" charset="-128"/>
              </a:rPr>
              <a:t/>
            </a:r>
            <a:br>
              <a:rPr lang="en-US" sz="2400" smtClean="0">
                <a:latin typeface="Arial Unicode MS" panose="020B0604020202020204" pitchFamily="34" charset="-128"/>
                <a:ea typeface="Arial Unicode MS" panose="020B0604020202020204" pitchFamily="34" charset="-128"/>
                <a:cs typeface="Arial Unicode MS" panose="020B0604020202020204" pitchFamily="34" charset="-128"/>
              </a:rPr>
            </a:br>
            <a:r>
              <a:rPr lang="en-US" sz="2400" smtClean="0">
                <a:latin typeface="Arial Unicode MS" panose="020B0604020202020204" pitchFamily="34" charset="-128"/>
                <a:ea typeface="Arial Unicode MS" panose="020B0604020202020204" pitchFamily="34" charset="-128"/>
                <a:cs typeface="Arial Unicode MS" panose="020B0604020202020204" pitchFamily="34" charset="-128"/>
              </a:rPr>
              <a:t>       update register </a:t>
            </a:r>
            <a:r>
              <a:rPr lang="en-US" sz="2400">
                <a:latin typeface="Arial Unicode MS" panose="020B0604020202020204" pitchFamily="34" charset="-128"/>
                <a:ea typeface="Arial Unicode MS" panose="020B0604020202020204" pitchFamily="34" charset="-128"/>
                <a:cs typeface="Arial Unicode MS" panose="020B0604020202020204" pitchFamily="34" charset="-128"/>
              </a:rPr>
              <a:t>descriptors to remove </a:t>
            </a:r>
            <a:r>
              <a:rPr lang="en-US" sz="2400" i="1">
                <a:latin typeface="Arial Unicode MS" panose="020B0604020202020204" pitchFamily="34" charset="-128"/>
                <a:ea typeface="Arial Unicode MS" panose="020B0604020202020204" pitchFamily="34" charset="-128"/>
                <a:cs typeface="Arial Unicode MS" panose="020B0604020202020204" pitchFamily="34" charset="-128"/>
              </a:rPr>
              <a:t>y </a:t>
            </a:r>
            <a:r>
              <a:rPr lang="en-US" sz="2400">
                <a:latin typeface="Arial Unicode MS" panose="020B0604020202020204" pitchFamily="34" charset="-128"/>
                <a:ea typeface="Arial Unicode MS" panose="020B0604020202020204" pitchFamily="34" charset="-128"/>
                <a:cs typeface="Arial Unicode MS" panose="020B0604020202020204" pitchFamily="34" charset="-128"/>
              </a:rPr>
              <a:t>and/or </a:t>
            </a:r>
            <a:r>
              <a:rPr lang="en-US" sz="2400" i="1" smtClean="0">
                <a:latin typeface="Arial Unicode MS" panose="020B0604020202020204" pitchFamily="34" charset="-128"/>
                <a:ea typeface="Arial Unicode MS" panose="020B0604020202020204" pitchFamily="34" charset="-128"/>
                <a:cs typeface="Arial Unicode MS" panose="020B0604020202020204" pitchFamily="34" charset="-128"/>
              </a:rPr>
              <a:t>z</a:t>
            </a:r>
            <a:r>
              <a:rPr lang="en-US" sz="2400">
                <a:latin typeface="Arial Unicode MS" panose="020B0604020202020204" pitchFamily="34" charset="-128"/>
                <a:ea typeface="Arial Unicode MS" panose="020B0604020202020204" pitchFamily="34" charset="-128"/>
                <a:cs typeface="Arial Unicode MS" panose="020B0604020202020204" pitchFamily="34" charset="-128"/>
              </a:rPr>
              <a:t/>
            </a:r>
            <a:br>
              <a:rPr lang="en-US" sz="2400">
                <a:latin typeface="Arial Unicode MS" panose="020B0604020202020204" pitchFamily="34" charset="-128"/>
                <a:ea typeface="Arial Unicode MS" panose="020B0604020202020204" pitchFamily="34" charset="-128"/>
                <a:cs typeface="Arial Unicode MS" panose="020B0604020202020204" pitchFamily="34" charset="-128"/>
              </a:rPr>
            </a:br>
            <a:r>
              <a:rPr lang="en-US" sz="2400">
                <a:latin typeface="Arial Unicode MS" panose="020B0604020202020204" pitchFamily="34" charset="-128"/>
                <a:ea typeface="Arial Unicode MS" panose="020B0604020202020204" pitchFamily="34" charset="-128"/>
                <a:cs typeface="Arial Unicode MS" panose="020B0604020202020204" pitchFamily="34" charset="-128"/>
              </a:rPr>
              <a:t/>
            </a:r>
            <a:br>
              <a:rPr lang="en-US" sz="2400">
                <a:latin typeface="Arial Unicode MS" panose="020B0604020202020204" pitchFamily="34" charset="-128"/>
                <a:ea typeface="Arial Unicode MS" panose="020B0604020202020204" pitchFamily="34" charset="-128"/>
                <a:cs typeface="Arial Unicode MS" panose="020B0604020202020204" pitchFamily="34" charset="-128"/>
              </a:rPr>
            </a:br>
            <a:r>
              <a:rPr lang="en-US" sz="2400">
                <a:latin typeface="Arial Unicode MS" panose="020B0604020202020204" pitchFamily="34" charset="-128"/>
                <a:ea typeface="Arial Unicode MS" panose="020B0604020202020204" pitchFamily="34" charset="-128"/>
                <a:cs typeface="Arial Unicode MS" panose="020B0604020202020204" pitchFamily="34" charset="-128"/>
              </a:rPr>
              <a:t/>
            </a:r>
            <a:br>
              <a:rPr lang="en-US" sz="2400">
                <a:latin typeface="Arial Unicode MS" panose="020B0604020202020204" pitchFamily="34" charset="-128"/>
                <a:ea typeface="Arial Unicode MS" panose="020B0604020202020204" pitchFamily="34" charset="-128"/>
                <a:cs typeface="Arial Unicode MS" panose="020B0604020202020204" pitchFamily="34" charset="-128"/>
              </a:rPr>
            </a:br>
            <a:endParaRPr lang="en-US" sz="240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Date Placeholder 3"/>
          <p:cNvSpPr>
            <a:spLocks noGrp="1"/>
          </p:cNvSpPr>
          <p:nvPr>
            <p:ph type="dt" sz="half" idx="10"/>
          </p:nvPr>
        </p:nvSpPr>
        <p:spPr/>
        <p:txBody>
          <a:bodyPr/>
          <a:lstStyle/>
          <a:p>
            <a:fld id="{3C7F812A-7994-436F-8BDF-ED19708F13BD}" type="datetime1">
              <a:rPr lang="en-US" smtClean="0"/>
              <a:t>8/19/2020</a:t>
            </a:fld>
            <a:endParaRPr lang="en-US"/>
          </a:p>
        </p:txBody>
      </p:sp>
      <p:sp>
        <p:nvSpPr>
          <p:cNvPr id="5" name="Slide Number Placeholder 4"/>
          <p:cNvSpPr>
            <a:spLocks noGrp="1"/>
          </p:cNvSpPr>
          <p:nvPr>
            <p:ph type="sldNum" sz="quarter" idx="12"/>
          </p:nvPr>
        </p:nvSpPr>
        <p:spPr/>
        <p:txBody>
          <a:bodyPr/>
          <a:lstStyle/>
          <a:p>
            <a:fld id="{2F37411B-2BDF-4BB5-B4EF-1D93D5B8FE57}" type="slidenum">
              <a:rPr lang="en-US" smtClean="0"/>
              <a:t>46</a:t>
            </a:fld>
            <a:endParaRPr lang="en-US"/>
          </a:p>
        </p:txBody>
      </p:sp>
      <p:sp>
        <p:nvSpPr>
          <p:cNvPr id="6" name="Footer Placeholder 5"/>
          <p:cNvSpPr>
            <a:spLocks noGrp="1"/>
          </p:cNvSpPr>
          <p:nvPr>
            <p:ph type="ftr" sz="quarter" idx="11"/>
          </p:nvPr>
        </p:nvSpPr>
        <p:spPr/>
        <p:txBody>
          <a:bodyPr/>
          <a:lstStyle/>
          <a:p>
            <a:r>
              <a:rPr lang="en-US" smtClean="0"/>
              <a:t>Dabal Mahara</a:t>
            </a:r>
            <a:endParaRPr lang="en-US"/>
          </a:p>
        </p:txBody>
      </p:sp>
    </p:spTree>
    <p:extLst>
      <p:ext uri="{BB962C8B-B14F-4D97-AF65-F5344CB8AC3E}">
        <p14:creationId xmlns:p14="http://schemas.microsoft.com/office/powerpoint/2010/main" val="198463779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3875" y="1528763"/>
            <a:ext cx="10515600" cy="4351338"/>
          </a:xfrm>
        </p:spPr>
        <p:txBody>
          <a:bodyPr>
            <a:noAutofit/>
          </a:bodyPr>
          <a:lstStyle/>
          <a:p>
            <a:pPr marL="342900" indent="-342900">
              <a:buFont typeface="+mj-lt"/>
              <a:buAutoNum type="arabicPeriod"/>
            </a:pPr>
            <a:r>
              <a:rPr lang="en-US" sz="2000">
                <a:latin typeface="Arial Unicode MS" panose="020B0604020202020204" pitchFamily="34" charset="-128"/>
                <a:ea typeface="Arial Unicode MS" panose="020B0604020202020204" pitchFamily="34" charset="-128"/>
                <a:cs typeface="Arial Unicode MS" panose="020B0604020202020204" pitchFamily="34" charset="-128"/>
              </a:rPr>
              <a:t>Call function getReg, to decide the location of L.</a:t>
            </a:r>
            <a:br>
              <a:rPr lang="en-US" sz="2000">
                <a:latin typeface="Arial Unicode MS" panose="020B0604020202020204" pitchFamily="34" charset="-128"/>
                <a:ea typeface="Arial Unicode MS" panose="020B0604020202020204" pitchFamily="34" charset="-128"/>
                <a:cs typeface="Arial Unicode MS" panose="020B0604020202020204" pitchFamily="34" charset="-128"/>
              </a:rPr>
            </a:br>
            <a:r>
              <a:rPr lang="en-US" sz="2000">
                <a:latin typeface="Arial Unicode MS" panose="020B0604020202020204" pitchFamily="34" charset="-128"/>
                <a:ea typeface="Arial Unicode MS" panose="020B0604020202020204" pitchFamily="34" charset="-128"/>
                <a:cs typeface="Arial Unicode MS" panose="020B0604020202020204" pitchFamily="34" charset="-128"/>
              </a:rPr>
              <a:t>Determine the present location </a:t>
            </a:r>
            <a:r>
              <a:rPr lang="en-US" sz="2000" i="1" smtClean="0">
                <a:latin typeface="Arial Unicode MS" panose="020B0604020202020204" pitchFamily="34" charset="-128"/>
                <a:ea typeface="Arial Unicode MS" panose="020B0604020202020204" pitchFamily="34" charset="-128"/>
                <a:cs typeface="Arial Unicode MS" panose="020B0604020202020204" pitchFamily="34" charset="-128"/>
              </a:rPr>
              <a:t>register or memory </a:t>
            </a:r>
            <a:r>
              <a:rPr lang="en-US" sz="2000">
                <a:latin typeface="Arial Unicode MS" panose="020B0604020202020204" pitchFamily="34" charset="-128"/>
                <a:ea typeface="Arial Unicode MS" panose="020B0604020202020204" pitchFamily="34" charset="-128"/>
                <a:cs typeface="Arial Unicode MS" panose="020B0604020202020204" pitchFamily="34" charset="-128"/>
              </a:rPr>
              <a:t>of </a:t>
            </a:r>
            <a:r>
              <a:rPr lang="en-US" sz="2000" b="1">
                <a:latin typeface="Arial Unicode MS" panose="020B0604020202020204" pitchFamily="34" charset="-128"/>
                <a:ea typeface="Arial Unicode MS" panose="020B0604020202020204" pitchFamily="34" charset="-128"/>
                <a:cs typeface="Arial Unicode MS" panose="020B0604020202020204" pitchFamily="34" charset="-128"/>
              </a:rPr>
              <a:t>y </a:t>
            </a:r>
            <a:r>
              <a:rPr lang="en-US" sz="2000">
                <a:latin typeface="Arial Unicode MS" panose="020B0604020202020204" pitchFamily="34" charset="-128"/>
                <a:ea typeface="Arial Unicode MS" panose="020B0604020202020204" pitchFamily="34" charset="-128"/>
                <a:cs typeface="Arial Unicode MS" panose="020B0604020202020204" pitchFamily="34" charset="-128"/>
              </a:rPr>
              <a:t>by consulting the Address Descriptor of </a:t>
            </a:r>
            <a:r>
              <a:rPr lang="en-US" sz="2000" b="1">
                <a:latin typeface="Arial Unicode MS" panose="020B0604020202020204" pitchFamily="34" charset="-128"/>
                <a:ea typeface="Arial Unicode MS" panose="020B0604020202020204" pitchFamily="34" charset="-128"/>
                <a:cs typeface="Arial Unicode MS" panose="020B0604020202020204" pitchFamily="34" charset="-128"/>
              </a:rPr>
              <a:t>y</a:t>
            </a:r>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rPr>
              <a:t>.</a:t>
            </a:r>
          </a:p>
          <a:p>
            <a:pPr marL="342900" indent="-342900">
              <a:buFont typeface="+mj-lt"/>
              <a:buAutoNum type="arabicPeriod"/>
            </a:pPr>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rPr>
              <a:t>If </a:t>
            </a:r>
            <a:r>
              <a:rPr lang="en-US" sz="2000" b="1">
                <a:latin typeface="Arial Unicode MS" panose="020B0604020202020204" pitchFamily="34" charset="-128"/>
                <a:ea typeface="Arial Unicode MS" panose="020B0604020202020204" pitchFamily="34" charset="-128"/>
                <a:cs typeface="Arial Unicode MS" panose="020B0604020202020204" pitchFamily="34" charset="-128"/>
              </a:rPr>
              <a:t>y </a:t>
            </a:r>
            <a:r>
              <a:rPr lang="en-US" sz="2000">
                <a:latin typeface="Arial Unicode MS" panose="020B0604020202020204" pitchFamily="34" charset="-128"/>
                <a:ea typeface="Arial Unicode MS" panose="020B0604020202020204" pitchFamily="34" charset="-128"/>
                <a:cs typeface="Arial Unicode MS" panose="020B0604020202020204" pitchFamily="34" charset="-128"/>
              </a:rPr>
              <a:t>is not presently in register </a:t>
            </a:r>
            <a:r>
              <a:rPr lang="en-US" sz="2000" b="1">
                <a:latin typeface="Arial Unicode MS" panose="020B0604020202020204" pitchFamily="34" charset="-128"/>
                <a:ea typeface="Arial Unicode MS" panose="020B0604020202020204" pitchFamily="34" charset="-128"/>
                <a:cs typeface="Arial Unicode MS" panose="020B0604020202020204" pitchFamily="34" charset="-128"/>
              </a:rPr>
              <a:t>L</a:t>
            </a:r>
            <a:r>
              <a:rPr lang="en-US" sz="2000">
                <a:latin typeface="Arial Unicode MS" panose="020B0604020202020204" pitchFamily="34" charset="-128"/>
                <a:ea typeface="Arial Unicode MS" panose="020B0604020202020204" pitchFamily="34" charset="-128"/>
                <a:cs typeface="Arial Unicode MS" panose="020B0604020202020204" pitchFamily="34" charset="-128"/>
              </a:rPr>
              <a:t>, then generate the following instruction to copy the value </a:t>
            </a:r>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rPr>
              <a:t>of </a:t>
            </a:r>
            <a:r>
              <a:rPr lang="en-US" sz="2000" b="1" smtClean="0">
                <a:latin typeface="Arial Unicode MS" panose="020B0604020202020204" pitchFamily="34" charset="-128"/>
                <a:ea typeface="Arial Unicode MS" panose="020B0604020202020204" pitchFamily="34" charset="-128"/>
                <a:cs typeface="Arial Unicode MS" panose="020B0604020202020204" pitchFamily="34" charset="-128"/>
              </a:rPr>
              <a:t>y </a:t>
            </a:r>
            <a:r>
              <a:rPr lang="en-US" sz="2000">
                <a:latin typeface="Arial Unicode MS" panose="020B0604020202020204" pitchFamily="34" charset="-128"/>
                <a:ea typeface="Arial Unicode MS" panose="020B0604020202020204" pitchFamily="34" charset="-128"/>
                <a:cs typeface="Arial Unicode MS" panose="020B0604020202020204" pitchFamily="34" charset="-128"/>
              </a:rPr>
              <a:t>to </a:t>
            </a:r>
            <a:r>
              <a:rPr lang="en-US" sz="2000" b="1">
                <a:latin typeface="Arial Unicode MS" panose="020B0604020202020204" pitchFamily="34" charset="-128"/>
                <a:ea typeface="Arial Unicode MS" panose="020B0604020202020204" pitchFamily="34" charset="-128"/>
                <a:cs typeface="Arial Unicode MS" panose="020B0604020202020204" pitchFamily="34" charset="-128"/>
              </a:rPr>
              <a:t>L</a:t>
            </a:r>
            <a:r>
              <a:rPr lang="en-US" sz="2000">
                <a:latin typeface="Arial Unicode MS" panose="020B0604020202020204" pitchFamily="34" charset="-128"/>
                <a:ea typeface="Arial Unicode MS" panose="020B0604020202020204" pitchFamily="34" charset="-128"/>
                <a:cs typeface="Arial Unicode MS" panose="020B0604020202020204" pitchFamily="34" charset="-128"/>
              </a:rPr>
              <a:t>:</a:t>
            </a:r>
            <a:br>
              <a:rPr lang="en-US" sz="2000">
                <a:latin typeface="Arial Unicode MS" panose="020B0604020202020204" pitchFamily="34" charset="-128"/>
                <a:ea typeface="Arial Unicode MS" panose="020B0604020202020204" pitchFamily="34" charset="-128"/>
                <a:cs typeface="Arial Unicode MS" panose="020B0604020202020204" pitchFamily="34" charset="-128"/>
              </a:rPr>
            </a:br>
            <a:r>
              <a:rPr lang="en-US" sz="2000">
                <a:latin typeface="Arial Unicode MS" panose="020B0604020202020204" pitchFamily="34" charset="-128"/>
                <a:ea typeface="Arial Unicode MS" panose="020B0604020202020204" pitchFamily="34" charset="-128"/>
                <a:cs typeface="Arial Unicode MS" panose="020B0604020202020204" pitchFamily="34" charset="-128"/>
              </a:rPr>
              <a:t>MOV y’, L</a:t>
            </a:r>
            <a:br>
              <a:rPr lang="en-US" sz="2000">
                <a:latin typeface="Arial Unicode MS" panose="020B0604020202020204" pitchFamily="34" charset="-128"/>
                <a:ea typeface="Arial Unicode MS" panose="020B0604020202020204" pitchFamily="34" charset="-128"/>
                <a:cs typeface="Arial Unicode MS" panose="020B0604020202020204" pitchFamily="34" charset="-128"/>
              </a:rPr>
            </a:br>
            <a:r>
              <a:rPr lang="en-US" sz="2000">
                <a:latin typeface="Arial Unicode MS" panose="020B0604020202020204" pitchFamily="34" charset="-128"/>
                <a:ea typeface="Arial Unicode MS" panose="020B0604020202020204" pitchFamily="34" charset="-128"/>
                <a:cs typeface="Arial Unicode MS" panose="020B0604020202020204" pitchFamily="34" charset="-128"/>
              </a:rPr>
              <a:t>where </a:t>
            </a:r>
            <a:r>
              <a:rPr lang="en-US" sz="2000" b="1">
                <a:latin typeface="Arial Unicode MS" panose="020B0604020202020204" pitchFamily="34" charset="-128"/>
                <a:ea typeface="Arial Unicode MS" panose="020B0604020202020204" pitchFamily="34" charset="-128"/>
                <a:cs typeface="Arial Unicode MS" panose="020B0604020202020204" pitchFamily="34" charset="-128"/>
              </a:rPr>
              <a:t>y’ </a:t>
            </a:r>
            <a:r>
              <a:rPr lang="en-US" sz="2000">
                <a:latin typeface="Arial Unicode MS" panose="020B0604020202020204" pitchFamily="34" charset="-128"/>
                <a:ea typeface="Arial Unicode MS" panose="020B0604020202020204" pitchFamily="34" charset="-128"/>
                <a:cs typeface="Arial Unicode MS" panose="020B0604020202020204" pitchFamily="34" charset="-128"/>
              </a:rPr>
              <a:t>represents the copied value of </a:t>
            </a:r>
            <a:r>
              <a:rPr lang="en-US" sz="2000" b="1">
                <a:latin typeface="Arial Unicode MS" panose="020B0604020202020204" pitchFamily="34" charset="-128"/>
                <a:ea typeface="Arial Unicode MS" panose="020B0604020202020204" pitchFamily="34" charset="-128"/>
                <a:cs typeface="Arial Unicode MS" panose="020B0604020202020204" pitchFamily="34" charset="-128"/>
              </a:rPr>
              <a:t>y</a:t>
            </a:r>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rPr>
              <a:t>.</a:t>
            </a:r>
          </a:p>
          <a:p>
            <a:pPr marL="342900" indent="-342900">
              <a:buFont typeface="+mj-lt"/>
              <a:buAutoNum type="arabicPeriod"/>
            </a:pPr>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rPr>
              <a:t>Determine </a:t>
            </a:r>
            <a:r>
              <a:rPr lang="en-US" sz="2000">
                <a:latin typeface="Arial Unicode MS" panose="020B0604020202020204" pitchFamily="34" charset="-128"/>
                <a:ea typeface="Arial Unicode MS" panose="020B0604020202020204" pitchFamily="34" charset="-128"/>
                <a:cs typeface="Arial Unicode MS" panose="020B0604020202020204" pitchFamily="34" charset="-128"/>
              </a:rPr>
              <a:t>the present location of </a:t>
            </a:r>
            <a:r>
              <a:rPr lang="en-US" sz="2000" b="1">
                <a:latin typeface="Arial Unicode MS" panose="020B0604020202020204" pitchFamily="34" charset="-128"/>
                <a:ea typeface="Arial Unicode MS" panose="020B0604020202020204" pitchFamily="34" charset="-128"/>
                <a:cs typeface="Arial Unicode MS" panose="020B0604020202020204" pitchFamily="34" charset="-128"/>
              </a:rPr>
              <a:t>z </a:t>
            </a:r>
            <a:r>
              <a:rPr lang="en-US" sz="2000">
                <a:latin typeface="Arial Unicode MS" panose="020B0604020202020204" pitchFamily="34" charset="-128"/>
                <a:ea typeface="Arial Unicode MS" panose="020B0604020202020204" pitchFamily="34" charset="-128"/>
                <a:cs typeface="Arial Unicode MS" panose="020B0604020202020204" pitchFamily="34" charset="-128"/>
              </a:rPr>
              <a:t>using the same method used in step 2 for </a:t>
            </a:r>
            <a:r>
              <a:rPr lang="en-US" sz="2000" b="1">
                <a:latin typeface="Arial Unicode MS" panose="020B0604020202020204" pitchFamily="34" charset="-128"/>
                <a:ea typeface="Arial Unicode MS" panose="020B0604020202020204" pitchFamily="34" charset="-128"/>
                <a:cs typeface="Arial Unicode MS" panose="020B0604020202020204" pitchFamily="34" charset="-128"/>
              </a:rPr>
              <a:t>y </a:t>
            </a:r>
            <a:r>
              <a:rPr lang="en-US" sz="2000">
                <a:latin typeface="Arial Unicode MS" panose="020B0604020202020204" pitchFamily="34" charset="-128"/>
                <a:ea typeface="Arial Unicode MS" panose="020B0604020202020204" pitchFamily="34" charset="-128"/>
                <a:cs typeface="Arial Unicode MS" panose="020B0604020202020204" pitchFamily="34" charset="-128"/>
              </a:rPr>
              <a:t>and</a:t>
            </a:r>
            <a:br>
              <a:rPr lang="en-US" sz="2000">
                <a:latin typeface="Arial Unicode MS" panose="020B0604020202020204" pitchFamily="34" charset="-128"/>
                <a:ea typeface="Arial Unicode MS" panose="020B0604020202020204" pitchFamily="34" charset="-128"/>
                <a:cs typeface="Arial Unicode MS" panose="020B0604020202020204" pitchFamily="34" charset="-128"/>
              </a:rPr>
            </a:br>
            <a:r>
              <a:rPr lang="en-US" sz="2000">
                <a:latin typeface="Arial Unicode MS" panose="020B0604020202020204" pitchFamily="34" charset="-128"/>
                <a:ea typeface="Arial Unicode MS" panose="020B0604020202020204" pitchFamily="34" charset="-128"/>
                <a:cs typeface="Arial Unicode MS" panose="020B0604020202020204" pitchFamily="34" charset="-128"/>
              </a:rPr>
              <a:t>generate the following instruction:</a:t>
            </a:r>
            <a:br>
              <a:rPr lang="en-US" sz="2000">
                <a:latin typeface="Arial Unicode MS" panose="020B0604020202020204" pitchFamily="34" charset="-128"/>
                <a:ea typeface="Arial Unicode MS" panose="020B0604020202020204" pitchFamily="34" charset="-128"/>
                <a:cs typeface="Arial Unicode MS" panose="020B0604020202020204" pitchFamily="34" charset="-128"/>
              </a:rPr>
            </a:br>
            <a:r>
              <a:rPr lang="en-US" sz="2000">
                <a:latin typeface="Arial Unicode MS" panose="020B0604020202020204" pitchFamily="34" charset="-128"/>
                <a:ea typeface="Arial Unicode MS" panose="020B0604020202020204" pitchFamily="34" charset="-128"/>
                <a:cs typeface="Arial Unicode MS" panose="020B0604020202020204" pitchFamily="34" charset="-128"/>
              </a:rPr>
              <a:t>OP z’, L</a:t>
            </a:r>
            <a:br>
              <a:rPr lang="en-US" sz="2000">
                <a:latin typeface="Arial Unicode MS" panose="020B0604020202020204" pitchFamily="34" charset="-128"/>
                <a:ea typeface="Arial Unicode MS" panose="020B0604020202020204" pitchFamily="34" charset="-128"/>
                <a:cs typeface="Arial Unicode MS" panose="020B0604020202020204" pitchFamily="34" charset="-128"/>
              </a:rPr>
            </a:br>
            <a:r>
              <a:rPr lang="en-US" sz="2000">
                <a:latin typeface="Arial Unicode MS" panose="020B0604020202020204" pitchFamily="34" charset="-128"/>
                <a:ea typeface="Arial Unicode MS" panose="020B0604020202020204" pitchFamily="34" charset="-128"/>
                <a:cs typeface="Arial Unicode MS" panose="020B0604020202020204" pitchFamily="34" charset="-128"/>
              </a:rPr>
              <a:t>where </a:t>
            </a:r>
            <a:r>
              <a:rPr lang="en-US" sz="2000" b="1">
                <a:latin typeface="Arial Unicode MS" panose="020B0604020202020204" pitchFamily="34" charset="-128"/>
                <a:ea typeface="Arial Unicode MS" panose="020B0604020202020204" pitchFamily="34" charset="-128"/>
                <a:cs typeface="Arial Unicode MS" panose="020B0604020202020204" pitchFamily="34" charset="-128"/>
              </a:rPr>
              <a:t>z’ </a:t>
            </a:r>
            <a:r>
              <a:rPr lang="en-US" sz="2000">
                <a:latin typeface="Arial Unicode MS" panose="020B0604020202020204" pitchFamily="34" charset="-128"/>
                <a:ea typeface="Arial Unicode MS" panose="020B0604020202020204" pitchFamily="34" charset="-128"/>
                <a:cs typeface="Arial Unicode MS" panose="020B0604020202020204" pitchFamily="34" charset="-128"/>
              </a:rPr>
              <a:t>represents the copied value of </a:t>
            </a:r>
            <a:r>
              <a:rPr lang="en-US" sz="2000" b="1">
                <a:latin typeface="Arial Unicode MS" panose="020B0604020202020204" pitchFamily="34" charset="-128"/>
                <a:ea typeface="Arial Unicode MS" panose="020B0604020202020204" pitchFamily="34" charset="-128"/>
                <a:cs typeface="Arial Unicode MS" panose="020B0604020202020204" pitchFamily="34" charset="-128"/>
              </a:rPr>
              <a:t>z</a:t>
            </a:r>
            <a:r>
              <a:rPr lang="en-US" sz="2000">
                <a:latin typeface="Arial Unicode MS" panose="020B0604020202020204" pitchFamily="34" charset="-128"/>
                <a:ea typeface="Arial Unicode MS" panose="020B0604020202020204" pitchFamily="34" charset="-128"/>
                <a:cs typeface="Arial Unicode MS" panose="020B0604020202020204" pitchFamily="34" charset="-128"/>
              </a:rPr>
              <a:t>.</a:t>
            </a:r>
            <a:br>
              <a:rPr lang="en-US" sz="2000">
                <a:latin typeface="Arial Unicode MS" panose="020B0604020202020204" pitchFamily="34" charset="-128"/>
                <a:ea typeface="Arial Unicode MS" panose="020B0604020202020204" pitchFamily="34" charset="-128"/>
                <a:cs typeface="Arial Unicode MS" panose="020B0604020202020204" pitchFamily="34" charset="-128"/>
              </a:rPr>
            </a:br>
            <a:r>
              <a:rPr lang="en-US" sz="2000">
                <a:latin typeface="Arial Unicode MS" panose="020B0604020202020204" pitchFamily="34" charset="-128"/>
                <a:ea typeface="Arial Unicode MS" panose="020B0604020202020204" pitchFamily="34" charset="-128"/>
                <a:cs typeface="Arial Unicode MS" panose="020B0604020202020204" pitchFamily="34" charset="-128"/>
              </a:rPr>
              <a:t>Now L contains the value of y OP z, that is intended to be assigned to </a:t>
            </a:r>
            <a:r>
              <a:rPr lang="en-US" sz="2000" b="1">
                <a:latin typeface="Arial Unicode MS" panose="020B0604020202020204" pitchFamily="34" charset="-128"/>
                <a:ea typeface="Arial Unicode MS" panose="020B0604020202020204" pitchFamily="34" charset="-128"/>
                <a:cs typeface="Arial Unicode MS" panose="020B0604020202020204" pitchFamily="34" charset="-128"/>
              </a:rPr>
              <a:t>x</a:t>
            </a:r>
            <a:r>
              <a:rPr lang="en-US" sz="2000">
                <a:latin typeface="Arial Unicode MS" panose="020B0604020202020204" pitchFamily="34" charset="-128"/>
                <a:ea typeface="Arial Unicode MS" panose="020B0604020202020204" pitchFamily="34" charset="-128"/>
                <a:cs typeface="Arial Unicode MS" panose="020B0604020202020204" pitchFamily="34" charset="-128"/>
              </a:rPr>
              <a:t>. So, if L is a register</a:t>
            </a:r>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rPr>
              <a:t>, update </a:t>
            </a:r>
            <a:r>
              <a:rPr lang="en-US" sz="2000">
                <a:latin typeface="Arial Unicode MS" panose="020B0604020202020204" pitchFamily="34" charset="-128"/>
                <a:ea typeface="Arial Unicode MS" panose="020B0604020202020204" pitchFamily="34" charset="-128"/>
                <a:cs typeface="Arial Unicode MS" panose="020B0604020202020204" pitchFamily="34" charset="-128"/>
              </a:rPr>
              <a:t>its descriptor to indicate that it contains the value of </a:t>
            </a:r>
            <a:r>
              <a:rPr lang="en-US" sz="2000" b="1">
                <a:latin typeface="Arial Unicode MS" panose="020B0604020202020204" pitchFamily="34" charset="-128"/>
                <a:ea typeface="Arial Unicode MS" panose="020B0604020202020204" pitchFamily="34" charset="-128"/>
                <a:cs typeface="Arial Unicode MS" panose="020B0604020202020204" pitchFamily="34" charset="-128"/>
              </a:rPr>
              <a:t>x</a:t>
            </a:r>
            <a:r>
              <a:rPr lang="en-US" sz="2000">
                <a:latin typeface="Arial Unicode MS" panose="020B0604020202020204" pitchFamily="34" charset="-128"/>
                <a:ea typeface="Arial Unicode MS" panose="020B0604020202020204" pitchFamily="34" charset="-128"/>
                <a:cs typeface="Arial Unicode MS" panose="020B0604020202020204" pitchFamily="34" charset="-128"/>
              </a:rPr>
              <a:t>. Update the descriptor of </a:t>
            </a:r>
            <a:r>
              <a:rPr lang="en-US" sz="2000" b="1">
                <a:latin typeface="Arial Unicode MS" panose="020B0604020202020204" pitchFamily="34" charset="-128"/>
                <a:ea typeface="Arial Unicode MS" panose="020B0604020202020204" pitchFamily="34" charset="-128"/>
                <a:cs typeface="Arial Unicode MS" panose="020B0604020202020204" pitchFamily="34" charset="-128"/>
              </a:rPr>
              <a:t>x </a:t>
            </a:r>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rPr>
              <a:t>to indicate </a:t>
            </a:r>
            <a:r>
              <a:rPr lang="en-US" sz="2000">
                <a:latin typeface="Arial Unicode MS" panose="020B0604020202020204" pitchFamily="34" charset="-128"/>
                <a:ea typeface="Arial Unicode MS" panose="020B0604020202020204" pitchFamily="34" charset="-128"/>
                <a:cs typeface="Arial Unicode MS" panose="020B0604020202020204" pitchFamily="34" charset="-128"/>
              </a:rPr>
              <a:t>that it is stored at location </a:t>
            </a:r>
            <a:r>
              <a:rPr lang="en-US" sz="2000" b="1">
                <a:latin typeface="Arial Unicode MS" panose="020B0604020202020204" pitchFamily="34" charset="-128"/>
                <a:ea typeface="Arial Unicode MS" panose="020B0604020202020204" pitchFamily="34" charset="-128"/>
                <a:cs typeface="Arial Unicode MS" panose="020B0604020202020204" pitchFamily="34" charset="-128"/>
              </a:rPr>
              <a:t>L</a:t>
            </a:r>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rPr>
              <a:t>.</a:t>
            </a:r>
          </a:p>
          <a:p>
            <a:pPr marL="342900" indent="-342900">
              <a:buFont typeface="+mj-lt"/>
              <a:buAutoNum type="arabicPeriod"/>
            </a:pPr>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rPr>
              <a:t>If </a:t>
            </a:r>
            <a:r>
              <a:rPr lang="en-US" sz="2000">
                <a:latin typeface="Arial Unicode MS" panose="020B0604020202020204" pitchFamily="34" charset="-128"/>
                <a:ea typeface="Arial Unicode MS" panose="020B0604020202020204" pitchFamily="34" charset="-128"/>
                <a:cs typeface="Arial Unicode MS" panose="020B0604020202020204" pitchFamily="34" charset="-128"/>
              </a:rPr>
              <a:t>y and z has no further use, they can be given back to the system.</a:t>
            </a:r>
            <a:br>
              <a:rPr lang="en-US" sz="2000">
                <a:latin typeface="Arial Unicode MS" panose="020B0604020202020204" pitchFamily="34" charset="-128"/>
                <a:ea typeface="Arial Unicode MS" panose="020B0604020202020204" pitchFamily="34" charset="-128"/>
                <a:cs typeface="Arial Unicode MS" panose="020B0604020202020204" pitchFamily="34" charset="-128"/>
              </a:rPr>
            </a:br>
            <a:r>
              <a:rPr lang="en-US" sz="2000">
                <a:latin typeface="Arial Unicode MS" panose="020B0604020202020204" pitchFamily="34" charset="-128"/>
                <a:ea typeface="Arial Unicode MS" panose="020B0604020202020204" pitchFamily="34" charset="-128"/>
                <a:cs typeface="Arial Unicode MS" panose="020B0604020202020204" pitchFamily="34" charset="-128"/>
              </a:rPr>
              <a:t/>
            </a:r>
            <a:br>
              <a:rPr lang="en-US" sz="2000">
                <a:latin typeface="Arial Unicode MS" panose="020B0604020202020204" pitchFamily="34" charset="-128"/>
                <a:ea typeface="Arial Unicode MS" panose="020B0604020202020204" pitchFamily="34" charset="-128"/>
                <a:cs typeface="Arial Unicode MS" panose="020B0604020202020204" pitchFamily="34" charset="-128"/>
              </a:rPr>
            </a:br>
            <a:endParaRPr lang="en-US" sz="200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Date Placeholder 3"/>
          <p:cNvSpPr>
            <a:spLocks noGrp="1"/>
          </p:cNvSpPr>
          <p:nvPr>
            <p:ph type="dt" sz="half" idx="10"/>
          </p:nvPr>
        </p:nvSpPr>
        <p:spPr/>
        <p:txBody>
          <a:bodyPr/>
          <a:lstStyle/>
          <a:p>
            <a:fld id="{7CBC4193-C441-46E8-B2F0-1C0B7CC936A0}" type="datetime1">
              <a:rPr lang="en-US" smtClean="0"/>
              <a:t>8/19/2020</a:t>
            </a:fld>
            <a:endParaRPr lang="en-US"/>
          </a:p>
        </p:txBody>
      </p:sp>
      <p:sp>
        <p:nvSpPr>
          <p:cNvPr id="5" name="Slide Number Placeholder 4"/>
          <p:cNvSpPr>
            <a:spLocks noGrp="1"/>
          </p:cNvSpPr>
          <p:nvPr>
            <p:ph type="sldNum" sz="quarter" idx="12"/>
          </p:nvPr>
        </p:nvSpPr>
        <p:spPr/>
        <p:txBody>
          <a:bodyPr/>
          <a:lstStyle/>
          <a:p>
            <a:fld id="{2F37411B-2BDF-4BB5-B4EF-1D93D5B8FE57}" type="slidenum">
              <a:rPr lang="en-US" smtClean="0"/>
              <a:t>47</a:t>
            </a:fld>
            <a:endParaRPr lang="en-US"/>
          </a:p>
        </p:txBody>
      </p:sp>
      <p:sp>
        <p:nvSpPr>
          <p:cNvPr id="6" name="Title 1"/>
          <p:cNvSpPr>
            <a:spLocks noGrp="1"/>
          </p:cNvSpPr>
          <p:nvPr>
            <p:ph type="title"/>
          </p:nvPr>
        </p:nvSpPr>
        <p:spPr>
          <a:xfrm>
            <a:off x="838200" y="207963"/>
            <a:ext cx="10515600" cy="844551"/>
          </a:xfrm>
        </p:spPr>
        <p:txBody>
          <a:bodyPr>
            <a:noAutofit/>
          </a:bodyPr>
          <a:lstStyle/>
          <a:p>
            <a:r>
              <a:rPr lang="en-US" sz="1800" b="1" smtClean="0">
                <a:solidFill>
                  <a:srgbClr val="C00000"/>
                </a:solidFill>
                <a:latin typeface="Arial Unicode MS" panose="020B0604020202020204" pitchFamily="34" charset="-128"/>
                <a:ea typeface="Arial Unicode MS" panose="020B0604020202020204" pitchFamily="34" charset="-128"/>
                <a:cs typeface="Arial Unicode MS" panose="020B0604020202020204" pitchFamily="34" charset="-128"/>
              </a:rPr>
              <a:t/>
            </a:r>
            <a:br>
              <a:rPr lang="en-US" sz="1800" b="1" smtClean="0">
                <a:solidFill>
                  <a:srgbClr val="C00000"/>
                </a:solidFill>
                <a:latin typeface="Arial Unicode MS" panose="020B0604020202020204" pitchFamily="34" charset="-128"/>
                <a:ea typeface="Arial Unicode MS" panose="020B0604020202020204" pitchFamily="34" charset="-128"/>
                <a:cs typeface="Arial Unicode MS" panose="020B0604020202020204" pitchFamily="34" charset="-128"/>
              </a:rPr>
            </a:br>
            <a:r>
              <a:rPr lang="en-US" sz="1800" b="1">
                <a:solidFill>
                  <a:srgbClr val="C00000"/>
                </a:solidFill>
                <a:latin typeface="Arial Unicode MS" panose="020B0604020202020204" pitchFamily="34" charset="-128"/>
                <a:ea typeface="Arial Unicode MS" panose="020B0604020202020204" pitchFamily="34" charset="-128"/>
                <a:cs typeface="Arial Unicode MS" panose="020B0604020202020204" pitchFamily="34" charset="-128"/>
              </a:rPr>
              <a:t/>
            </a:r>
            <a:br>
              <a:rPr lang="en-US" sz="1800" b="1">
                <a:solidFill>
                  <a:srgbClr val="C00000"/>
                </a:solidFill>
                <a:latin typeface="Arial Unicode MS" panose="020B0604020202020204" pitchFamily="34" charset="-128"/>
                <a:ea typeface="Arial Unicode MS" panose="020B0604020202020204" pitchFamily="34" charset="-128"/>
                <a:cs typeface="Arial Unicode MS" panose="020B0604020202020204" pitchFamily="34" charset="-128"/>
              </a:rPr>
            </a:br>
            <a:r>
              <a:rPr lang="en-US" sz="1800" b="1" smtClean="0">
                <a:solidFill>
                  <a:srgbClr val="C00000"/>
                </a:solidFill>
                <a:latin typeface="Arial Unicode MS" panose="020B0604020202020204" pitchFamily="34" charset="-128"/>
                <a:ea typeface="Arial Unicode MS" panose="020B0604020202020204" pitchFamily="34" charset="-128"/>
                <a:cs typeface="Arial Unicode MS" panose="020B0604020202020204" pitchFamily="34" charset="-128"/>
              </a:rPr>
              <a:t/>
            </a:r>
            <a:br>
              <a:rPr lang="en-US" sz="1800" b="1" smtClean="0">
                <a:solidFill>
                  <a:srgbClr val="C00000"/>
                </a:solidFill>
                <a:latin typeface="Arial Unicode MS" panose="020B0604020202020204" pitchFamily="34" charset="-128"/>
                <a:ea typeface="Arial Unicode MS" panose="020B0604020202020204" pitchFamily="34" charset="-128"/>
                <a:cs typeface="Arial Unicode MS" panose="020B0604020202020204" pitchFamily="34" charset="-128"/>
              </a:rPr>
            </a:br>
            <a:r>
              <a:rPr lang="en-US" sz="2800" b="1" smtClean="0">
                <a:solidFill>
                  <a:srgbClr val="C00000"/>
                </a:solidFill>
                <a:latin typeface="Arial Unicode MS" panose="020B0604020202020204" pitchFamily="34" charset="-128"/>
                <a:ea typeface="Arial Unicode MS" panose="020B0604020202020204" pitchFamily="34" charset="-128"/>
                <a:cs typeface="Arial Unicode MS" panose="020B0604020202020204" pitchFamily="34" charset="-128"/>
              </a:rPr>
              <a:t>Code </a:t>
            </a:r>
            <a:r>
              <a:rPr lang="en-US" sz="2800" b="1">
                <a:solidFill>
                  <a:srgbClr val="C00000"/>
                </a:solidFill>
                <a:latin typeface="Arial Unicode MS" panose="020B0604020202020204" pitchFamily="34" charset="-128"/>
                <a:ea typeface="Arial Unicode MS" panose="020B0604020202020204" pitchFamily="34" charset="-128"/>
                <a:cs typeface="Arial Unicode MS" panose="020B0604020202020204" pitchFamily="34" charset="-128"/>
              </a:rPr>
              <a:t>Generation Algorithm</a:t>
            </a:r>
            <a:br>
              <a:rPr lang="en-US" sz="2800" b="1">
                <a:solidFill>
                  <a:srgbClr val="C00000"/>
                </a:solidFill>
                <a:latin typeface="Arial Unicode MS" panose="020B0604020202020204" pitchFamily="34" charset="-128"/>
                <a:ea typeface="Arial Unicode MS" panose="020B0604020202020204" pitchFamily="34" charset="-128"/>
                <a:cs typeface="Arial Unicode MS" panose="020B0604020202020204" pitchFamily="34" charset="-128"/>
              </a:rPr>
            </a:br>
            <a:r>
              <a:rPr lang="en-US" sz="1800" b="1" smtClean="0">
                <a:solidFill>
                  <a:srgbClr val="C00000"/>
                </a:solidFill>
                <a:latin typeface="Arial Unicode MS" panose="020B0604020202020204" pitchFamily="34" charset="-128"/>
                <a:ea typeface="Arial Unicode MS" panose="020B0604020202020204" pitchFamily="34" charset="-128"/>
                <a:cs typeface="Arial Unicode MS" panose="020B0604020202020204" pitchFamily="34" charset="-128"/>
              </a:rPr>
              <a:t/>
            </a:r>
            <a:br>
              <a:rPr lang="en-US" sz="1800" b="1" smtClean="0">
                <a:solidFill>
                  <a:srgbClr val="C00000"/>
                </a:solidFill>
                <a:latin typeface="Arial Unicode MS" panose="020B0604020202020204" pitchFamily="34" charset="-128"/>
                <a:ea typeface="Arial Unicode MS" panose="020B0604020202020204" pitchFamily="34" charset="-128"/>
                <a:cs typeface="Arial Unicode MS" panose="020B0604020202020204" pitchFamily="34" charset="-128"/>
              </a:rPr>
            </a:br>
            <a:r>
              <a:rPr lang="en-US" sz="1800" b="1" smtClean="0">
                <a:solidFill>
                  <a:srgbClr val="002060"/>
                </a:solidFill>
                <a:latin typeface="Arial Unicode MS" panose="020B0604020202020204" pitchFamily="34" charset="-128"/>
                <a:ea typeface="Arial Unicode MS" panose="020B0604020202020204" pitchFamily="34" charset="-128"/>
                <a:cs typeface="Arial Unicode MS" panose="020B0604020202020204" pitchFamily="34" charset="-128"/>
              </a:rPr>
              <a:t>For </a:t>
            </a:r>
            <a:r>
              <a:rPr lang="en-US" sz="1800" b="1">
                <a:solidFill>
                  <a:srgbClr val="002060"/>
                </a:solidFill>
                <a:latin typeface="Arial Unicode MS" panose="020B0604020202020204" pitchFamily="34" charset="-128"/>
                <a:ea typeface="Arial Unicode MS" panose="020B0604020202020204" pitchFamily="34" charset="-128"/>
                <a:cs typeface="Arial Unicode MS" panose="020B0604020202020204" pitchFamily="34" charset="-128"/>
              </a:rPr>
              <a:t>an instruction x = y OP z, the code generator may perform the following actions. Let us assume</a:t>
            </a:r>
            <a:br>
              <a:rPr lang="en-US" sz="1800" b="1">
                <a:solidFill>
                  <a:srgbClr val="002060"/>
                </a:solidFill>
                <a:latin typeface="Arial Unicode MS" panose="020B0604020202020204" pitchFamily="34" charset="-128"/>
                <a:ea typeface="Arial Unicode MS" panose="020B0604020202020204" pitchFamily="34" charset="-128"/>
                <a:cs typeface="Arial Unicode MS" panose="020B0604020202020204" pitchFamily="34" charset="-128"/>
              </a:rPr>
            </a:br>
            <a:r>
              <a:rPr lang="en-US" sz="1800" b="1">
                <a:solidFill>
                  <a:srgbClr val="002060"/>
                </a:solidFill>
                <a:latin typeface="Arial Unicode MS" panose="020B0604020202020204" pitchFamily="34" charset="-128"/>
                <a:ea typeface="Arial Unicode MS" panose="020B0604020202020204" pitchFamily="34" charset="-128"/>
                <a:cs typeface="Arial Unicode MS" panose="020B0604020202020204" pitchFamily="34" charset="-128"/>
              </a:rPr>
              <a:t>that L is the location </a:t>
            </a:r>
            <a:r>
              <a:rPr lang="en-US" sz="1800" b="1" smtClean="0">
                <a:solidFill>
                  <a:srgbClr val="002060"/>
                </a:solidFill>
                <a:latin typeface="Arial Unicode MS" panose="020B0604020202020204" pitchFamily="34" charset="-128"/>
                <a:ea typeface="Arial Unicode MS" panose="020B0604020202020204" pitchFamily="34" charset="-128"/>
                <a:cs typeface="Arial Unicode MS" panose="020B0604020202020204" pitchFamily="34" charset="-128"/>
              </a:rPr>
              <a:t>preferably register </a:t>
            </a:r>
            <a:r>
              <a:rPr lang="en-US" sz="1800" b="1">
                <a:solidFill>
                  <a:srgbClr val="002060"/>
                </a:solidFill>
                <a:latin typeface="Arial Unicode MS" panose="020B0604020202020204" pitchFamily="34" charset="-128"/>
                <a:ea typeface="Arial Unicode MS" panose="020B0604020202020204" pitchFamily="34" charset="-128"/>
                <a:cs typeface="Arial Unicode MS" panose="020B0604020202020204" pitchFamily="34" charset="-128"/>
              </a:rPr>
              <a:t>where the output of y OP z is to be saved:</a:t>
            </a:r>
            <a:br>
              <a:rPr lang="en-US" sz="1800" b="1">
                <a:solidFill>
                  <a:srgbClr val="002060"/>
                </a:solidFill>
                <a:latin typeface="Arial Unicode MS" panose="020B0604020202020204" pitchFamily="34" charset="-128"/>
                <a:ea typeface="Arial Unicode MS" panose="020B0604020202020204" pitchFamily="34" charset="-128"/>
                <a:cs typeface="Arial Unicode MS" panose="020B0604020202020204" pitchFamily="34" charset="-128"/>
              </a:rPr>
            </a:br>
            <a:r>
              <a:rPr lang="en-US" sz="1800" b="1">
                <a:latin typeface="Arial Unicode MS" panose="020B0604020202020204" pitchFamily="34" charset="-128"/>
                <a:ea typeface="Arial Unicode MS" panose="020B0604020202020204" pitchFamily="34" charset="-128"/>
                <a:cs typeface="Arial Unicode MS" panose="020B0604020202020204" pitchFamily="34" charset="-128"/>
              </a:rPr>
              <a:t/>
            </a:r>
            <a:br>
              <a:rPr lang="en-US" sz="1800" b="1">
                <a:latin typeface="Arial Unicode MS" panose="020B0604020202020204" pitchFamily="34" charset="-128"/>
                <a:ea typeface="Arial Unicode MS" panose="020B0604020202020204" pitchFamily="34" charset="-128"/>
                <a:cs typeface="Arial Unicode MS" panose="020B0604020202020204" pitchFamily="34" charset="-128"/>
              </a:rPr>
            </a:br>
            <a:r>
              <a:rPr lang="en-US" sz="1800" b="1">
                <a:solidFill>
                  <a:srgbClr val="C00000"/>
                </a:solidFill>
                <a:latin typeface="Arial Unicode MS" panose="020B0604020202020204" pitchFamily="34" charset="-128"/>
                <a:ea typeface="Arial Unicode MS" panose="020B0604020202020204" pitchFamily="34" charset="-128"/>
                <a:cs typeface="Arial Unicode MS" panose="020B0604020202020204" pitchFamily="34" charset="-128"/>
              </a:rPr>
              <a:t/>
            </a:r>
            <a:br>
              <a:rPr lang="en-US" sz="1800" b="1">
                <a:solidFill>
                  <a:srgbClr val="C00000"/>
                </a:solidFill>
                <a:latin typeface="Arial Unicode MS" panose="020B0604020202020204" pitchFamily="34" charset="-128"/>
                <a:ea typeface="Arial Unicode MS" panose="020B0604020202020204" pitchFamily="34" charset="-128"/>
                <a:cs typeface="Arial Unicode MS" panose="020B0604020202020204" pitchFamily="34" charset="-128"/>
              </a:rPr>
            </a:br>
            <a:endParaRPr lang="en-US" sz="1800" b="1">
              <a:solidFill>
                <a:srgbClr val="C00000"/>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2" name="Footer Placeholder 1"/>
          <p:cNvSpPr>
            <a:spLocks noGrp="1"/>
          </p:cNvSpPr>
          <p:nvPr>
            <p:ph type="ftr" sz="quarter" idx="11"/>
          </p:nvPr>
        </p:nvSpPr>
        <p:spPr/>
        <p:txBody>
          <a:bodyPr/>
          <a:lstStyle/>
          <a:p>
            <a:r>
              <a:rPr lang="en-US" smtClean="0"/>
              <a:t>Dabal Mahara</a:t>
            </a:r>
            <a:endParaRPr lang="en-US"/>
          </a:p>
        </p:txBody>
      </p:sp>
    </p:spTree>
    <p:extLst>
      <p:ext uri="{BB962C8B-B14F-4D97-AF65-F5344CB8AC3E}">
        <p14:creationId xmlns:p14="http://schemas.microsoft.com/office/powerpoint/2010/main" val="4877096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8275"/>
            <a:ext cx="10515600" cy="1171575"/>
          </a:xfrm>
        </p:spPr>
        <p:txBody>
          <a:bodyPr>
            <a:noAutofit/>
          </a:bodyPr>
          <a:lstStyle/>
          <a:p>
            <a:r>
              <a:rPr lang="en-US" sz="3200" b="1" smtClean="0">
                <a:solidFill>
                  <a:srgbClr val="C00000"/>
                </a:solidFill>
              </a:rPr>
              <a:t/>
            </a:r>
            <a:br>
              <a:rPr lang="en-US" sz="3200" b="1" smtClean="0">
                <a:solidFill>
                  <a:srgbClr val="C00000"/>
                </a:solidFill>
              </a:rPr>
            </a:br>
            <a:r>
              <a:rPr lang="en-US" sz="3200" b="1" smtClean="0">
                <a:solidFill>
                  <a:srgbClr val="C00000"/>
                </a:solidFill>
              </a:rPr>
              <a:t>Register </a:t>
            </a:r>
            <a:r>
              <a:rPr lang="en-US" sz="3200" b="1">
                <a:solidFill>
                  <a:srgbClr val="C00000"/>
                </a:solidFill>
              </a:rPr>
              <a:t>and Address Descriptors</a:t>
            </a:r>
            <a:br>
              <a:rPr lang="en-US" sz="3200" b="1">
                <a:solidFill>
                  <a:srgbClr val="C00000"/>
                </a:solidFill>
              </a:rPr>
            </a:br>
            <a:r>
              <a:rPr lang="en-US" sz="3200" b="1">
                <a:solidFill>
                  <a:srgbClr val="C00000"/>
                </a:solidFill>
              </a:rPr>
              <a:t/>
            </a:r>
            <a:br>
              <a:rPr lang="en-US" sz="3200" b="1">
                <a:solidFill>
                  <a:srgbClr val="C00000"/>
                </a:solidFill>
              </a:rPr>
            </a:br>
            <a:endParaRPr lang="en-US" sz="3200" b="1">
              <a:solidFill>
                <a:srgbClr val="C00000"/>
              </a:solidFill>
            </a:endParaRPr>
          </a:p>
        </p:txBody>
      </p:sp>
      <p:sp>
        <p:nvSpPr>
          <p:cNvPr id="3" name="Content Placeholder 2"/>
          <p:cNvSpPr>
            <a:spLocks noGrp="1"/>
          </p:cNvSpPr>
          <p:nvPr>
            <p:ph idx="1"/>
          </p:nvPr>
        </p:nvSpPr>
        <p:spPr>
          <a:xfrm>
            <a:off x="838200" y="1311275"/>
            <a:ext cx="10106025" cy="4351338"/>
          </a:xfrm>
        </p:spPr>
        <p:txBody>
          <a:bodyPr>
            <a:noAutofit/>
          </a:bodyPr>
          <a:lstStyle/>
          <a:p>
            <a:pPr>
              <a:lnSpc>
                <a:spcPct val="100000"/>
              </a:lnSpc>
            </a:pPr>
            <a:r>
              <a:rPr lang="en-US" sz="2400" smtClean="0">
                <a:latin typeface="Arial Unicode MS" panose="020B0604020202020204" pitchFamily="34" charset="-128"/>
                <a:ea typeface="Arial Unicode MS" panose="020B0604020202020204" pitchFamily="34" charset="-128"/>
                <a:cs typeface="Arial Unicode MS" panose="020B0604020202020204" pitchFamily="34" charset="-128"/>
              </a:rPr>
              <a:t>These are two data structures to track status of registers and variables.</a:t>
            </a:r>
          </a:p>
          <a:p>
            <a:pPr>
              <a:lnSpc>
                <a:spcPct val="100000"/>
              </a:lnSpc>
            </a:pPr>
            <a:r>
              <a:rPr lang="en-US" sz="2400" smtClean="0">
                <a:latin typeface="Arial Unicode MS" panose="020B0604020202020204" pitchFamily="34" charset="-128"/>
                <a:ea typeface="Arial Unicode MS" panose="020B0604020202020204" pitchFamily="34" charset="-128"/>
                <a:cs typeface="Arial Unicode MS" panose="020B0604020202020204" pitchFamily="34" charset="-128"/>
              </a:rPr>
              <a:t>A </a:t>
            </a:r>
            <a:r>
              <a:rPr lang="en-US" sz="2400" i="1">
                <a:latin typeface="Arial Unicode MS" panose="020B0604020202020204" pitchFamily="34" charset="-128"/>
                <a:ea typeface="Arial Unicode MS" panose="020B0604020202020204" pitchFamily="34" charset="-128"/>
                <a:cs typeface="Arial Unicode MS" panose="020B0604020202020204" pitchFamily="34" charset="-128"/>
              </a:rPr>
              <a:t>register descriptor </a:t>
            </a:r>
            <a:r>
              <a:rPr lang="en-US" sz="2400">
                <a:latin typeface="Arial Unicode MS" panose="020B0604020202020204" pitchFamily="34" charset="-128"/>
                <a:ea typeface="Arial Unicode MS" panose="020B0604020202020204" pitchFamily="34" charset="-128"/>
                <a:cs typeface="Arial Unicode MS" panose="020B0604020202020204" pitchFamily="34" charset="-128"/>
              </a:rPr>
              <a:t>keeps track of what is currently </a:t>
            </a:r>
            <a:r>
              <a:rPr lang="en-US" sz="2400" smtClean="0">
                <a:latin typeface="Arial Unicode MS" panose="020B0604020202020204" pitchFamily="34" charset="-128"/>
                <a:ea typeface="Arial Unicode MS" panose="020B0604020202020204" pitchFamily="34" charset="-128"/>
                <a:cs typeface="Arial Unicode MS" panose="020B0604020202020204" pitchFamily="34" charset="-128"/>
              </a:rPr>
              <a:t>stored in </a:t>
            </a:r>
            <a:r>
              <a:rPr lang="en-US" sz="2400">
                <a:latin typeface="Arial Unicode MS" panose="020B0604020202020204" pitchFamily="34" charset="-128"/>
                <a:ea typeface="Arial Unicode MS" panose="020B0604020202020204" pitchFamily="34" charset="-128"/>
                <a:cs typeface="Arial Unicode MS" panose="020B0604020202020204" pitchFamily="34" charset="-128"/>
              </a:rPr>
              <a:t>a register at a particular point in the code, e.g. a </a:t>
            </a:r>
            <a:r>
              <a:rPr lang="en-US" sz="2400" smtClean="0">
                <a:latin typeface="Arial Unicode MS" panose="020B0604020202020204" pitchFamily="34" charset="-128"/>
                <a:ea typeface="Arial Unicode MS" panose="020B0604020202020204" pitchFamily="34" charset="-128"/>
                <a:cs typeface="Arial Unicode MS" panose="020B0604020202020204" pitchFamily="34" charset="-128"/>
              </a:rPr>
              <a:t>local variable</a:t>
            </a:r>
            <a:r>
              <a:rPr lang="en-US" sz="2400">
                <a:latin typeface="Arial Unicode MS" panose="020B0604020202020204" pitchFamily="34" charset="-128"/>
                <a:ea typeface="Arial Unicode MS" panose="020B0604020202020204" pitchFamily="34" charset="-128"/>
                <a:cs typeface="Arial Unicode MS" panose="020B0604020202020204" pitchFamily="34" charset="-128"/>
              </a:rPr>
              <a:t>, argument, global variable, etc.</a:t>
            </a:r>
            <a:br>
              <a:rPr lang="en-US" sz="2400">
                <a:latin typeface="Arial Unicode MS" panose="020B0604020202020204" pitchFamily="34" charset="-128"/>
                <a:ea typeface="Arial Unicode MS" panose="020B0604020202020204" pitchFamily="34" charset="-128"/>
                <a:cs typeface="Arial Unicode MS" panose="020B0604020202020204" pitchFamily="34" charset="-128"/>
              </a:rPr>
            </a:br>
            <a:r>
              <a:rPr lang="en-US"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000" b="1" smtClean="0">
                <a:latin typeface="Arial Unicode MS" panose="020B0604020202020204" pitchFamily="34" charset="-128"/>
                <a:ea typeface="Arial Unicode MS" panose="020B0604020202020204" pitchFamily="34" charset="-128"/>
                <a:cs typeface="Arial Unicode MS" panose="020B0604020202020204" pitchFamily="34" charset="-128"/>
              </a:rPr>
              <a:t>MOV </a:t>
            </a:r>
            <a:r>
              <a:rPr lang="en-US" sz="2000" b="1">
                <a:latin typeface="Arial Unicode MS" panose="020B0604020202020204" pitchFamily="34" charset="-128"/>
                <a:ea typeface="Arial Unicode MS" panose="020B0604020202020204" pitchFamily="34" charset="-128"/>
                <a:cs typeface="Arial Unicode MS" panose="020B0604020202020204" pitchFamily="34" charset="-128"/>
              </a:rPr>
              <a:t>a,R0 </a:t>
            </a:r>
            <a:r>
              <a:rPr lang="en-US" sz="2000" b="1"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rPr>
              <a:t>“</a:t>
            </a:r>
            <a:r>
              <a:rPr lang="en-US" sz="2000" b="1">
                <a:latin typeface="Arial Unicode MS" panose="020B0604020202020204" pitchFamily="34" charset="-128"/>
                <a:ea typeface="Arial Unicode MS" panose="020B0604020202020204" pitchFamily="34" charset="-128"/>
                <a:cs typeface="Arial Unicode MS" panose="020B0604020202020204" pitchFamily="34" charset="-128"/>
              </a:rPr>
              <a:t>R0 </a:t>
            </a:r>
            <a:r>
              <a:rPr lang="en-US" sz="2000">
                <a:latin typeface="Arial Unicode MS" panose="020B0604020202020204" pitchFamily="34" charset="-128"/>
                <a:ea typeface="Arial Unicode MS" panose="020B0604020202020204" pitchFamily="34" charset="-128"/>
                <a:cs typeface="Arial Unicode MS" panose="020B0604020202020204" pitchFamily="34" charset="-128"/>
              </a:rPr>
              <a:t>contains </a:t>
            </a:r>
            <a:r>
              <a:rPr lang="en-US" sz="2000" b="1">
                <a:latin typeface="Arial Unicode MS" panose="020B0604020202020204" pitchFamily="34" charset="-128"/>
                <a:ea typeface="Arial Unicode MS" panose="020B0604020202020204" pitchFamily="34" charset="-128"/>
                <a:cs typeface="Arial Unicode MS" panose="020B0604020202020204" pitchFamily="34" charset="-128"/>
              </a:rPr>
              <a:t>a</a:t>
            </a:r>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rPr>
              <a:t>”</a:t>
            </a:r>
          </a:p>
          <a:p>
            <a:pPr>
              <a:lnSpc>
                <a:spcPct val="100000"/>
              </a:lnSpc>
            </a:pPr>
            <a:r>
              <a:rPr lang="en-US">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smtClean="0">
                <a:latin typeface="Arial Unicode MS" panose="020B0604020202020204" pitchFamily="34" charset="-128"/>
                <a:ea typeface="Arial Unicode MS" panose="020B0604020202020204" pitchFamily="34" charset="-128"/>
                <a:cs typeface="Arial Unicode MS" panose="020B0604020202020204" pitchFamily="34" charset="-128"/>
              </a:rPr>
              <a:t>An </a:t>
            </a:r>
            <a:r>
              <a:rPr lang="en-US" sz="2400" i="1">
                <a:latin typeface="Arial Unicode MS" panose="020B0604020202020204" pitchFamily="34" charset="-128"/>
                <a:ea typeface="Arial Unicode MS" panose="020B0604020202020204" pitchFamily="34" charset="-128"/>
                <a:cs typeface="Arial Unicode MS" panose="020B0604020202020204" pitchFamily="34" charset="-128"/>
              </a:rPr>
              <a:t>address descriptor </a:t>
            </a:r>
            <a:r>
              <a:rPr lang="en-US" sz="2400">
                <a:latin typeface="Arial Unicode MS" panose="020B0604020202020204" pitchFamily="34" charset="-128"/>
                <a:ea typeface="Arial Unicode MS" panose="020B0604020202020204" pitchFamily="34" charset="-128"/>
                <a:cs typeface="Arial Unicode MS" panose="020B0604020202020204" pitchFamily="34" charset="-128"/>
              </a:rPr>
              <a:t>keeps track of the location where </a:t>
            </a:r>
            <a:r>
              <a:rPr lang="en-US" sz="2400" smtClean="0">
                <a:latin typeface="Arial Unicode MS" panose="020B0604020202020204" pitchFamily="34" charset="-128"/>
                <a:ea typeface="Arial Unicode MS" panose="020B0604020202020204" pitchFamily="34" charset="-128"/>
                <a:cs typeface="Arial Unicode MS" panose="020B0604020202020204" pitchFamily="34" charset="-128"/>
              </a:rPr>
              <a:t>the current </a:t>
            </a:r>
            <a:r>
              <a:rPr lang="en-US" sz="2400">
                <a:latin typeface="Arial Unicode MS" panose="020B0604020202020204" pitchFamily="34" charset="-128"/>
                <a:ea typeface="Arial Unicode MS" panose="020B0604020202020204" pitchFamily="34" charset="-128"/>
                <a:cs typeface="Arial Unicode MS" panose="020B0604020202020204" pitchFamily="34" charset="-128"/>
              </a:rPr>
              <a:t>value of the name can be found at run time, e.g. </a:t>
            </a:r>
            <a:r>
              <a:rPr lang="en-US" sz="2400" smtClean="0">
                <a:latin typeface="Arial Unicode MS" panose="020B0604020202020204" pitchFamily="34" charset="-128"/>
                <a:ea typeface="Arial Unicode MS" panose="020B0604020202020204" pitchFamily="34" charset="-128"/>
                <a:cs typeface="Arial Unicode MS" panose="020B0604020202020204" pitchFamily="34" charset="-128"/>
              </a:rPr>
              <a:t>a register</a:t>
            </a:r>
            <a:r>
              <a:rPr lang="en-US" sz="2400">
                <a:latin typeface="Arial Unicode MS" panose="020B0604020202020204" pitchFamily="34" charset="-128"/>
                <a:ea typeface="Arial Unicode MS" panose="020B0604020202020204" pitchFamily="34" charset="-128"/>
                <a:cs typeface="Arial Unicode MS" panose="020B0604020202020204" pitchFamily="34" charset="-128"/>
              </a:rPr>
              <a:t>, stack location, memory address, etc.</a:t>
            </a:r>
            <a:br>
              <a:rPr lang="en-US" sz="2400">
                <a:latin typeface="Arial Unicode MS" panose="020B0604020202020204" pitchFamily="34" charset="-128"/>
                <a:ea typeface="Arial Unicode MS" panose="020B0604020202020204" pitchFamily="34" charset="-128"/>
                <a:cs typeface="Arial Unicode MS" panose="020B0604020202020204" pitchFamily="34" charset="-128"/>
              </a:rPr>
            </a:br>
            <a:r>
              <a:rPr lang="en-US" sz="2000" b="1">
                <a:latin typeface="Arial Unicode MS" panose="020B0604020202020204" pitchFamily="34" charset="-128"/>
                <a:ea typeface="Arial Unicode MS" panose="020B0604020202020204" pitchFamily="34" charset="-128"/>
                <a:cs typeface="Arial Unicode MS" panose="020B0604020202020204" pitchFamily="34" charset="-128"/>
              </a:rPr>
              <a:t>MOV a,R0</a:t>
            </a:r>
            <a:r>
              <a:rPr lang="en-US" sz="2000">
                <a:latin typeface="Arial Unicode MS" panose="020B0604020202020204" pitchFamily="34" charset="-128"/>
                <a:ea typeface="Arial Unicode MS" panose="020B0604020202020204" pitchFamily="34" charset="-128"/>
                <a:cs typeface="Arial Unicode MS" panose="020B0604020202020204" pitchFamily="34" charset="-128"/>
              </a:rPr>
              <a:t/>
            </a:r>
            <a:br>
              <a:rPr lang="en-US" sz="2000">
                <a:latin typeface="Arial Unicode MS" panose="020B0604020202020204" pitchFamily="34" charset="-128"/>
                <a:ea typeface="Arial Unicode MS" panose="020B0604020202020204" pitchFamily="34" charset="-128"/>
                <a:cs typeface="Arial Unicode MS" panose="020B0604020202020204" pitchFamily="34" charset="-128"/>
              </a:rPr>
            </a:br>
            <a:r>
              <a:rPr lang="en-US" sz="2000" b="1">
                <a:latin typeface="Arial Unicode MS" panose="020B0604020202020204" pitchFamily="34" charset="-128"/>
                <a:ea typeface="Arial Unicode MS" panose="020B0604020202020204" pitchFamily="34" charset="-128"/>
                <a:cs typeface="Arial Unicode MS" panose="020B0604020202020204" pitchFamily="34" charset="-128"/>
              </a:rPr>
              <a:t>MOV R0</a:t>
            </a:r>
            <a:r>
              <a:rPr lang="en-US" sz="2000" b="1" smtClean="0">
                <a:latin typeface="Arial Unicode MS" panose="020B0604020202020204" pitchFamily="34" charset="-128"/>
                <a:ea typeface="Arial Unicode MS" panose="020B0604020202020204" pitchFamily="34" charset="-128"/>
                <a:cs typeface="Arial Unicode MS" panose="020B0604020202020204" pitchFamily="34" charset="-128"/>
              </a:rPr>
              <a:t>, R1 	</a:t>
            </a:r>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rPr>
              <a:t>“</a:t>
            </a:r>
            <a:r>
              <a:rPr lang="en-US" sz="2000" b="1">
                <a:latin typeface="Arial Unicode MS" panose="020B0604020202020204" pitchFamily="34" charset="-128"/>
                <a:ea typeface="Arial Unicode MS" panose="020B0604020202020204" pitchFamily="34" charset="-128"/>
                <a:cs typeface="Arial Unicode MS" panose="020B0604020202020204" pitchFamily="34" charset="-128"/>
              </a:rPr>
              <a:t>a </a:t>
            </a:r>
            <a:r>
              <a:rPr lang="en-US" sz="2000">
                <a:latin typeface="Arial Unicode MS" panose="020B0604020202020204" pitchFamily="34" charset="-128"/>
                <a:ea typeface="Arial Unicode MS" panose="020B0604020202020204" pitchFamily="34" charset="-128"/>
                <a:cs typeface="Arial Unicode MS" panose="020B0604020202020204" pitchFamily="34" charset="-128"/>
              </a:rPr>
              <a:t>in </a:t>
            </a:r>
            <a:r>
              <a:rPr lang="en-US" sz="2000" b="1">
                <a:latin typeface="Arial Unicode MS" panose="020B0604020202020204" pitchFamily="34" charset="-128"/>
                <a:ea typeface="Arial Unicode MS" panose="020B0604020202020204" pitchFamily="34" charset="-128"/>
                <a:cs typeface="Arial Unicode MS" panose="020B0604020202020204" pitchFamily="34" charset="-128"/>
              </a:rPr>
              <a:t>R0 </a:t>
            </a:r>
            <a:r>
              <a:rPr lang="en-US" sz="2000">
                <a:latin typeface="Arial Unicode MS" panose="020B0604020202020204" pitchFamily="34" charset="-128"/>
                <a:ea typeface="Arial Unicode MS" panose="020B0604020202020204" pitchFamily="34" charset="-128"/>
                <a:cs typeface="Arial Unicode MS" panose="020B0604020202020204" pitchFamily="34" charset="-128"/>
              </a:rPr>
              <a:t>and </a:t>
            </a:r>
            <a:r>
              <a:rPr lang="en-US" sz="2000" b="1">
                <a:latin typeface="Arial Unicode MS" panose="020B0604020202020204" pitchFamily="34" charset="-128"/>
                <a:ea typeface="Arial Unicode MS" panose="020B0604020202020204" pitchFamily="34" charset="-128"/>
                <a:cs typeface="Arial Unicode MS" panose="020B0604020202020204" pitchFamily="34" charset="-128"/>
              </a:rPr>
              <a:t>R1</a:t>
            </a:r>
            <a:r>
              <a:rPr lang="en-US" sz="2000">
                <a:latin typeface="Arial Unicode MS" panose="020B0604020202020204" pitchFamily="34" charset="-128"/>
                <a:ea typeface="Arial Unicode MS" panose="020B0604020202020204" pitchFamily="34" charset="-128"/>
                <a:cs typeface="Arial Unicode MS" panose="020B0604020202020204" pitchFamily="34" charset="-128"/>
              </a:rPr>
              <a:t>”</a:t>
            </a:r>
            <a:br>
              <a:rPr lang="en-US" sz="2000">
                <a:latin typeface="Arial Unicode MS" panose="020B0604020202020204" pitchFamily="34" charset="-128"/>
                <a:ea typeface="Arial Unicode MS" panose="020B0604020202020204" pitchFamily="34" charset="-128"/>
                <a:cs typeface="Arial Unicode MS" panose="020B0604020202020204" pitchFamily="34" charset="-128"/>
              </a:rPr>
            </a:br>
            <a:r>
              <a:rPr lang="en-US">
                <a:latin typeface="Arial Unicode MS" panose="020B0604020202020204" pitchFamily="34" charset="-128"/>
                <a:ea typeface="Arial Unicode MS" panose="020B0604020202020204" pitchFamily="34" charset="-128"/>
                <a:cs typeface="Arial Unicode MS" panose="020B0604020202020204" pitchFamily="34" charset="-128"/>
              </a:rPr>
              <a:t/>
            </a:r>
            <a:br>
              <a:rPr lang="en-US">
                <a:latin typeface="Arial Unicode MS" panose="020B0604020202020204" pitchFamily="34" charset="-128"/>
                <a:ea typeface="Arial Unicode MS" panose="020B0604020202020204" pitchFamily="34" charset="-128"/>
                <a:cs typeface="Arial Unicode MS" panose="020B0604020202020204" pitchFamily="34" charset="-128"/>
              </a:rPr>
            </a:br>
            <a:r>
              <a:rPr lang="en-US">
                <a:latin typeface="Arial Unicode MS" panose="020B0604020202020204" pitchFamily="34" charset="-128"/>
                <a:ea typeface="Arial Unicode MS" panose="020B0604020202020204" pitchFamily="34" charset="-128"/>
                <a:cs typeface="Arial Unicode MS" panose="020B0604020202020204" pitchFamily="34" charset="-128"/>
              </a:rPr>
              <a:t/>
            </a:r>
            <a:br>
              <a:rPr lang="en-US">
                <a:latin typeface="Arial Unicode MS" panose="020B0604020202020204" pitchFamily="34" charset="-128"/>
                <a:ea typeface="Arial Unicode MS" panose="020B0604020202020204" pitchFamily="34" charset="-128"/>
                <a:cs typeface="Arial Unicode MS" panose="020B0604020202020204" pitchFamily="34" charset="-128"/>
              </a:rPr>
            </a:br>
            <a:endParaRPr lang="en-US">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Date Placeholder 3"/>
          <p:cNvSpPr>
            <a:spLocks noGrp="1"/>
          </p:cNvSpPr>
          <p:nvPr>
            <p:ph type="dt" sz="half" idx="10"/>
          </p:nvPr>
        </p:nvSpPr>
        <p:spPr/>
        <p:txBody>
          <a:bodyPr/>
          <a:lstStyle/>
          <a:p>
            <a:fld id="{CE399D02-AAC7-4B7E-8874-22E10A96A241}" type="datetime1">
              <a:rPr lang="en-US" smtClean="0"/>
              <a:t>8/19/2020</a:t>
            </a:fld>
            <a:endParaRPr lang="en-US"/>
          </a:p>
        </p:txBody>
      </p:sp>
      <p:sp>
        <p:nvSpPr>
          <p:cNvPr id="5" name="Slide Number Placeholder 4"/>
          <p:cNvSpPr>
            <a:spLocks noGrp="1"/>
          </p:cNvSpPr>
          <p:nvPr>
            <p:ph type="sldNum" sz="quarter" idx="12"/>
          </p:nvPr>
        </p:nvSpPr>
        <p:spPr/>
        <p:txBody>
          <a:bodyPr/>
          <a:lstStyle/>
          <a:p>
            <a:fld id="{2F37411B-2BDF-4BB5-B4EF-1D93D5B8FE57}" type="slidenum">
              <a:rPr lang="en-US" smtClean="0"/>
              <a:t>48</a:t>
            </a:fld>
            <a:endParaRPr lang="en-US"/>
          </a:p>
        </p:txBody>
      </p:sp>
      <p:sp>
        <p:nvSpPr>
          <p:cNvPr id="6" name="Footer Placeholder 5"/>
          <p:cNvSpPr>
            <a:spLocks noGrp="1"/>
          </p:cNvSpPr>
          <p:nvPr>
            <p:ph type="ftr" sz="quarter" idx="11"/>
          </p:nvPr>
        </p:nvSpPr>
        <p:spPr/>
        <p:txBody>
          <a:bodyPr/>
          <a:lstStyle/>
          <a:p>
            <a:r>
              <a:rPr lang="en-US" smtClean="0"/>
              <a:t>Dabal Mahara</a:t>
            </a:r>
            <a:endParaRPr lang="en-US"/>
          </a:p>
        </p:txBody>
      </p:sp>
    </p:spTree>
    <p:extLst>
      <p:ext uri="{BB962C8B-B14F-4D97-AF65-F5344CB8AC3E}">
        <p14:creationId xmlns:p14="http://schemas.microsoft.com/office/powerpoint/2010/main" val="415716101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63574"/>
          </a:xfrm>
        </p:spPr>
        <p:txBody>
          <a:bodyPr>
            <a:noAutofit/>
          </a:bodyPr>
          <a:lstStyle/>
          <a:p>
            <a:r>
              <a:rPr lang="en-US" sz="3600" b="1" smtClean="0">
                <a:solidFill>
                  <a:srgbClr val="C00000"/>
                </a:solidFill>
              </a:rPr>
              <a:t/>
            </a:r>
            <a:br>
              <a:rPr lang="en-US" sz="3600" b="1" smtClean="0">
                <a:solidFill>
                  <a:srgbClr val="C00000"/>
                </a:solidFill>
              </a:rPr>
            </a:br>
            <a:r>
              <a:rPr lang="en-US" sz="3600" b="1">
                <a:solidFill>
                  <a:srgbClr val="C00000"/>
                </a:solidFill>
              </a:rPr>
              <a:t/>
            </a:r>
            <a:br>
              <a:rPr lang="en-US" sz="3600" b="1">
                <a:solidFill>
                  <a:srgbClr val="C00000"/>
                </a:solidFill>
              </a:rPr>
            </a:br>
            <a:r>
              <a:rPr lang="en-US" sz="3600" b="1" smtClean="0">
                <a:solidFill>
                  <a:srgbClr val="C00000"/>
                </a:solidFill>
              </a:rPr>
              <a:t>The </a:t>
            </a:r>
            <a:r>
              <a:rPr lang="en-US" sz="3600" b="1" i="1">
                <a:solidFill>
                  <a:srgbClr val="C00000"/>
                </a:solidFill>
              </a:rPr>
              <a:t>getreg </a:t>
            </a:r>
            <a:r>
              <a:rPr lang="en-US" sz="3600" b="1">
                <a:solidFill>
                  <a:srgbClr val="C00000"/>
                </a:solidFill>
              </a:rPr>
              <a:t>Algorithm</a:t>
            </a:r>
            <a:br>
              <a:rPr lang="en-US" sz="3600" b="1">
                <a:solidFill>
                  <a:srgbClr val="C00000"/>
                </a:solidFill>
              </a:rPr>
            </a:br>
            <a:r>
              <a:rPr lang="en-US" sz="3600" b="1">
                <a:solidFill>
                  <a:srgbClr val="C00000"/>
                </a:solidFill>
              </a:rPr>
              <a:t/>
            </a:r>
            <a:br>
              <a:rPr lang="en-US" sz="3600" b="1">
                <a:solidFill>
                  <a:srgbClr val="C00000"/>
                </a:solidFill>
              </a:rPr>
            </a:br>
            <a:endParaRPr lang="en-US" sz="3600" b="1">
              <a:solidFill>
                <a:srgbClr val="C00000"/>
              </a:solidFill>
            </a:endParaRPr>
          </a:p>
        </p:txBody>
      </p:sp>
      <p:sp>
        <p:nvSpPr>
          <p:cNvPr id="3" name="Content Placeholder 2"/>
          <p:cNvSpPr>
            <a:spLocks noGrp="1"/>
          </p:cNvSpPr>
          <p:nvPr>
            <p:ph idx="1"/>
          </p:nvPr>
        </p:nvSpPr>
        <p:spPr>
          <a:xfrm>
            <a:off x="838200" y="1243013"/>
            <a:ext cx="9134475" cy="3729038"/>
          </a:xfrm>
        </p:spPr>
        <p:txBody>
          <a:bodyPr>
            <a:noAutofit/>
          </a:bodyPr>
          <a:lstStyle/>
          <a:p>
            <a:pPr marL="457200" indent="-457200">
              <a:lnSpc>
                <a:spcPct val="100000"/>
              </a:lnSpc>
              <a:spcBef>
                <a:spcPts val="0"/>
              </a:spcBef>
              <a:buFont typeface="+mj-lt"/>
              <a:buAutoNum type="arabicPeriod"/>
            </a:pPr>
            <a:r>
              <a:rPr lang="en-US" sz="2400" smtClean="0">
                <a:latin typeface="Arial Unicode MS" panose="020B0604020202020204" pitchFamily="34" charset="-128"/>
                <a:ea typeface="Arial Unicode MS" panose="020B0604020202020204" pitchFamily="34" charset="-128"/>
                <a:cs typeface="Arial Unicode MS" panose="020B0604020202020204" pitchFamily="34" charset="-128"/>
              </a:rPr>
              <a:t>If </a:t>
            </a:r>
            <a:r>
              <a:rPr lang="en-US" sz="2400" i="1">
                <a:latin typeface="Arial Unicode MS" panose="020B0604020202020204" pitchFamily="34" charset="-128"/>
                <a:ea typeface="Arial Unicode MS" panose="020B0604020202020204" pitchFamily="34" charset="-128"/>
                <a:cs typeface="Arial Unicode MS" panose="020B0604020202020204" pitchFamily="34" charset="-128"/>
              </a:rPr>
              <a:t>y </a:t>
            </a:r>
            <a:r>
              <a:rPr lang="en-US" sz="2400">
                <a:latin typeface="Arial Unicode MS" panose="020B0604020202020204" pitchFamily="34" charset="-128"/>
                <a:ea typeface="Arial Unicode MS" panose="020B0604020202020204" pitchFamily="34" charset="-128"/>
                <a:cs typeface="Arial Unicode MS" panose="020B0604020202020204" pitchFamily="34" charset="-128"/>
              </a:rPr>
              <a:t>is stored in a register </a:t>
            </a:r>
            <a:r>
              <a:rPr lang="en-US" sz="2400" i="1">
                <a:latin typeface="Arial Unicode MS" panose="020B0604020202020204" pitchFamily="34" charset="-128"/>
                <a:ea typeface="Arial Unicode MS" panose="020B0604020202020204" pitchFamily="34" charset="-128"/>
                <a:cs typeface="Arial Unicode MS" panose="020B0604020202020204" pitchFamily="34" charset="-128"/>
              </a:rPr>
              <a:t>R </a:t>
            </a:r>
            <a:r>
              <a:rPr lang="en-US" sz="2400">
                <a:latin typeface="Arial Unicode MS" panose="020B0604020202020204" pitchFamily="34" charset="-128"/>
                <a:ea typeface="Arial Unicode MS" panose="020B0604020202020204" pitchFamily="34" charset="-128"/>
                <a:cs typeface="Arial Unicode MS" panose="020B0604020202020204" pitchFamily="34" charset="-128"/>
              </a:rPr>
              <a:t>and </a:t>
            </a:r>
            <a:r>
              <a:rPr lang="en-US" sz="2400" i="1">
                <a:latin typeface="Arial Unicode MS" panose="020B0604020202020204" pitchFamily="34" charset="-128"/>
                <a:ea typeface="Arial Unicode MS" panose="020B0604020202020204" pitchFamily="34" charset="-128"/>
                <a:cs typeface="Arial Unicode MS" panose="020B0604020202020204" pitchFamily="34" charset="-128"/>
              </a:rPr>
              <a:t>R </a:t>
            </a:r>
            <a:r>
              <a:rPr lang="en-US" sz="2400">
                <a:latin typeface="Arial Unicode MS" panose="020B0604020202020204" pitchFamily="34" charset="-128"/>
                <a:ea typeface="Arial Unicode MS" panose="020B0604020202020204" pitchFamily="34" charset="-128"/>
                <a:cs typeface="Arial Unicode MS" panose="020B0604020202020204" pitchFamily="34" charset="-128"/>
              </a:rPr>
              <a:t>only holds the value </a:t>
            </a:r>
            <a:r>
              <a:rPr lang="en-US" sz="2400" i="1">
                <a:latin typeface="Arial Unicode MS" panose="020B0604020202020204" pitchFamily="34" charset="-128"/>
                <a:ea typeface="Arial Unicode MS" panose="020B0604020202020204" pitchFamily="34" charset="-128"/>
                <a:cs typeface="Arial Unicode MS" panose="020B0604020202020204" pitchFamily="34" charset="-128"/>
              </a:rPr>
              <a:t>y</a:t>
            </a:r>
            <a:r>
              <a:rPr lang="en-US" sz="2400">
                <a:latin typeface="Arial Unicode MS" panose="020B0604020202020204" pitchFamily="34" charset="-128"/>
                <a:ea typeface="Arial Unicode MS" panose="020B0604020202020204" pitchFamily="34" charset="-128"/>
                <a:cs typeface="Arial Unicode MS" panose="020B0604020202020204" pitchFamily="34" charset="-128"/>
              </a:rPr>
              <a:t>, and </a:t>
            </a:r>
            <a:r>
              <a:rPr lang="en-US" sz="2400" i="1">
                <a:latin typeface="Arial Unicode MS" panose="020B0604020202020204" pitchFamily="34" charset="-128"/>
                <a:ea typeface="Arial Unicode MS" panose="020B0604020202020204" pitchFamily="34" charset="-128"/>
                <a:cs typeface="Arial Unicode MS" panose="020B0604020202020204" pitchFamily="34" charset="-128"/>
              </a:rPr>
              <a:t>y</a:t>
            </a:r>
            <a:r>
              <a:rPr lang="en-US" sz="2400">
                <a:latin typeface="Arial Unicode MS" panose="020B0604020202020204" pitchFamily="34" charset="-128"/>
                <a:ea typeface="Arial Unicode MS" panose="020B0604020202020204" pitchFamily="34" charset="-128"/>
                <a:cs typeface="Arial Unicode MS" panose="020B0604020202020204" pitchFamily="34" charset="-128"/>
              </a:rPr>
              <a:t/>
            </a:r>
            <a:br>
              <a:rPr lang="en-US" sz="2400">
                <a:latin typeface="Arial Unicode MS" panose="020B0604020202020204" pitchFamily="34" charset="-128"/>
                <a:ea typeface="Arial Unicode MS" panose="020B0604020202020204" pitchFamily="34" charset="-128"/>
                <a:cs typeface="Arial Unicode MS" panose="020B0604020202020204" pitchFamily="34" charset="-128"/>
              </a:rPr>
            </a:br>
            <a:r>
              <a:rPr lang="en-US" sz="2400">
                <a:latin typeface="Arial Unicode MS" panose="020B0604020202020204" pitchFamily="34" charset="-128"/>
                <a:ea typeface="Arial Unicode MS" panose="020B0604020202020204" pitchFamily="34" charset="-128"/>
                <a:cs typeface="Arial Unicode MS" panose="020B0604020202020204" pitchFamily="34" charset="-128"/>
              </a:rPr>
              <a:t>has no next use, then return </a:t>
            </a:r>
            <a:r>
              <a:rPr lang="en-US" sz="2400" i="1">
                <a:latin typeface="Arial Unicode MS" panose="020B0604020202020204" pitchFamily="34" charset="-128"/>
                <a:ea typeface="Arial Unicode MS" panose="020B0604020202020204" pitchFamily="34" charset="-128"/>
                <a:cs typeface="Arial Unicode MS" panose="020B0604020202020204" pitchFamily="34" charset="-128"/>
              </a:rPr>
              <a:t>R</a:t>
            </a:r>
            <a:r>
              <a:rPr lang="en-US" sz="2400" smtClean="0">
                <a:latin typeface="Arial Unicode MS" panose="020B0604020202020204" pitchFamily="34" charset="-128"/>
                <a:ea typeface="Arial Unicode MS" panose="020B0604020202020204" pitchFamily="34" charset="-128"/>
                <a:cs typeface="Arial Unicode MS" panose="020B0604020202020204" pitchFamily="34" charset="-128"/>
              </a:rPr>
              <a:t>;    </a:t>
            </a:r>
            <a:br>
              <a:rPr lang="en-US" sz="2400" smtClean="0">
                <a:latin typeface="Arial Unicode MS" panose="020B0604020202020204" pitchFamily="34" charset="-128"/>
                <a:ea typeface="Arial Unicode MS" panose="020B0604020202020204" pitchFamily="34" charset="-128"/>
                <a:cs typeface="Arial Unicode MS" panose="020B0604020202020204" pitchFamily="34" charset="-128"/>
              </a:rPr>
            </a:br>
            <a:r>
              <a:rPr lang="en-US" sz="2400" smtClean="0">
                <a:latin typeface="Arial Unicode MS" panose="020B0604020202020204" pitchFamily="34" charset="-128"/>
                <a:ea typeface="Arial Unicode MS" panose="020B0604020202020204" pitchFamily="34" charset="-128"/>
                <a:cs typeface="Arial Unicode MS" panose="020B0604020202020204" pitchFamily="34" charset="-128"/>
              </a:rPr>
              <a:t>Update </a:t>
            </a:r>
            <a:r>
              <a:rPr lang="en-US" sz="2400">
                <a:latin typeface="Arial Unicode MS" panose="020B0604020202020204" pitchFamily="34" charset="-128"/>
                <a:ea typeface="Arial Unicode MS" panose="020B0604020202020204" pitchFamily="34" charset="-128"/>
                <a:cs typeface="Arial Unicode MS" panose="020B0604020202020204" pitchFamily="34" charset="-128"/>
              </a:rPr>
              <a:t>address descriptor: value </a:t>
            </a:r>
            <a:r>
              <a:rPr lang="en-US" sz="2400" i="1">
                <a:latin typeface="Arial Unicode MS" panose="020B0604020202020204" pitchFamily="34" charset="-128"/>
                <a:ea typeface="Arial Unicode MS" panose="020B0604020202020204" pitchFamily="34" charset="-128"/>
                <a:cs typeface="Arial Unicode MS" panose="020B0604020202020204" pitchFamily="34" charset="-128"/>
              </a:rPr>
              <a:t>y </a:t>
            </a:r>
            <a:r>
              <a:rPr lang="en-US" sz="2400">
                <a:latin typeface="Arial Unicode MS" panose="020B0604020202020204" pitchFamily="34" charset="-128"/>
                <a:ea typeface="Arial Unicode MS" panose="020B0604020202020204" pitchFamily="34" charset="-128"/>
                <a:cs typeface="Arial Unicode MS" panose="020B0604020202020204" pitchFamily="34" charset="-128"/>
              </a:rPr>
              <a:t>no longer in </a:t>
            </a:r>
            <a:r>
              <a:rPr lang="en-US" sz="2400" i="1" smtClean="0">
                <a:latin typeface="Arial Unicode MS" panose="020B0604020202020204" pitchFamily="34" charset="-128"/>
                <a:ea typeface="Arial Unicode MS" panose="020B0604020202020204" pitchFamily="34" charset="-128"/>
                <a:cs typeface="Arial Unicode MS" panose="020B0604020202020204" pitchFamily="34" charset="-128"/>
              </a:rPr>
              <a:t>R</a:t>
            </a:r>
          </a:p>
          <a:p>
            <a:pPr marL="457200" indent="-457200">
              <a:lnSpc>
                <a:spcPct val="100000"/>
              </a:lnSpc>
              <a:spcBef>
                <a:spcPts val="0"/>
              </a:spcBef>
              <a:buFont typeface="+mj-lt"/>
              <a:buAutoNum type="arabicPeriod"/>
            </a:pPr>
            <a:r>
              <a:rPr lang="en-US" sz="2400" i="1">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smtClean="0">
                <a:latin typeface="Arial Unicode MS" panose="020B0604020202020204" pitchFamily="34" charset="-128"/>
                <a:ea typeface="Arial Unicode MS" panose="020B0604020202020204" pitchFamily="34" charset="-128"/>
                <a:cs typeface="Arial Unicode MS" panose="020B0604020202020204" pitchFamily="34" charset="-128"/>
              </a:rPr>
              <a:t>Else</a:t>
            </a:r>
            <a:r>
              <a:rPr lang="en-US" sz="2400">
                <a:latin typeface="Arial Unicode MS" panose="020B0604020202020204" pitchFamily="34" charset="-128"/>
                <a:ea typeface="Arial Unicode MS" panose="020B0604020202020204" pitchFamily="34" charset="-128"/>
                <a:cs typeface="Arial Unicode MS" panose="020B0604020202020204" pitchFamily="34" charset="-128"/>
              </a:rPr>
              <a:t>, return a new empty register if </a:t>
            </a:r>
            <a:r>
              <a:rPr lang="en-US" sz="2400" smtClean="0">
                <a:latin typeface="Arial Unicode MS" panose="020B0604020202020204" pitchFamily="34" charset="-128"/>
                <a:ea typeface="Arial Unicode MS" panose="020B0604020202020204" pitchFamily="34" charset="-128"/>
                <a:cs typeface="Arial Unicode MS" panose="020B0604020202020204" pitchFamily="34" charset="-128"/>
              </a:rPr>
              <a:t>available</a:t>
            </a:r>
          </a:p>
          <a:p>
            <a:pPr marL="457200" indent="-457200">
              <a:lnSpc>
                <a:spcPct val="100000"/>
              </a:lnSpc>
              <a:spcBef>
                <a:spcPts val="0"/>
              </a:spcBef>
              <a:buFont typeface="+mj-lt"/>
              <a:buAutoNum type="arabicPeriod"/>
            </a:pPr>
            <a:r>
              <a:rPr lang="en-US" sz="240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smtClean="0">
                <a:latin typeface="Arial Unicode MS" panose="020B0604020202020204" pitchFamily="34" charset="-128"/>
                <a:ea typeface="Arial Unicode MS" panose="020B0604020202020204" pitchFamily="34" charset="-128"/>
                <a:cs typeface="Arial Unicode MS" panose="020B0604020202020204" pitchFamily="34" charset="-128"/>
              </a:rPr>
              <a:t>Else</a:t>
            </a:r>
            <a:r>
              <a:rPr lang="en-US" sz="2400">
                <a:latin typeface="Arial Unicode MS" panose="020B0604020202020204" pitchFamily="34" charset="-128"/>
                <a:ea typeface="Arial Unicode MS" panose="020B0604020202020204" pitchFamily="34" charset="-128"/>
                <a:cs typeface="Arial Unicode MS" panose="020B0604020202020204" pitchFamily="34" charset="-128"/>
              </a:rPr>
              <a:t>, find an occupied register </a:t>
            </a:r>
            <a:r>
              <a:rPr lang="en-US" sz="2400" i="1">
                <a:latin typeface="Arial Unicode MS" panose="020B0604020202020204" pitchFamily="34" charset="-128"/>
                <a:ea typeface="Arial Unicode MS" panose="020B0604020202020204" pitchFamily="34" charset="-128"/>
                <a:cs typeface="Arial Unicode MS" panose="020B0604020202020204" pitchFamily="34" charset="-128"/>
              </a:rPr>
              <a:t>R</a:t>
            </a:r>
            <a:r>
              <a:rPr lang="en-US" sz="2400" smtClean="0">
                <a:latin typeface="Arial Unicode MS" panose="020B0604020202020204" pitchFamily="34" charset="-128"/>
                <a:ea typeface="Arial Unicode MS" panose="020B0604020202020204" pitchFamily="34" charset="-128"/>
                <a:cs typeface="Arial Unicode MS" panose="020B0604020202020204" pitchFamily="34" charset="-128"/>
              </a:rPr>
              <a:t>;</a:t>
            </a:r>
          </a:p>
          <a:p>
            <a:pPr marL="0" indent="0">
              <a:lnSpc>
                <a:spcPct val="100000"/>
              </a:lnSpc>
              <a:spcBef>
                <a:spcPts val="0"/>
              </a:spcBef>
              <a:buNone/>
            </a:pPr>
            <a:r>
              <a:rPr lang="en-US" sz="2400" smtClean="0">
                <a:latin typeface="Arial Unicode MS" panose="020B0604020202020204" pitchFamily="34" charset="-128"/>
                <a:ea typeface="Arial Unicode MS" panose="020B0604020202020204" pitchFamily="34" charset="-128"/>
                <a:cs typeface="Arial Unicode MS" panose="020B0604020202020204" pitchFamily="34" charset="-128"/>
              </a:rPr>
              <a:t>	Store </a:t>
            </a:r>
            <a:r>
              <a:rPr lang="en-US" sz="2400">
                <a:latin typeface="Arial Unicode MS" panose="020B0604020202020204" pitchFamily="34" charset="-128"/>
                <a:ea typeface="Arial Unicode MS" panose="020B0604020202020204" pitchFamily="34" charset="-128"/>
                <a:cs typeface="Arial Unicode MS" panose="020B0604020202020204" pitchFamily="34" charset="-128"/>
              </a:rPr>
              <a:t>contents (register spill) by generating</a:t>
            </a:r>
            <a:br>
              <a:rPr lang="en-US" sz="2400">
                <a:latin typeface="Arial Unicode MS" panose="020B0604020202020204" pitchFamily="34" charset="-128"/>
                <a:ea typeface="Arial Unicode MS" panose="020B0604020202020204" pitchFamily="34" charset="-128"/>
                <a:cs typeface="Arial Unicode MS" panose="020B0604020202020204" pitchFamily="34" charset="-128"/>
              </a:rPr>
            </a:br>
            <a:r>
              <a:rPr lang="en-US" sz="240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b="1" smtClean="0">
                <a:latin typeface="Arial Unicode MS" panose="020B0604020202020204" pitchFamily="34" charset="-128"/>
                <a:ea typeface="Arial Unicode MS" panose="020B0604020202020204" pitchFamily="34" charset="-128"/>
                <a:cs typeface="Arial Unicode MS" panose="020B0604020202020204" pitchFamily="34" charset="-128"/>
              </a:rPr>
              <a:t>MOV </a:t>
            </a:r>
            <a:r>
              <a:rPr lang="en-US" sz="2400" i="1" smtClean="0">
                <a:latin typeface="Arial Unicode MS" panose="020B0604020202020204" pitchFamily="34" charset="-128"/>
                <a:ea typeface="Arial Unicode MS" panose="020B0604020202020204" pitchFamily="34" charset="-128"/>
                <a:cs typeface="Arial Unicode MS" panose="020B0604020202020204" pitchFamily="34" charset="-128"/>
              </a:rPr>
              <a:t>R</a:t>
            </a:r>
            <a:r>
              <a:rPr lang="en-US" sz="2400" b="1"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i="1" smtClean="0">
                <a:latin typeface="Arial Unicode MS" panose="020B0604020202020204" pitchFamily="34" charset="-128"/>
                <a:ea typeface="Arial Unicode MS" panose="020B0604020202020204" pitchFamily="34" charset="-128"/>
                <a:cs typeface="Arial Unicode MS" panose="020B0604020202020204" pitchFamily="34" charset="-128"/>
              </a:rPr>
              <a:t>M   </a:t>
            </a:r>
            <a:r>
              <a:rPr lang="en-US" sz="2400" smtClean="0">
                <a:latin typeface="Arial Unicode MS" panose="020B0604020202020204" pitchFamily="34" charset="-128"/>
                <a:ea typeface="Arial Unicode MS" panose="020B0604020202020204" pitchFamily="34" charset="-128"/>
                <a:cs typeface="Arial Unicode MS" panose="020B0604020202020204" pitchFamily="34" charset="-128"/>
              </a:rPr>
              <a:t>for </a:t>
            </a:r>
            <a:r>
              <a:rPr lang="en-US" sz="2400">
                <a:latin typeface="Arial Unicode MS" panose="020B0604020202020204" pitchFamily="34" charset="-128"/>
                <a:ea typeface="Arial Unicode MS" panose="020B0604020202020204" pitchFamily="34" charset="-128"/>
                <a:cs typeface="Arial Unicode MS" panose="020B0604020202020204" pitchFamily="34" charset="-128"/>
              </a:rPr>
              <a:t>every </a:t>
            </a:r>
            <a:r>
              <a:rPr lang="en-US" sz="2400" i="1">
                <a:latin typeface="Arial Unicode MS" panose="020B0604020202020204" pitchFamily="34" charset="-128"/>
                <a:ea typeface="Arial Unicode MS" panose="020B0604020202020204" pitchFamily="34" charset="-128"/>
                <a:cs typeface="Arial Unicode MS" panose="020B0604020202020204" pitchFamily="34" charset="-128"/>
              </a:rPr>
              <a:t>M </a:t>
            </a:r>
            <a:r>
              <a:rPr lang="en-US" sz="2400">
                <a:latin typeface="Arial Unicode MS" panose="020B0604020202020204" pitchFamily="34" charset="-128"/>
                <a:ea typeface="Arial Unicode MS" panose="020B0604020202020204" pitchFamily="34" charset="-128"/>
                <a:cs typeface="Arial Unicode MS" panose="020B0604020202020204" pitchFamily="34" charset="-128"/>
              </a:rPr>
              <a:t>in address descriptor of </a:t>
            </a:r>
            <a:r>
              <a:rPr lang="en-US" sz="2400" i="1">
                <a:latin typeface="Arial Unicode MS" panose="020B0604020202020204" pitchFamily="34" charset="-128"/>
                <a:ea typeface="Arial Unicode MS" panose="020B0604020202020204" pitchFamily="34" charset="-128"/>
                <a:cs typeface="Arial Unicode MS" panose="020B0604020202020204" pitchFamily="34" charset="-128"/>
              </a:rPr>
              <a:t>y</a:t>
            </a:r>
            <a:r>
              <a:rPr lang="en-US" sz="2400">
                <a:latin typeface="Arial Unicode MS" panose="020B0604020202020204" pitchFamily="34" charset="-128"/>
                <a:ea typeface="Arial Unicode MS" panose="020B0604020202020204" pitchFamily="34" charset="-128"/>
                <a:cs typeface="Arial Unicode MS" panose="020B0604020202020204" pitchFamily="34" charset="-128"/>
              </a:rPr>
              <a:t>;</a:t>
            </a:r>
            <a:br>
              <a:rPr lang="en-US" sz="2400">
                <a:latin typeface="Arial Unicode MS" panose="020B0604020202020204" pitchFamily="34" charset="-128"/>
                <a:ea typeface="Arial Unicode MS" panose="020B0604020202020204" pitchFamily="34" charset="-128"/>
                <a:cs typeface="Arial Unicode MS" panose="020B0604020202020204" pitchFamily="34" charset="-128"/>
              </a:rPr>
            </a:br>
            <a:r>
              <a:rPr lang="en-US" sz="2400" smtClean="0">
                <a:latin typeface="Arial Unicode MS" panose="020B0604020202020204" pitchFamily="34" charset="-128"/>
                <a:ea typeface="Arial Unicode MS" panose="020B0604020202020204" pitchFamily="34" charset="-128"/>
                <a:cs typeface="Arial Unicode MS" panose="020B0604020202020204" pitchFamily="34" charset="-128"/>
              </a:rPr>
              <a:t>	Return </a:t>
            </a:r>
            <a:r>
              <a:rPr lang="en-US" sz="2400">
                <a:latin typeface="Arial Unicode MS" panose="020B0604020202020204" pitchFamily="34" charset="-128"/>
                <a:ea typeface="Arial Unicode MS" panose="020B0604020202020204" pitchFamily="34" charset="-128"/>
                <a:cs typeface="Arial Unicode MS" panose="020B0604020202020204" pitchFamily="34" charset="-128"/>
              </a:rPr>
              <a:t>register </a:t>
            </a:r>
            <a:r>
              <a:rPr lang="en-US" sz="2400" i="1" smtClean="0">
                <a:latin typeface="Arial Unicode MS" panose="020B0604020202020204" pitchFamily="34" charset="-128"/>
                <a:ea typeface="Arial Unicode MS" panose="020B0604020202020204" pitchFamily="34" charset="-128"/>
                <a:cs typeface="Arial Unicode MS" panose="020B0604020202020204" pitchFamily="34" charset="-128"/>
              </a:rPr>
              <a:t>R</a:t>
            </a:r>
          </a:p>
          <a:p>
            <a:pPr marL="457200" indent="-457200">
              <a:lnSpc>
                <a:spcPct val="100000"/>
              </a:lnSpc>
              <a:spcBef>
                <a:spcPts val="0"/>
              </a:spcBef>
              <a:buFont typeface="+mj-lt"/>
              <a:buAutoNum type="arabicPeriod" startAt="4"/>
            </a:pPr>
            <a:r>
              <a:rPr lang="en-US" sz="2400" smtClean="0">
                <a:latin typeface="Arial Unicode MS" panose="020B0604020202020204" pitchFamily="34" charset="-128"/>
                <a:ea typeface="Arial Unicode MS" panose="020B0604020202020204" pitchFamily="34" charset="-128"/>
                <a:cs typeface="Arial Unicode MS" panose="020B0604020202020204" pitchFamily="34" charset="-128"/>
              </a:rPr>
              <a:t>If not used in the block or no suitable register return a memory</a:t>
            </a:r>
            <a:br>
              <a:rPr lang="en-US" sz="2400" smtClean="0">
                <a:latin typeface="Arial Unicode MS" panose="020B0604020202020204" pitchFamily="34" charset="-128"/>
                <a:ea typeface="Arial Unicode MS" panose="020B0604020202020204" pitchFamily="34" charset="-128"/>
                <a:cs typeface="Arial Unicode MS" panose="020B0604020202020204" pitchFamily="34" charset="-128"/>
              </a:rPr>
            </a:br>
            <a:r>
              <a:rPr lang="en-US" sz="2400" smtClean="0">
                <a:latin typeface="Arial Unicode MS" panose="020B0604020202020204" pitchFamily="34" charset="-128"/>
                <a:ea typeface="Arial Unicode MS" panose="020B0604020202020204" pitchFamily="34" charset="-128"/>
                <a:cs typeface="Arial Unicode MS" panose="020B0604020202020204" pitchFamily="34" charset="-128"/>
              </a:rPr>
              <a:t>location</a:t>
            </a:r>
            <a:endParaRPr lang="en-US" sz="240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Date Placeholder 3"/>
          <p:cNvSpPr>
            <a:spLocks noGrp="1"/>
          </p:cNvSpPr>
          <p:nvPr>
            <p:ph type="dt" sz="half" idx="10"/>
          </p:nvPr>
        </p:nvSpPr>
        <p:spPr/>
        <p:txBody>
          <a:bodyPr/>
          <a:lstStyle/>
          <a:p>
            <a:fld id="{3D90988E-2361-4C15-987C-7BB7AF52A35C}" type="datetime1">
              <a:rPr lang="en-US" smtClean="0"/>
              <a:t>8/19/2020</a:t>
            </a:fld>
            <a:endParaRPr lang="en-US"/>
          </a:p>
        </p:txBody>
      </p:sp>
      <p:sp>
        <p:nvSpPr>
          <p:cNvPr id="5" name="Slide Number Placeholder 4"/>
          <p:cNvSpPr>
            <a:spLocks noGrp="1"/>
          </p:cNvSpPr>
          <p:nvPr>
            <p:ph type="sldNum" sz="quarter" idx="12"/>
          </p:nvPr>
        </p:nvSpPr>
        <p:spPr/>
        <p:txBody>
          <a:bodyPr/>
          <a:lstStyle/>
          <a:p>
            <a:fld id="{2F37411B-2BDF-4BB5-B4EF-1D93D5B8FE57}" type="slidenum">
              <a:rPr lang="en-US" smtClean="0"/>
              <a:t>49</a:t>
            </a:fld>
            <a:endParaRPr lang="en-US"/>
          </a:p>
        </p:txBody>
      </p:sp>
      <p:sp>
        <p:nvSpPr>
          <p:cNvPr id="6" name="Footer Placeholder 5"/>
          <p:cNvSpPr>
            <a:spLocks noGrp="1"/>
          </p:cNvSpPr>
          <p:nvPr>
            <p:ph type="ftr" sz="quarter" idx="11"/>
          </p:nvPr>
        </p:nvSpPr>
        <p:spPr/>
        <p:txBody>
          <a:bodyPr/>
          <a:lstStyle/>
          <a:p>
            <a:r>
              <a:rPr lang="en-US" smtClean="0"/>
              <a:t>Dabal Mahara</a:t>
            </a:r>
            <a:endParaRPr lang="en-US"/>
          </a:p>
        </p:txBody>
      </p:sp>
    </p:spTree>
    <p:extLst>
      <p:ext uri="{BB962C8B-B14F-4D97-AF65-F5344CB8AC3E}">
        <p14:creationId xmlns:p14="http://schemas.microsoft.com/office/powerpoint/2010/main" val="30939813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smtClean="0">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rPr>
              <a:t>Input to  the Code Generator</a:t>
            </a:r>
            <a:endParaRPr lang="en-US" sz="3200">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Rectangle 3"/>
          <p:cNvSpPr>
            <a:spLocks noGrp="1" noChangeArrowheads="1"/>
          </p:cNvSpPr>
          <p:nvPr>
            <p:ph idx="1"/>
          </p:nvPr>
        </p:nvSpPr>
        <p:spPr/>
        <p:txBody>
          <a:bodyPr>
            <a:noAutofit/>
          </a:bodyPr>
          <a:lstStyle/>
          <a:p>
            <a:pPr eaLnBrk="1" hangingPunct="1">
              <a:lnSpc>
                <a:spcPct val="120000"/>
              </a:lnSpc>
            </a:pPr>
            <a:r>
              <a:rPr lang="en-US" altLang="zh-TW" sz="1800" smtClean="0">
                <a:latin typeface="Arial Unicode MS" panose="020B0604020202020204" pitchFamily="34" charset="-128"/>
                <a:ea typeface="Arial Unicode MS" panose="020B0604020202020204" pitchFamily="34" charset="-128"/>
                <a:cs typeface="Arial Unicode MS" panose="020B0604020202020204" pitchFamily="34" charset="-128"/>
              </a:rPr>
              <a:t>The input to the code generator is </a:t>
            </a:r>
          </a:p>
          <a:p>
            <a:pPr lvl="1" eaLnBrk="1" hangingPunct="1">
              <a:lnSpc>
                <a:spcPct val="120000"/>
              </a:lnSpc>
            </a:pPr>
            <a:r>
              <a:rPr lang="en-US" altLang="zh-TW" sz="1800" smtClean="0">
                <a:latin typeface="Arial Unicode MS" panose="020B0604020202020204" pitchFamily="34" charset="-128"/>
                <a:ea typeface="Arial Unicode MS" panose="020B0604020202020204" pitchFamily="34" charset="-128"/>
                <a:cs typeface="Arial Unicode MS" panose="020B0604020202020204" pitchFamily="34" charset="-128"/>
              </a:rPr>
              <a:t>The intermediate representation of the source program produced by the front-end along with the symbol table.</a:t>
            </a:r>
          </a:p>
          <a:p>
            <a:pPr eaLnBrk="1" hangingPunct="1">
              <a:lnSpc>
                <a:spcPct val="120000"/>
              </a:lnSpc>
            </a:pPr>
            <a:r>
              <a:rPr lang="en-US" altLang="zh-TW" sz="1800" smtClean="0">
                <a:latin typeface="Arial Unicode MS" panose="020B0604020202020204" pitchFamily="34" charset="-128"/>
                <a:ea typeface="Arial Unicode MS" panose="020B0604020202020204" pitchFamily="34" charset="-128"/>
                <a:cs typeface="Arial Unicode MS" panose="020B0604020202020204" pitchFamily="34" charset="-128"/>
              </a:rPr>
              <a:t>Choices for the IR</a:t>
            </a:r>
          </a:p>
          <a:p>
            <a:pPr lvl="1" eaLnBrk="1" hangingPunct="1">
              <a:lnSpc>
                <a:spcPct val="120000"/>
              </a:lnSpc>
            </a:pPr>
            <a:r>
              <a:rPr lang="en-US" altLang="zh-TW" sz="1800" smtClean="0">
                <a:latin typeface="Arial Unicode MS" panose="020B0604020202020204" pitchFamily="34" charset="-128"/>
                <a:ea typeface="Arial Unicode MS" panose="020B0604020202020204" pitchFamily="34" charset="-128"/>
                <a:cs typeface="Arial Unicode MS" panose="020B0604020202020204" pitchFamily="34" charset="-128"/>
              </a:rPr>
              <a:t>Three-address representations such as 3AC: quadruples, triples, indirect triples</a:t>
            </a:r>
          </a:p>
          <a:p>
            <a:pPr lvl="1" eaLnBrk="1" hangingPunct="1">
              <a:lnSpc>
                <a:spcPct val="120000"/>
              </a:lnSpc>
            </a:pPr>
            <a:r>
              <a:rPr lang="en-US" altLang="zh-TW" sz="1800" smtClean="0">
                <a:latin typeface="Arial Unicode MS" panose="020B0604020202020204" pitchFamily="34" charset="-128"/>
                <a:ea typeface="Arial Unicode MS" panose="020B0604020202020204" pitchFamily="34" charset="-128"/>
                <a:cs typeface="Arial Unicode MS" panose="020B0604020202020204" pitchFamily="34" charset="-128"/>
              </a:rPr>
              <a:t>Virtual machine representations:  bytecode</a:t>
            </a:r>
          </a:p>
          <a:p>
            <a:pPr lvl="1" eaLnBrk="1" hangingPunct="1">
              <a:lnSpc>
                <a:spcPct val="120000"/>
              </a:lnSpc>
            </a:pPr>
            <a:r>
              <a:rPr lang="en-US" altLang="zh-TW" sz="1800" smtClean="0">
                <a:latin typeface="Arial Unicode MS" panose="020B0604020202020204" pitchFamily="34" charset="-128"/>
                <a:ea typeface="Arial Unicode MS" panose="020B0604020202020204" pitchFamily="34" charset="-128"/>
                <a:cs typeface="Arial Unicode MS" panose="020B0604020202020204" pitchFamily="34" charset="-128"/>
              </a:rPr>
              <a:t>Linear representations: postfix notation</a:t>
            </a:r>
          </a:p>
          <a:p>
            <a:pPr lvl="1" eaLnBrk="1" hangingPunct="1">
              <a:lnSpc>
                <a:spcPct val="120000"/>
              </a:lnSpc>
            </a:pPr>
            <a:r>
              <a:rPr lang="en-US" altLang="zh-TW" sz="1800" smtClean="0">
                <a:latin typeface="Arial Unicode MS" panose="020B0604020202020204" pitchFamily="34" charset="-128"/>
                <a:ea typeface="Arial Unicode MS" panose="020B0604020202020204" pitchFamily="34" charset="-128"/>
                <a:cs typeface="Arial Unicode MS" panose="020B0604020202020204" pitchFamily="34" charset="-128"/>
              </a:rPr>
              <a:t>Graphical representation: syntax tree, DAG’s</a:t>
            </a:r>
          </a:p>
          <a:p>
            <a:pPr>
              <a:lnSpc>
                <a:spcPct val="120000"/>
              </a:lnSpc>
            </a:pP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Prior </a:t>
            </a:r>
            <a:r>
              <a:rPr lang="en-US" sz="1800">
                <a:latin typeface="Arial Unicode MS" panose="020B0604020202020204" pitchFamily="34" charset="-128"/>
                <a:ea typeface="Arial Unicode MS" panose="020B0604020202020204" pitchFamily="34" charset="-128"/>
                <a:cs typeface="Arial Unicode MS" panose="020B0604020202020204" pitchFamily="34" charset="-128"/>
              </a:rPr>
              <a:t>to code generation, the front end must be scanned, parsed and translated into intermediate representation along with necessary type checking. Therefore, input to code generation is assumed to be error-free.</a:t>
            </a:r>
            <a:br>
              <a:rPr lang="en-US" sz="1800">
                <a:latin typeface="Arial Unicode MS" panose="020B0604020202020204" pitchFamily="34" charset="-128"/>
                <a:ea typeface="Arial Unicode MS" panose="020B0604020202020204" pitchFamily="34" charset="-128"/>
                <a:cs typeface="Arial Unicode MS" panose="020B0604020202020204" pitchFamily="34" charset="-128"/>
              </a:rPr>
            </a:br>
            <a:r>
              <a:rPr lang="en-US" sz="1800">
                <a:latin typeface="Arial Unicode MS" panose="020B0604020202020204" pitchFamily="34" charset="-128"/>
                <a:ea typeface="Arial Unicode MS" panose="020B0604020202020204" pitchFamily="34" charset="-128"/>
                <a:cs typeface="Arial Unicode MS" panose="020B0604020202020204" pitchFamily="34" charset="-128"/>
              </a:rPr>
              <a:t/>
            </a:r>
            <a:br>
              <a:rPr lang="en-US" sz="1800">
                <a:latin typeface="Arial Unicode MS" panose="020B0604020202020204" pitchFamily="34" charset="-128"/>
                <a:ea typeface="Arial Unicode MS" panose="020B0604020202020204" pitchFamily="34" charset="-128"/>
                <a:cs typeface="Arial Unicode MS" panose="020B0604020202020204" pitchFamily="34" charset="-128"/>
              </a:rPr>
            </a:br>
            <a:endParaRPr lang="en-US" altLang="zh-TW" sz="1800" smtClean="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Date Placeholder 2"/>
          <p:cNvSpPr>
            <a:spLocks noGrp="1"/>
          </p:cNvSpPr>
          <p:nvPr>
            <p:ph type="dt" sz="half" idx="10"/>
          </p:nvPr>
        </p:nvSpPr>
        <p:spPr/>
        <p:txBody>
          <a:bodyPr/>
          <a:lstStyle/>
          <a:p>
            <a:fld id="{53B65CF7-7A5B-495F-91C4-DE294C689208}" type="datetime1">
              <a:rPr lang="en-US" smtClean="0"/>
              <a:t>8/19/2020</a:t>
            </a:fld>
            <a:endParaRPr lang="en-US"/>
          </a:p>
        </p:txBody>
      </p:sp>
      <p:sp>
        <p:nvSpPr>
          <p:cNvPr id="5" name="Slide Number Placeholder 4"/>
          <p:cNvSpPr>
            <a:spLocks noGrp="1"/>
          </p:cNvSpPr>
          <p:nvPr>
            <p:ph type="sldNum" sz="quarter" idx="12"/>
          </p:nvPr>
        </p:nvSpPr>
        <p:spPr/>
        <p:txBody>
          <a:bodyPr/>
          <a:lstStyle/>
          <a:p>
            <a:fld id="{2F37411B-2BDF-4BB5-B4EF-1D93D5B8FE57}" type="slidenum">
              <a:rPr lang="en-US" smtClean="0"/>
              <a:t>5</a:t>
            </a:fld>
            <a:endParaRPr lang="en-US"/>
          </a:p>
        </p:txBody>
      </p:sp>
      <p:sp>
        <p:nvSpPr>
          <p:cNvPr id="6" name="Footer Placeholder 5"/>
          <p:cNvSpPr>
            <a:spLocks noGrp="1"/>
          </p:cNvSpPr>
          <p:nvPr>
            <p:ph type="ftr" sz="quarter" idx="11"/>
          </p:nvPr>
        </p:nvSpPr>
        <p:spPr/>
        <p:txBody>
          <a:bodyPr/>
          <a:lstStyle/>
          <a:p>
            <a:r>
              <a:rPr lang="en-US" smtClean="0"/>
              <a:t>Dabal Mahara</a:t>
            </a:r>
            <a:endParaRPr lang="en-US"/>
          </a:p>
        </p:txBody>
      </p:sp>
    </p:spTree>
    <p:extLst>
      <p:ext uri="{BB962C8B-B14F-4D97-AF65-F5344CB8AC3E}">
        <p14:creationId xmlns:p14="http://schemas.microsoft.com/office/powerpoint/2010/main" val="303397669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smtClean="0">
                <a:solidFill>
                  <a:srgbClr val="C00000"/>
                </a:solidFill>
              </a:rPr>
              <a:t>code generation Example :    </a:t>
            </a:r>
            <a:r>
              <a:rPr lang="en-US" sz="3600" b="1" i="1">
                <a:latin typeface="Times New Roman" panose="02020603050405020304" pitchFamily="18" charset="0"/>
                <a:ea typeface="Times New Roman" panose="02020603050405020304" pitchFamily="18" charset="0"/>
              </a:rPr>
              <a:t>d= (a-b) + (a-c) + (a-c)</a:t>
            </a:r>
            <a:r>
              <a:rPr lang="en-US" sz="3600" b="1">
                <a:latin typeface="Times New Roman" panose="02020603050405020304" pitchFamily="18" charset="0"/>
                <a:ea typeface="Times New Roman" panose="02020603050405020304" pitchFamily="18" charset="0"/>
              </a:rPr>
              <a:t/>
            </a:r>
            <a:br>
              <a:rPr lang="en-US" sz="3600" b="1">
                <a:latin typeface="Times New Roman" panose="02020603050405020304" pitchFamily="18" charset="0"/>
                <a:ea typeface="Times New Roman" panose="02020603050405020304" pitchFamily="18" charset="0"/>
              </a:rPr>
            </a:br>
            <a:endParaRPr lang="en-US" sz="3600" b="1">
              <a:solidFill>
                <a:srgbClr val="C00000"/>
              </a:solidFill>
            </a:endParaRPr>
          </a:p>
        </p:txBody>
      </p:sp>
      <p:graphicFrame>
        <p:nvGraphicFramePr>
          <p:cNvPr id="6" name="Content Placeholder 3"/>
          <p:cNvGraphicFramePr>
            <a:graphicFrameLocks/>
          </p:cNvGraphicFramePr>
          <p:nvPr>
            <p:extLst>
              <p:ext uri="{D42A27DB-BD31-4B8C-83A1-F6EECF244321}">
                <p14:modId xmlns:p14="http://schemas.microsoft.com/office/powerpoint/2010/main" val="2109209668"/>
              </p:ext>
            </p:extLst>
          </p:nvPr>
        </p:nvGraphicFramePr>
        <p:xfrm>
          <a:off x="838198" y="2970878"/>
          <a:ext cx="8710612" cy="3322112"/>
        </p:xfrm>
        <a:graphic>
          <a:graphicData uri="http://schemas.openxmlformats.org/drawingml/2006/table">
            <a:tbl>
              <a:tblPr firstRow="1" firstCol="1" lastRow="1" lastCol="1" bandRow="1" bandCol="1"/>
              <a:tblGrid>
                <a:gridCol w="2177653"/>
                <a:gridCol w="2177653"/>
                <a:gridCol w="2177653"/>
                <a:gridCol w="2177653"/>
              </a:tblGrid>
              <a:tr h="369124">
                <a:tc>
                  <a:txBody>
                    <a:bodyPr/>
                    <a:lstStyle/>
                    <a:p>
                      <a:pPr marL="0" marR="0">
                        <a:spcBef>
                          <a:spcPts val="0"/>
                        </a:spcBef>
                        <a:spcAft>
                          <a:spcPts val="0"/>
                        </a:spcAft>
                      </a:pPr>
                      <a:r>
                        <a:rPr lang="en-US" sz="1800">
                          <a:effectLst/>
                        </a:rPr>
                        <a:t>Statements</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Code generated</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Register descriptor</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Address descriptor</a:t>
                      </a:r>
                      <a:endParaRPr lang="en-US" sz="1800">
                        <a:effectLst/>
                        <a:latin typeface="Times New Roman" panose="02020603050405020304" pitchFamily="18" charset="0"/>
                        <a:ea typeface="Times New Roman" panose="02020603050405020304" pitchFamily="18" charset="0"/>
                      </a:endParaRPr>
                    </a:p>
                  </a:txBody>
                  <a:tcPr marL="68580" marR="68580" marT="0" marB="0"/>
                </a:tc>
              </a:tr>
              <a:tr h="738247">
                <a:tc>
                  <a:txBody>
                    <a:bodyPr/>
                    <a:lstStyle/>
                    <a:p>
                      <a:pPr marL="0" marR="0">
                        <a:spcBef>
                          <a:spcPts val="0"/>
                        </a:spcBef>
                        <a:spcAft>
                          <a:spcPts val="0"/>
                        </a:spcAft>
                      </a:pPr>
                      <a:r>
                        <a:rPr lang="en-US" sz="1800">
                          <a:effectLst/>
                        </a:rPr>
                        <a:t>t = a-b </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MOV a, R0</a:t>
                      </a:r>
                    </a:p>
                    <a:p>
                      <a:pPr marL="0" marR="0">
                        <a:spcBef>
                          <a:spcPts val="0"/>
                        </a:spcBef>
                        <a:spcAft>
                          <a:spcPts val="0"/>
                        </a:spcAft>
                      </a:pPr>
                      <a:r>
                        <a:rPr lang="en-US" sz="1800">
                          <a:effectLst/>
                        </a:rPr>
                        <a:t>SUB b,R0</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R0 contains t</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t in R0</a:t>
                      </a:r>
                      <a:endParaRPr lang="en-US" sz="1800">
                        <a:effectLst/>
                        <a:latin typeface="Times New Roman" panose="02020603050405020304" pitchFamily="18" charset="0"/>
                        <a:ea typeface="Times New Roman" panose="02020603050405020304" pitchFamily="18" charset="0"/>
                      </a:endParaRPr>
                    </a:p>
                  </a:txBody>
                  <a:tcPr marL="68580" marR="68580" marT="0" marB="0"/>
                </a:tc>
              </a:tr>
              <a:tr h="738247">
                <a:tc>
                  <a:txBody>
                    <a:bodyPr/>
                    <a:lstStyle/>
                    <a:p>
                      <a:pPr marL="0" marR="0">
                        <a:spcBef>
                          <a:spcPts val="0"/>
                        </a:spcBef>
                        <a:spcAft>
                          <a:spcPts val="0"/>
                        </a:spcAft>
                      </a:pPr>
                      <a:r>
                        <a:rPr lang="en-US" sz="1800">
                          <a:effectLst/>
                        </a:rPr>
                        <a:t>u= a-c </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MOV a, R1</a:t>
                      </a:r>
                    </a:p>
                    <a:p>
                      <a:pPr marL="0" marR="0">
                        <a:spcBef>
                          <a:spcPts val="0"/>
                        </a:spcBef>
                        <a:spcAft>
                          <a:spcPts val="0"/>
                        </a:spcAft>
                      </a:pPr>
                      <a:r>
                        <a:rPr lang="en-US" sz="1800">
                          <a:effectLst/>
                        </a:rPr>
                        <a:t>SUB c,R1</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R0 contains t</a:t>
                      </a:r>
                    </a:p>
                    <a:p>
                      <a:pPr marL="0" marR="0">
                        <a:spcBef>
                          <a:spcPts val="0"/>
                        </a:spcBef>
                        <a:spcAft>
                          <a:spcPts val="0"/>
                        </a:spcAft>
                      </a:pPr>
                      <a:r>
                        <a:rPr lang="en-US" sz="1800">
                          <a:effectLst/>
                        </a:rPr>
                        <a:t>R1 contains u</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t in R0</a:t>
                      </a:r>
                    </a:p>
                    <a:p>
                      <a:pPr marL="0" marR="0">
                        <a:spcBef>
                          <a:spcPts val="0"/>
                        </a:spcBef>
                        <a:spcAft>
                          <a:spcPts val="0"/>
                        </a:spcAft>
                      </a:pPr>
                      <a:r>
                        <a:rPr lang="en-US" sz="1800">
                          <a:effectLst/>
                        </a:rPr>
                        <a:t>u in R1</a:t>
                      </a:r>
                      <a:endParaRPr lang="en-US" sz="1800">
                        <a:effectLst/>
                        <a:latin typeface="Times New Roman" panose="02020603050405020304" pitchFamily="18" charset="0"/>
                        <a:ea typeface="Times New Roman" panose="02020603050405020304" pitchFamily="18" charset="0"/>
                      </a:endParaRPr>
                    </a:p>
                  </a:txBody>
                  <a:tcPr marL="68580" marR="68580" marT="0" marB="0"/>
                </a:tc>
              </a:tr>
              <a:tr h="738247">
                <a:tc>
                  <a:txBody>
                    <a:bodyPr/>
                    <a:lstStyle/>
                    <a:p>
                      <a:pPr marL="0" marR="0">
                        <a:spcBef>
                          <a:spcPts val="0"/>
                        </a:spcBef>
                        <a:spcAft>
                          <a:spcPts val="0"/>
                        </a:spcAft>
                      </a:pPr>
                      <a:r>
                        <a:rPr lang="en-US" sz="1800">
                          <a:effectLst/>
                        </a:rPr>
                        <a:t>v= t+u</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ADD R1,R0</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R0 contains v</a:t>
                      </a:r>
                    </a:p>
                    <a:p>
                      <a:pPr marL="0" marR="0">
                        <a:spcBef>
                          <a:spcPts val="0"/>
                        </a:spcBef>
                        <a:spcAft>
                          <a:spcPts val="0"/>
                        </a:spcAft>
                      </a:pPr>
                      <a:r>
                        <a:rPr lang="en-US" sz="1800">
                          <a:effectLst/>
                        </a:rPr>
                        <a:t>R1 contains u</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u in R1</a:t>
                      </a:r>
                    </a:p>
                    <a:p>
                      <a:pPr marL="0" marR="0">
                        <a:spcBef>
                          <a:spcPts val="0"/>
                        </a:spcBef>
                        <a:spcAft>
                          <a:spcPts val="0"/>
                        </a:spcAft>
                      </a:pPr>
                      <a:r>
                        <a:rPr lang="en-US" sz="1800">
                          <a:effectLst/>
                        </a:rPr>
                        <a:t>v in R0</a:t>
                      </a:r>
                      <a:endParaRPr lang="en-US" sz="1800">
                        <a:effectLst/>
                        <a:latin typeface="Times New Roman" panose="02020603050405020304" pitchFamily="18" charset="0"/>
                        <a:ea typeface="Times New Roman" panose="02020603050405020304" pitchFamily="18" charset="0"/>
                      </a:endParaRPr>
                    </a:p>
                  </a:txBody>
                  <a:tcPr marL="68580" marR="68580" marT="0" marB="0"/>
                </a:tc>
              </a:tr>
              <a:tr h="738247">
                <a:tc>
                  <a:txBody>
                    <a:bodyPr/>
                    <a:lstStyle/>
                    <a:p>
                      <a:pPr marL="0" marR="0">
                        <a:spcBef>
                          <a:spcPts val="0"/>
                        </a:spcBef>
                        <a:spcAft>
                          <a:spcPts val="0"/>
                        </a:spcAft>
                      </a:pPr>
                      <a:r>
                        <a:rPr lang="en-US" sz="1800">
                          <a:effectLst/>
                        </a:rPr>
                        <a:t>d= v+u</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ADD R1,R0</a:t>
                      </a:r>
                    </a:p>
                    <a:p>
                      <a:pPr marL="0" marR="0">
                        <a:spcBef>
                          <a:spcPts val="0"/>
                        </a:spcBef>
                        <a:spcAft>
                          <a:spcPts val="0"/>
                        </a:spcAft>
                      </a:pPr>
                      <a:r>
                        <a:rPr lang="en-US" sz="1800">
                          <a:effectLst/>
                        </a:rPr>
                        <a:t>MOV R0,d</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R0 contains d</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d in R0</a:t>
                      </a:r>
                    </a:p>
                    <a:p>
                      <a:pPr marL="0" marR="0">
                        <a:spcBef>
                          <a:spcPts val="0"/>
                        </a:spcBef>
                        <a:spcAft>
                          <a:spcPts val="0"/>
                        </a:spcAft>
                      </a:pPr>
                      <a:r>
                        <a:rPr lang="en-US" sz="1800">
                          <a:effectLst/>
                        </a:rPr>
                        <a:t>d in R0 and memory</a:t>
                      </a:r>
                      <a:endParaRPr lang="en-US" sz="1800">
                        <a:effectLst/>
                        <a:latin typeface="Times New Roman" panose="02020603050405020304" pitchFamily="18" charset="0"/>
                        <a:ea typeface="Times New Roman" panose="02020603050405020304" pitchFamily="18" charset="0"/>
                      </a:endParaRPr>
                    </a:p>
                  </a:txBody>
                  <a:tcPr marL="68580" marR="68580" marT="0" marB="0"/>
                </a:tc>
              </a:tr>
            </a:tbl>
          </a:graphicData>
        </a:graphic>
      </p:graphicFrame>
      <p:sp>
        <p:nvSpPr>
          <p:cNvPr id="7" name="Rectangle 6"/>
          <p:cNvSpPr/>
          <p:nvPr/>
        </p:nvSpPr>
        <p:spPr>
          <a:xfrm>
            <a:off x="1447799" y="908775"/>
            <a:ext cx="6867525" cy="2062103"/>
          </a:xfrm>
          <a:prstGeom prst="rect">
            <a:avLst/>
          </a:prstGeom>
        </p:spPr>
        <p:txBody>
          <a:bodyPr wrap="square">
            <a:spAutoFit/>
          </a:bodyPr>
          <a:lstStyle/>
          <a:p>
            <a:r>
              <a:rPr lang="en-US" sz="2000">
                <a:latin typeface="Times New Roman" panose="02020603050405020304" pitchFamily="18" charset="0"/>
                <a:ea typeface="Times New Roman" panose="02020603050405020304" pitchFamily="18" charset="0"/>
              </a:rPr>
              <a:t> </a:t>
            </a:r>
          </a:p>
          <a:p>
            <a:r>
              <a:rPr lang="en-US" sz="2800" smtClean="0">
                <a:latin typeface="Times New Roman" panose="02020603050405020304" pitchFamily="18" charset="0"/>
                <a:ea typeface="Times New Roman" panose="02020603050405020304" pitchFamily="18" charset="0"/>
              </a:rPr>
              <a:t>Three- address code:</a:t>
            </a:r>
            <a:r>
              <a:rPr lang="en-US" sz="2000">
                <a:latin typeface="Times New Roman" panose="02020603050405020304" pitchFamily="18" charset="0"/>
                <a:ea typeface="Times New Roman" panose="02020603050405020304" pitchFamily="18" charset="0"/>
              </a:rPr>
              <a:t>	</a:t>
            </a:r>
            <a:endParaRPr lang="en-US" sz="2000" smtClean="0">
              <a:latin typeface="Times New Roman" panose="02020603050405020304" pitchFamily="18" charset="0"/>
              <a:ea typeface="Times New Roman" panose="02020603050405020304" pitchFamily="18" charset="0"/>
            </a:endParaRPr>
          </a:p>
          <a:p>
            <a:r>
              <a:rPr lang="en-US" sz="2000" smtClean="0">
                <a:latin typeface="Times New Roman" panose="02020603050405020304" pitchFamily="18" charset="0"/>
                <a:ea typeface="Times New Roman" panose="02020603050405020304" pitchFamily="18" charset="0"/>
              </a:rPr>
              <a:t>	t </a:t>
            </a:r>
            <a:r>
              <a:rPr lang="en-US" sz="2000">
                <a:latin typeface="Times New Roman" panose="02020603050405020304" pitchFamily="18" charset="0"/>
                <a:ea typeface="Times New Roman" panose="02020603050405020304" pitchFamily="18" charset="0"/>
              </a:rPr>
              <a:t>:=  a-b;</a:t>
            </a:r>
          </a:p>
          <a:p>
            <a:r>
              <a:rPr lang="en-US" sz="2000">
                <a:latin typeface="Times New Roman" panose="02020603050405020304" pitchFamily="18" charset="0"/>
                <a:ea typeface="Times New Roman" panose="02020603050405020304" pitchFamily="18" charset="0"/>
              </a:rPr>
              <a:t>	u := a-c;</a:t>
            </a:r>
          </a:p>
          <a:p>
            <a:r>
              <a:rPr lang="en-US" sz="2000">
                <a:latin typeface="Times New Roman" panose="02020603050405020304" pitchFamily="18" charset="0"/>
                <a:ea typeface="Times New Roman" panose="02020603050405020304" pitchFamily="18" charset="0"/>
              </a:rPr>
              <a:t>	v := t+u;</a:t>
            </a:r>
          </a:p>
          <a:p>
            <a:pPr indent="457200"/>
            <a:r>
              <a:rPr lang="en-US" sz="2000" smtClean="0">
                <a:latin typeface="Times New Roman" panose="02020603050405020304" pitchFamily="18" charset="0"/>
                <a:ea typeface="Times New Roman" panose="02020603050405020304" pitchFamily="18" charset="0"/>
              </a:rPr>
              <a:t>	d </a:t>
            </a:r>
            <a:r>
              <a:rPr lang="en-US" sz="2000">
                <a:latin typeface="Times New Roman" panose="02020603050405020304" pitchFamily="18" charset="0"/>
                <a:ea typeface="Times New Roman" panose="02020603050405020304" pitchFamily="18" charset="0"/>
              </a:rPr>
              <a:t>:= u+v;</a:t>
            </a:r>
            <a:endParaRPr lang="en-US" sz="2000">
              <a:effectLst/>
              <a:latin typeface="Times New Roman" panose="02020603050405020304" pitchFamily="18" charset="0"/>
              <a:ea typeface="Times New Roman" panose="02020603050405020304" pitchFamily="18" charset="0"/>
            </a:endParaRPr>
          </a:p>
        </p:txBody>
      </p:sp>
      <p:sp>
        <p:nvSpPr>
          <p:cNvPr id="3" name="Date Placeholder 2"/>
          <p:cNvSpPr>
            <a:spLocks noGrp="1"/>
          </p:cNvSpPr>
          <p:nvPr>
            <p:ph type="dt" sz="half" idx="10"/>
          </p:nvPr>
        </p:nvSpPr>
        <p:spPr/>
        <p:txBody>
          <a:bodyPr/>
          <a:lstStyle/>
          <a:p>
            <a:fld id="{C79361DF-2D1D-44DA-8032-7C005C24169E}" type="datetime1">
              <a:rPr lang="en-US" smtClean="0"/>
              <a:t>8/19/2020</a:t>
            </a:fld>
            <a:endParaRPr lang="en-US"/>
          </a:p>
        </p:txBody>
      </p:sp>
      <p:sp>
        <p:nvSpPr>
          <p:cNvPr id="4" name="Slide Number Placeholder 3"/>
          <p:cNvSpPr>
            <a:spLocks noGrp="1"/>
          </p:cNvSpPr>
          <p:nvPr>
            <p:ph type="sldNum" sz="quarter" idx="12"/>
          </p:nvPr>
        </p:nvSpPr>
        <p:spPr/>
        <p:txBody>
          <a:bodyPr/>
          <a:lstStyle/>
          <a:p>
            <a:fld id="{2F37411B-2BDF-4BB5-B4EF-1D93D5B8FE57}" type="slidenum">
              <a:rPr lang="en-US" smtClean="0"/>
              <a:t>50</a:t>
            </a:fld>
            <a:endParaRPr lang="en-US"/>
          </a:p>
        </p:txBody>
      </p:sp>
      <p:sp>
        <p:nvSpPr>
          <p:cNvPr id="5" name="Footer Placeholder 4"/>
          <p:cNvSpPr>
            <a:spLocks noGrp="1"/>
          </p:cNvSpPr>
          <p:nvPr>
            <p:ph type="ftr" sz="quarter" idx="11"/>
          </p:nvPr>
        </p:nvSpPr>
        <p:spPr/>
        <p:txBody>
          <a:bodyPr/>
          <a:lstStyle/>
          <a:p>
            <a:r>
              <a:rPr lang="en-US" smtClean="0"/>
              <a:t>Dabal Mahara</a:t>
            </a:r>
            <a:endParaRPr lang="en-US"/>
          </a:p>
        </p:txBody>
      </p:sp>
    </p:spTree>
    <p:extLst>
      <p:ext uri="{BB962C8B-B14F-4D97-AF65-F5344CB8AC3E}">
        <p14:creationId xmlns:p14="http://schemas.microsoft.com/office/powerpoint/2010/main" val="218960555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35025"/>
          </a:xfrm>
        </p:spPr>
        <p:style>
          <a:lnRef idx="1">
            <a:schemeClr val="accent1"/>
          </a:lnRef>
          <a:fillRef idx="3">
            <a:schemeClr val="accent1"/>
          </a:fillRef>
          <a:effectRef idx="2">
            <a:schemeClr val="accent1"/>
          </a:effectRef>
          <a:fontRef idx="minor">
            <a:schemeClr val="lt1"/>
          </a:fontRef>
        </p:style>
        <p:txBody>
          <a:bodyPr>
            <a:normAutofit/>
          </a:bodyPr>
          <a:lstStyle/>
          <a:p>
            <a:pPr algn="ctr"/>
            <a:r>
              <a:rPr lang="en-US" sz="4800" b="1" smtClean="0">
                <a:ln w="6600">
                  <a:solidFill>
                    <a:schemeClr val="accent2"/>
                  </a:solidFill>
                  <a:prstDash val="solid"/>
                </a:ln>
                <a:solidFill>
                  <a:srgbClr val="FFFFFF"/>
                </a:solidFill>
                <a:effectLst>
                  <a:outerShdw dist="38100" dir="2700000" algn="tl" rotWithShape="0">
                    <a:schemeClr val="accent2"/>
                  </a:outerShdw>
                </a:effectLst>
              </a:rPr>
              <a:t>Code Optimization</a:t>
            </a:r>
            <a:endParaRPr lang="en-US" sz="4800" b="1">
              <a:ln w="6600">
                <a:solidFill>
                  <a:schemeClr val="accent2"/>
                </a:solidFill>
                <a:prstDash val="solid"/>
              </a:ln>
              <a:solidFill>
                <a:srgbClr val="FFFFFF"/>
              </a:solidFill>
              <a:effectLst>
                <a:outerShdw dist="38100" dir="2700000" algn="tl" rotWithShape="0">
                  <a:schemeClr val="accent2"/>
                </a:outerShdw>
              </a:effectLst>
            </a:endParaRPr>
          </a:p>
        </p:txBody>
      </p:sp>
      <p:sp>
        <p:nvSpPr>
          <p:cNvPr id="3" name="Content Placeholder 2"/>
          <p:cNvSpPr>
            <a:spLocks noGrp="1"/>
          </p:cNvSpPr>
          <p:nvPr>
            <p:ph idx="1"/>
          </p:nvPr>
        </p:nvSpPr>
        <p:spPr>
          <a:xfrm>
            <a:off x="838200" y="1690688"/>
            <a:ext cx="10515600" cy="4351338"/>
          </a:xfrm>
        </p:spPr>
        <p:txBody>
          <a:bodyPr>
            <a:normAutofit/>
          </a:bodyPr>
          <a:lstStyle/>
          <a:p>
            <a:r>
              <a:rPr lang="en-GB" sz="2400">
                <a:latin typeface="Arial Unicode MS" panose="020B0604020202020204" pitchFamily="34" charset="-128"/>
                <a:ea typeface="Arial Unicode MS" panose="020B0604020202020204" pitchFamily="34" charset="-128"/>
                <a:cs typeface="Arial Unicode MS" panose="020B0604020202020204" pitchFamily="34" charset="-128"/>
              </a:rPr>
              <a:t>Code Optimization phase </a:t>
            </a:r>
            <a:r>
              <a:rPr lang="en-GB" sz="2400" smtClean="0">
                <a:latin typeface="Arial Unicode MS" panose="020B0604020202020204" pitchFamily="34" charset="-128"/>
                <a:ea typeface="Arial Unicode MS" panose="020B0604020202020204" pitchFamily="34" charset="-128"/>
                <a:cs typeface="Arial Unicode MS" panose="020B0604020202020204" pitchFamily="34" charset="-128"/>
              </a:rPr>
              <a:t>is </a:t>
            </a:r>
            <a:r>
              <a:rPr lang="en-GB" sz="2400">
                <a:latin typeface="Arial Unicode MS" panose="020B0604020202020204" pitchFamily="34" charset="-128"/>
                <a:ea typeface="Arial Unicode MS" panose="020B0604020202020204" pitchFamily="34" charset="-128"/>
                <a:cs typeface="Arial Unicode MS" panose="020B0604020202020204" pitchFamily="34" charset="-128"/>
              </a:rPr>
              <a:t>mainly </a:t>
            </a:r>
            <a:r>
              <a:rPr lang="en-GB" sz="2400" smtClean="0">
                <a:latin typeface="Arial Unicode MS" panose="020B0604020202020204" pitchFamily="34" charset="-128"/>
                <a:ea typeface="Arial Unicode MS" panose="020B0604020202020204" pitchFamily="34" charset="-128"/>
                <a:cs typeface="Arial Unicode MS" panose="020B0604020202020204" pitchFamily="34" charset="-128"/>
              </a:rPr>
              <a:t>used </a:t>
            </a:r>
            <a:r>
              <a:rPr lang="en-GB" sz="2400">
                <a:latin typeface="Arial Unicode MS" panose="020B0604020202020204" pitchFamily="34" charset="-128"/>
                <a:ea typeface="Arial Unicode MS" panose="020B0604020202020204" pitchFamily="34" charset="-128"/>
                <a:cs typeface="Arial Unicode MS" panose="020B0604020202020204" pitchFamily="34" charset="-128"/>
              </a:rPr>
              <a:t>to optimize the code for better utilization of memory and reduce the time taken for execution</a:t>
            </a:r>
            <a:r>
              <a:rPr lang="en-GB" sz="2400" smtClean="0">
                <a:latin typeface="Arial Unicode MS" panose="020B0604020202020204" pitchFamily="34" charset="-128"/>
                <a:ea typeface="Arial Unicode MS" panose="020B0604020202020204" pitchFamily="34" charset="-128"/>
                <a:cs typeface="Arial Unicode MS" panose="020B0604020202020204" pitchFamily="34" charset="-128"/>
              </a:rPr>
              <a:t>.</a:t>
            </a:r>
          </a:p>
          <a:p>
            <a:r>
              <a:rPr lang="en-GB" sz="240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GB" sz="2400">
                <a:latin typeface="Arial Unicode MS" panose="020B0604020202020204" pitchFamily="34" charset="-128"/>
                <a:ea typeface="Arial Unicode MS" panose="020B0604020202020204" pitchFamily="34" charset="-128"/>
                <a:cs typeface="Arial Unicode MS" panose="020B0604020202020204" pitchFamily="34" charset="-128"/>
              </a:rPr>
              <a:t>Code optimization takes input from intermediate code generator and performs machine independent optimization. </a:t>
            </a:r>
            <a:endParaRPr lang="en-GB" sz="2400" smtClean="0">
              <a:latin typeface="Arial Unicode MS" panose="020B0604020202020204" pitchFamily="34" charset="-128"/>
              <a:ea typeface="Arial Unicode MS" panose="020B0604020202020204" pitchFamily="34" charset="-128"/>
              <a:cs typeface="Arial Unicode MS" panose="020B0604020202020204" pitchFamily="34" charset="-128"/>
            </a:endParaRPr>
          </a:p>
          <a:p>
            <a:r>
              <a:rPr lang="en-GB" sz="2400" smtClean="0">
                <a:latin typeface="Arial Unicode MS" panose="020B0604020202020204" pitchFamily="34" charset="-128"/>
                <a:ea typeface="Arial Unicode MS" panose="020B0604020202020204" pitchFamily="34" charset="-128"/>
                <a:cs typeface="Arial Unicode MS" panose="020B0604020202020204" pitchFamily="34" charset="-128"/>
              </a:rPr>
              <a:t>Code </a:t>
            </a:r>
            <a:r>
              <a:rPr lang="en-GB" sz="2400">
                <a:latin typeface="Arial Unicode MS" panose="020B0604020202020204" pitchFamily="34" charset="-128"/>
                <a:ea typeface="Arial Unicode MS" panose="020B0604020202020204" pitchFamily="34" charset="-128"/>
                <a:cs typeface="Arial Unicode MS" panose="020B0604020202020204" pitchFamily="34" charset="-128"/>
              </a:rPr>
              <a:t>optimizer may also take input from code generator and perform machine dependent code optimization. </a:t>
            </a:r>
            <a:endParaRPr lang="en-GB" sz="2400" smtClean="0">
              <a:latin typeface="Arial Unicode MS" panose="020B0604020202020204" pitchFamily="34" charset="-128"/>
              <a:ea typeface="Arial Unicode MS" panose="020B0604020202020204" pitchFamily="34" charset="-128"/>
              <a:cs typeface="Arial Unicode MS" panose="020B0604020202020204" pitchFamily="34" charset="-128"/>
            </a:endParaRPr>
          </a:p>
          <a:p>
            <a:r>
              <a:rPr lang="en-GB" sz="2400" smtClean="0">
                <a:latin typeface="Arial Unicode MS" panose="020B0604020202020204" pitchFamily="34" charset="-128"/>
                <a:ea typeface="Arial Unicode MS" panose="020B0604020202020204" pitchFamily="34" charset="-128"/>
                <a:cs typeface="Arial Unicode MS" panose="020B0604020202020204" pitchFamily="34" charset="-128"/>
              </a:rPr>
              <a:t>Compilers </a:t>
            </a:r>
            <a:r>
              <a:rPr lang="en-GB" sz="2400">
                <a:latin typeface="Arial Unicode MS" panose="020B0604020202020204" pitchFamily="34" charset="-128"/>
                <a:ea typeface="Arial Unicode MS" panose="020B0604020202020204" pitchFamily="34" charset="-128"/>
                <a:cs typeface="Arial Unicode MS" panose="020B0604020202020204" pitchFamily="34" charset="-128"/>
              </a:rPr>
              <a:t>that use code optimization transformations are called as optimizing compilers. </a:t>
            </a:r>
            <a:endParaRPr lang="en-GB" sz="2400" smtClean="0">
              <a:latin typeface="Arial Unicode MS" panose="020B0604020202020204" pitchFamily="34" charset="-128"/>
              <a:ea typeface="Arial Unicode MS" panose="020B0604020202020204" pitchFamily="34" charset="-128"/>
              <a:cs typeface="Arial Unicode MS" panose="020B0604020202020204" pitchFamily="34" charset="-128"/>
            </a:endParaRPr>
          </a:p>
          <a:p>
            <a:r>
              <a:rPr lang="en-GB" sz="2400" smtClean="0">
                <a:latin typeface="Arial Unicode MS" panose="020B0604020202020204" pitchFamily="34" charset="-128"/>
                <a:ea typeface="Arial Unicode MS" panose="020B0604020202020204" pitchFamily="34" charset="-128"/>
                <a:cs typeface="Arial Unicode MS" panose="020B0604020202020204" pitchFamily="34" charset="-128"/>
              </a:rPr>
              <a:t>Code </a:t>
            </a:r>
            <a:r>
              <a:rPr lang="en-GB" sz="2400">
                <a:latin typeface="Arial Unicode MS" panose="020B0604020202020204" pitchFamily="34" charset="-128"/>
                <a:ea typeface="Arial Unicode MS" panose="020B0604020202020204" pitchFamily="34" charset="-128"/>
                <a:cs typeface="Arial Unicode MS" panose="020B0604020202020204" pitchFamily="34" charset="-128"/>
              </a:rPr>
              <a:t>optimization does not consider target machine properties for optimization (like register allocation and memory management) if input is from intermediate code generator.</a:t>
            </a:r>
            <a:endParaRPr lang="en-US" sz="240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US" sz="240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Date Placeholder 3"/>
          <p:cNvSpPr>
            <a:spLocks noGrp="1"/>
          </p:cNvSpPr>
          <p:nvPr>
            <p:ph type="dt" sz="half" idx="10"/>
          </p:nvPr>
        </p:nvSpPr>
        <p:spPr/>
        <p:txBody>
          <a:bodyPr/>
          <a:lstStyle/>
          <a:p>
            <a:fld id="{E490A01A-8187-48C8-9C31-D3482DA3D9C4}" type="datetime1">
              <a:rPr lang="en-US" smtClean="0"/>
              <a:t>8/19/2020</a:t>
            </a:fld>
            <a:endParaRPr lang="en-US"/>
          </a:p>
        </p:txBody>
      </p:sp>
      <p:sp>
        <p:nvSpPr>
          <p:cNvPr id="5" name="Slide Number Placeholder 4"/>
          <p:cNvSpPr>
            <a:spLocks noGrp="1"/>
          </p:cNvSpPr>
          <p:nvPr>
            <p:ph type="sldNum" sz="quarter" idx="12"/>
          </p:nvPr>
        </p:nvSpPr>
        <p:spPr/>
        <p:txBody>
          <a:bodyPr/>
          <a:lstStyle/>
          <a:p>
            <a:fld id="{2F37411B-2BDF-4BB5-B4EF-1D93D5B8FE57}" type="slidenum">
              <a:rPr lang="en-US" smtClean="0"/>
              <a:t>51</a:t>
            </a:fld>
            <a:endParaRPr lang="en-US"/>
          </a:p>
        </p:txBody>
      </p:sp>
      <p:sp>
        <p:nvSpPr>
          <p:cNvPr id="6" name="Footer Placeholder 5"/>
          <p:cNvSpPr>
            <a:spLocks noGrp="1"/>
          </p:cNvSpPr>
          <p:nvPr>
            <p:ph type="ftr" sz="quarter" idx="11"/>
          </p:nvPr>
        </p:nvSpPr>
        <p:spPr/>
        <p:txBody>
          <a:bodyPr/>
          <a:lstStyle/>
          <a:p>
            <a:r>
              <a:rPr lang="en-US" smtClean="0"/>
              <a:t>Dabal Mahara</a:t>
            </a:r>
            <a:endParaRPr lang="en-US"/>
          </a:p>
        </p:txBody>
      </p:sp>
    </p:spTree>
    <p:extLst>
      <p:ext uri="{BB962C8B-B14F-4D97-AF65-F5344CB8AC3E}">
        <p14:creationId xmlns:p14="http://schemas.microsoft.com/office/powerpoint/2010/main" val="125412836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smtClean="0">
                <a:solidFill>
                  <a:srgbClr val="C00000"/>
                </a:solidFill>
              </a:rPr>
              <a:t>Contd...</a:t>
            </a:r>
            <a:endParaRPr lang="en-US" sz="4000">
              <a:solidFill>
                <a:srgbClr val="C00000"/>
              </a:solidFill>
            </a:endParaRPr>
          </a:p>
        </p:txBody>
      </p:sp>
      <p:sp>
        <p:nvSpPr>
          <p:cNvPr id="3" name="Content Placeholder 2"/>
          <p:cNvSpPr>
            <a:spLocks noGrp="1"/>
          </p:cNvSpPr>
          <p:nvPr>
            <p:ph idx="1"/>
          </p:nvPr>
        </p:nvSpPr>
        <p:spPr>
          <a:xfrm>
            <a:off x="838200" y="1690688"/>
            <a:ext cx="10515600" cy="4351338"/>
          </a:xfrm>
        </p:spPr>
        <p:txBody>
          <a:bodyPr>
            <a:normAutofit/>
          </a:bodyPr>
          <a:lstStyle/>
          <a:p>
            <a:r>
              <a:rPr lang="en-GB" sz="2000">
                <a:latin typeface="Arial Unicode MS" panose="020B0604020202020204" pitchFamily="34" charset="-128"/>
                <a:ea typeface="Arial Unicode MS" panose="020B0604020202020204" pitchFamily="34" charset="-128"/>
                <a:cs typeface="Arial Unicode MS" panose="020B0604020202020204" pitchFamily="34" charset="-128"/>
              </a:rPr>
              <a:t>It implies that amount of time taken for optimization should be very less when compared to the reduction of overall execution time. Generally, a fast non optimizing compilers are preferred for debugging </a:t>
            </a:r>
            <a:r>
              <a:rPr lang="en-GB" sz="2000" smtClean="0">
                <a:latin typeface="Arial Unicode MS" panose="020B0604020202020204" pitchFamily="34" charset="-128"/>
                <a:ea typeface="Arial Unicode MS" panose="020B0604020202020204" pitchFamily="34" charset="-128"/>
                <a:cs typeface="Arial Unicode MS" panose="020B0604020202020204" pitchFamily="34" charset="-128"/>
              </a:rPr>
              <a:t>programs.</a:t>
            </a:r>
          </a:p>
          <a:p>
            <a:r>
              <a:rPr lang="en-US" sz="2000">
                <a:solidFill>
                  <a:srgbClr val="0070C0"/>
                </a:solidFill>
                <a:latin typeface="Arial Unicode MS" panose="020B0604020202020204" pitchFamily="34" charset="-128"/>
                <a:ea typeface="Arial Unicode MS" panose="020B0604020202020204" pitchFamily="34" charset="-128"/>
                <a:cs typeface="Arial Unicode MS" panose="020B0604020202020204" pitchFamily="34" charset="-128"/>
              </a:rPr>
              <a:t>Local Optimization</a:t>
            </a:r>
            <a:r>
              <a:rPr lang="en-US" sz="2000" smtClean="0">
                <a:solidFill>
                  <a:srgbClr val="0070C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rPr>
              <a:t>Consider </a:t>
            </a:r>
            <a:r>
              <a:rPr lang="en-US" sz="2000">
                <a:latin typeface="Arial Unicode MS" panose="020B0604020202020204" pitchFamily="34" charset="-128"/>
                <a:ea typeface="Arial Unicode MS" panose="020B0604020202020204" pitchFamily="34" charset="-128"/>
                <a:cs typeface="Arial Unicode MS" panose="020B0604020202020204" pitchFamily="34" charset="-128"/>
              </a:rPr>
              <a:t>each basic block by itself. (</a:t>
            </a:r>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rPr>
              <a:t>All compilers.)</a:t>
            </a:r>
          </a:p>
          <a:p>
            <a:r>
              <a:rPr lang="en-US" sz="200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000" smtClean="0">
                <a:solidFill>
                  <a:srgbClr val="0070C0"/>
                </a:solidFill>
                <a:latin typeface="Arial Unicode MS" panose="020B0604020202020204" pitchFamily="34" charset="-128"/>
                <a:ea typeface="Arial Unicode MS" panose="020B0604020202020204" pitchFamily="34" charset="-128"/>
                <a:cs typeface="Arial Unicode MS" panose="020B0604020202020204" pitchFamily="34" charset="-128"/>
              </a:rPr>
              <a:t>Global </a:t>
            </a:r>
            <a:r>
              <a:rPr lang="en-US" sz="2000">
                <a:solidFill>
                  <a:srgbClr val="0070C0"/>
                </a:solidFill>
                <a:latin typeface="Arial Unicode MS" panose="020B0604020202020204" pitchFamily="34" charset="-128"/>
                <a:ea typeface="Arial Unicode MS" panose="020B0604020202020204" pitchFamily="34" charset="-128"/>
                <a:cs typeface="Arial Unicode MS" panose="020B0604020202020204" pitchFamily="34" charset="-128"/>
              </a:rPr>
              <a:t>Optimization</a:t>
            </a:r>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rPr>
              <a:t>: Consider </a:t>
            </a:r>
            <a:r>
              <a:rPr lang="en-US" sz="2000">
                <a:latin typeface="Arial Unicode MS" panose="020B0604020202020204" pitchFamily="34" charset="-128"/>
                <a:ea typeface="Arial Unicode MS" panose="020B0604020202020204" pitchFamily="34" charset="-128"/>
                <a:cs typeface="Arial Unicode MS" panose="020B0604020202020204" pitchFamily="34" charset="-128"/>
              </a:rPr>
              <a:t>each procedure by itself. (</a:t>
            </a:r>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rPr>
              <a:t>Mostcompilers.)</a:t>
            </a:r>
          </a:p>
          <a:p>
            <a:r>
              <a:rPr lang="en-US" sz="200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000" smtClean="0">
                <a:solidFill>
                  <a:srgbClr val="0070C0"/>
                </a:solidFill>
                <a:latin typeface="Arial Unicode MS" panose="020B0604020202020204" pitchFamily="34" charset="-128"/>
                <a:ea typeface="Arial Unicode MS" panose="020B0604020202020204" pitchFamily="34" charset="-128"/>
                <a:cs typeface="Arial Unicode MS" panose="020B0604020202020204" pitchFamily="34" charset="-128"/>
              </a:rPr>
              <a:t>Inter-Procedural </a:t>
            </a:r>
            <a:r>
              <a:rPr lang="en-US" sz="2000">
                <a:solidFill>
                  <a:srgbClr val="0070C0"/>
                </a:solidFill>
                <a:latin typeface="Arial Unicode MS" panose="020B0604020202020204" pitchFamily="34" charset="-128"/>
                <a:ea typeface="Arial Unicode MS" panose="020B0604020202020204" pitchFamily="34" charset="-128"/>
                <a:cs typeface="Arial Unicode MS" panose="020B0604020202020204" pitchFamily="34" charset="-128"/>
              </a:rPr>
              <a:t>Optimization</a:t>
            </a:r>
            <a:r>
              <a:rPr lang="en-US" sz="2000" smtClean="0">
                <a:solidFill>
                  <a:srgbClr val="0070C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rPr>
              <a:t>Consider </a:t>
            </a:r>
            <a:r>
              <a:rPr lang="en-US" sz="2000">
                <a:latin typeface="Arial Unicode MS" panose="020B0604020202020204" pitchFamily="34" charset="-128"/>
                <a:ea typeface="Arial Unicode MS" panose="020B0604020202020204" pitchFamily="34" charset="-128"/>
                <a:cs typeface="Arial Unicode MS" panose="020B0604020202020204" pitchFamily="34" charset="-128"/>
              </a:rPr>
              <a:t>the control flow between procedures</a:t>
            </a:r>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000">
                <a:latin typeface="Arial Unicode MS" panose="020B0604020202020204" pitchFamily="34" charset="-128"/>
                <a:ea typeface="Arial Unicode MS" panose="020B0604020202020204" pitchFamily="34" charset="-128"/>
                <a:cs typeface="Arial Unicode MS" panose="020B0604020202020204" pitchFamily="34" charset="-128"/>
              </a:rPr>
              <a:t>A few compilers do this.)</a:t>
            </a:r>
            <a:br>
              <a:rPr lang="en-US" sz="2000">
                <a:latin typeface="Arial Unicode MS" panose="020B0604020202020204" pitchFamily="34" charset="-128"/>
                <a:ea typeface="Arial Unicode MS" panose="020B0604020202020204" pitchFamily="34" charset="-128"/>
                <a:cs typeface="Arial Unicode MS" panose="020B0604020202020204" pitchFamily="34" charset="-128"/>
              </a:rPr>
            </a:br>
            <a:r>
              <a:rPr lang="en-US" sz="2000">
                <a:latin typeface="Arial Unicode MS" panose="020B0604020202020204" pitchFamily="34" charset="-128"/>
                <a:ea typeface="Arial Unicode MS" panose="020B0604020202020204" pitchFamily="34" charset="-128"/>
                <a:cs typeface="Arial Unicode MS" panose="020B0604020202020204" pitchFamily="34" charset="-128"/>
              </a:rPr>
              <a:t/>
            </a:r>
            <a:br>
              <a:rPr lang="en-US" sz="2000">
                <a:latin typeface="Arial Unicode MS" panose="020B0604020202020204" pitchFamily="34" charset="-128"/>
                <a:ea typeface="Arial Unicode MS" panose="020B0604020202020204" pitchFamily="34" charset="-128"/>
                <a:cs typeface="Arial Unicode MS" panose="020B0604020202020204" pitchFamily="34" charset="-128"/>
              </a:rPr>
            </a:br>
            <a:endParaRPr lang="en-US" sz="200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Date Placeholder 3"/>
          <p:cNvSpPr>
            <a:spLocks noGrp="1"/>
          </p:cNvSpPr>
          <p:nvPr>
            <p:ph type="dt" sz="half" idx="10"/>
          </p:nvPr>
        </p:nvSpPr>
        <p:spPr/>
        <p:txBody>
          <a:bodyPr/>
          <a:lstStyle/>
          <a:p>
            <a:fld id="{4D95C701-6B40-4EAC-B045-6E87FDE7975D}" type="datetime1">
              <a:rPr lang="en-US" smtClean="0"/>
              <a:t>8/19/2020</a:t>
            </a:fld>
            <a:endParaRPr lang="en-US"/>
          </a:p>
        </p:txBody>
      </p:sp>
      <p:sp>
        <p:nvSpPr>
          <p:cNvPr id="5" name="Slide Number Placeholder 4"/>
          <p:cNvSpPr>
            <a:spLocks noGrp="1"/>
          </p:cNvSpPr>
          <p:nvPr>
            <p:ph type="sldNum" sz="quarter" idx="12"/>
          </p:nvPr>
        </p:nvSpPr>
        <p:spPr/>
        <p:txBody>
          <a:bodyPr/>
          <a:lstStyle/>
          <a:p>
            <a:fld id="{2F37411B-2BDF-4BB5-B4EF-1D93D5B8FE57}" type="slidenum">
              <a:rPr lang="en-US" smtClean="0"/>
              <a:t>52</a:t>
            </a:fld>
            <a:endParaRPr lang="en-US"/>
          </a:p>
        </p:txBody>
      </p:sp>
      <p:sp>
        <p:nvSpPr>
          <p:cNvPr id="6" name="Footer Placeholder 5"/>
          <p:cNvSpPr>
            <a:spLocks noGrp="1"/>
          </p:cNvSpPr>
          <p:nvPr>
            <p:ph type="ftr" sz="quarter" idx="11"/>
          </p:nvPr>
        </p:nvSpPr>
        <p:spPr/>
        <p:txBody>
          <a:bodyPr/>
          <a:lstStyle/>
          <a:p>
            <a:r>
              <a:rPr lang="en-US" smtClean="0"/>
              <a:t>Dabal Mahara</a:t>
            </a:r>
            <a:endParaRPr lang="en-US"/>
          </a:p>
        </p:txBody>
      </p:sp>
    </p:spTree>
    <p:extLst>
      <p:ext uri="{BB962C8B-B14F-4D97-AF65-F5344CB8AC3E}">
        <p14:creationId xmlns:p14="http://schemas.microsoft.com/office/powerpoint/2010/main" val="13074752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7976"/>
            <a:ext cx="10515600" cy="577850"/>
          </a:xfrm>
        </p:spPr>
        <p:txBody>
          <a:bodyPr>
            <a:normAutofit fontScale="90000"/>
          </a:bodyPr>
          <a:lstStyle/>
          <a:p>
            <a:r>
              <a:rPr lang="en-US" sz="3100" b="1" dirty="0" smtClean="0">
                <a:solidFill>
                  <a:srgbClr val="C00000"/>
                </a:solidFill>
                <a:latin typeface="Arial Unicode MS" panose="020B0604020202020204" pitchFamily="34" charset="-128"/>
                <a:ea typeface="Arial Unicode MS" panose="020B0604020202020204" pitchFamily="34" charset="-128"/>
                <a:cs typeface="Arial Unicode MS" panose="020B0604020202020204" pitchFamily="34" charset="-128"/>
              </a:rPr>
              <a:t>Peephole</a:t>
            </a:r>
            <a:r>
              <a:rPr lang="en-US" sz="3600" b="1" dirty="0" smtClean="0">
                <a:solidFill>
                  <a:srgbClr val="C00000"/>
                </a:solidFill>
                <a:latin typeface="Arial Unicode MS" panose="020B0604020202020204" pitchFamily="34" charset="-128"/>
                <a:ea typeface="Arial Unicode MS" panose="020B0604020202020204" pitchFamily="34" charset="-128"/>
                <a:cs typeface="Arial Unicode MS" panose="020B0604020202020204" pitchFamily="34" charset="-128"/>
              </a:rPr>
              <a:t> Optimization</a:t>
            </a:r>
            <a:endParaRPr lang="en-US" sz="3600" b="1" dirty="0">
              <a:solidFill>
                <a:srgbClr val="C00000"/>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 name="Content Placeholder 4"/>
          <p:cNvSpPr>
            <a:spLocks noGrp="1"/>
          </p:cNvSpPr>
          <p:nvPr>
            <p:ph idx="1"/>
          </p:nvPr>
        </p:nvSpPr>
        <p:spPr>
          <a:xfrm>
            <a:off x="838200" y="1103313"/>
            <a:ext cx="9777413" cy="5603875"/>
          </a:xfrm>
        </p:spPr>
        <p:txBody>
          <a:bodyPr>
            <a:noAutofit/>
          </a:bodyPr>
          <a:lstStyle/>
          <a:p>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M</a:t>
            </a:r>
            <a:r>
              <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rPr>
              <a:t>ost of the compilers produce good code through careful instruction selection and register allocation.</a:t>
            </a:r>
          </a:p>
          <a:p>
            <a:r>
              <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rPr>
              <a:t>A few use an alternative strategy: they generate naive code and then improve the quality of the target code by applying optimizing transformations to the target program.</a:t>
            </a:r>
          </a:p>
          <a:p>
            <a:r>
              <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rPr>
              <a:t>This naive process of statement-by-statement </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code generation often produce </a:t>
            </a:r>
            <a:r>
              <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rPr>
              <a:t>redundant instructions </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that can be optimize to save time and space </a:t>
            </a:r>
            <a:r>
              <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rPr>
              <a:t>requirement of </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target program</a:t>
            </a:r>
            <a:r>
              <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rPr>
              <a:t>.</a:t>
            </a:r>
          </a:p>
          <a:p>
            <a:r>
              <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rPr>
              <a:t>A simple but effective technique for locally improving the target code is peephole optimization, which examines </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a short sequence of target instructions in a </a:t>
            </a:r>
            <a:r>
              <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rPr>
              <a:t>window  (</a:t>
            </a:r>
            <a:r>
              <a:rPr lang="en-US" sz="2000" i="1" dirty="0">
                <a:latin typeface="Arial Unicode MS" panose="020B0604020202020204" pitchFamily="34" charset="-128"/>
                <a:ea typeface="Arial Unicode MS" panose="020B0604020202020204" pitchFamily="34" charset="-128"/>
                <a:cs typeface="Arial Unicode MS" panose="020B0604020202020204" pitchFamily="34" charset="-128"/>
              </a:rPr>
              <a:t>peephole</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 and replaces the instructions by a faster and/or </a:t>
            </a:r>
            <a:r>
              <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rPr>
              <a:t>shorter sequence </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whenever possible</a:t>
            </a:r>
            <a:r>
              <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rPr>
              <a:t>.</a:t>
            </a:r>
          </a:p>
          <a:p>
            <a:r>
              <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rPr>
              <a:t>Peephole optimization can also be applied directly after intermediate code generation to improve the IR.</a:t>
            </a:r>
          </a:p>
          <a:p>
            <a:pPr marL="0" indent="0">
              <a:buNone/>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
            </a:r>
            <a:b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b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
            </a:r>
            <a:b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b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
            </a:r>
            <a:b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br>
            <a:endPar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US" sz="20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Date Placeholder 2"/>
          <p:cNvSpPr>
            <a:spLocks noGrp="1"/>
          </p:cNvSpPr>
          <p:nvPr>
            <p:ph type="dt" sz="half" idx="10"/>
          </p:nvPr>
        </p:nvSpPr>
        <p:spPr/>
        <p:txBody>
          <a:bodyPr/>
          <a:lstStyle/>
          <a:p>
            <a:fld id="{658B1871-91B1-44C9-ABBC-A0454904C191}" type="datetime1">
              <a:rPr lang="en-US" smtClean="0"/>
              <a:t>8/19/2020</a:t>
            </a:fld>
            <a:endParaRPr lang="en-US"/>
          </a:p>
        </p:txBody>
      </p:sp>
      <p:sp>
        <p:nvSpPr>
          <p:cNvPr id="4" name="Slide Number Placeholder 3"/>
          <p:cNvSpPr>
            <a:spLocks noGrp="1"/>
          </p:cNvSpPr>
          <p:nvPr>
            <p:ph type="sldNum" sz="quarter" idx="12"/>
          </p:nvPr>
        </p:nvSpPr>
        <p:spPr/>
        <p:txBody>
          <a:bodyPr/>
          <a:lstStyle/>
          <a:p>
            <a:fld id="{2F37411B-2BDF-4BB5-B4EF-1D93D5B8FE57}" type="slidenum">
              <a:rPr lang="en-US" smtClean="0"/>
              <a:t>53</a:t>
            </a:fld>
            <a:endParaRPr lang="en-US"/>
          </a:p>
        </p:txBody>
      </p:sp>
      <p:sp>
        <p:nvSpPr>
          <p:cNvPr id="6" name="Footer Placeholder 5"/>
          <p:cNvSpPr>
            <a:spLocks noGrp="1"/>
          </p:cNvSpPr>
          <p:nvPr>
            <p:ph type="ftr" sz="quarter" idx="11"/>
          </p:nvPr>
        </p:nvSpPr>
        <p:spPr/>
        <p:txBody>
          <a:bodyPr/>
          <a:lstStyle/>
          <a:p>
            <a:r>
              <a:rPr lang="en-US" smtClean="0"/>
              <a:t>Dabal Mahara</a:t>
            </a:r>
            <a:endParaRPr lang="en-US"/>
          </a:p>
        </p:txBody>
      </p:sp>
    </p:spTree>
    <p:extLst>
      <p:ext uri="{BB962C8B-B14F-4D97-AF65-F5344CB8AC3E}">
        <p14:creationId xmlns:p14="http://schemas.microsoft.com/office/powerpoint/2010/main" val="406467444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C00000"/>
                </a:solidFill>
              </a:rPr>
              <a:t>contd...</a:t>
            </a:r>
            <a:endParaRPr lang="en-US">
              <a:solidFill>
                <a:srgbClr val="C00000"/>
              </a:solidFill>
            </a:endParaRPr>
          </a:p>
        </p:txBody>
      </p:sp>
      <p:sp>
        <p:nvSpPr>
          <p:cNvPr id="3" name="Content Placeholder 2"/>
          <p:cNvSpPr>
            <a:spLocks noGrp="1"/>
          </p:cNvSpPr>
          <p:nvPr>
            <p:ph idx="1"/>
          </p:nvPr>
        </p:nvSpPr>
        <p:spPr/>
        <p:txBody>
          <a:bodyPr>
            <a:normAutofit lnSpcReduction="10000"/>
          </a:bodyPr>
          <a:lstStyle/>
          <a:p>
            <a:r>
              <a:rPr lang="en-US">
                <a:latin typeface="Arial Unicode MS" panose="020B0604020202020204" pitchFamily="34" charset="-128"/>
                <a:ea typeface="Arial Unicode MS" panose="020B0604020202020204" pitchFamily="34" charset="-128"/>
                <a:cs typeface="Arial Unicode MS" panose="020B0604020202020204" pitchFamily="34" charset="-128"/>
              </a:rPr>
              <a:t>The peephole is a small, sliding window on a program.</a:t>
            </a:r>
          </a:p>
          <a:p>
            <a:r>
              <a:rPr lang="en-US">
                <a:latin typeface="Arial Unicode MS" panose="020B0604020202020204" pitchFamily="34" charset="-128"/>
                <a:ea typeface="Arial Unicode MS" panose="020B0604020202020204" pitchFamily="34" charset="-128"/>
                <a:cs typeface="Arial Unicode MS" panose="020B0604020202020204" pitchFamily="34" charset="-128"/>
              </a:rPr>
              <a:t>That is,  </a:t>
            </a:r>
            <a:r>
              <a:rPr lang="en-US"/>
              <a:t>the “peephole” is a short sequence of (usually contiguous) instructions</a:t>
            </a:r>
            <a:br>
              <a:rPr lang="en-US"/>
            </a:br>
            <a:r>
              <a:rPr lang="en-US"/>
              <a:t>– The optimizer replaces the sequence with another equivalent one (but faster)</a:t>
            </a:r>
            <a:br>
              <a:rPr lang="en-US"/>
            </a:br>
            <a:r>
              <a:rPr lang="en-US">
                <a:latin typeface="Arial Unicode MS" panose="020B0604020202020204" pitchFamily="34" charset="-128"/>
                <a:ea typeface="Arial Unicode MS" panose="020B0604020202020204" pitchFamily="34" charset="-128"/>
                <a:cs typeface="Arial Unicode MS" panose="020B0604020202020204" pitchFamily="34" charset="-128"/>
              </a:rPr>
              <a:t>Typical optimizations:</a:t>
            </a:r>
            <a:br>
              <a:rPr lang="en-US">
                <a:latin typeface="Arial Unicode MS" panose="020B0604020202020204" pitchFamily="34" charset="-128"/>
                <a:ea typeface="Arial Unicode MS" panose="020B0604020202020204" pitchFamily="34" charset="-128"/>
                <a:cs typeface="Arial Unicode MS" panose="020B0604020202020204" pitchFamily="34" charset="-128"/>
              </a:rPr>
            </a:br>
            <a:r>
              <a:rPr lang="en-US">
                <a:latin typeface="Arial Unicode MS" panose="020B0604020202020204" pitchFamily="34" charset="-128"/>
                <a:ea typeface="Arial Unicode MS" panose="020B0604020202020204" pitchFamily="34" charset="-128"/>
                <a:cs typeface="Arial Unicode MS" panose="020B0604020202020204" pitchFamily="34" charset="-128"/>
              </a:rPr>
              <a:t>– Redundant instruction elimination</a:t>
            </a:r>
            <a:br>
              <a:rPr lang="en-US">
                <a:latin typeface="Arial Unicode MS" panose="020B0604020202020204" pitchFamily="34" charset="-128"/>
                <a:ea typeface="Arial Unicode MS" panose="020B0604020202020204" pitchFamily="34" charset="-128"/>
                <a:cs typeface="Arial Unicode MS" panose="020B0604020202020204" pitchFamily="34" charset="-128"/>
              </a:rPr>
            </a:br>
            <a:r>
              <a:rPr lang="en-US">
                <a:latin typeface="Arial Unicode MS" panose="020B0604020202020204" pitchFamily="34" charset="-128"/>
                <a:ea typeface="Arial Unicode MS" panose="020B0604020202020204" pitchFamily="34" charset="-128"/>
                <a:cs typeface="Arial Unicode MS" panose="020B0604020202020204" pitchFamily="34" charset="-128"/>
              </a:rPr>
              <a:t>– Flow-of-control optimizations</a:t>
            </a:r>
            <a:br>
              <a:rPr lang="en-US">
                <a:latin typeface="Arial Unicode MS" panose="020B0604020202020204" pitchFamily="34" charset="-128"/>
                <a:ea typeface="Arial Unicode MS" panose="020B0604020202020204" pitchFamily="34" charset="-128"/>
                <a:cs typeface="Arial Unicode MS" panose="020B0604020202020204" pitchFamily="34" charset="-128"/>
              </a:rPr>
            </a:br>
            <a:r>
              <a:rPr lang="en-US">
                <a:latin typeface="Arial Unicode MS" panose="020B0604020202020204" pitchFamily="34" charset="-128"/>
                <a:ea typeface="Arial Unicode MS" panose="020B0604020202020204" pitchFamily="34" charset="-128"/>
                <a:cs typeface="Arial Unicode MS" panose="020B0604020202020204" pitchFamily="34" charset="-128"/>
              </a:rPr>
              <a:t>– Algebraic simplifications</a:t>
            </a:r>
            <a:br>
              <a:rPr lang="en-US">
                <a:latin typeface="Arial Unicode MS" panose="020B0604020202020204" pitchFamily="34" charset="-128"/>
                <a:ea typeface="Arial Unicode MS" panose="020B0604020202020204" pitchFamily="34" charset="-128"/>
                <a:cs typeface="Arial Unicode MS" panose="020B0604020202020204" pitchFamily="34" charset="-128"/>
              </a:rPr>
            </a:br>
            <a:r>
              <a:rPr lang="en-US">
                <a:latin typeface="Arial Unicode MS" panose="020B0604020202020204" pitchFamily="34" charset="-128"/>
                <a:ea typeface="Arial Unicode MS" panose="020B0604020202020204" pitchFamily="34" charset="-128"/>
                <a:cs typeface="Arial Unicode MS" panose="020B0604020202020204" pitchFamily="34" charset="-128"/>
              </a:rPr>
              <a:t>– Use of machine idioms</a:t>
            </a:r>
            <a:br>
              <a:rPr lang="en-US">
                <a:latin typeface="Arial Unicode MS" panose="020B0604020202020204" pitchFamily="34" charset="-128"/>
                <a:ea typeface="Arial Unicode MS" panose="020B0604020202020204" pitchFamily="34" charset="-128"/>
                <a:cs typeface="Arial Unicode MS" panose="020B0604020202020204" pitchFamily="34" charset="-128"/>
              </a:rPr>
            </a:br>
            <a:endParaRPr lang="en-US"/>
          </a:p>
        </p:txBody>
      </p:sp>
      <p:sp>
        <p:nvSpPr>
          <p:cNvPr id="4" name="Date Placeholder 3"/>
          <p:cNvSpPr>
            <a:spLocks noGrp="1"/>
          </p:cNvSpPr>
          <p:nvPr>
            <p:ph type="dt" sz="half" idx="10"/>
          </p:nvPr>
        </p:nvSpPr>
        <p:spPr/>
        <p:txBody>
          <a:bodyPr/>
          <a:lstStyle/>
          <a:p>
            <a:fld id="{0A11DFC9-DBF3-47C5-92DA-385CDEE50B4B}" type="datetime1">
              <a:rPr lang="en-US" smtClean="0"/>
              <a:t>8/19/2020</a:t>
            </a:fld>
            <a:endParaRPr lang="en-US"/>
          </a:p>
        </p:txBody>
      </p:sp>
      <p:sp>
        <p:nvSpPr>
          <p:cNvPr id="5" name="Slide Number Placeholder 4"/>
          <p:cNvSpPr>
            <a:spLocks noGrp="1"/>
          </p:cNvSpPr>
          <p:nvPr>
            <p:ph type="sldNum" sz="quarter" idx="12"/>
          </p:nvPr>
        </p:nvSpPr>
        <p:spPr/>
        <p:txBody>
          <a:bodyPr/>
          <a:lstStyle/>
          <a:p>
            <a:fld id="{2F37411B-2BDF-4BB5-B4EF-1D93D5B8FE57}" type="slidenum">
              <a:rPr lang="en-US" smtClean="0"/>
              <a:t>54</a:t>
            </a:fld>
            <a:endParaRPr lang="en-US"/>
          </a:p>
        </p:txBody>
      </p:sp>
      <p:sp>
        <p:nvSpPr>
          <p:cNvPr id="6" name="Footer Placeholder 5"/>
          <p:cNvSpPr>
            <a:spLocks noGrp="1"/>
          </p:cNvSpPr>
          <p:nvPr>
            <p:ph type="ftr" sz="quarter" idx="11"/>
          </p:nvPr>
        </p:nvSpPr>
        <p:spPr/>
        <p:txBody>
          <a:bodyPr/>
          <a:lstStyle/>
          <a:p>
            <a:r>
              <a:rPr lang="en-US" smtClean="0"/>
              <a:t>Dabal Mahara</a:t>
            </a:r>
            <a:endParaRPr lang="en-US"/>
          </a:p>
        </p:txBody>
      </p:sp>
    </p:spTree>
    <p:extLst>
      <p:ext uri="{BB962C8B-B14F-4D97-AF65-F5344CB8AC3E}">
        <p14:creationId xmlns:p14="http://schemas.microsoft.com/office/powerpoint/2010/main" val="104967726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1050" y="622300"/>
            <a:ext cx="10515600" cy="563563"/>
          </a:xfrm>
        </p:spPr>
        <p:txBody>
          <a:bodyPr>
            <a:noAutofit/>
          </a:bodyPr>
          <a:lstStyle/>
          <a:p>
            <a:r>
              <a:rPr lang="en-US" sz="3200" b="1" smtClean="0">
                <a:solidFill>
                  <a:srgbClr val="C00000"/>
                </a:solidFill>
              </a:rPr>
              <a:t/>
            </a:r>
            <a:br>
              <a:rPr lang="en-US" sz="3200" b="1" smtClean="0">
                <a:solidFill>
                  <a:srgbClr val="C00000"/>
                </a:solidFill>
              </a:rPr>
            </a:br>
            <a:r>
              <a:rPr lang="en-US" sz="3200" b="1">
                <a:solidFill>
                  <a:srgbClr val="C00000"/>
                </a:solidFill>
              </a:rPr>
              <a:t/>
            </a:r>
            <a:br>
              <a:rPr lang="en-US" sz="3200" b="1">
                <a:solidFill>
                  <a:srgbClr val="C00000"/>
                </a:solidFill>
              </a:rPr>
            </a:br>
            <a:r>
              <a:rPr lang="en-US" sz="3200" b="1" smtClean="0">
                <a:solidFill>
                  <a:srgbClr val="C00000"/>
                </a:solidFill>
              </a:rPr>
              <a:t>Eliminating </a:t>
            </a:r>
            <a:r>
              <a:rPr lang="en-US" sz="3200" b="1">
                <a:solidFill>
                  <a:srgbClr val="C00000"/>
                </a:solidFill>
              </a:rPr>
              <a:t>Redundant Loads and Stores</a:t>
            </a:r>
            <a:br>
              <a:rPr lang="en-US" sz="3200" b="1">
                <a:solidFill>
                  <a:srgbClr val="C00000"/>
                </a:solidFill>
              </a:rPr>
            </a:br>
            <a:r>
              <a:rPr lang="en-US" sz="3200" b="1">
                <a:solidFill>
                  <a:srgbClr val="C00000"/>
                </a:solidFill>
              </a:rPr>
              <a:t/>
            </a:r>
            <a:br>
              <a:rPr lang="en-US" sz="3200" b="1">
                <a:solidFill>
                  <a:srgbClr val="C00000"/>
                </a:solidFill>
              </a:rPr>
            </a:br>
            <a:endParaRPr lang="en-US" sz="3200" b="1">
              <a:solidFill>
                <a:srgbClr val="C00000"/>
              </a:solidFill>
            </a:endParaRPr>
          </a:p>
        </p:txBody>
      </p:sp>
      <p:sp>
        <p:nvSpPr>
          <p:cNvPr id="3" name="Content Placeholder 2"/>
          <p:cNvSpPr>
            <a:spLocks noGrp="1"/>
          </p:cNvSpPr>
          <p:nvPr>
            <p:ph idx="1"/>
          </p:nvPr>
        </p:nvSpPr>
        <p:spPr>
          <a:xfrm>
            <a:off x="1052513" y="1471613"/>
            <a:ext cx="9220200" cy="4705350"/>
          </a:xfrm>
        </p:spPr>
        <p:txBody>
          <a:bodyPr>
            <a:noAutofit/>
          </a:bodyPr>
          <a:lstStyle/>
          <a:p>
            <a:r>
              <a:rPr lang="en-US" sz="2400" smtClean="0">
                <a:latin typeface="Arial Unicode MS" panose="020B0604020202020204" pitchFamily="34" charset="-128"/>
                <a:ea typeface="Arial Unicode MS" panose="020B0604020202020204" pitchFamily="34" charset="-128"/>
                <a:cs typeface="Arial Unicode MS" panose="020B0604020202020204" pitchFamily="34" charset="-128"/>
              </a:rPr>
              <a:t>Consider</a:t>
            </a:r>
          </a:p>
          <a:p>
            <a:pPr marL="0" indent="0">
              <a:lnSpc>
                <a:spcPct val="150000"/>
              </a:lnSpc>
              <a:buNone/>
            </a:pPr>
            <a:r>
              <a:rPr lang="en-US" sz="2400" b="1" smtClean="0">
                <a:latin typeface="Arial Unicode MS" panose="020B0604020202020204" pitchFamily="34" charset="-128"/>
                <a:ea typeface="Arial Unicode MS" panose="020B0604020202020204" pitchFamily="34" charset="-128"/>
                <a:cs typeface="Arial Unicode MS" panose="020B0604020202020204" pitchFamily="34" charset="-128"/>
              </a:rPr>
              <a:t>	MOV </a:t>
            </a:r>
            <a:r>
              <a:rPr lang="en-US" sz="2400" b="1">
                <a:latin typeface="Arial Unicode MS" panose="020B0604020202020204" pitchFamily="34" charset="-128"/>
                <a:ea typeface="Arial Unicode MS" panose="020B0604020202020204" pitchFamily="34" charset="-128"/>
                <a:cs typeface="Arial Unicode MS" panose="020B0604020202020204" pitchFamily="34" charset="-128"/>
              </a:rPr>
              <a:t>R0,a</a:t>
            </a:r>
            <a:r>
              <a:rPr lang="en-US" sz="2400">
                <a:latin typeface="Arial Unicode MS" panose="020B0604020202020204" pitchFamily="34" charset="-128"/>
                <a:ea typeface="Arial Unicode MS" panose="020B0604020202020204" pitchFamily="34" charset="-128"/>
                <a:cs typeface="Arial Unicode MS" panose="020B0604020202020204" pitchFamily="34" charset="-128"/>
              </a:rPr>
              <a:t/>
            </a:r>
            <a:br>
              <a:rPr lang="en-US" sz="2400">
                <a:latin typeface="Arial Unicode MS" panose="020B0604020202020204" pitchFamily="34" charset="-128"/>
                <a:ea typeface="Arial Unicode MS" panose="020B0604020202020204" pitchFamily="34" charset="-128"/>
                <a:cs typeface="Arial Unicode MS" panose="020B0604020202020204" pitchFamily="34" charset="-128"/>
              </a:rPr>
            </a:br>
            <a:r>
              <a:rPr lang="en-US" sz="240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b="1" smtClean="0">
                <a:latin typeface="Arial Unicode MS" panose="020B0604020202020204" pitchFamily="34" charset="-128"/>
                <a:ea typeface="Arial Unicode MS" panose="020B0604020202020204" pitchFamily="34" charset="-128"/>
                <a:cs typeface="Arial Unicode MS" panose="020B0604020202020204" pitchFamily="34" charset="-128"/>
              </a:rPr>
              <a:t>MOV a,R0</a:t>
            </a:r>
          </a:p>
          <a:p>
            <a:r>
              <a:rPr lang="en-US" sz="2400" smtClean="0">
                <a:latin typeface="Arial Unicode MS" panose="020B0604020202020204" pitchFamily="34" charset="-128"/>
                <a:ea typeface="Arial Unicode MS" panose="020B0604020202020204" pitchFamily="34" charset="-128"/>
                <a:cs typeface="Arial Unicode MS" panose="020B0604020202020204" pitchFamily="34" charset="-128"/>
              </a:rPr>
              <a:t> The </a:t>
            </a:r>
            <a:r>
              <a:rPr lang="en-US" sz="2400">
                <a:latin typeface="Arial Unicode MS" panose="020B0604020202020204" pitchFamily="34" charset="-128"/>
                <a:ea typeface="Arial Unicode MS" panose="020B0604020202020204" pitchFamily="34" charset="-128"/>
                <a:cs typeface="Arial Unicode MS" panose="020B0604020202020204" pitchFamily="34" charset="-128"/>
              </a:rPr>
              <a:t>second instruction can be deleted because first </a:t>
            </a:r>
            <a:r>
              <a:rPr lang="en-US" sz="2400" smtClean="0">
                <a:latin typeface="Arial Unicode MS" panose="020B0604020202020204" pitchFamily="34" charset="-128"/>
                <a:ea typeface="Arial Unicode MS" panose="020B0604020202020204" pitchFamily="34" charset="-128"/>
                <a:cs typeface="Arial Unicode MS" panose="020B0604020202020204" pitchFamily="34" charset="-128"/>
              </a:rPr>
              <a:t>ensures   </a:t>
            </a:r>
            <a:br>
              <a:rPr lang="en-US" sz="2400" smtClean="0">
                <a:latin typeface="Arial Unicode MS" panose="020B0604020202020204" pitchFamily="34" charset="-128"/>
                <a:ea typeface="Arial Unicode MS" panose="020B0604020202020204" pitchFamily="34" charset="-128"/>
                <a:cs typeface="Arial Unicode MS" panose="020B0604020202020204" pitchFamily="34" charset="-128"/>
              </a:rPr>
            </a:br>
            <a:r>
              <a:rPr lang="en-US" sz="2400" smtClean="0">
                <a:latin typeface="Arial Unicode MS" panose="020B0604020202020204" pitchFamily="34" charset="-128"/>
                <a:ea typeface="Arial Unicode MS" panose="020B0604020202020204" pitchFamily="34" charset="-128"/>
                <a:cs typeface="Arial Unicode MS" panose="020B0604020202020204" pitchFamily="34" charset="-128"/>
              </a:rPr>
              <a:t>  value </a:t>
            </a:r>
            <a:r>
              <a:rPr lang="en-US" sz="2400">
                <a:latin typeface="Arial Unicode MS" panose="020B0604020202020204" pitchFamily="34" charset="-128"/>
                <a:ea typeface="Arial Unicode MS" panose="020B0604020202020204" pitchFamily="34" charset="-128"/>
                <a:cs typeface="Arial Unicode MS" panose="020B0604020202020204" pitchFamily="34" charset="-128"/>
              </a:rPr>
              <a:t>of a in R0</a:t>
            </a:r>
            <a:r>
              <a:rPr lang="en-US" sz="2400" smtClean="0">
                <a:latin typeface="Arial Unicode MS" panose="020B0604020202020204" pitchFamily="34" charset="-128"/>
                <a:ea typeface="Arial Unicode MS" panose="020B0604020202020204" pitchFamily="34" charset="-128"/>
                <a:cs typeface="Arial Unicode MS" panose="020B0604020202020204" pitchFamily="34" charset="-128"/>
              </a:rPr>
              <a:t>, but </a:t>
            </a:r>
            <a:r>
              <a:rPr lang="en-US" sz="2400">
                <a:latin typeface="Arial Unicode MS" panose="020B0604020202020204" pitchFamily="34" charset="-128"/>
                <a:ea typeface="Arial Unicode MS" panose="020B0604020202020204" pitchFamily="34" charset="-128"/>
                <a:cs typeface="Arial Unicode MS" panose="020B0604020202020204" pitchFamily="34" charset="-128"/>
              </a:rPr>
              <a:t>only if </a:t>
            </a:r>
            <a:r>
              <a:rPr lang="en-US" sz="2400" smtClean="0">
                <a:latin typeface="Arial Unicode MS" panose="020B0604020202020204" pitchFamily="34" charset="-128"/>
                <a:ea typeface="Arial Unicode MS" panose="020B0604020202020204" pitchFamily="34" charset="-128"/>
                <a:cs typeface="Arial Unicode MS" panose="020B0604020202020204" pitchFamily="34" charset="-128"/>
              </a:rPr>
              <a:t>it </a:t>
            </a:r>
            <a:r>
              <a:rPr lang="en-US" sz="2400">
                <a:latin typeface="Arial Unicode MS" panose="020B0604020202020204" pitchFamily="34" charset="-128"/>
                <a:ea typeface="Arial Unicode MS" panose="020B0604020202020204" pitchFamily="34" charset="-128"/>
                <a:cs typeface="Arial Unicode MS" panose="020B0604020202020204" pitchFamily="34" charset="-128"/>
              </a:rPr>
              <a:t>is not labeled with a </a:t>
            </a:r>
            <a:r>
              <a:rPr lang="en-US" sz="2400" smtClean="0">
                <a:latin typeface="Arial Unicode MS" panose="020B0604020202020204" pitchFamily="34" charset="-128"/>
                <a:ea typeface="Arial Unicode MS" panose="020B0604020202020204" pitchFamily="34" charset="-128"/>
                <a:cs typeface="Arial Unicode MS" panose="020B0604020202020204" pitchFamily="34" charset="-128"/>
              </a:rPr>
              <a:t>target label</a:t>
            </a:r>
          </a:p>
          <a:p>
            <a:r>
              <a:rPr lang="en-US" sz="2400" smtClean="0">
                <a:latin typeface="Arial Unicode MS" panose="020B0604020202020204" pitchFamily="34" charset="-128"/>
                <a:ea typeface="Arial Unicode MS" panose="020B0604020202020204" pitchFamily="34" charset="-128"/>
                <a:cs typeface="Arial Unicode MS" panose="020B0604020202020204" pitchFamily="34" charset="-128"/>
              </a:rPr>
              <a:t>  Peephole </a:t>
            </a:r>
            <a:r>
              <a:rPr lang="en-US" sz="2400">
                <a:latin typeface="Arial Unicode MS" panose="020B0604020202020204" pitchFamily="34" charset="-128"/>
                <a:ea typeface="Arial Unicode MS" panose="020B0604020202020204" pitchFamily="34" charset="-128"/>
                <a:cs typeface="Arial Unicode MS" panose="020B0604020202020204" pitchFamily="34" charset="-128"/>
              </a:rPr>
              <a:t>represents sequence of instructions with at most </a:t>
            </a:r>
            <a:r>
              <a:rPr lang="en-US" sz="2400" smtClean="0">
                <a:latin typeface="Arial Unicode MS" panose="020B0604020202020204" pitchFamily="34" charset="-128"/>
                <a:ea typeface="Arial Unicode MS" panose="020B0604020202020204" pitchFamily="34" charset="-128"/>
                <a:cs typeface="Arial Unicode MS" panose="020B0604020202020204" pitchFamily="34" charset="-128"/>
              </a:rPr>
              <a:t>one entry point</a:t>
            </a:r>
          </a:p>
          <a:p>
            <a:r>
              <a:rPr lang="en-US" sz="240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smtClean="0">
                <a:latin typeface="Arial Unicode MS" panose="020B0604020202020204" pitchFamily="34" charset="-128"/>
                <a:ea typeface="Arial Unicode MS" panose="020B0604020202020204" pitchFamily="34" charset="-128"/>
                <a:cs typeface="Arial Unicode MS" panose="020B0604020202020204" pitchFamily="34" charset="-128"/>
              </a:rPr>
              <a:t> The </a:t>
            </a:r>
            <a:r>
              <a:rPr lang="en-US" sz="2400">
                <a:latin typeface="Arial Unicode MS" panose="020B0604020202020204" pitchFamily="34" charset="-128"/>
                <a:ea typeface="Arial Unicode MS" panose="020B0604020202020204" pitchFamily="34" charset="-128"/>
                <a:cs typeface="Arial Unicode MS" panose="020B0604020202020204" pitchFamily="34" charset="-128"/>
              </a:rPr>
              <a:t>first instruction can also be deleted if </a:t>
            </a:r>
            <a:r>
              <a:rPr lang="en-US" sz="2400" i="1">
                <a:latin typeface="Arial Unicode MS" panose="020B0604020202020204" pitchFamily="34" charset="-128"/>
                <a:ea typeface="Arial Unicode MS" panose="020B0604020202020204" pitchFamily="34" charset="-128"/>
                <a:cs typeface="Arial Unicode MS" panose="020B0604020202020204" pitchFamily="34" charset="-128"/>
              </a:rPr>
              <a:t>live</a:t>
            </a:r>
            <a:r>
              <a:rPr lang="en-US" sz="2400">
                <a:latin typeface="Arial Unicode MS" panose="020B0604020202020204" pitchFamily="34" charset="-128"/>
                <a:ea typeface="Arial Unicode MS" panose="020B0604020202020204" pitchFamily="34" charset="-128"/>
                <a:cs typeface="Arial Unicode MS" panose="020B0604020202020204" pitchFamily="34" charset="-128"/>
              </a:rPr>
              <a:t>(</a:t>
            </a:r>
            <a:r>
              <a:rPr lang="en-US" sz="2400" b="1">
                <a:latin typeface="Arial Unicode MS" panose="020B0604020202020204" pitchFamily="34" charset="-128"/>
                <a:ea typeface="Arial Unicode MS" panose="020B0604020202020204" pitchFamily="34" charset="-128"/>
                <a:cs typeface="Arial Unicode MS" panose="020B0604020202020204" pitchFamily="34" charset="-128"/>
              </a:rPr>
              <a:t>a</a:t>
            </a:r>
            <a:r>
              <a:rPr lang="en-US" sz="2400">
                <a:latin typeface="Arial Unicode MS" panose="020B0604020202020204" pitchFamily="34" charset="-128"/>
                <a:ea typeface="Arial Unicode MS" panose="020B0604020202020204" pitchFamily="34" charset="-128"/>
                <a:cs typeface="Arial Unicode MS" panose="020B0604020202020204" pitchFamily="34" charset="-128"/>
              </a:rPr>
              <a:t>) = false</a:t>
            </a:r>
            <a:br>
              <a:rPr lang="en-US" sz="2400">
                <a:latin typeface="Arial Unicode MS" panose="020B0604020202020204" pitchFamily="34" charset="-128"/>
                <a:ea typeface="Arial Unicode MS" panose="020B0604020202020204" pitchFamily="34" charset="-128"/>
                <a:cs typeface="Arial Unicode MS" panose="020B0604020202020204" pitchFamily="34" charset="-128"/>
              </a:rPr>
            </a:br>
            <a:r>
              <a:rPr lang="en-US" sz="2400">
                <a:latin typeface="Arial Unicode MS" panose="020B0604020202020204" pitchFamily="34" charset="-128"/>
                <a:ea typeface="Arial Unicode MS" panose="020B0604020202020204" pitchFamily="34" charset="-128"/>
                <a:cs typeface="Arial Unicode MS" panose="020B0604020202020204" pitchFamily="34" charset="-128"/>
              </a:rPr>
              <a:t/>
            </a:r>
            <a:br>
              <a:rPr lang="en-US" sz="2400">
                <a:latin typeface="Arial Unicode MS" panose="020B0604020202020204" pitchFamily="34" charset="-128"/>
                <a:ea typeface="Arial Unicode MS" panose="020B0604020202020204" pitchFamily="34" charset="-128"/>
                <a:cs typeface="Arial Unicode MS" panose="020B0604020202020204" pitchFamily="34" charset="-128"/>
              </a:rPr>
            </a:br>
            <a:endParaRPr lang="en-US" sz="240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Date Placeholder 3"/>
          <p:cNvSpPr>
            <a:spLocks noGrp="1"/>
          </p:cNvSpPr>
          <p:nvPr>
            <p:ph type="dt" sz="half" idx="10"/>
          </p:nvPr>
        </p:nvSpPr>
        <p:spPr/>
        <p:txBody>
          <a:bodyPr/>
          <a:lstStyle/>
          <a:p>
            <a:fld id="{0998C3F0-937E-419A-863C-3C36A249518F}" type="datetime1">
              <a:rPr lang="en-US" smtClean="0"/>
              <a:t>8/19/2020</a:t>
            </a:fld>
            <a:endParaRPr lang="en-US"/>
          </a:p>
        </p:txBody>
      </p:sp>
      <p:sp>
        <p:nvSpPr>
          <p:cNvPr id="5" name="Slide Number Placeholder 4"/>
          <p:cNvSpPr>
            <a:spLocks noGrp="1"/>
          </p:cNvSpPr>
          <p:nvPr>
            <p:ph type="sldNum" sz="quarter" idx="12"/>
          </p:nvPr>
        </p:nvSpPr>
        <p:spPr/>
        <p:txBody>
          <a:bodyPr/>
          <a:lstStyle/>
          <a:p>
            <a:fld id="{2F37411B-2BDF-4BB5-B4EF-1D93D5B8FE57}" type="slidenum">
              <a:rPr lang="en-US" smtClean="0"/>
              <a:t>55</a:t>
            </a:fld>
            <a:endParaRPr lang="en-US"/>
          </a:p>
        </p:txBody>
      </p:sp>
      <p:sp>
        <p:nvSpPr>
          <p:cNvPr id="6" name="Footer Placeholder 5"/>
          <p:cNvSpPr>
            <a:spLocks noGrp="1"/>
          </p:cNvSpPr>
          <p:nvPr>
            <p:ph type="ftr" sz="quarter" idx="11"/>
          </p:nvPr>
        </p:nvSpPr>
        <p:spPr/>
        <p:txBody>
          <a:bodyPr/>
          <a:lstStyle/>
          <a:p>
            <a:r>
              <a:rPr lang="en-US" smtClean="0"/>
              <a:t>Dabal Mahara</a:t>
            </a:r>
            <a:endParaRPr lang="en-US"/>
          </a:p>
        </p:txBody>
      </p:sp>
    </p:spTree>
    <p:extLst>
      <p:ext uri="{BB962C8B-B14F-4D97-AF65-F5344CB8AC3E}">
        <p14:creationId xmlns:p14="http://schemas.microsoft.com/office/powerpoint/2010/main" val="38518652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a:solidFill>
                  <a:srgbClr val="C00000"/>
                </a:solidFill>
              </a:rPr>
              <a:t>Eliminating unreachable </a:t>
            </a:r>
            <a:r>
              <a:rPr lang="en-US" sz="3600" b="1" smtClean="0">
                <a:solidFill>
                  <a:srgbClr val="C00000"/>
                </a:solidFill>
              </a:rPr>
              <a:t>code</a:t>
            </a:r>
            <a:endParaRPr lang="en-US" sz="3600" b="1">
              <a:solidFill>
                <a:srgbClr val="C00000"/>
              </a:solidFill>
            </a:endParaRPr>
          </a:p>
        </p:txBody>
      </p:sp>
      <p:sp>
        <p:nvSpPr>
          <p:cNvPr id="3" name="Content Placeholder 2"/>
          <p:cNvSpPr>
            <a:spLocks noGrp="1"/>
          </p:cNvSpPr>
          <p:nvPr>
            <p:ph idx="1"/>
          </p:nvPr>
        </p:nvSpPr>
        <p:spPr>
          <a:xfrm>
            <a:off x="838200" y="1690688"/>
            <a:ext cx="10515600" cy="4351338"/>
          </a:xfrm>
        </p:spPr>
        <p:txBody>
          <a:bodyPr/>
          <a:lstStyle/>
          <a:p>
            <a:pPr marL="0" indent="0">
              <a:buNone/>
            </a:pPr>
            <a:r>
              <a:rPr lang="en-US" smtClean="0"/>
              <a:t>– </a:t>
            </a:r>
            <a:r>
              <a:rPr lang="en-US"/>
              <a:t>Code that is unreachable in the control-flow graph</a:t>
            </a:r>
            <a:br>
              <a:rPr lang="en-US"/>
            </a:br>
            <a:r>
              <a:rPr lang="en-US"/>
              <a:t>– Basic blocks that are not the target of any jump </a:t>
            </a:r>
            <a:r>
              <a:rPr lang="en-US" smtClean="0"/>
              <a:t>or </a:t>
            </a:r>
            <a:br>
              <a:rPr lang="en-US" smtClean="0"/>
            </a:br>
            <a:r>
              <a:rPr lang="en-US" smtClean="0"/>
              <a:t>“</a:t>
            </a:r>
            <a:r>
              <a:rPr lang="en-US"/>
              <a:t>fall through” from a conditional</a:t>
            </a:r>
            <a:br>
              <a:rPr lang="en-US"/>
            </a:br>
            <a:r>
              <a:rPr lang="en-US"/>
              <a:t>– Such basic blocks can be eliminated</a:t>
            </a:r>
            <a:br>
              <a:rPr lang="en-US"/>
            </a:br>
            <a:r>
              <a:rPr lang="en-US"/>
              <a:t/>
            </a:r>
            <a:br>
              <a:rPr lang="en-US"/>
            </a:br>
            <a:endParaRPr lang="en-US"/>
          </a:p>
        </p:txBody>
      </p:sp>
      <p:pic>
        <p:nvPicPr>
          <p:cNvPr id="8194" name="Picture 2" descr="Unreachable Code in Test Life Cycle"/>
          <p:cNvPicPr>
            <a:picLocks noChangeAspect="1" noChangeArrowheads="1"/>
          </p:cNvPicPr>
          <p:nvPr/>
        </p:nvPicPr>
        <p:blipFill rotWithShape="1">
          <a:blip r:embed="rId2">
            <a:extLst>
              <a:ext uri="{28A0092B-C50C-407E-A947-70E740481C1C}">
                <a14:useLocalDpi xmlns:a14="http://schemas.microsoft.com/office/drawing/2010/main" val="0"/>
              </a:ext>
            </a:extLst>
          </a:blip>
          <a:srcRect l="46179"/>
          <a:stretch/>
        </p:blipFill>
        <p:spPr bwMode="auto">
          <a:xfrm>
            <a:off x="3028951" y="3683001"/>
            <a:ext cx="3948305" cy="2146300"/>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fld id="{33C02CF9-D996-423C-8B5D-82E3FA47D818}" type="datetime1">
              <a:rPr lang="en-US" smtClean="0"/>
              <a:t>8/19/2020</a:t>
            </a:fld>
            <a:endParaRPr lang="en-US"/>
          </a:p>
        </p:txBody>
      </p:sp>
      <p:sp>
        <p:nvSpPr>
          <p:cNvPr id="5" name="Slide Number Placeholder 4"/>
          <p:cNvSpPr>
            <a:spLocks noGrp="1"/>
          </p:cNvSpPr>
          <p:nvPr>
            <p:ph type="sldNum" sz="quarter" idx="12"/>
          </p:nvPr>
        </p:nvSpPr>
        <p:spPr/>
        <p:txBody>
          <a:bodyPr/>
          <a:lstStyle/>
          <a:p>
            <a:fld id="{2F37411B-2BDF-4BB5-B4EF-1D93D5B8FE57}" type="slidenum">
              <a:rPr lang="en-US" smtClean="0"/>
              <a:t>56</a:t>
            </a:fld>
            <a:endParaRPr lang="en-US"/>
          </a:p>
        </p:txBody>
      </p:sp>
      <p:sp>
        <p:nvSpPr>
          <p:cNvPr id="6" name="Footer Placeholder 5"/>
          <p:cNvSpPr>
            <a:spLocks noGrp="1"/>
          </p:cNvSpPr>
          <p:nvPr>
            <p:ph type="ftr" sz="quarter" idx="11"/>
          </p:nvPr>
        </p:nvSpPr>
        <p:spPr/>
        <p:txBody>
          <a:bodyPr/>
          <a:lstStyle/>
          <a:p>
            <a:r>
              <a:rPr lang="en-US" smtClean="0"/>
              <a:t>Dabal Mahara</a:t>
            </a:r>
            <a:endParaRPr lang="en-US"/>
          </a:p>
        </p:txBody>
      </p:sp>
    </p:spTree>
    <p:extLst>
      <p:ext uri="{BB962C8B-B14F-4D97-AF65-F5344CB8AC3E}">
        <p14:creationId xmlns:p14="http://schemas.microsoft.com/office/powerpoint/2010/main" val="293047211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Using Machine Idioms</a:t>
            </a:r>
            <a:br>
              <a:rPr lang="en-US" b="1"/>
            </a:br>
            <a:endParaRPr lang="en-US"/>
          </a:p>
        </p:txBody>
      </p:sp>
      <p:sp>
        <p:nvSpPr>
          <p:cNvPr id="3" name="Content Placeholder 2"/>
          <p:cNvSpPr>
            <a:spLocks noGrp="1"/>
          </p:cNvSpPr>
          <p:nvPr>
            <p:ph idx="1"/>
          </p:nvPr>
        </p:nvSpPr>
        <p:spPr/>
        <p:txBody>
          <a:bodyPr>
            <a:normAutofit fontScale="92500" lnSpcReduction="10000"/>
          </a:bodyPr>
          <a:lstStyle/>
          <a:p>
            <a:r>
              <a:rPr lang="en-US" smtClean="0"/>
              <a:t>The </a:t>
            </a:r>
            <a:r>
              <a:rPr lang="en-US"/>
              <a:t>target machine may have hardware instructions to implement certain specific operations efficiently. </a:t>
            </a:r>
            <a:endParaRPr lang="en-US" smtClean="0"/>
          </a:p>
          <a:p>
            <a:r>
              <a:rPr lang="en-US" smtClean="0"/>
              <a:t>Detecting </a:t>
            </a:r>
            <a:r>
              <a:rPr lang="en-US"/>
              <a:t>situations that permit the use of these instructions can reduce execution time significantly. </a:t>
            </a:r>
            <a:endParaRPr lang="en-US" smtClean="0"/>
          </a:p>
          <a:p>
            <a:r>
              <a:rPr lang="en-US" smtClean="0"/>
              <a:t>For </a:t>
            </a:r>
            <a:r>
              <a:rPr lang="en-US"/>
              <a:t>example, some machines have auto-increment and auto-decrement addressing modes. </a:t>
            </a:r>
            <a:endParaRPr lang="en-US" smtClean="0"/>
          </a:p>
          <a:p>
            <a:r>
              <a:rPr lang="en-US" smtClean="0"/>
              <a:t>Using </a:t>
            </a:r>
            <a:r>
              <a:rPr lang="en-US"/>
              <a:t>these modes can greatly improve the quality of the code when pushing or popping a stack. </a:t>
            </a:r>
            <a:endParaRPr lang="en-US" smtClean="0"/>
          </a:p>
          <a:p>
            <a:r>
              <a:rPr lang="en-US" smtClean="0"/>
              <a:t>These </a:t>
            </a:r>
            <a:r>
              <a:rPr lang="en-US"/>
              <a:t>modes can also be used for implementing statements like </a:t>
            </a:r>
            <a:r>
              <a:rPr lang="en-US" i="1"/>
              <a:t>a</a:t>
            </a:r>
            <a:r>
              <a:rPr lang="en-US"/>
              <a:t> = </a:t>
            </a:r>
            <a:r>
              <a:rPr lang="en-US" i="1"/>
              <a:t>a</a:t>
            </a:r>
            <a:r>
              <a:rPr lang="en-US"/>
              <a:t> + 1.</a:t>
            </a:r>
          </a:p>
          <a:p>
            <a:r>
              <a:rPr lang="en-US" smtClean="0"/>
              <a:t>Eg.  INC a</a:t>
            </a:r>
            <a:r>
              <a:rPr lang="en-US"/>
              <a:t/>
            </a:r>
            <a:br>
              <a:rPr lang="en-US"/>
            </a:br>
            <a:endParaRPr lang="en-US"/>
          </a:p>
        </p:txBody>
      </p:sp>
      <p:sp>
        <p:nvSpPr>
          <p:cNvPr id="4" name="Date Placeholder 3"/>
          <p:cNvSpPr>
            <a:spLocks noGrp="1"/>
          </p:cNvSpPr>
          <p:nvPr>
            <p:ph type="dt" sz="half" idx="10"/>
          </p:nvPr>
        </p:nvSpPr>
        <p:spPr/>
        <p:txBody>
          <a:bodyPr/>
          <a:lstStyle/>
          <a:p>
            <a:fld id="{7C79A1B6-7B10-4A88-8D6B-4B9E53FC37D6}" type="datetime1">
              <a:rPr lang="en-US" smtClean="0"/>
              <a:t>8/19/2020</a:t>
            </a:fld>
            <a:endParaRPr lang="en-US"/>
          </a:p>
        </p:txBody>
      </p:sp>
      <p:sp>
        <p:nvSpPr>
          <p:cNvPr id="5" name="Slide Number Placeholder 4"/>
          <p:cNvSpPr>
            <a:spLocks noGrp="1"/>
          </p:cNvSpPr>
          <p:nvPr>
            <p:ph type="sldNum" sz="quarter" idx="12"/>
          </p:nvPr>
        </p:nvSpPr>
        <p:spPr/>
        <p:txBody>
          <a:bodyPr/>
          <a:lstStyle/>
          <a:p>
            <a:fld id="{2F37411B-2BDF-4BB5-B4EF-1D93D5B8FE57}" type="slidenum">
              <a:rPr lang="en-US" smtClean="0"/>
              <a:t>57</a:t>
            </a:fld>
            <a:endParaRPr lang="en-US"/>
          </a:p>
        </p:txBody>
      </p:sp>
      <p:sp>
        <p:nvSpPr>
          <p:cNvPr id="6" name="Footer Placeholder 5"/>
          <p:cNvSpPr>
            <a:spLocks noGrp="1"/>
          </p:cNvSpPr>
          <p:nvPr>
            <p:ph type="ftr" sz="quarter" idx="11"/>
          </p:nvPr>
        </p:nvSpPr>
        <p:spPr/>
        <p:txBody>
          <a:bodyPr/>
          <a:lstStyle/>
          <a:p>
            <a:r>
              <a:rPr lang="en-US" smtClean="0"/>
              <a:t>Dabal Mahara</a:t>
            </a:r>
            <a:endParaRPr lang="en-US"/>
          </a:p>
        </p:txBody>
      </p:sp>
    </p:spTree>
    <p:extLst>
      <p:ext uri="{BB962C8B-B14F-4D97-AF65-F5344CB8AC3E}">
        <p14:creationId xmlns:p14="http://schemas.microsoft.com/office/powerpoint/2010/main" val="165094875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43493"/>
            <a:ext cx="10515600" cy="1325563"/>
          </a:xfrm>
        </p:spPr>
        <p:txBody>
          <a:bodyPr>
            <a:normAutofit/>
          </a:bodyPr>
          <a:lstStyle/>
          <a:p>
            <a:pPr lvl="0"/>
            <a:r>
              <a:rPr lang="en-US" sz="2800" b="1">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rPr>
              <a:t>Algebraic Simplifications</a:t>
            </a:r>
            <a:br>
              <a:rPr lang="en-US" sz="2800" b="1">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rPr>
            </a:br>
            <a:endParaRPr lang="en-US" sz="2800">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 name="Rectangle 3"/>
          <p:cNvSpPr>
            <a:spLocks noChangeArrowheads="1"/>
          </p:cNvSpPr>
          <p:nvPr/>
        </p:nvSpPr>
        <p:spPr bwMode="auto">
          <a:xfrm>
            <a:off x="838200" y="1286036"/>
            <a:ext cx="1019175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If statements like:</a:t>
            </a:r>
          </a:p>
          <a:p>
            <a:pPr marL="0" marR="0" lvl="0" indent="0" algn="l" defTabSz="914400" rtl="0" eaLnBrk="0" fontAlgn="base" latinLnBrk="0" hangingPunct="0">
              <a:lnSpc>
                <a:spcPct val="100000"/>
              </a:lnSpc>
              <a:spcBef>
                <a:spcPct val="0"/>
              </a:spcBef>
              <a:spcAft>
                <a:spcPct val="0"/>
              </a:spcAft>
              <a:buClrTx/>
              <a:buSzTx/>
              <a:buFontTx/>
              <a:buNone/>
              <a:tabLst/>
            </a:pPr>
            <a:endParaRPr lang="en-US" sz="2000" smtClean="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000" smtClean="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a = a + 0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	a  =a *</a:t>
            </a:r>
            <a:r>
              <a:rPr kumimoji="0" lang="en-US" sz="2000" b="0" i="0" u="none" strike="noStrike" cap="none" normalizeH="0" smtClean="0">
                <a:ln>
                  <a:noFill/>
                </a:ln>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 1</a:t>
            </a:r>
            <a:endParaRPr kumimoji="0" lang="en-US" sz="2000" b="0" i="0" u="none" strike="noStrike" cap="none" normalizeH="0" baseline="0" smtClean="0">
              <a:ln>
                <a:noFill/>
              </a:ln>
              <a:solidFill>
                <a:schemeClr val="tx1"/>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  </a:t>
            </a:r>
            <a:endParaRPr kumimoji="0" lang="en-US" sz="2000" b="0" i="0" u="none" strike="noStrike" cap="none" normalizeH="0" baseline="0" smtClean="0">
              <a:ln>
                <a:noFill/>
              </a:ln>
              <a:solidFill>
                <a:schemeClr val="tx1"/>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are generated in the code, they can be eliminated, because zero is an additive identity, and one is a multiplicative identity.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
            </a:r>
            <a:br>
              <a:rPr kumimoji="0" lang="en-US" sz="2000" b="0" i="0" u="none" strike="noStrike" cap="none" normalizeH="0" baseline="0" smtClean="0">
                <a:ln>
                  <a:noFill/>
                </a:ln>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br>
            <a:endParaRPr kumimoji="0" lang="en-US" sz="2000" b="0" i="0" u="none" strike="noStrike" cap="none" normalizeH="0" baseline="0" smtClean="0">
              <a:ln>
                <a:noFill/>
              </a:ln>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Date Placeholder 2"/>
          <p:cNvSpPr>
            <a:spLocks noGrp="1"/>
          </p:cNvSpPr>
          <p:nvPr>
            <p:ph type="dt" sz="half" idx="10"/>
          </p:nvPr>
        </p:nvSpPr>
        <p:spPr/>
        <p:txBody>
          <a:bodyPr/>
          <a:lstStyle/>
          <a:p>
            <a:fld id="{9D675FE7-339D-465E-A67B-418BFBA73A0B}" type="datetime1">
              <a:rPr lang="en-US" smtClean="0"/>
              <a:t>8/19/2020</a:t>
            </a:fld>
            <a:endParaRPr lang="en-US"/>
          </a:p>
        </p:txBody>
      </p:sp>
      <p:sp>
        <p:nvSpPr>
          <p:cNvPr id="4" name="Slide Number Placeholder 3"/>
          <p:cNvSpPr>
            <a:spLocks noGrp="1"/>
          </p:cNvSpPr>
          <p:nvPr>
            <p:ph type="sldNum" sz="quarter" idx="12"/>
          </p:nvPr>
        </p:nvSpPr>
        <p:spPr/>
        <p:txBody>
          <a:bodyPr/>
          <a:lstStyle/>
          <a:p>
            <a:fld id="{2F37411B-2BDF-4BB5-B4EF-1D93D5B8FE57}" type="slidenum">
              <a:rPr lang="en-US" smtClean="0"/>
              <a:t>58</a:t>
            </a:fld>
            <a:endParaRPr lang="en-US"/>
          </a:p>
        </p:txBody>
      </p:sp>
      <p:sp>
        <p:nvSpPr>
          <p:cNvPr id="6" name="Footer Placeholder 5"/>
          <p:cNvSpPr>
            <a:spLocks noGrp="1"/>
          </p:cNvSpPr>
          <p:nvPr>
            <p:ph type="ftr" sz="quarter" idx="11"/>
          </p:nvPr>
        </p:nvSpPr>
        <p:spPr/>
        <p:txBody>
          <a:bodyPr/>
          <a:lstStyle/>
          <a:p>
            <a:r>
              <a:rPr lang="en-US" smtClean="0"/>
              <a:t>Dabal Mahara</a:t>
            </a:r>
            <a:endParaRPr lang="en-US"/>
          </a:p>
        </p:txBody>
      </p:sp>
    </p:spTree>
    <p:extLst>
      <p:ext uri="{BB962C8B-B14F-4D97-AF65-F5344CB8AC3E}">
        <p14:creationId xmlns:p14="http://schemas.microsoft.com/office/powerpoint/2010/main" val="223282748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a:solidFill>
                  <a:srgbClr val="FF0000"/>
                </a:solidFill>
              </a:rPr>
              <a:t>Code hoisting</a:t>
            </a:r>
            <a:br>
              <a:rPr lang="en-US" sz="3200" b="1">
                <a:solidFill>
                  <a:srgbClr val="FF0000"/>
                </a:solidFill>
              </a:rPr>
            </a:br>
            <a:endParaRPr lang="en-US" sz="3200" b="1">
              <a:solidFill>
                <a:srgbClr val="FF0000"/>
              </a:solidFill>
            </a:endParaRPr>
          </a:p>
        </p:txBody>
      </p:sp>
      <p:sp>
        <p:nvSpPr>
          <p:cNvPr id="3" name="Content Placeholder 2"/>
          <p:cNvSpPr>
            <a:spLocks noGrp="1"/>
          </p:cNvSpPr>
          <p:nvPr>
            <p:ph idx="1"/>
          </p:nvPr>
        </p:nvSpPr>
        <p:spPr>
          <a:xfrm>
            <a:off x="838200" y="1500187"/>
            <a:ext cx="10515600" cy="4262437"/>
          </a:xfrm>
        </p:spPr>
        <p:txBody>
          <a:bodyPr>
            <a:noAutofit/>
          </a:bodyPr>
          <a:lstStyle/>
          <a:p>
            <a:pPr lvl="1"/>
            <a:r>
              <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rPr>
              <a:t>Moving </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computations outside loops</a:t>
            </a:r>
          </a:p>
          <a:p>
            <a:pPr lvl="1"/>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Saves computing </a:t>
            </a:r>
            <a:r>
              <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rPr>
              <a:t>time</a:t>
            </a:r>
          </a:p>
          <a:p>
            <a:pPr lvl="1">
              <a:lnSpc>
                <a:spcPct val="160000"/>
              </a:lnSpc>
            </a:pPr>
            <a:r>
              <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rPr>
              <a:t>In </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the following example (2.0 * PI) is an invariant expression there is no reason </a:t>
            </a:r>
            <a:r>
              <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rPr>
              <a:t>to </a:t>
            </a:r>
            <a:r>
              <a:rPr lang="en-US" sz="2000" dirty="0" err="1" smtClean="0">
                <a:latin typeface="Arial Unicode MS" panose="020B0604020202020204" pitchFamily="34" charset="-128"/>
                <a:ea typeface="Arial Unicode MS" panose="020B0604020202020204" pitchFamily="34" charset="-128"/>
                <a:cs typeface="Arial Unicode MS" panose="020B0604020202020204" pitchFamily="34" charset="-128"/>
              </a:rPr>
              <a:t>recompute</a:t>
            </a:r>
            <a:r>
              <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it 100 times.</a:t>
            </a:r>
          </a:p>
          <a:p>
            <a:pPr lvl="2">
              <a:lnSpc>
                <a:spcPct val="80000"/>
              </a:lnSpc>
              <a:buFont typeface="Wingdings" panose="05000000000000000000" pitchFamily="2" charset="2"/>
              <a:buNone/>
            </a:pPr>
            <a:r>
              <a:rPr lang="en-US" dirty="0">
                <a:latin typeface="Arial Unicode MS" panose="020B0604020202020204" pitchFamily="34" charset="-128"/>
                <a:ea typeface="Arial Unicode MS" panose="020B0604020202020204" pitchFamily="34" charset="-128"/>
                <a:cs typeface="Arial Unicode MS" panose="020B0604020202020204" pitchFamily="34" charset="-128"/>
              </a:rPr>
              <a:t>DO I = 1, 100</a:t>
            </a:r>
          </a:p>
          <a:p>
            <a:pPr lvl="2">
              <a:lnSpc>
                <a:spcPct val="80000"/>
              </a:lnSpc>
              <a:buFont typeface="Wingdings" panose="05000000000000000000" pitchFamily="2" charset="2"/>
              <a:buNone/>
            </a:pP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ARRAY(I) = 2.0 * PI * I</a:t>
            </a:r>
          </a:p>
          <a:p>
            <a:pPr lvl="2">
              <a:lnSpc>
                <a:spcPct val="80000"/>
              </a:lnSpc>
              <a:buFont typeface="Wingdings" panose="05000000000000000000" pitchFamily="2" charset="2"/>
              <a:buNone/>
            </a:pPr>
            <a:r>
              <a:rPr lang="en-US" dirty="0">
                <a:latin typeface="Arial Unicode MS" panose="020B0604020202020204" pitchFamily="34" charset="-128"/>
                <a:ea typeface="Arial Unicode MS" panose="020B0604020202020204" pitchFamily="34" charset="-128"/>
                <a:cs typeface="Arial Unicode MS" panose="020B0604020202020204" pitchFamily="34" charset="-128"/>
              </a:rPr>
              <a:t>ENDDO</a:t>
            </a:r>
          </a:p>
          <a:p>
            <a:pPr lvl="2">
              <a:lnSpc>
                <a:spcPct val="80000"/>
              </a:lnSpc>
              <a:buFont typeface="Wingdings" panose="05000000000000000000" pitchFamily="2" charset="2"/>
              <a:buNone/>
            </a:pP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p>
            <a:pPr lvl="1">
              <a:lnSpc>
                <a:spcPct val="80000"/>
              </a:lnSpc>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By introducing a temporary variable 't' it can be transformed to:</a:t>
            </a:r>
          </a:p>
          <a:p>
            <a:pPr lvl="2">
              <a:lnSpc>
                <a:spcPct val="80000"/>
              </a:lnSpc>
              <a:buFont typeface="Wingdings" panose="05000000000000000000" pitchFamily="2" charset="2"/>
              <a:buNone/>
            </a:pPr>
            <a:r>
              <a:rPr lang="en-US" dirty="0">
                <a:latin typeface="Arial Unicode MS" panose="020B0604020202020204" pitchFamily="34" charset="-128"/>
                <a:ea typeface="Arial Unicode MS" panose="020B0604020202020204" pitchFamily="34" charset="-128"/>
                <a:cs typeface="Arial Unicode MS" panose="020B0604020202020204" pitchFamily="34" charset="-128"/>
              </a:rPr>
              <a:t>t = 2.0 * PI</a:t>
            </a:r>
          </a:p>
          <a:p>
            <a:pPr lvl="2">
              <a:lnSpc>
                <a:spcPct val="80000"/>
              </a:lnSpc>
              <a:buFont typeface="Wingdings" panose="05000000000000000000" pitchFamily="2" charset="2"/>
              <a:buNone/>
            </a:pPr>
            <a:r>
              <a:rPr lang="en-US" dirty="0">
                <a:latin typeface="Arial Unicode MS" panose="020B0604020202020204" pitchFamily="34" charset="-128"/>
                <a:ea typeface="Arial Unicode MS" panose="020B0604020202020204" pitchFamily="34" charset="-128"/>
                <a:cs typeface="Arial Unicode MS" panose="020B0604020202020204" pitchFamily="34" charset="-128"/>
              </a:rPr>
              <a:t>DO I = 1, 100</a:t>
            </a:r>
          </a:p>
          <a:p>
            <a:pPr lvl="2">
              <a:lnSpc>
                <a:spcPct val="80000"/>
              </a:lnSpc>
              <a:buFont typeface="Wingdings" panose="05000000000000000000" pitchFamily="2" charset="2"/>
              <a:buNone/>
            </a:pP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ARRAY(I) = t * I</a:t>
            </a:r>
          </a:p>
          <a:p>
            <a:pPr lvl="2">
              <a:lnSpc>
                <a:spcPct val="80000"/>
              </a:lnSpc>
              <a:buFont typeface="Wingdings" panose="05000000000000000000" pitchFamily="2" charset="2"/>
              <a:buNone/>
            </a:pPr>
            <a:r>
              <a:rPr lang="en-US" dirty="0">
                <a:latin typeface="Arial Unicode MS" panose="020B0604020202020204" pitchFamily="34" charset="-128"/>
                <a:ea typeface="Arial Unicode MS" panose="020B0604020202020204" pitchFamily="34" charset="-128"/>
                <a:cs typeface="Arial Unicode MS" panose="020B0604020202020204" pitchFamily="34" charset="-128"/>
              </a:rPr>
              <a:t>END DO</a:t>
            </a:r>
          </a:p>
          <a:p>
            <a:endParaRPr lang="en-US" sz="20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Date Placeholder 3"/>
          <p:cNvSpPr>
            <a:spLocks noGrp="1"/>
          </p:cNvSpPr>
          <p:nvPr>
            <p:ph type="dt" sz="half" idx="10"/>
          </p:nvPr>
        </p:nvSpPr>
        <p:spPr/>
        <p:txBody>
          <a:bodyPr/>
          <a:lstStyle/>
          <a:p>
            <a:fld id="{8BE665E4-A363-43AA-B9B6-9AB28703EF0C}" type="datetime1">
              <a:rPr lang="en-US" smtClean="0"/>
              <a:t>8/19/2020</a:t>
            </a:fld>
            <a:endParaRPr lang="en-US"/>
          </a:p>
        </p:txBody>
      </p:sp>
      <p:sp>
        <p:nvSpPr>
          <p:cNvPr id="5" name="Slide Number Placeholder 4"/>
          <p:cNvSpPr>
            <a:spLocks noGrp="1"/>
          </p:cNvSpPr>
          <p:nvPr>
            <p:ph type="sldNum" sz="quarter" idx="12"/>
          </p:nvPr>
        </p:nvSpPr>
        <p:spPr/>
        <p:txBody>
          <a:bodyPr/>
          <a:lstStyle/>
          <a:p>
            <a:fld id="{2F37411B-2BDF-4BB5-B4EF-1D93D5B8FE57}" type="slidenum">
              <a:rPr lang="en-US" smtClean="0"/>
              <a:t>59</a:t>
            </a:fld>
            <a:endParaRPr lang="en-US"/>
          </a:p>
        </p:txBody>
      </p:sp>
      <p:sp>
        <p:nvSpPr>
          <p:cNvPr id="6" name="Footer Placeholder 5"/>
          <p:cNvSpPr>
            <a:spLocks noGrp="1"/>
          </p:cNvSpPr>
          <p:nvPr>
            <p:ph type="ftr" sz="quarter" idx="11"/>
          </p:nvPr>
        </p:nvSpPr>
        <p:spPr/>
        <p:txBody>
          <a:bodyPr/>
          <a:lstStyle/>
          <a:p>
            <a:r>
              <a:rPr lang="en-US" smtClean="0"/>
              <a:t>Dabal Mahara</a:t>
            </a:r>
            <a:endParaRPr lang="en-US"/>
          </a:p>
        </p:txBody>
      </p:sp>
    </p:spTree>
    <p:extLst>
      <p:ext uri="{BB962C8B-B14F-4D97-AF65-F5344CB8AC3E}">
        <p14:creationId xmlns:p14="http://schemas.microsoft.com/office/powerpoint/2010/main" val="27041564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E74DA67-3441-424B-BF27-BFDBCC4E22F0}" type="slidenum">
              <a:rPr lang="en-US" altLang="zh-TW" sz="2000">
                <a:latin typeface="Arial Unicode MS" panose="020B0604020202020204" pitchFamily="34" charset="-128"/>
                <a:ea typeface="Arial Unicode MS" panose="020B0604020202020204" pitchFamily="34" charset="-128"/>
                <a:cs typeface="Arial Unicode MS" panose="020B0604020202020204" pitchFamily="34" charset="-128"/>
              </a:rPr>
              <a:pPr eaLnBrk="1" hangingPunct="1"/>
              <a:t>6</a:t>
            </a:fld>
            <a:endParaRPr lang="en-US" altLang="zh-TW" sz="200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 name="Rectangle 2"/>
          <p:cNvSpPr txBox="1">
            <a:spLocks noChangeArrowheads="1"/>
          </p:cNvSpPr>
          <p:nvPr/>
        </p:nvSpPr>
        <p:spPr>
          <a:xfrm>
            <a:off x="457200" y="274638"/>
            <a:ext cx="822960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2400" smtClean="0">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rPr>
              <a:t>The Target Program</a:t>
            </a:r>
          </a:p>
        </p:txBody>
      </p:sp>
      <p:sp>
        <p:nvSpPr>
          <p:cNvPr id="6" name="Rectangle 3"/>
          <p:cNvSpPr txBox="1">
            <a:spLocks noChangeArrowheads="1"/>
          </p:cNvSpPr>
          <p:nvPr/>
        </p:nvSpPr>
        <p:spPr>
          <a:xfrm>
            <a:off x="766481" y="1261080"/>
            <a:ext cx="9036425" cy="522040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1600">
                <a:latin typeface="Arial Unicode MS" panose="020B0604020202020204" pitchFamily="34" charset="-128"/>
                <a:ea typeface="Arial Unicode MS" panose="020B0604020202020204" pitchFamily="34" charset="-128"/>
                <a:cs typeface="Arial Unicode MS" panose="020B0604020202020204" pitchFamily="34" charset="-128"/>
              </a:rPr>
              <a:t>The output of the code generator is the target program. The output may be : </a:t>
            </a:r>
            <a:endParaRPr lang="en-US" sz="160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800100" lvl="1" indent="-342900">
              <a:lnSpc>
                <a:spcPct val="100000"/>
              </a:lnSpc>
              <a:buAutoNum type="alphaLcPeriod"/>
            </a:pPr>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Absolute </a:t>
            </a:r>
            <a:r>
              <a:rPr lang="en-US" sz="1600">
                <a:latin typeface="Arial Unicode MS" panose="020B0604020202020204" pitchFamily="34" charset="-128"/>
                <a:ea typeface="Arial Unicode MS" panose="020B0604020202020204" pitchFamily="34" charset="-128"/>
                <a:cs typeface="Arial Unicode MS" panose="020B0604020202020204" pitchFamily="34" charset="-128"/>
              </a:rPr>
              <a:t>machine language - It can be placed in a fixed memory location and can be executed immediately</a:t>
            </a:r>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a:t>
            </a:r>
          </a:p>
          <a:p>
            <a:pPr marL="800100" lvl="1" indent="-342900">
              <a:lnSpc>
                <a:spcPct val="100000"/>
              </a:lnSpc>
              <a:buAutoNum type="alphaLcPeriod"/>
            </a:pPr>
            <a:r>
              <a:rPr lang="en-US" sz="160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Relocatable </a:t>
            </a:r>
            <a:r>
              <a:rPr lang="en-US" sz="1600">
                <a:latin typeface="Arial Unicode MS" panose="020B0604020202020204" pitchFamily="34" charset="-128"/>
                <a:ea typeface="Arial Unicode MS" panose="020B0604020202020204" pitchFamily="34" charset="-128"/>
                <a:cs typeface="Arial Unicode MS" panose="020B0604020202020204" pitchFamily="34" charset="-128"/>
              </a:rPr>
              <a:t>machine language - It allows subprograms to be compiled separately</a:t>
            </a:r>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a:t>
            </a:r>
          </a:p>
          <a:p>
            <a:pPr marL="800100" lvl="1" indent="-342900">
              <a:lnSpc>
                <a:spcPct val="100000"/>
              </a:lnSpc>
              <a:buFont typeface="+mj-lt"/>
              <a:buAutoNum type="alphaLcPeriod"/>
            </a:pPr>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Assembly </a:t>
            </a:r>
            <a:r>
              <a:rPr lang="en-US" sz="1600">
                <a:latin typeface="Arial Unicode MS" panose="020B0604020202020204" pitchFamily="34" charset="-128"/>
                <a:ea typeface="Arial Unicode MS" panose="020B0604020202020204" pitchFamily="34" charset="-128"/>
                <a:cs typeface="Arial Unicode MS" panose="020B0604020202020204" pitchFamily="34" charset="-128"/>
              </a:rPr>
              <a:t>language - Code generation is made easier</a:t>
            </a:r>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a:t>
            </a:r>
          </a:p>
          <a:p>
            <a:pPr>
              <a:lnSpc>
                <a:spcPct val="100000"/>
              </a:lnSpc>
            </a:pPr>
            <a:r>
              <a:rPr lang="en-US" altLang="zh-TW" sz="1600" smtClean="0">
                <a:latin typeface="Arial Unicode MS" panose="020B0604020202020204" pitchFamily="34" charset="-128"/>
                <a:ea typeface="Arial Unicode MS" panose="020B0604020202020204" pitchFamily="34" charset="-128"/>
                <a:cs typeface="Arial Unicode MS" panose="020B0604020202020204" pitchFamily="34" charset="-128"/>
              </a:rPr>
              <a:t>The instruction-set architecture of the target machine has a significant impact on the difficulty of constructing a good code generator that produces high-quality machine code.</a:t>
            </a:r>
          </a:p>
          <a:p>
            <a:pPr>
              <a:lnSpc>
                <a:spcPct val="100000"/>
              </a:lnSpc>
            </a:pPr>
            <a:r>
              <a:rPr lang="en-US" altLang="zh-TW" sz="1600" smtClean="0">
                <a:latin typeface="Arial Unicode MS" panose="020B0604020202020204" pitchFamily="34" charset="-128"/>
                <a:ea typeface="Arial Unicode MS" panose="020B0604020202020204" pitchFamily="34" charset="-128"/>
                <a:cs typeface="Arial Unicode MS" panose="020B0604020202020204" pitchFamily="34" charset="-128"/>
              </a:rPr>
              <a:t>The most common target-machine architecture are RISC, CISC, and stack based.</a:t>
            </a:r>
          </a:p>
          <a:p>
            <a:pPr lvl="1">
              <a:lnSpc>
                <a:spcPct val="100000"/>
              </a:lnSpc>
              <a:spcAft>
                <a:spcPts val="1200"/>
              </a:spcAft>
              <a:buFont typeface="Wingdings" panose="05000000000000000000" pitchFamily="2" charset="2"/>
              <a:buChar char="Ø"/>
            </a:pPr>
            <a:r>
              <a:rPr lang="en-US" altLang="zh-TW" sz="1600" smtClean="0">
                <a:latin typeface="Arial Unicode MS" panose="020B0604020202020204" pitchFamily="34" charset="-128"/>
                <a:ea typeface="Arial Unicode MS" panose="020B0604020202020204" pitchFamily="34" charset="-128"/>
                <a:cs typeface="Arial Unicode MS" panose="020B0604020202020204" pitchFamily="34" charset="-128"/>
              </a:rPr>
              <a:t>A RISC machine typically has many registers, three-address instructions, simple addressing modes, and a relatively simple instruction-set architecture.</a:t>
            </a:r>
          </a:p>
          <a:p>
            <a:pPr lvl="1">
              <a:lnSpc>
                <a:spcPct val="100000"/>
              </a:lnSpc>
              <a:spcAft>
                <a:spcPts val="1200"/>
              </a:spcAft>
              <a:buFont typeface="Wingdings" panose="05000000000000000000" pitchFamily="2" charset="2"/>
              <a:buChar char="Ø"/>
            </a:pPr>
            <a:r>
              <a:rPr lang="en-US" altLang="zh-TW" sz="1600">
                <a:latin typeface="Arial Unicode MS" panose="020B0604020202020204" pitchFamily="34" charset="-128"/>
                <a:ea typeface="Arial Unicode MS" panose="020B0604020202020204" pitchFamily="34" charset="-128"/>
                <a:cs typeface="Arial Unicode MS" panose="020B0604020202020204" pitchFamily="34" charset="-128"/>
              </a:rPr>
              <a:t> A CISC machine typically has few registers, two-address instructions, and variety of addressing modes, several register classes, variable-length instructions, and instruction with side effects.</a:t>
            </a:r>
          </a:p>
          <a:p>
            <a:pPr lvl="1">
              <a:lnSpc>
                <a:spcPct val="100000"/>
              </a:lnSpc>
              <a:spcAft>
                <a:spcPts val="1200"/>
              </a:spcAft>
              <a:buFont typeface="Wingdings" panose="05000000000000000000" pitchFamily="2" charset="2"/>
              <a:buChar char="Ø"/>
            </a:pPr>
            <a:r>
              <a:rPr lang="en-US" altLang="zh-TW" sz="1600" smtClean="0">
                <a:latin typeface="Arial Unicode MS" panose="020B0604020202020204" pitchFamily="34" charset="-128"/>
                <a:ea typeface="Arial Unicode MS" panose="020B0604020202020204" pitchFamily="34" charset="-128"/>
                <a:cs typeface="Arial Unicode MS" panose="020B0604020202020204" pitchFamily="34" charset="-128"/>
              </a:rPr>
              <a:t>In </a:t>
            </a:r>
            <a:r>
              <a:rPr lang="en-US" altLang="zh-TW" sz="1600">
                <a:latin typeface="Arial Unicode MS" panose="020B0604020202020204" pitchFamily="34" charset="-128"/>
                <a:ea typeface="Arial Unicode MS" panose="020B0604020202020204" pitchFamily="34" charset="-128"/>
                <a:cs typeface="Arial Unicode MS" panose="020B0604020202020204" pitchFamily="34" charset="-128"/>
              </a:rPr>
              <a:t>a stack-based machine, operations are done by pushing operands onto a stack and then performing the operations on the operands at the top of the stack.</a:t>
            </a:r>
          </a:p>
          <a:p>
            <a:pPr lvl="1">
              <a:lnSpc>
                <a:spcPct val="100000"/>
              </a:lnSpc>
              <a:spcAft>
                <a:spcPts val="1200"/>
              </a:spcAft>
              <a:buFont typeface="Wingdings" panose="05000000000000000000" pitchFamily="2" charset="2"/>
              <a:buChar char="Ø"/>
            </a:pPr>
            <a:endParaRPr lang="en-US" altLang="zh-TW" sz="1600" smtClean="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7" name="Date Placeholder 4"/>
          <p:cNvSpPr>
            <a:spLocks noGrp="1"/>
          </p:cNvSpPr>
          <p:nvPr>
            <p:ph type="dt" sz="quarter" idx="10"/>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CF893FA-FB24-4C91-8570-F073A1F16EE7}" type="datetime1">
              <a:rPr lang="en-US" sz="2000" smtClean="0">
                <a:latin typeface="Arial Unicode MS" panose="020B0604020202020204" pitchFamily="34" charset="-128"/>
                <a:ea typeface="Arial Unicode MS" panose="020B0604020202020204" pitchFamily="34" charset="-128"/>
                <a:cs typeface="Arial Unicode MS" panose="020B0604020202020204" pitchFamily="34" charset="-128"/>
              </a:rPr>
              <a:t>8/19/2020</a:t>
            </a:fld>
            <a:endParaRPr lang="es-ES" sz="2000" smtClean="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2" name="Footer Placeholder 1"/>
          <p:cNvSpPr>
            <a:spLocks noGrp="1"/>
          </p:cNvSpPr>
          <p:nvPr>
            <p:ph type="ftr" sz="quarter" idx="11"/>
          </p:nvPr>
        </p:nvSpPr>
        <p:spPr/>
        <p:txBody>
          <a:bodyPr/>
          <a:lstStyle/>
          <a:p>
            <a:r>
              <a:rPr lang="en-US" smtClean="0"/>
              <a:t>Dabal Mahara</a:t>
            </a:r>
            <a:endParaRPr lang="en-US"/>
          </a:p>
        </p:txBody>
      </p:sp>
    </p:spTree>
    <p:extLst>
      <p:ext uri="{BB962C8B-B14F-4D97-AF65-F5344CB8AC3E}">
        <p14:creationId xmlns:p14="http://schemas.microsoft.com/office/powerpoint/2010/main" val="91842879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a:solidFill>
                  <a:srgbClr val="FF0000"/>
                </a:solidFill>
              </a:rPr>
              <a:t>Dead store elimination </a:t>
            </a:r>
            <a:br>
              <a:rPr lang="en-US" sz="3200" b="1">
                <a:solidFill>
                  <a:srgbClr val="FF0000"/>
                </a:solidFill>
              </a:rPr>
            </a:br>
            <a:endParaRPr lang="en-US" sz="3200" b="1">
              <a:solidFill>
                <a:srgbClr val="FF0000"/>
              </a:solidFill>
            </a:endParaRPr>
          </a:p>
        </p:txBody>
      </p:sp>
      <p:sp>
        <p:nvSpPr>
          <p:cNvPr id="3" name="Content Placeholder 2"/>
          <p:cNvSpPr>
            <a:spLocks noGrp="1"/>
          </p:cNvSpPr>
          <p:nvPr>
            <p:ph idx="1"/>
          </p:nvPr>
        </p:nvSpPr>
        <p:spPr>
          <a:xfrm>
            <a:off x="623887" y="1525587"/>
            <a:ext cx="10515600" cy="4351338"/>
          </a:xfrm>
        </p:spPr>
        <p:txBody>
          <a:bodyPr>
            <a:normAutofit/>
          </a:bodyPr>
          <a:lstStyle/>
          <a:p>
            <a:pPr lvl="1"/>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rPr>
              <a:t>If </a:t>
            </a:r>
            <a:r>
              <a:rPr lang="en-US" sz="2000">
                <a:latin typeface="Arial Unicode MS" panose="020B0604020202020204" pitchFamily="34" charset="-128"/>
                <a:ea typeface="Arial Unicode MS" panose="020B0604020202020204" pitchFamily="34" charset="-128"/>
                <a:cs typeface="Arial Unicode MS" panose="020B0604020202020204" pitchFamily="34" charset="-128"/>
              </a:rPr>
              <a:t>the compiler detects variables that are never used, it may safely ignore many of the operations that compute their values.</a:t>
            </a:r>
          </a:p>
          <a:p>
            <a:endParaRPr lang="en-US" sz="240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Rectangle 3"/>
          <p:cNvSpPr/>
          <p:nvPr/>
        </p:nvSpPr>
        <p:spPr>
          <a:xfrm>
            <a:off x="1014413" y="2356479"/>
            <a:ext cx="8901112" cy="3170099"/>
          </a:xfrm>
          <a:prstGeom prst="rect">
            <a:avLst/>
          </a:prstGeom>
        </p:spPr>
        <p:txBody>
          <a:bodyPr wrap="square">
            <a:spAutoFit/>
          </a:bodyPr>
          <a:lstStyle/>
          <a:p>
            <a:pPr marL="285750" indent="-285750">
              <a:buFont typeface="Arial" panose="020B0604020202020204" pitchFamily="34" charset="0"/>
              <a:buChar char="•"/>
            </a:pPr>
            <a:r>
              <a:rPr lang="en-US" sz="2000">
                <a:latin typeface="Arial Unicode MS" panose="020B0604020202020204" pitchFamily="34" charset="-128"/>
                <a:ea typeface="Arial Unicode MS" panose="020B0604020202020204" pitchFamily="34" charset="-128"/>
                <a:cs typeface="Arial Unicode MS" panose="020B0604020202020204" pitchFamily="34" charset="-128"/>
              </a:rPr>
              <a:t>Dead code is code that is never executed or that does nothing useful. May appear from copy propagation: </a:t>
            </a:r>
            <a:endParaRPr lang="en-US" sz="200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285750" indent="-285750">
              <a:buFont typeface="Arial" panose="020B0604020202020204" pitchFamily="34" charset="0"/>
              <a:buChar char="•"/>
            </a:pPr>
            <a:endParaRPr lang="en-US" sz="2000">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rPr>
              <a:t>T1 </a:t>
            </a:r>
            <a:r>
              <a:rPr lang="en-US" sz="2000">
                <a:latin typeface="Arial Unicode MS" panose="020B0604020202020204" pitchFamily="34" charset="-128"/>
                <a:ea typeface="Arial Unicode MS" panose="020B0604020202020204" pitchFamily="34" charset="-128"/>
                <a:cs typeface="Arial Unicode MS" panose="020B0604020202020204" pitchFamily="34" charset="-128"/>
              </a:rPr>
              <a:t>:= k </a:t>
            </a:r>
            <a:endParaRPr lang="en-US" sz="2000" smtClean="0">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rPr>
              <a:t>... </a:t>
            </a:r>
          </a:p>
          <a:p>
            <a:endParaRPr lang="en-US" sz="2000">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rPr>
              <a:t>x </a:t>
            </a:r>
            <a:r>
              <a:rPr lang="en-US" sz="2000">
                <a:latin typeface="Arial Unicode MS" panose="020B0604020202020204" pitchFamily="34" charset="-128"/>
                <a:ea typeface="Arial Unicode MS" panose="020B0604020202020204" pitchFamily="34" charset="-128"/>
                <a:cs typeface="Arial Unicode MS" panose="020B0604020202020204" pitchFamily="34" charset="-128"/>
              </a:rPr>
              <a:t>:= x + T1 </a:t>
            </a:r>
            <a:endParaRPr lang="en-US" sz="2000" smtClean="0">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rPr>
              <a:t>y </a:t>
            </a:r>
            <a:r>
              <a:rPr lang="en-US" sz="2000">
                <a:latin typeface="Arial Unicode MS" panose="020B0604020202020204" pitchFamily="34" charset="-128"/>
                <a:ea typeface="Arial Unicode MS" panose="020B0604020202020204" pitchFamily="34" charset="-128"/>
                <a:cs typeface="Arial Unicode MS" panose="020B0604020202020204" pitchFamily="34" charset="-128"/>
              </a:rPr>
              <a:t>:= x - T1 </a:t>
            </a:r>
            <a:endParaRPr lang="en-US" sz="2000" smtClean="0">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rPr>
              <a:t>... </a:t>
            </a:r>
          </a:p>
          <a:p>
            <a:r>
              <a:rPr lang="en-US" sz="200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rPr>
              <a:t>                      </a:t>
            </a:r>
            <a:endParaRPr lang="en-US" sz="200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 name="TextBox 4"/>
          <p:cNvSpPr txBox="1"/>
          <p:nvPr/>
        </p:nvSpPr>
        <p:spPr>
          <a:xfrm>
            <a:off x="4953503" y="3750354"/>
            <a:ext cx="1856368" cy="1477328"/>
          </a:xfrm>
          <a:prstGeom prst="rect">
            <a:avLst/>
          </a:prstGeom>
          <a:noFill/>
        </p:spPr>
        <p:txBody>
          <a:bodyPr wrap="square" rtlCol="0">
            <a:spAutoFit/>
          </a:bodyPr>
          <a:lstStyle/>
          <a:p>
            <a:r>
              <a:rPr lang="en-US" smtClean="0">
                <a:latin typeface="Arial Unicode MS" panose="020B0604020202020204" pitchFamily="34" charset="-128"/>
                <a:ea typeface="Arial Unicode MS" panose="020B0604020202020204" pitchFamily="34" charset="-128"/>
                <a:cs typeface="Arial Unicode MS" panose="020B0604020202020204" pitchFamily="34" charset="-128"/>
              </a:rPr>
              <a:t>...</a:t>
            </a:r>
          </a:p>
          <a:p>
            <a:r>
              <a:rPr lang="en-US"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atin typeface="Arial Unicode MS" panose="020B0604020202020204" pitchFamily="34" charset="-128"/>
                <a:ea typeface="Arial Unicode MS" panose="020B0604020202020204" pitchFamily="34" charset="-128"/>
                <a:cs typeface="Arial Unicode MS" panose="020B0604020202020204" pitchFamily="34" charset="-128"/>
              </a:rPr>
              <a:t>x := x + k </a:t>
            </a:r>
            <a:endParaRPr lang="en-US" smtClean="0">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smtClean="0">
                <a:latin typeface="Arial Unicode MS" panose="020B0604020202020204" pitchFamily="34" charset="-128"/>
                <a:ea typeface="Arial Unicode MS" panose="020B0604020202020204" pitchFamily="34" charset="-128"/>
                <a:cs typeface="Arial Unicode MS" panose="020B0604020202020204" pitchFamily="34" charset="-128"/>
              </a:rPr>
              <a:t>y </a:t>
            </a:r>
            <a:r>
              <a:rPr lang="en-US">
                <a:latin typeface="Arial Unicode MS" panose="020B0604020202020204" pitchFamily="34" charset="-128"/>
                <a:ea typeface="Arial Unicode MS" panose="020B0604020202020204" pitchFamily="34" charset="-128"/>
                <a:cs typeface="Arial Unicode MS" panose="020B0604020202020204" pitchFamily="34" charset="-128"/>
              </a:rPr>
              <a:t>:= x - k </a:t>
            </a:r>
            <a:endParaRPr lang="en-US" smtClean="0">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smtClean="0">
                <a:latin typeface="Arial Unicode MS" panose="020B0604020202020204" pitchFamily="34" charset="-128"/>
                <a:ea typeface="Arial Unicode MS" panose="020B0604020202020204" pitchFamily="34" charset="-128"/>
                <a:cs typeface="Arial Unicode MS" panose="020B0604020202020204" pitchFamily="34" charset="-128"/>
              </a:rPr>
              <a:t>...</a:t>
            </a:r>
          </a:p>
          <a:p>
            <a:endParaRPr lang="en-US"/>
          </a:p>
        </p:txBody>
      </p:sp>
      <p:sp>
        <p:nvSpPr>
          <p:cNvPr id="6" name="Right Arrow 5"/>
          <p:cNvSpPr/>
          <p:nvPr/>
        </p:nvSpPr>
        <p:spPr>
          <a:xfrm>
            <a:off x="3200400" y="4257675"/>
            <a:ext cx="1100138" cy="1285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2" descr="Unreachable Code in Test Life Cycle"/>
          <p:cNvPicPr>
            <a:picLocks noChangeAspect="1" noChangeArrowheads="1"/>
          </p:cNvPicPr>
          <p:nvPr/>
        </p:nvPicPr>
        <p:blipFill rotWithShape="1">
          <a:blip r:embed="rId2">
            <a:extLst>
              <a:ext uri="{28A0092B-C50C-407E-A947-70E740481C1C}">
                <a14:useLocalDpi xmlns:a14="http://schemas.microsoft.com/office/drawing/2010/main" val="0"/>
              </a:ext>
            </a:extLst>
          </a:blip>
          <a:srcRect l="1558" t="10405" r="53597" b="7051"/>
          <a:stretch/>
        </p:blipFill>
        <p:spPr bwMode="auto">
          <a:xfrm>
            <a:off x="6955129" y="3451458"/>
            <a:ext cx="3853365" cy="207512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8" name="Date Placeholder 7"/>
          <p:cNvSpPr>
            <a:spLocks noGrp="1"/>
          </p:cNvSpPr>
          <p:nvPr>
            <p:ph type="dt" sz="half" idx="10"/>
          </p:nvPr>
        </p:nvSpPr>
        <p:spPr/>
        <p:txBody>
          <a:bodyPr/>
          <a:lstStyle/>
          <a:p>
            <a:fld id="{93A2F72A-1DE9-4BDA-9057-9CA7F7813E76}" type="datetime1">
              <a:rPr lang="en-US" smtClean="0"/>
              <a:t>8/19/2020</a:t>
            </a:fld>
            <a:endParaRPr lang="en-US"/>
          </a:p>
        </p:txBody>
      </p:sp>
      <p:sp>
        <p:nvSpPr>
          <p:cNvPr id="9" name="Slide Number Placeholder 8"/>
          <p:cNvSpPr>
            <a:spLocks noGrp="1"/>
          </p:cNvSpPr>
          <p:nvPr>
            <p:ph type="sldNum" sz="quarter" idx="12"/>
          </p:nvPr>
        </p:nvSpPr>
        <p:spPr/>
        <p:txBody>
          <a:bodyPr/>
          <a:lstStyle/>
          <a:p>
            <a:fld id="{2F37411B-2BDF-4BB5-B4EF-1D93D5B8FE57}" type="slidenum">
              <a:rPr lang="en-US" smtClean="0"/>
              <a:t>60</a:t>
            </a:fld>
            <a:endParaRPr lang="en-US"/>
          </a:p>
        </p:txBody>
      </p:sp>
      <p:sp>
        <p:nvSpPr>
          <p:cNvPr id="10" name="Footer Placeholder 9"/>
          <p:cNvSpPr>
            <a:spLocks noGrp="1"/>
          </p:cNvSpPr>
          <p:nvPr>
            <p:ph type="ftr" sz="quarter" idx="11"/>
          </p:nvPr>
        </p:nvSpPr>
        <p:spPr/>
        <p:txBody>
          <a:bodyPr/>
          <a:lstStyle/>
          <a:p>
            <a:r>
              <a:rPr lang="en-US" smtClean="0"/>
              <a:t>Dabal Mahara</a:t>
            </a:r>
            <a:endParaRPr lang="en-US"/>
          </a:p>
        </p:txBody>
      </p:sp>
    </p:spTree>
    <p:extLst>
      <p:ext uri="{BB962C8B-B14F-4D97-AF65-F5344CB8AC3E}">
        <p14:creationId xmlns:p14="http://schemas.microsoft.com/office/powerpoint/2010/main" val="319182635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noChangeArrowheads="1"/>
          </p:cNvSpPr>
          <p:nvPr>
            <p:ph idx="1"/>
          </p:nvPr>
        </p:nvSpPr>
        <p:spPr bwMode="auto">
          <a:xfrm>
            <a:off x="838200" y="828675"/>
            <a:ext cx="10515600" cy="534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hlink"/>
              </a:buClr>
              <a:buSzPct val="60000"/>
              <a:buFont typeface="Wingdings" panose="05000000000000000000" pitchFamily="2" charset="2"/>
              <a:buChar char="n"/>
              <a:defRPr sz="3200" kern="1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tx1"/>
              </a:buClr>
              <a:buChar char="•"/>
              <a:defRPr sz="2800" kern="1200">
                <a:solidFill>
                  <a:schemeClr val="tx1"/>
                </a:solidFill>
                <a:effectLst>
                  <a:outerShdw blurRad="38100" dist="38100" dir="2700000" algn="tl">
                    <a:srgbClr val="000000"/>
                  </a:outerShdw>
                </a:effectLst>
                <a:latin typeface="+mn-lt"/>
                <a:ea typeface="+mn-ea"/>
                <a:cs typeface="+mn-cs"/>
              </a:defRPr>
            </a:lvl2pPr>
            <a:lvl3pPr marL="1143000" indent="-228600" algn="l" rtl="0" fontAlgn="base">
              <a:spcBef>
                <a:spcPct val="20000"/>
              </a:spcBef>
              <a:spcAft>
                <a:spcPct val="0"/>
              </a:spcAft>
              <a:buClr>
                <a:schemeClr val="accent2"/>
              </a:buClr>
              <a:buSzPct val="60000"/>
              <a:buFont typeface="Wingdings" panose="05000000000000000000" pitchFamily="2" charset="2"/>
              <a:buChar char="n"/>
              <a:defRPr sz="2400" kern="1200">
                <a:solidFill>
                  <a:schemeClr val="tx1"/>
                </a:solidFill>
                <a:effectLst>
                  <a:outerShdw blurRad="38100" dist="38100" dir="2700000" algn="tl">
                    <a:srgbClr val="000000"/>
                  </a:outerShdw>
                </a:effectLst>
                <a:latin typeface="+mn-lt"/>
                <a:ea typeface="+mn-ea"/>
                <a:cs typeface="+mn-cs"/>
              </a:defRPr>
            </a:lvl3pPr>
            <a:lvl4pPr marL="1600200" indent="-228600" algn="l" rtl="0" fontAlgn="base">
              <a:spcBef>
                <a:spcPct val="20000"/>
              </a:spcBef>
              <a:spcAft>
                <a:spcPct val="0"/>
              </a:spcAft>
              <a:buClr>
                <a:schemeClr val="tx2"/>
              </a:buClr>
              <a:buChar char="•"/>
              <a:defRPr sz="2000" kern="1200">
                <a:solidFill>
                  <a:schemeClr val="tx1"/>
                </a:solidFill>
                <a:effectLst>
                  <a:outerShdw blurRad="38100" dist="38100" dir="2700000" algn="tl">
                    <a:srgbClr val="000000"/>
                  </a:outerShdw>
                </a:effectLst>
                <a:latin typeface="+mn-lt"/>
                <a:ea typeface="+mn-ea"/>
                <a:cs typeface="+mn-cs"/>
              </a:defRPr>
            </a:lvl4pPr>
            <a:lvl5pPr marL="2057400" indent="-228600" algn="l" rtl="0" fontAlgn="base">
              <a:spcBef>
                <a:spcPct val="20000"/>
              </a:spcBef>
              <a:spcAft>
                <a:spcPct val="0"/>
              </a:spcAft>
              <a:buClr>
                <a:schemeClr val="folHlink"/>
              </a:buClr>
              <a:buSzPct val="60000"/>
              <a:buFont typeface="Wingdings" panose="05000000000000000000" pitchFamily="2" charset="2"/>
              <a:buChar char="n"/>
              <a:defRPr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en-US" sz="3600" dirty="0">
                <a:solidFill>
                  <a:srgbClr val="FF0000"/>
                </a:solidFill>
                <a:effectLst/>
                <a:latin typeface="Bell MT" panose="02020503060305020303" pitchFamily="18" charset="0"/>
              </a:rPr>
              <a:t>Eliminating common </a:t>
            </a:r>
            <a:r>
              <a:rPr lang="en-US" sz="3600" dirty="0" smtClean="0">
                <a:solidFill>
                  <a:srgbClr val="FF0000"/>
                </a:solidFill>
                <a:effectLst/>
                <a:latin typeface="Bell MT" panose="02020503060305020303" pitchFamily="18" charset="0"/>
              </a:rPr>
              <a:t>sub-expressions</a:t>
            </a:r>
            <a:br>
              <a:rPr lang="en-US" sz="3600" dirty="0" smtClean="0">
                <a:solidFill>
                  <a:srgbClr val="FF0000"/>
                </a:solidFill>
                <a:effectLst/>
                <a:latin typeface="Bell MT" panose="02020503060305020303" pitchFamily="18" charset="0"/>
              </a:rPr>
            </a:br>
            <a:endParaRPr lang="en-US" sz="3600" dirty="0" smtClean="0">
              <a:solidFill>
                <a:srgbClr val="FF0000"/>
              </a:solidFill>
              <a:effectLst/>
              <a:latin typeface="Bell MT" panose="02020503060305020303" pitchFamily="18" charset="0"/>
            </a:endParaRPr>
          </a:p>
          <a:p>
            <a:pPr lvl="1">
              <a:lnSpc>
                <a:spcPct val="90000"/>
              </a:lnSpc>
            </a:pPr>
            <a:r>
              <a:rPr lang="en-US" sz="2400" dirty="0" smtClean="0">
                <a:effectLst/>
              </a:rPr>
              <a:t>Optimization </a:t>
            </a:r>
            <a:r>
              <a:rPr lang="en-US" sz="2400" dirty="0">
                <a:effectLst/>
              </a:rPr>
              <a:t>compilers are able to perform quite well:</a:t>
            </a:r>
          </a:p>
          <a:p>
            <a:pPr lvl="1">
              <a:lnSpc>
                <a:spcPct val="90000"/>
              </a:lnSpc>
              <a:buFontTx/>
              <a:buNone/>
            </a:pPr>
            <a:r>
              <a:rPr lang="en-US" sz="2400" dirty="0">
                <a:effectLst/>
              </a:rPr>
              <a:t>			X = A * LOG(Y) + (LOG(Y) ** 2)</a:t>
            </a:r>
          </a:p>
          <a:p>
            <a:pPr lvl="1">
              <a:lnSpc>
                <a:spcPct val="90000"/>
              </a:lnSpc>
            </a:pPr>
            <a:r>
              <a:rPr lang="en-US" sz="2400" dirty="0">
                <a:effectLst/>
              </a:rPr>
              <a:t>Introduce an explicit temporary variable t:</a:t>
            </a:r>
          </a:p>
          <a:p>
            <a:pPr lvl="1">
              <a:lnSpc>
                <a:spcPct val="90000"/>
              </a:lnSpc>
              <a:buFontTx/>
              <a:buNone/>
            </a:pPr>
            <a:r>
              <a:rPr lang="en-US" sz="2400" dirty="0">
                <a:effectLst/>
              </a:rPr>
              <a:t>			t = LOG(Y) </a:t>
            </a:r>
          </a:p>
          <a:p>
            <a:pPr lvl="1">
              <a:lnSpc>
                <a:spcPct val="90000"/>
              </a:lnSpc>
              <a:buFontTx/>
              <a:buNone/>
            </a:pPr>
            <a:r>
              <a:rPr lang="en-US" sz="2400" dirty="0">
                <a:effectLst/>
              </a:rPr>
              <a:t>			X = A * t + (t ** 2)</a:t>
            </a:r>
          </a:p>
          <a:p>
            <a:pPr lvl="1">
              <a:lnSpc>
                <a:spcPct val="90000"/>
              </a:lnSpc>
            </a:pPr>
            <a:r>
              <a:rPr lang="en-US" sz="2400" dirty="0">
                <a:effectLst/>
              </a:rPr>
              <a:t>Saves one 'heavy' function call, by an elimination of the common sub-expression LOG(Y), the exponentiation now is:</a:t>
            </a:r>
          </a:p>
          <a:p>
            <a:pPr lvl="1">
              <a:lnSpc>
                <a:spcPct val="90000"/>
              </a:lnSpc>
              <a:buFontTx/>
              <a:buNone/>
            </a:pPr>
            <a:r>
              <a:rPr lang="en-US" sz="2400" dirty="0">
                <a:effectLst/>
              </a:rPr>
              <a:t>			X = (A + t) * t </a:t>
            </a:r>
          </a:p>
        </p:txBody>
      </p:sp>
      <p:sp>
        <p:nvSpPr>
          <p:cNvPr id="2" name="Date Placeholder 1"/>
          <p:cNvSpPr>
            <a:spLocks noGrp="1"/>
          </p:cNvSpPr>
          <p:nvPr>
            <p:ph type="dt" sz="half" idx="10"/>
          </p:nvPr>
        </p:nvSpPr>
        <p:spPr/>
        <p:txBody>
          <a:bodyPr/>
          <a:lstStyle/>
          <a:p>
            <a:fld id="{FC80595F-9F0C-4075-80C3-F9B44310F082}" type="datetime1">
              <a:rPr lang="en-US" smtClean="0"/>
              <a:t>8/19/2020</a:t>
            </a:fld>
            <a:endParaRPr lang="en-US"/>
          </a:p>
        </p:txBody>
      </p:sp>
      <p:sp>
        <p:nvSpPr>
          <p:cNvPr id="3" name="Slide Number Placeholder 2"/>
          <p:cNvSpPr>
            <a:spLocks noGrp="1"/>
          </p:cNvSpPr>
          <p:nvPr>
            <p:ph type="sldNum" sz="quarter" idx="12"/>
          </p:nvPr>
        </p:nvSpPr>
        <p:spPr/>
        <p:txBody>
          <a:bodyPr/>
          <a:lstStyle/>
          <a:p>
            <a:fld id="{2F37411B-2BDF-4BB5-B4EF-1D93D5B8FE57}" type="slidenum">
              <a:rPr lang="en-US" smtClean="0"/>
              <a:t>61</a:t>
            </a:fld>
            <a:endParaRPr lang="en-US"/>
          </a:p>
        </p:txBody>
      </p:sp>
      <p:sp>
        <p:nvSpPr>
          <p:cNvPr id="5" name="Footer Placeholder 4"/>
          <p:cNvSpPr>
            <a:spLocks noGrp="1"/>
          </p:cNvSpPr>
          <p:nvPr>
            <p:ph type="ftr" sz="quarter" idx="11"/>
          </p:nvPr>
        </p:nvSpPr>
        <p:spPr/>
        <p:txBody>
          <a:bodyPr/>
          <a:lstStyle/>
          <a:p>
            <a:r>
              <a:rPr lang="en-US" smtClean="0"/>
              <a:t>Dabal Mahara</a:t>
            </a:r>
            <a:endParaRPr lang="en-US"/>
          </a:p>
        </p:txBody>
      </p:sp>
    </p:spTree>
    <p:extLst>
      <p:ext uri="{BB962C8B-B14F-4D97-AF65-F5344CB8AC3E}">
        <p14:creationId xmlns:p14="http://schemas.microsoft.com/office/powerpoint/2010/main" val="218812832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a:solidFill>
                  <a:srgbClr val="FF0000"/>
                </a:solidFill>
              </a:rPr>
              <a:t>I</a:t>
            </a:r>
            <a:r>
              <a:rPr lang="en-US" sz="3200" b="1" smtClean="0">
                <a:solidFill>
                  <a:srgbClr val="FF0000"/>
                </a:solidFill>
              </a:rPr>
              <a:t>nduction Variable</a:t>
            </a:r>
            <a:endParaRPr lang="en-US" sz="3200" b="1">
              <a:solidFill>
                <a:srgbClr val="FF0000"/>
              </a:solidFill>
            </a:endParaRPr>
          </a:p>
        </p:txBody>
      </p:sp>
      <p:sp>
        <p:nvSpPr>
          <p:cNvPr id="3" name="Content Placeholder 2"/>
          <p:cNvSpPr>
            <a:spLocks noGrp="1"/>
          </p:cNvSpPr>
          <p:nvPr>
            <p:ph idx="1"/>
          </p:nvPr>
        </p:nvSpPr>
        <p:spPr/>
        <p:txBody>
          <a:bodyPr>
            <a:normAutofit/>
          </a:bodyPr>
          <a:lstStyle/>
          <a:p>
            <a:r>
              <a:rPr lang="en-US" sz="2000" dirty="0"/>
              <a:t>A basic induction variable </a:t>
            </a:r>
            <a:r>
              <a:rPr lang="en-US" sz="2000" dirty="0" smtClean="0"/>
              <a:t>is</a:t>
            </a:r>
          </a:p>
          <a:p>
            <a:pPr marL="0" indent="0">
              <a:buNone/>
            </a:pPr>
            <a:r>
              <a:rPr lang="en-US" sz="2000" dirty="0" smtClean="0"/>
              <a:t> </a:t>
            </a:r>
            <a:r>
              <a:rPr lang="en-US" sz="2000" dirty="0"/>
              <a:t>– a variable X whose only definitions within the loop are assignments of the form</a:t>
            </a:r>
            <a:r>
              <a:rPr lang="en-US" sz="2000" dirty="0" smtClean="0"/>
              <a:t>:</a:t>
            </a:r>
          </a:p>
          <a:p>
            <a:pPr marL="0" indent="0">
              <a:buNone/>
            </a:pPr>
            <a:r>
              <a:rPr lang="en-US" sz="2000" dirty="0"/>
              <a:t> </a:t>
            </a:r>
            <a:r>
              <a:rPr lang="en-US" sz="2000" dirty="0" smtClean="0"/>
              <a:t>    </a:t>
            </a:r>
            <a:r>
              <a:rPr lang="en-US" sz="2000" dirty="0"/>
              <a:t>X = </a:t>
            </a:r>
            <a:r>
              <a:rPr lang="en-US" sz="2000" dirty="0" err="1"/>
              <a:t>X+c</a:t>
            </a:r>
            <a:r>
              <a:rPr lang="en-US" sz="2000" dirty="0"/>
              <a:t> or X </a:t>
            </a:r>
            <a:r>
              <a:rPr lang="en-US" sz="2000" dirty="0" smtClean="0"/>
              <a:t>=X=-</a:t>
            </a:r>
            <a:r>
              <a:rPr lang="en-US" sz="2000" dirty="0"/>
              <a:t>c, where c is either a constant or a loop-invariant variable. </a:t>
            </a:r>
            <a:endParaRPr lang="en-US" sz="2000" dirty="0" smtClean="0"/>
          </a:p>
          <a:p>
            <a:pPr marL="0" indent="0">
              <a:buNone/>
            </a:pPr>
            <a:endParaRPr lang="en-US" sz="2000" dirty="0"/>
          </a:p>
        </p:txBody>
      </p:sp>
      <p:sp>
        <p:nvSpPr>
          <p:cNvPr id="4" name="Rectangle 1"/>
          <p:cNvSpPr>
            <a:spLocks noChangeArrowheads="1"/>
          </p:cNvSpPr>
          <p:nvPr/>
        </p:nvSpPr>
        <p:spPr bwMode="auto">
          <a:xfrm>
            <a:off x="709614" y="3344785"/>
            <a:ext cx="4491038" cy="2862322"/>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int</a:t>
            </a:r>
            <a:r>
              <a:rPr kumimoji="0" lang="en-US" b="0" i="0" u="none" strike="noStrike" cap="none" normalizeH="0" baseline="0" dirty="0" smtClean="0">
                <a:ln>
                  <a:noFill/>
                </a:ln>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 a[SIZE]; </a:t>
            </a:r>
            <a:r>
              <a:rPr kumimoji="0" lang="en-US" b="0" i="0" u="none" strike="noStrike" cap="none" normalizeH="0" baseline="0" dirty="0" err="1" smtClean="0">
                <a:ln>
                  <a:noFill/>
                </a:ln>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int</a:t>
            </a:r>
            <a:r>
              <a:rPr kumimoji="0" lang="en-US" b="0" i="0" u="none" strike="noStrike" cap="none" normalizeH="0" baseline="0" dirty="0" smtClean="0">
                <a:ln>
                  <a:noFill/>
                </a:ln>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 b[SIZE];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void f (void)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 </a:t>
            </a:r>
            <a:r>
              <a:rPr kumimoji="0" lang="en-US" b="0" i="0" u="none" strike="noStrike" cap="none" normalizeH="0" baseline="0" dirty="0" err="1" smtClean="0">
                <a:ln>
                  <a:noFill/>
                </a:ln>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int</a:t>
            </a:r>
            <a:r>
              <a:rPr kumimoji="0" lang="en-US" b="0" i="0" u="none" strike="noStrike" cap="none" normalizeH="0" baseline="0" dirty="0" smtClean="0">
                <a:ln>
                  <a:noFill/>
                </a:ln>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 i1, i2, i3;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for (i1 = 0, i2 = 0, i3 = 0; i1 &lt; SIZE; i1++) </a:t>
            </a:r>
          </a:p>
          <a:p>
            <a:pPr marL="0" marR="0" lvl="0" indent="0" algn="l" defTabSz="914400" rtl="0" eaLnBrk="0" fontAlgn="base" latinLnBrk="0" hangingPunct="0">
              <a:lnSpc>
                <a:spcPct val="100000"/>
              </a:lnSpc>
              <a:spcBef>
                <a:spcPct val="0"/>
              </a:spcBef>
              <a:spcAft>
                <a:spcPct val="0"/>
              </a:spcAft>
              <a:buClrTx/>
              <a:buSzTx/>
              <a:buFontTx/>
              <a:buNone/>
              <a:tabLst/>
            </a:pPr>
            <a:r>
              <a:rPr lang="en-US"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kumimoji="0" lang="en-US" b="0" i="0" u="none" strike="noStrike" cap="none" normalizeH="0" baseline="0" dirty="0" smtClean="0">
                <a:ln>
                  <a:noFill/>
                </a:ln>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a[i2++] = b[i3++]; </a:t>
            </a:r>
          </a:p>
          <a:p>
            <a:pPr marL="0" marR="0" lvl="0" indent="0" algn="l" defTabSz="914400" rtl="0" eaLnBrk="0" fontAlgn="base" latinLnBrk="0" hangingPunct="0">
              <a:lnSpc>
                <a:spcPct val="100000"/>
              </a:lnSpc>
              <a:spcBef>
                <a:spcPct val="0"/>
              </a:spcBef>
              <a:spcAft>
                <a:spcPct val="0"/>
              </a:spcAft>
              <a:buClrTx/>
              <a:buSzTx/>
              <a:buFontTx/>
              <a:buNone/>
              <a:tabLst/>
            </a:pPr>
            <a:r>
              <a:rPr lang="en-US"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kumimoji="0" lang="en-US" b="0" i="0" u="none" strike="noStrike" cap="none" normalizeH="0" baseline="0" dirty="0" smtClean="0">
                <a:ln>
                  <a:noFill/>
                </a:ln>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return;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 }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 name="TextBox 4"/>
          <p:cNvSpPr txBox="1"/>
          <p:nvPr/>
        </p:nvSpPr>
        <p:spPr>
          <a:xfrm>
            <a:off x="5586414" y="3344030"/>
            <a:ext cx="4429124" cy="3108543"/>
          </a:xfrm>
          <a:prstGeom prst="rect">
            <a:avLst/>
          </a:prstGeom>
          <a:noFill/>
          <a:ln>
            <a:solidFill>
              <a:schemeClr val="tx1"/>
            </a:solidFill>
          </a:ln>
        </p:spPr>
        <p:txBody>
          <a:bodyPr wrap="square" rtlCol="0">
            <a:spAutoFit/>
          </a:bodyPr>
          <a:lstStyle/>
          <a:p>
            <a:pPr lvl="0" eaLnBrk="0" fontAlgn="base" hangingPunct="0">
              <a:spcBef>
                <a:spcPct val="0"/>
              </a:spcBef>
              <a:spcAft>
                <a:spcPct val="0"/>
              </a:spcAft>
            </a:pPr>
            <a:r>
              <a:rPr lang="en-US" sz="16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The code fragment below shows the loop after induction variable elimination</a:t>
            </a:r>
            <a:r>
              <a:rPr lang="en-US" sz="1600" smtClean="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a:t>
            </a:r>
          </a:p>
          <a:p>
            <a:pPr lvl="0" eaLnBrk="0" fontAlgn="base" hangingPunct="0">
              <a:spcBef>
                <a:spcPct val="0"/>
              </a:spcBef>
              <a:spcAft>
                <a:spcPct val="0"/>
              </a:spcAft>
            </a:pPr>
            <a:endParaRPr lang="en-US" sz="1600">
              <a:latin typeface="Arial Unicode MS" panose="020B0604020202020204" pitchFamily="34" charset="-128"/>
              <a:ea typeface="Arial Unicode MS" panose="020B0604020202020204" pitchFamily="34" charset="-128"/>
              <a:cs typeface="Arial Unicode MS" panose="020B0604020202020204" pitchFamily="34" charset="-128"/>
            </a:endParaRPr>
          </a:p>
          <a:p>
            <a:pPr lvl="0" eaLnBrk="0" fontAlgn="base" hangingPunct="0">
              <a:spcBef>
                <a:spcPct val="0"/>
              </a:spcBef>
              <a:spcAft>
                <a:spcPct val="0"/>
              </a:spcAft>
            </a:pPr>
            <a:r>
              <a:rPr lang="en-US" sz="16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int a[SIZE]; int b[SIZE]; </a:t>
            </a:r>
            <a:endParaRPr lang="en-US" sz="1600" smtClean="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lvl="0" eaLnBrk="0" fontAlgn="base" hangingPunct="0">
              <a:spcBef>
                <a:spcPct val="0"/>
              </a:spcBef>
              <a:spcAft>
                <a:spcPct val="0"/>
              </a:spcAft>
            </a:pPr>
            <a:r>
              <a:rPr lang="en-US" sz="1600" smtClean="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void </a:t>
            </a:r>
            <a:r>
              <a:rPr lang="en-US" sz="16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f (void) </a:t>
            </a:r>
            <a:endParaRPr lang="en-US" sz="1600" smtClean="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lvl="0" eaLnBrk="0" fontAlgn="base" hangingPunct="0">
              <a:spcBef>
                <a:spcPct val="0"/>
              </a:spcBef>
              <a:spcAft>
                <a:spcPct val="0"/>
              </a:spcAft>
            </a:pPr>
            <a:r>
              <a:rPr lang="en-US" sz="1600" smtClean="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a:t>
            </a:r>
          </a:p>
          <a:p>
            <a:pPr lvl="0" eaLnBrk="0" fontAlgn="base" hangingPunct="0">
              <a:spcBef>
                <a:spcPct val="0"/>
              </a:spcBef>
              <a:spcAft>
                <a:spcPct val="0"/>
              </a:spcAft>
            </a:pPr>
            <a:r>
              <a:rPr lang="en-US" sz="1600" smtClean="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6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int i1; </a:t>
            </a:r>
            <a:endParaRPr lang="en-US" sz="1600" smtClean="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lvl="0" eaLnBrk="0" fontAlgn="base" hangingPunct="0">
              <a:spcBef>
                <a:spcPct val="0"/>
              </a:spcBef>
              <a:spcAft>
                <a:spcPct val="0"/>
              </a:spcAft>
            </a:pPr>
            <a:r>
              <a:rPr lang="en-US" sz="1600" smtClean="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for </a:t>
            </a:r>
            <a:r>
              <a:rPr lang="en-US" sz="16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(i1 = 0; i1 &lt; SIZE; i1++) </a:t>
            </a:r>
            <a:endParaRPr lang="en-US" sz="1600" smtClean="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lvl="0" eaLnBrk="0" fontAlgn="base" hangingPunct="0">
              <a:spcBef>
                <a:spcPct val="0"/>
              </a:spcBef>
              <a:spcAft>
                <a:spcPct val="0"/>
              </a:spcAft>
            </a:pPr>
            <a:r>
              <a:rPr lang="en-US" sz="1600" smtClean="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	a[i1</a:t>
            </a:r>
            <a:r>
              <a:rPr lang="en-US" sz="16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 = b[i1]; </a:t>
            </a:r>
            <a:endParaRPr lang="en-US" sz="1600" smtClean="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lvl="0" eaLnBrk="0" fontAlgn="base" hangingPunct="0">
              <a:spcBef>
                <a:spcPct val="0"/>
              </a:spcBef>
              <a:spcAft>
                <a:spcPct val="0"/>
              </a:spcAft>
            </a:pPr>
            <a:r>
              <a:rPr lang="en-US" sz="1600" smtClean="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return</a:t>
            </a:r>
            <a:r>
              <a:rPr lang="en-US" sz="16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 </a:t>
            </a:r>
            <a:endParaRPr lang="en-US" sz="1600" smtClean="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lvl="0" eaLnBrk="0" fontAlgn="base" hangingPunct="0">
              <a:spcBef>
                <a:spcPct val="0"/>
              </a:spcBef>
              <a:spcAft>
                <a:spcPct val="0"/>
              </a:spcAft>
            </a:pPr>
            <a:r>
              <a:rPr lang="en-US" sz="1600" smtClean="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a:t>
            </a:r>
            <a:endParaRPr lang="en-US" sz="16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US" sz="1600"/>
          </a:p>
        </p:txBody>
      </p:sp>
      <p:sp>
        <p:nvSpPr>
          <p:cNvPr id="6" name="Date Placeholder 5"/>
          <p:cNvSpPr>
            <a:spLocks noGrp="1"/>
          </p:cNvSpPr>
          <p:nvPr>
            <p:ph type="dt" sz="half" idx="10"/>
          </p:nvPr>
        </p:nvSpPr>
        <p:spPr/>
        <p:txBody>
          <a:bodyPr/>
          <a:lstStyle/>
          <a:p>
            <a:fld id="{638B3707-93F7-489E-88BF-A4DF5FD08FDC}" type="datetime1">
              <a:rPr lang="en-US" smtClean="0"/>
              <a:t>8/19/2020</a:t>
            </a:fld>
            <a:endParaRPr lang="en-US"/>
          </a:p>
        </p:txBody>
      </p:sp>
      <p:sp>
        <p:nvSpPr>
          <p:cNvPr id="7" name="Slide Number Placeholder 6"/>
          <p:cNvSpPr>
            <a:spLocks noGrp="1"/>
          </p:cNvSpPr>
          <p:nvPr>
            <p:ph type="sldNum" sz="quarter" idx="12"/>
          </p:nvPr>
        </p:nvSpPr>
        <p:spPr/>
        <p:txBody>
          <a:bodyPr/>
          <a:lstStyle/>
          <a:p>
            <a:fld id="{2F37411B-2BDF-4BB5-B4EF-1D93D5B8FE57}" type="slidenum">
              <a:rPr lang="en-US" smtClean="0"/>
              <a:t>62</a:t>
            </a:fld>
            <a:endParaRPr lang="en-US"/>
          </a:p>
        </p:txBody>
      </p:sp>
      <p:sp>
        <p:nvSpPr>
          <p:cNvPr id="8" name="Footer Placeholder 7"/>
          <p:cNvSpPr>
            <a:spLocks noGrp="1"/>
          </p:cNvSpPr>
          <p:nvPr>
            <p:ph type="ftr" sz="quarter" idx="11"/>
          </p:nvPr>
        </p:nvSpPr>
        <p:spPr/>
        <p:txBody>
          <a:bodyPr/>
          <a:lstStyle/>
          <a:p>
            <a:r>
              <a:rPr lang="en-US" smtClean="0"/>
              <a:t>Dabal Mahara</a:t>
            </a:r>
            <a:endParaRPr lang="en-US"/>
          </a:p>
        </p:txBody>
      </p:sp>
    </p:spTree>
    <p:extLst>
      <p:ext uri="{BB962C8B-B14F-4D97-AF65-F5344CB8AC3E}">
        <p14:creationId xmlns:p14="http://schemas.microsoft.com/office/powerpoint/2010/main" val="374998384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a:solidFill>
                  <a:srgbClr val="FF0000"/>
                </a:solidFill>
              </a:rPr>
              <a:t>Loop unrolling</a:t>
            </a:r>
            <a:br>
              <a:rPr lang="en-US" sz="3600" b="1">
                <a:solidFill>
                  <a:srgbClr val="FF0000"/>
                </a:solidFill>
              </a:rPr>
            </a:br>
            <a:endParaRPr lang="en-US" sz="3600" b="1">
              <a:solidFill>
                <a:srgbClr val="FF0000"/>
              </a:solidFill>
            </a:endParaRPr>
          </a:p>
        </p:txBody>
      </p:sp>
      <p:sp>
        <p:nvSpPr>
          <p:cNvPr id="3" name="Content Placeholder 2"/>
          <p:cNvSpPr>
            <a:spLocks noGrp="1"/>
          </p:cNvSpPr>
          <p:nvPr>
            <p:ph idx="1"/>
          </p:nvPr>
        </p:nvSpPr>
        <p:spPr>
          <a:xfrm>
            <a:off x="838200" y="1300163"/>
            <a:ext cx="9548813" cy="4876800"/>
          </a:xfrm>
        </p:spPr>
        <p:txBody>
          <a:bodyPr>
            <a:noAutofit/>
          </a:bodyPr>
          <a:lstStyle/>
          <a:p>
            <a:pPr lvl="1"/>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The </a:t>
            </a:r>
            <a:r>
              <a:rPr lang="en-US" sz="1800">
                <a:latin typeface="Arial Unicode MS" panose="020B0604020202020204" pitchFamily="34" charset="-128"/>
                <a:ea typeface="Arial Unicode MS" panose="020B0604020202020204" pitchFamily="34" charset="-128"/>
                <a:cs typeface="Arial Unicode MS" panose="020B0604020202020204" pitchFamily="34" charset="-128"/>
              </a:rPr>
              <a:t>loop exit checks cost CPU time.</a:t>
            </a:r>
          </a:p>
          <a:p>
            <a:pPr lvl="1"/>
            <a:r>
              <a:rPr lang="en-US" sz="1800">
                <a:latin typeface="Arial Unicode MS" panose="020B0604020202020204" pitchFamily="34" charset="-128"/>
                <a:ea typeface="Arial Unicode MS" panose="020B0604020202020204" pitchFamily="34" charset="-128"/>
                <a:cs typeface="Arial Unicode MS" panose="020B0604020202020204" pitchFamily="34" charset="-128"/>
              </a:rPr>
              <a:t>Loop unrolling tries to get rid of the checks completely or to reduce the number of checks.</a:t>
            </a:r>
          </a:p>
          <a:p>
            <a:pPr lvl="1"/>
            <a:r>
              <a:rPr lang="en-US" sz="1800">
                <a:latin typeface="Arial Unicode MS" panose="020B0604020202020204" pitchFamily="34" charset="-128"/>
                <a:ea typeface="Arial Unicode MS" panose="020B0604020202020204" pitchFamily="34" charset="-128"/>
                <a:cs typeface="Arial Unicode MS" panose="020B0604020202020204" pitchFamily="34" charset="-128"/>
              </a:rPr>
              <a:t>If you know a loop is only performed a certain number of times, or if you know the number of times it will be repeated is a multiple of a constant you can unroll this loop.</a:t>
            </a:r>
          </a:p>
          <a:p>
            <a:pPr lvl="1"/>
            <a:endParaRPr lang="en-US" sz="180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lvl="1"/>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Example</a:t>
            </a:r>
            <a:r>
              <a:rPr lang="en-US" sz="1800">
                <a:latin typeface="Arial Unicode MS" panose="020B0604020202020204" pitchFamily="34" charset="-128"/>
                <a:ea typeface="Arial Unicode MS" panose="020B0604020202020204" pitchFamily="34" charset="-128"/>
                <a:cs typeface="Arial Unicode MS" panose="020B0604020202020204" pitchFamily="34" charset="-128"/>
              </a:rPr>
              <a:t>:</a:t>
            </a:r>
          </a:p>
          <a:p>
            <a:pPr lvl="1">
              <a:buNone/>
            </a:pPr>
            <a:r>
              <a:rPr lang="en-US" sz="1800">
                <a:latin typeface="Arial Unicode MS" panose="020B0604020202020204" pitchFamily="34" charset="-128"/>
                <a:ea typeface="Arial Unicode MS" panose="020B0604020202020204" pitchFamily="34" charset="-128"/>
                <a:cs typeface="Arial Unicode MS" panose="020B0604020202020204" pitchFamily="34" charset="-128"/>
              </a:rPr>
              <a:t>	</a:t>
            </a:r>
            <a:endParaRPr lang="en-US" sz="180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lvl="1">
              <a:buNone/>
            </a:pPr>
            <a:r>
              <a:rPr lang="en-US" sz="1800">
                <a:latin typeface="Arial Unicode MS" panose="020B0604020202020204" pitchFamily="34" charset="-128"/>
                <a:ea typeface="Arial Unicode MS" panose="020B0604020202020204" pitchFamily="34" charset="-128"/>
                <a:cs typeface="Arial Unicode MS" panose="020B0604020202020204" pitchFamily="34" charset="-128"/>
              </a:rPr>
              <a:t>	</a:t>
            </a:r>
          </a:p>
        </p:txBody>
      </p:sp>
      <p:sp>
        <p:nvSpPr>
          <p:cNvPr id="4" name="TextBox 3"/>
          <p:cNvSpPr txBox="1"/>
          <p:nvPr/>
        </p:nvSpPr>
        <p:spPr>
          <a:xfrm>
            <a:off x="5612606" y="3248780"/>
            <a:ext cx="3902869" cy="2308324"/>
          </a:xfrm>
          <a:prstGeom prst="rect">
            <a:avLst/>
          </a:prstGeom>
          <a:noFill/>
          <a:ln>
            <a:solidFill>
              <a:srgbClr val="002060"/>
            </a:solidFill>
          </a:ln>
        </p:spPr>
        <p:txBody>
          <a:bodyPr wrap="square" rtlCol="0">
            <a:spAutoFit/>
          </a:bodyPr>
          <a:lstStyle/>
          <a:p>
            <a:pPr lvl="1">
              <a:buNone/>
            </a:pPr>
            <a:r>
              <a:rPr lang="en-US">
                <a:latin typeface="Arial Unicode MS" panose="020B0604020202020204" pitchFamily="34" charset="-128"/>
                <a:ea typeface="Arial Unicode MS" panose="020B0604020202020204" pitchFamily="34" charset="-128"/>
                <a:cs typeface="Arial Unicode MS" panose="020B0604020202020204" pitchFamily="34" charset="-128"/>
              </a:rPr>
              <a:t>// unrolled version</a:t>
            </a:r>
          </a:p>
          <a:p>
            <a:pPr lvl="1">
              <a:buNone/>
            </a:pPr>
            <a:r>
              <a:rPr lang="en-US">
                <a:latin typeface="Arial Unicode MS" panose="020B0604020202020204" pitchFamily="34" charset="-128"/>
                <a:ea typeface="Arial Unicode MS" panose="020B0604020202020204" pitchFamily="34" charset="-128"/>
                <a:cs typeface="Arial Unicode MS" panose="020B0604020202020204" pitchFamily="34" charset="-128"/>
              </a:rPr>
              <a:t>	int i = 0;</a:t>
            </a:r>
          </a:p>
          <a:p>
            <a:pPr lvl="1">
              <a:buNone/>
            </a:pPr>
            <a:r>
              <a:rPr lang="en-US">
                <a:latin typeface="Arial Unicode MS" panose="020B0604020202020204" pitchFamily="34" charset="-128"/>
                <a:ea typeface="Arial Unicode MS" panose="020B0604020202020204" pitchFamily="34" charset="-128"/>
                <a:cs typeface="Arial Unicode MS" panose="020B0604020202020204" pitchFamily="34" charset="-128"/>
              </a:rPr>
              <a:t>	colormap[n+i] = i;</a:t>
            </a:r>
          </a:p>
          <a:p>
            <a:pPr lvl="1">
              <a:buNone/>
            </a:pPr>
            <a:r>
              <a:rPr lang="en-US">
                <a:latin typeface="Arial Unicode MS" panose="020B0604020202020204" pitchFamily="34" charset="-128"/>
                <a:ea typeface="Arial Unicode MS" panose="020B0604020202020204" pitchFamily="34" charset="-128"/>
                <a:cs typeface="Arial Unicode MS" panose="020B0604020202020204" pitchFamily="34" charset="-128"/>
              </a:rPr>
              <a:t>	i++;</a:t>
            </a:r>
          </a:p>
          <a:p>
            <a:pPr lvl="1">
              <a:buNone/>
            </a:pPr>
            <a:r>
              <a:rPr lang="en-US">
                <a:latin typeface="Arial Unicode MS" panose="020B0604020202020204" pitchFamily="34" charset="-128"/>
                <a:ea typeface="Arial Unicode MS" panose="020B0604020202020204" pitchFamily="34" charset="-128"/>
                <a:cs typeface="Arial Unicode MS" panose="020B0604020202020204" pitchFamily="34" charset="-128"/>
              </a:rPr>
              <a:t>	colormap[n+i] = i;</a:t>
            </a:r>
          </a:p>
          <a:p>
            <a:pPr lvl="1">
              <a:buNone/>
            </a:pPr>
            <a:r>
              <a:rPr lang="en-US">
                <a:latin typeface="Arial Unicode MS" panose="020B0604020202020204" pitchFamily="34" charset="-128"/>
                <a:ea typeface="Arial Unicode MS" panose="020B0604020202020204" pitchFamily="34" charset="-128"/>
                <a:cs typeface="Arial Unicode MS" panose="020B0604020202020204" pitchFamily="34" charset="-128"/>
              </a:rPr>
              <a:t>	i++;</a:t>
            </a:r>
          </a:p>
          <a:p>
            <a:pPr lvl="1">
              <a:buNone/>
            </a:pPr>
            <a:r>
              <a:rPr lang="en-US">
                <a:latin typeface="Arial Unicode MS" panose="020B0604020202020204" pitchFamily="34" charset="-128"/>
                <a:ea typeface="Arial Unicode MS" panose="020B0604020202020204" pitchFamily="34" charset="-128"/>
                <a:cs typeface="Arial Unicode MS" panose="020B0604020202020204" pitchFamily="34" charset="-128"/>
              </a:rPr>
              <a:t>	colormap[n+i] = i; </a:t>
            </a:r>
          </a:p>
          <a:p>
            <a:endParaRPr lang="en-US">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 name="TextBox 4"/>
          <p:cNvSpPr txBox="1"/>
          <p:nvPr/>
        </p:nvSpPr>
        <p:spPr>
          <a:xfrm>
            <a:off x="1601390" y="3695681"/>
            <a:ext cx="3139677" cy="147732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lvl="1">
              <a:buNone/>
            </a:pPr>
            <a:r>
              <a:rPr lang="en-US">
                <a:latin typeface="Arial Unicode MS" panose="020B0604020202020204" pitchFamily="34" charset="-128"/>
                <a:ea typeface="Arial Unicode MS" panose="020B0604020202020204" pitchFamily="34" charset="-128"/>
                <a:cs typeface="Arial Unicode MS" panose="020B0604020202020204" pitchFamily="34" charset="-128"/>
              </a:rPr>
              <a:t>// old loop </a:t>
            </a:r>
          </a:p>
          <a:p>
            <a:pPr lvl="1">
              <a:buNone/>
            </a:pPr>
            <a:r>
              <a:rPr lang="en-US">
                <a:latin typeface="Arial Unicode MS" panose="020B0604020202020204" pitchFamily="34" charset="-128"/>
                <a:ea typeface="Arial Unicode MS" panose="020B0604020202020204" pitchFamily="34" charset="-128"/>
                <a:cs typeface="Arial Unicode MS" panose="020B0604020202020204" pitchFamily="34" charset="-128"/>
              </a:rPr>
              <a:t>	for(int i=0; i&lt;3; i++)</a:t>
            </a:r>
          </a:p>
          <a:p>
            <a:pPr lvl="1">
              <a:buNone/>
            </a:pPr>
            <a:r>
              <a:rPr lang="en-US">
                <a:latin typeface="Arial Unicode MS" panose="020B0604020202020204" pitchFamily="34" charset="-128"/>
                <a:ea typeface="Arial Unicode MS" panose="020B0604020202020204" pitchFamily="34" charset="-128"/>
                <a:cs typeface="Arial Unicode MS" panose="020B0604020202020204" pitchFamily="34" charset="-128"/>
              </a:rPr>
              <a:t>    {</a:t>
            </a:r>
          </a:p>
          <a:p>
            <a:pPr lvl="1">
              <a:buNone/>
            </a:pPr>
            <a:r>
              <a:rPr lang="en-US">
                <a:latin typeface="Arial Unicode MS" panose="020B0604020202020204" pitchFamily="34" charset="-128"/>
                <a:ea typeface="Arial Unicode MS" panose="020B0604020202020204" pitchFamily="34" charset="-128"/>
                <a:cs typeface="Arial Unicode MS" panose="020B0604020202020204" pitchFamily="34" charset="-128"/>
              </a:rPr>
              <a:t>	</a:t>
            </a:r>
            <a:r>
              <a:rPr lang="en-US" smtClean="0">
                <a:latin typeface="Arial Unicode MS" panose="020B0604020202020204" pitchFamily="34" charset="-128"/>
                <a:ea typeface="Arial Unicode MS" panose="020B0604020202020204" pitchFamily="34" charset="-128"/>
                <a:cs typeface="Arial Unicode MS" panose="020B0604020202020204" pitchFamily="34" charset="-128"/>
              </a:rPr>
              <a:t>color_map[n+i</a:t>
            </a:r>
            <a:r>
              <a:rPr lang="en-US">
                <a:latin typeface="Arial Unicode MS" panose="020B0604020202020204" pitchFamily="34" charset="-128"/>
                <a:ea typeface="Arial Unicode MS" panose="020B0604020202020204" pitchFamily="34" charset="-128"/>
                <a:cs typeface="Arial Unicode MS" panose="020B0604020202020204" pitchFamily="34" charset="-128"/>
              </a:rPr>
              <a:t>] = i;</a:t>
            </a:r>
          </a:p>
          <a:p>
            <a:pPr lvl="1">
              <a:buNone/>
            </a:pPr>
            <a:r>
              <a:rPr lang="en-US" smtClean="0">
                <a:latin typeface="Arial Unicode MS" panose="020B0604020202020204" pitchFamily="34" charset="-128"/>
                <a:ea typeface="Arial Unicode MS" panose="020B0604020202020204" pitchFamily="34" charset="-128"/>
                <a:cs typeface="Arial Unicode MS" panose="020B0604020202020204" pitchFamily="34" charset="-128"/>
              </a:rPr>
              <a:t>    }</a:t>
            </a:r>
            <a:endParaRPr lang="en-US">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6" name="Date Placeholder 5"/>
          <p:cNvSpPr>
            <a:spLocks noGrp="1"/>
          </p:cNvSpPr>
          <p:nvPr>
            <p:ph type="dt" sz="half" idx="10"/>
          </p:nvPr>
        </p:nvSpPr>
        <p:spPr/>
        <p:txBody>
          <a:bodyPr/>
          <a:lstStyle/>
          <a:p>
            <a:fld id="{25A97E40-41F6-4606-847B-C716CF27D48A}" type="datetime1">
              <a:rPr lang="en-US" smtClean="0"/>
              <a:t>8/19/2020</a:t>
            </a:fld>
            <a:endParaRPr lang="en-US"/>
          </a:p>
        </p:txBody>
      </p:sp>
      <p:sp>
        <p:nvSpPr>
          <p:cNvPr id="7" name="Slide Number Placeholder 6"/>
          <p:cNvSpPr>
            <a:spLocks noGrp="1"/>
          </p:cNvSpPr>
          <p:nvPr>
            <p:ph type="sldNum" sz="quarter" idx="12"/>
          </p:nvPr>
        </p:nvSpPr>
        <p:spPr/>
        <p:txBody>
          <a:bodyPr/>
          <a:lstStyle/>
          <a:p>
            <a:fld id="{2F37411B-2BDF-4BB5-B4EF-1D93D5B8FE57}" type="slidenum">
              <a:rPr lang="en-US" smtClean="0"/>
              <a:t>63</a:t>
            </a:fld>
            <a:endParaRPr lang="en-US"/>
          </a:p>
        </p:txBody>
      </p:sp>
      <p:sp>
        <p:nvSpPr>
          <p:cNvPr id="8" name="Footer Placeholder 7"/>
          <p:cNvSpPr>
            <a:spLocks noGrp="1"/>
          </p:cNvSpPr>
          <p:nvPr>
            <p:ph type="ftr" sz="quarter" idx="11"/>
          </p:nvPr>
        </p:nvSpPr>
        <p:spPr/>
        <p:txBody>
          <a:bodyPr/>
          <a:lstStyle/>
          <a:p>
            <a:r>
              <a:rPr lang="en-US" smtClean="0"/>
              <a:t>Dabal Mahara</a:t>
            </a:r>
            <a:endParaRPr lang="en-US"/>
          </a:p>
        </p:txBody>
      </p:sp>
    </p:spTree>
    <p:extLst>
      <p:ext uri="{BB962C8B-B14F-4D97-AF65-F5344CB8AC3E}">
        <p14:creationId xmlns:p14="http://schemas.microsoft.com/office/powerpoint/2010/main" val="426847404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noChangeArrowheads="1"/>
          </p:cNvSpPr>
          <p:nvPr>
            <p:ph idx="1"/>
          </p:nvPr>
        </p:nvSpPr>
        <p:spPr bwMode="auto">
          <a:xfrm>
            <a:off x="781050" y="225425"/>
            <a:ext cx="10448925" cy="4789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lvl1pPr marL="342900" indent="-342900" algn="l" rtl="0" fontAlgn="base">
              <a:spcBef>
                <a:spcPct val="20000"/>
              </a:spcBef>
              <a:spcAft>
                <a:spcPct val="0"/>
              </a:spcAft>
              <a:buClr>
                <a:schemeClr val="hlink"/>
              </a:buClr>
              <a:buSzPct val="60000"/>
              <a:buFont typeface="Wingdings" panose="05000000000000000000" pitchFamily="2" charset="2"/>
              <a:buChar char="n"/>
              <a:defRPr sz="3200" kern="1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tx1"/>
              </a:buClr>
              <a:buChar char="•"/>
              <a:defRPr sz="2800" kern="1200">
                <a:solidFill>
                  <a:schemeClr val="tx1"/>
                </a:solidFill>
                <a:effectLst>
                  <a:outerShdw blurRad="38100" dist="38100" dir="2700000" algn="tl">
                    <a:srgbClr val="000000"/>
                  </a:outerShdw>
                </a:effectLst>
                <a:latin typeface="+mn-lt"/>
                <a:ea typeface="+mn-ea"/>
                <a:cs typeface="+mn-cs"/>
              </a:defRPr>
            </a:lvl2pPr>
            <a:lvl3pPr marL="1143000" indent="-228600" algn="l" rtl="0" fontAlgn="base">
              <a:spcBef>
                <a:spcPct val="20000"/>
              </a:spcBef>
              <a:spcAft>
                <a:spcPct val="0"/>
              </a:spcAft>
              <a:buClr>
                <a:schemeClr val="accent2"/>
              </a:buClr>
              <a:buSzPct val="60000"/>
              <a:buFont typeface="Wingdings" panose="05000000000000000000" pitchFamily="2" charset="2"/>
              <a:buChar char="n"/>
              <a:defRPr sz="2400" kern="1200">
                <a:solidFill>
                  <a:schemeClr val="tx1"/>
                </a:solidFill>
                <a:effectLst>
                  <a:outerShdw blurRad="38100" dist="38100" dir="2700000" algn="tl">
                    <a:srgbClr val="000000"/>
                  </a:outerShdw>
                </a:effectLst>
                <a:latin typeface="+mn-lt"/>
                <a:ea typeface="+mn-ea"/>
                <a:cs typeface="+mn-cs"/>
              </a:defRPr>
            </a:lvl3pPr>
            <a:lvl4pPr marL="1600200" indent="-228600" algn="l" rtl="0" fontAlgn="base">
              <a:spcBef>
                <a:spcPct val="20000"/>
              </a:spcBef>
              <a:spcAft>
                <a:spcPct val="0"/>
              </a:spcAft>
              <a:buClr>
                <a:schemeClr val="tx2"/>
              </a:buClr>
              <a:buChar char="•"/>
              <a:defRPr sz="2000" kern="1200">
                <a:solidFill>
                  <a:schemeClr val="tx1"/>
                </a:solidFill>
                <a:effectLst>
                  <a:outerShdw blurRad="38100" dist="38100" dir="2700000" algn="tl">
                    <a:srgbClr val="000000"/>
                  </a:outerShdw>
                </a:effectLst>
                <a:latin typeface="+mn-lt"/>
                <a:ea typeface="+mn-ea"/>
                <a:cs typeface="+mn-cs"/>
              </a:defRPr>
            </a:lvl4pPr>
            <a:lvl5pPr marL="2057400" indent="-228600" algn="l" rtl="0" fontAlgn="base">
              <a:spcBef>
                <a:spcPct val="20000"/>
              </a:spcBef>
              <a:spcAft>
                <a:spcPct val="0"/>
              </a:spcAft>
              <a:buClr>
                <a:schemeClr val="folHlink"/>
              </a:buClr>
              <a:buSzPct val="60000"/>
              <a:buFont typeface="Wingdings" panose="05000000000000000000" pitchFamily="2" charset="2"/>
              <a:buChar char="n"/>
              <a:defRPr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n-US" sz="2400" b="1">
                <a:solidFill>
                  <a:srgbClr val="FF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Code Motion </a:t>
            </a:r>
          </a:p>
          <a:p>
            <a:pPr lvl="1">
              <a:lnSpc>
                <a:spcPct val="80000"/>
              </a:lnSpc>
            </a:pPr>
            <a:endParaRPr lang="en-US" sz="2000" smtClean="0">
              <a:effectLst/>
              <a:latin typeface="Arial Unicode MS" panose="020B0604020202020204" pitchFamily="34" charset="-128"/>
              <a:ea typeface="Arial Unicode MS" panose="020B0604020202020204" pitchFamily="34" charset="-128"/>
              <a:cs typeface="Arial Unicode MS" panose="020B0604020202020204" pitchFamily="34" charset="-128"/>
            </a:endParaRPr>
          </a:p>
          <a:p>
            <a:pPr lvl="1">
              <a:lnSpc>
                <a:spcPct val="80000"/>
              </a:lnSpc>
            </a:pPr>
            <a:r>
              <a:rPr lang="en-US" sz="2000" smtClean="0">
                <a:effectLst/>
                <a:latin typeface="Arial Unicode MS" panose="020B0604020202020204" pitchFamily="34" charset="-128"/>
                <a:ea typeface="Arial Unicode MS" panose="020B0604020202020204" pitchFamily="34" charset="-128"/>
                <a:cs typeface="Arial Unicode MS" panose="020B0604020202020204" pitchFamily="34" charset="-128"/>
              </a:rPr>
              <a:t>Any </a:t>
            </a:r>
            <a:r>
              <a:rPr lang="en-US" sz="2000">
                <a:effectLst/>
                <a:latin typeface="Arial Unicode MS" panose="020B0604020202020204" pitchFamily="34" charset="-128"/>
                <a:ea typeface="Arial Unicode MS" panose="020B0604020202020204" pitchFamily="34" charset="-128"/>
                <a:cs typeface="Arial Unicode MS" panose="020B0604020202020204" pitchFamily="34" charset="-128"/>
              </a:rPr>
              <a:t>code inside a loop that always computes the same value can be moved before the loop.</a:t>
            </a:r>
          </a:p>
          <a:p>
            <a:pPr lvl="1">
              <a:lnSpc>
                <a:spcPct val="80000"/>
              </a:lnSpc>
            </a:pPr>
            <a:r>
              <a:rPr lang="en-US" sz="2000">
                <a:effectLst/>
                <a:latin typeface="Arial Unicode MS" panose="020B0604020202020204" pitchFamily="34" charset="-128"/>
                <a:ea typeface="Arial Unicode MS" panose="020B0604020202020204" pitchFamily="34" charset="-128"/>
                <a:cs typeface="Arial Unicode MS" panose="020B0604020202020204" pitchFamily="34" charset="-128"/>
              </a:rPr>
              <a:t>Example:</a:t>
            </a:r>
          </a:p>
          <a:p>
            <a:pPr lvl="1">
              <a:lnSpc>
                <a:spcPct val="80000"/>
              </a:lnSpc>
            </a:pPr>
            <a:endParaRPr lang="en-US" sz="2000">
              <a:effectLst/>
              <a:latin typeface="Arial Unicode MS" panose="020B0604020202020204" pitchFamily="34" charset="-128"/>
              <a:ea typeface="Arial Unicode MS" panose="020B0604020202020204" pitchFamily="34" charset="-128"/>
              <a:cs typeface="Arial Unicode MS" panose="020B0604020202020204" pitchFamily="34" charset="-128"/>
            </a:endParaRPr>
          </a:p>
          <a:p>
            <a:pPr lvl="1">
              <a:lnSpc>
                <a:spcPct val="80000"/>
              </a:lnSpc>
              <a:buFontTx/>
              <a:buNone/>
            </a:pPr>
            <a:r>
              <a:rPr lang="en-US" sz="2000">
                <a:effectLst/>
                <a:latin typeface="Arial Unicode MS" panose="020B0604020202020204" pitchFamily="34" charset="-128"/>
                <a:ea typeface="Arial Unicode MS" panose="020B0604020202020204" pitchFamily="34" charset="-128"/>
                <a:cs typeface="Arial Unicode MS" panose="020B0604020202020204" pitchFamily="34" charset="-128"/>
              </a:rPr>
              <a:t>		while (i &lt;= limit-2)</a:t>
            </a:r>
          </a:p>
          <a:p>
            <a:pPr lvl="1">
              <a:lnSpc>
                <a:spcPct val="80000"/>
              </a:lnSpc>
              <a:buFontTx/>
              <a:buNone/>
            </a:pPr>
            <a:r>
              <a:rPr lang="en-US" sz="2000">
                <a:effectLst/>
                <a:latin typeface="Arial Unicode MS" panose="020B0604020202020204" pitchFamily="34" charset="-128"/>
                <a:ea typeface="Arial Unicode MS" panose="020B0604020202020204" pitchFamily="34" charset="-128"/>
                <a:cs typeface="Arial Unicode MS" panose="020B0604020202020204" pitchFamily="34" charset="-128"/>
              </a:rPr>
              <a:t>		do {loop code}</a:t>
            </a:r>
          </a:p>
          <a:p>
            <a:pPr lvl="1">
              <a:lnSpc>
                <a:spcPct val="80000"/>
              </a:lnSpc>
              <a:buFontTx/>
              <a:buNone/>
            </a:pPr>
            <a:endParaRPr lang="en-US" sz="2000">
              <a:effectLst/>
              <a:latin typeface="Arial Unicode MS" panose="020B0604020202020204" pitchFamily="34" charset="-128"/>
              <a:ea typeface="Arial Unicode MS" panose="020B0604020202020204" pitchFamily="34" charset="-128"/>
              <a:cs typeface="Arial Unicode MS" panose="020B0604020202020204" pitchFamily="34" charset="-128"/>
            </a:endParaRPr>
          </a:p>
          <a:p>
            <a:pPr lvl="1">
              <a:lnSpc>
                <a:spcPct val="80000"/>
              </a:lnSpc>
              <a:buFontTx/>
              <a:buNone/>
            </a:pPr>
            <a:r>
              <a:rPr lang="en-US" sz="2000">
                <a:effectLst/>
                <a:latin typeface="Arial Unicode MS" panose="020B0604020202020204" pitchFamily="34" charset="-128"/>
                <a:ea typeface="Arial Unicode MS" panose="020B0604020202020204" pitchFamily="34" charset="-128"/>
                <a:cs typeface="Arial Unicode MS" panose="020B0604020202020204" pitchFamily="34" charset="-128"/>
              </a:rPr>
              <a:t>	where the loop code doesn't change the limit variable. The subtraction, limit-2, will be inside the loop. Code motion would substitute: </a:t>
            </a:r>
          </a:p>
          <a:p>
            <a:pPr lvl="1">
              <a:lnSpc>
                <a:spcPct val="80000"/>
              </a:lnSpc>
              <a:buFontTx/>
              <a:buNone/>
            </a:pPr>
            <a:endParaRPr lang="en-US" sz="2000">
              <a:effectLst/>
              <a:latin typeface="Arial Unicode MS" panose="020B0604020202020204" pitchFamily="34" charset="-128"/>
              <a:ea typeface="Arial Unicode MS" panose="020B0604020202020204" pitchFamily="34" charset="-128"/>
              <a:cs typeface="Arial Unicode MS" panose="020B0604020202020204" pitchFamily="34" charset="-128"/>
            </a:endParaRPr>
          </a:p>
          <a:p>
            <a:pPr lvl="1">
              <a:lnSpc>
                <a:spcPct val="80000"/>
              </a:lnSpc>
              <a:buFontTx/>
              <a:buNone/>
            </a:pPr>
            <a:r>
              <a:rPr lang="en-US" sz="2000">
                <a:effectLst/>
                <a:latin typeface="Arial Unicode MS" panose="020B0604020202020204" pitchFamily="34" charset="-128"/>
                <a:ea typeface="Arial Unicode MS" panose="020B0604020202020204" pitchFamily="34" charset="-128"/>
                <a:cs typeface="Arial Unicode MS" panose="020B0604020202020204" pitchFamily="34" charset="-128"/>
              </a:rPr>
              <a:t>		t = limit-2;</a:t>
            </a:r>
          </a:p>
          <a:p>
            <a:pPr lvl="1">
              <a:lnSpc>
                <a:spcPct val="80000"/>
              </a:lnSpc>
              <a:buFontTx/>
              <a:buNone/>
            </a:pPr>
            <a:r>
              <a:rPr lang="en-US" sz="2000">
                <a:effectLst/>
                <a:latin typeface="Arial Unicode MS" panose="020B0604020202020204" pitchFamily="34" charset="-128"/>
                <a:ea typeface="Arial Unicode MS" panose="020B0604020202020204" pitchFamily="34" charset="-128"/>
                <a:cs typeface="Arial Unicode MS" panose="020B0604020202020204" pitchFamily="34" charset="-128"/>
              </a:rPr>
              <a:t>		while (i &lt;= t)</a:t>
            </a:r>
          </a:p>
          <a:p>
            <a:pPr lvl="1">
              <a:lnSpc>
                <a:spcPct val="80000"/>
              </a:lnSpc>
              <a:buFontTx/>
              <a:buNone/>
            </a:pPr>
            <a:r>
              <a:rPr lang="en-US" sz="2000">
                <a:effectLst/>
                <a:latin typeface="Arial Unicode MS" panose="020B0604020202020204" pitchFamily="34" charset="-128"/>
                <a:ea typeface="Arial Unicode MS" panose="020B0604020202020204" pitchFamily="34" charset="-128"/>
                <a:cs typeface="Arial Unicode MS" panose="020B0604020202020204" pitchFamily="34" charset="-128"/>
              </a:rPr>
              <a:t>		do {loop code}</a:t>
            </a:r>
          </a:p>
        </p:txBody>
      </p:sp>
      <p:sp>
        <p:nvSpPr>
          <p:cNvPr id="2" name="Date Placeholder 1"/>
          <p:cNvSpPr>
            <a:spLocks noGrp="1"/>
          </p:cNvSpPr>
          <p:nvPr>
            <p:ph type="dt" sz="half" idx="10"/>
          </p:nvPr>
        </p:nvSpPr>
        <p:spPr/>
        <p:txBody>
          <a:bodyPr/>
          <a:lstStyle/>
          <a:p>
            <a:fld id="{06650546-2484-4638-9A67-522F0F2F512F}" type="datetime1">
              <a:rPr lang="en-US" smtClean="0"/>
              <a:t>8/19/2020</a:t>
            </a:fld>
            <a:endParaRPr lang="en-US"/>
          </a:p>
        </p:txBody>
      </p:sp>
      <p:sp>
        <p:nvSpPr>
          <p:cNvPr id="3" name="Slide Number Placeholder 2"/>
          <p:cNvSpPr>
            <a:spLocks noGrp="1"/>
          </p:cNvSpPr>
          <p:nvPr>
            <p:ph type="sldNum" sz="quarter" idx="12"/>
          </p:nvPr>
        </p:nvSpPr>
        <p:spPr/>
        <p:txBody>
          <a:bodyPr/>
          <a:lstStyle/>
          <a:p>
            <a:fld id="{2F37411B-2BDF-4BB5-B4EF-1D93D5B8FE57}" type="slidenum">
              <a:rPr lang="en-US" smtClean="0"/>
              <a:t>64</a:t>
            </a:fld>
            <a:endParaRPr lang="en-US"/>
          </a:p>
        </p:txBody>
      </p:sp>
      <p:sp>
        <p:nvSpPr>
          <p:cNvPr id="5" name="Footer Placeholder 4"/>
          <p:cNvSpPr>
            <a:spLocks noGrp="1"/>
          </p:cNvSpPr>
          <p:nvPr>
            <p:ph type="ftr" sz="quarter" idx="11"/>
          </p:nvPr>
        </p:nvSpPr>
        <p:spPr/>
        <p:txBody>
          <a:bodyPr/>
          <a:lstStyle/>
          <a:p>
            <a:r>
              <a:rPr lang="en-US" smtClean="0"/>
              <a:t>Dabal Mahara</a:t>
            </a:r>
            <a:endParaRPr lang="en-US"/>
          </a:p>
        </p:txBody>
      </p:sp>
    </p:spTree>
    <p:extLst>
      <p:ext uri="{BB962C8B-B14F-4D97-AF65-F5344CB8AC3E}">
        <p14:creationId xmlns:p14="http://schemas.microsoft.com/office/powerpoint/2010/main" val="395129711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7859" y="2269378"/>
            <a:ext cx="10515600" cy="1374775"/>
          </a:xfrm>
        </p:spPr>
        <p:txBody>
          <a:bodyPr>
            <a:normAutofit/>
          </a:bodyPr>
          <a:lstStyle/>
          <a:p>
            <a:pPr marL="0" indent="0" algn="ctr">
              <a:buNone/>
            </a:pPr>
            <a:r>
              <a:rPr lang="en-US" sz="8800" smtClean="0">
                <a:ln w="0"/>
                <a:effectLst>
                  <a:outerShdw blurRad="38100" dist="19050" dir="2700000" algn="tl" rotWithShape="0">
                    <a:schemeClr val="dk1">
                      <a:alpha val="40000"/>
                    </a:schemeClr>
                  </a:outerShdw>
                </a:effectLst>
              </a:rPr>
              <a:t>Thank You !</a:t>
            </a:r>
            <a:endParaRPr lang="en-US" sz="8800"/>
          </a:p>
        </p:txBody>
      </p:sp>
      <p:sp>
        <p:nvSpPr>
          <p:cNvPr id="2" name="Date Placeholder 1"/>
          <p:cNvSpPr>
            <a:spLocks noGrp="1"/>
          </p:cNvSpPr>
          <p:nvPr>
            <p:ph type="dt" sz="half" idx="10"/>
          </p:nvPr>
        </p:nvSpPr>
        <p:spPr/>
        <p:txBody>
          <a:bodyPr/>
          <a:lstStyle/>
          <a:p>
            <a:fld id="{0368E662-09BC-4228-BC66-956FEC164747}" type="datetime1">
              <a:rPr lang="en-US" smtClean="0"/>
              <a:t>8/19/2020</a:t>
            </a:fld>
            <a:endParaRPr lang="en-US"/>
          </a:p>
        </p:txBody>
      </p:sp>
      <p:sp>
        <p:nvSpPr>
          <p:cNvPr id="4" name="Slide Number Placeholder 3"/>
          <p:cNvSpPr>
            <a:spLocks noGrp="1"/>
          </p:cNvSpPr>
          <p:nvPr>
            <p:ph type="sldNum" sz="quarter" idx="12"/>
          </p:nvPr>
        </p:nvSpPr>
        <p:spPr/>
        <p:txBody>
          <a:bodyPr/>
          <a:lstStyle/>
          <a:p>
            <a:fld id="{2F37411B-2BDF-4BB5-B4EF-1D93D5B8FE57}" type="slidenum">
              <a:rPr lang="en-US" smtClean="0"/>
              <a:t>65</a:t>
            </a:fld>
            <a:endParaRPr lang="en-US"/>
          </a:p>
        </p:txBody>
      </p:sp>
      <p:sp>
        <p:nvSpPr>
          <p:cNvPr id="5" name="Footer Placeholder 4"/>
          <p:cNvSpPr>
            <a:spLocks noGrp="1"/>
          </p:cNvSpPr>
          <p:nvPr>
            <p:ph type="ftr" sz="quarter" idx="11"/>
          </p:nvPr>
        </p:nvSpPr>
        <p:spPr/>
        <p:txBody>
          <a:bodyPr/>
          <a:lstStyle/>
          <a:p>
            <a:r>
              <a:rPr lang="en-US" smtClean="0"/>
              <a:t>Dabal Mahara</a:t>
            </a:r>
            <a:endParaRPr lang="en-US"/>
          </a:p>
        </p:txBody>
      </p:sp>
    </p:spTree>
    <p:extLst>
      <p:ext uri="{BB962C8B-B14F-4D97-AF65-F5344CB8AC3E}">
        <p14:creationId xmlns:p14="http://schemas.microsoft.com/office/powerpoint/2010/main" val="37156101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5"/>
          <p:cNvSpPr>
            <a:spLocks noGrp="1"/>
          </p:cNvSpPr>
          <p:nvPr>
            <p:ph type="sldNum" sz="quarter" idx="12"/>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65F5EE1-783A-47C2-B04B-C59D60FA4726}" type="slidenum">
              <a:rPr lang="en-US"/>
              <a:pPr eaLnBrk="1" hangingPunct="1"/>
              <a:t>7</a:t>
            </a:fld>
            <a:endParaRPr lang="en-US"/>
          </a:p>
        </p:txBody>
      </p:sp>
      <p:sp>
        <p:nvSpPr>
          <p:cNvPr id="3" name="Rectangle 2"/>
          <p:cNvSpPr txBox="1">
            <a:spLocks noChangeArrowheads="1"/>
          </p:cNvSpPr>
          <p:nvPr/>
        </p:nvSpPr>
        <p:spPr>
          <a:xfrm>
            <a:off x="533400" y="135125"/>
            <a:ext cx="82296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smtClean="0">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rPr>
              <a:t>Instruction Selection</a:t>
            </a:r>
          </a:p>
        </p:txBody>
      </p:sp>
      <p:sp>
        <p:nvSpPr>
          <p:cNvPr id="4" name="Rectangle 3"/>
          <p:cNvSpPr txBox="1">
            <a:spLocks noChangeArrowheads="1"/>
          </p:cNvSpPr>
          <p:nvPr/>
        </p:nvSpPr>
        <p:spPr>
          <a:xfrm>
            <a:off x="461682" y="779462"/>
            <a:ext cx="10676965" cy="45259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The code generator must map the IR program into a code sequence that can be executed by a target machine.</a:t>
            </a:r>
          </a:p>
          <a:p>
            <a:r>
              <a:rPr lang="en-US" sz="1600">
                <a:latin typeface="Arial Unicode MS" panose="020B0604020202020204" pitchFamily="34" charset="-128"/>
                <a:ea typeface="Arial Unicode MS" panose="020B0604020202020204" pitchFamily="34" charset="-128"/>
                <a:cs typeface="Arial Unicode MS" panose="020B0604020202020204" pitchFamily="34" charset="-128"/>
              </a:rPr>
              <a:t>The instructions of target machine should be complete and uniform</a:t>
            </a:r>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a:t>
            </a:r>
          </a:p>
          <a:p>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Instruction </a:t>
            </a:r>
            <a:r>
              <a:rPr lang="en-US" sz="1600">
                <a:latin typeface="Arial Unicode MS" panose="020B0604020202020204" pitchFamily="34" charset="-128"/>
                <a:ea typeface="Arial Unicode MS" panose="020B0604020202020204" pitchFamily="34" charset="-128"/>
                <a:cs typeface="Arial Unicode MS" panose="020B0604020202020204" pitchFamily="34" charset="-128"/>
              </a:rPr>
              <a:t>speeds and machine idioms are important factors when efficiency of target program is considered</a:t>
            </a:r>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a:t>
            </a:r>
          </a:p>
          <a:p>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The </a:t>
            </a:r>
            <a:r>
              <a:rPr lang="en-US" sz="1600">
                <a:latin typeface="Arial Unicode MS" panose="020B0604020202020204" pitchFamily="34" charset="-128"/>
                <a:ea typeface="Arial Unicode MS" panose="020B0604020202020204" pitchFamily="34" charset="-128"/>
                <a:cs typeface="Arial Unicode MS" panose="020B0604020202020204" pitchFamily="34" charset="-128"/>
              </a:rPr>
              <a:t>quality of the generated code is determined by its speed and size</a:t>
            </a:r>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600">
                <a:latin typeface="Arial Unicode MS" panose="020B0604020202020204" pitchFamily="34" charset="-128"/>
                <a:ea typeface="Arial Unicode MS" panose="020B0604020202020204" pitchFamily="34" charset="-128"/>
                <a:cs typeface="Arial Unicode MS" panose="020B0604020202020204" pitchFamily="34" charset="-128"/>
              </a:rPr>
              <a:t>The former statement can be translated into the latter statement as shown below:</a:t>
            </a:r>
            <a:br>
              <a:rPr lang="en-US" sz="1600">
                <a:latin typeface="Arial Unicode MS" panose="020B0604020202020204" pitchFamily="34" charset="-128"/>
                <a:ea typeface="Arial Unicode MS" panose="020B0604020202020204" pitchFamily="34" charset="-128"/>
                <a:cs typeface="Arial Unicode MS" panose="020B0604020202020204" pitchFamily="34" charset="-128"/>
              </a:rPr>
            </a:br>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Instruction selection is important to obtain efficient code</a:t>
            </a:r>
          </a:p>
          <a:p>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It depens upon the nature of instruction set architecture.</a:t>
            </a:r>
          </a:p>
          <a:p>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For each type of three address code, we can design a code skeleton that defines the target code  to be generated. For example we translate three-address code    	</a:t>
            </a:r>
            <a:r>
              <a:rPr lang="en-US" sz="1600" i="1" smtClean="0">
                <a:latin typeface="Arial Unicode MS" panose="020B0604020202020204" pitchFamily="34" charset="-128"/>
                <a:ea typeface="Arial Unicode MS" panose="020B0604020202020204" pitchFamily="34" charset="-128"/>
                <a:cs typeface="Arial Unicode MS" panose="020B0604020202020204" pitchFamily="34" charset="-128"/>
              </a:rPr>
              <a:t>x</a:t>
            </a:r>
            <a:r>
              <a:rPr lang="en-US" sz="1600" b="1" smtClean="0">
                <a:latin typeface="Arial Unicode MS" panose="020B0604020202020204" pitchFamily="34" charset="-128"/>
                <a:ea typeface="Arial Unicode MS" panose="020B0604020202020204" pitchFamily="34" charset="-128"/>
                <a:cs typeface="Arial Unicode MS" panose="020B0604020202020204" pitchFamily="34" charset="-128"/>
              </a:rPr>
              <a:t>:=</a:t>
            </a:r>
            <a:r>
              <a:rPr lang="en-US" sz="1600" i="1" smtClean="0">
                <a:latin typeface="Arial Unicode MS" panose="020B0604020202020204" pitchFamily="34" charset="-128"/>
                <a:ea typeface="Arial Unicode MS" panose="020B0604020202020204" pitchFamily="34" charset="-128"/>
                <a:cs typeface="Arial Unicode MS" panose="020B0604020202020204" pitchFamily="34" charset="-128"/>
              </a:rPr>
              <a:t>y</a:t>
            </a:r>
            <a:r>
              <a:rPr lang="en-US" sz="1600" b="1" smtClean="0">
                <a:latin typeface="Arial Unicode MS" panose="020B0604020202020204" pitchFamily="34" charset="-128"/>
                <a:ea typeface="Arial Unicode MS" panose="020B0604020202020204" pitchFamily="34" charset="-128"/>
                <a:cs typeface="Arial Unicode MS" panose="020B0604020202020204" pitchFamily="34" charset="-128"/>
              </a:rPr>
              <a:t>+</a:t>
            </a:r>
            <a:r>
              <a:rPr lang="en-US" sz="1600" i="1" smtClean="0">
                <a:latin typeface="Arial Unicode MS" panose="020B0604020202020204" pitchFamily="34" charset="-128"/>
                <a:ea typeface="Arial Unicode MS" panose="020B0604020202020204" pitchFamily="34" charset="-128"/>
                <a:cs typeface="Arial Unicode MS" panose="020B0604020202020204" pitchFamily="34" charset="-128"/>
              </a:rPr>
              <a:t>z</a:t>
            </a:r>
          </a:p>
          <a:p>
            <a:pPr marL="0" indent="0">
              <a:buNone/>
            </a:pPr>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
            </a:r>
            <a:b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br>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to:	</a:t>
            </a:r>
            <a:r>
              <a:rPr lang="en-US" sz="1600" b="1" smtClean="0">
                <a:latin typeface="Arial Unicode MS" panose="020B0604020202020204" pitchFamily="34" charset="-128"/>
                <a:ea typeface="Arial Unicode MS" panose="020B0604020202020204" pitchFamily="34" charset="-128"/>
                <a:cs typeface="Arial Unicode MS" panose="020B0604020202020204" pitchFamily="34" charset="-128"/>
              </a:rPr>
              <a:t>MOV </a:t>
            </a:r>
            <a:r>
              <a:rPr lang="en-US" sz="1600" i="1" smtClean="0">
                <a:latin typeface="Arial Unicode MS" panose="020B0604020202020204" pitchFamily="34" charset="-128"/>
                <a:ea typeface="Arial Unicode MS" panose="020B0604020202020204" pitchFamily="34" charset="-128"/>
                <a:cs typeface="Arial Unicode MS" panose="020B0604020202020204" pitchFamily="34" charset="-128"/>
              </a:rPr>
              <a:t>y</a:t>
            </a:r>
            <a:r>
              <a:rPr lang="en-US" sz="1600" b="1" smtClean="0">
                <a:latin typeface="Arial Unicode MS" panose="020B0604020202020204" pitchFamily="34" charset="-128"/>
                <a:ea typeface="Arial Unicode MS" panose="020B0604020202020204" pitchFamily="34" charset="-128"/>
                <a:cs typeface="Arial Unicode MS" panose="020B0604020202020204" pitchFamily="34" charset="-128"/>
              </a:rPr>
              <a:t>, R0</a:t>
            </a:r>
            <a:br>
              <a:rPr lang="en-US" sz="1600" b="1" smtClean="0">
                <a:latin typeface="Arial Unicode MS" panose="020B0604020202020204" pitchFamily="34" charset="-128"/>
                <a:ea typeface="Arial Unicode MS" panose="020B0604020202020204" pitchFamily="34" charset="-128"/>
                <a:cs typeface="Arial Unicode MS" panose="020B0604020202020204" pitchFamily="34" charset="-128"/>
              </a:rPr>
            </a:br>
            <a:r>
              <a:rPr lang="en-US" sz="1600" b="1" smtClean="0">
                <a:latin typeface="Arial Unicode MS" panose="020B0604020202020204" pitchFamily="34" charset="-128"/>
                <a:ea typeface="Arial Unicode MS" panose="020B0604020202020204" pitchFamily="34" charset="-128"/>
                <a:cs typeface="Arial Unicode MS" panose="020B0604020202020204" pitchFamily="34" charset="-128"/>
              </a:rPr>
              <a:t>	ADD </a:t>
            </a:r>
            <a:r>
              <a:rPr lang="en-US" sz="1600" i="1" smtClean="0">
                <a:latin typeface="Arial Unicode MS" panose="020B0604020202020204" pitchFamily="34" charset="-128"/>
                <a:ea typeface="Arial Unicode MS" panose="020B0604020202020204" pitchFamily="34" charset="-128"/>
                <a:cs typeface="Arial Unicode MS" panose="020B0604020202020204" pitchFamily="34" charset="-128"/>
              </a:rPr>
              <a:t>z</a:t>
            </a:r>
            <a:r>
              <a:rPr lang="en-US" sz="1600" b="1" smtClean="0">
                <a:latin typeface="Arial Unicode MS" panose="020B0604020202020204" pitchFamily="34" charset="-128"/>
                <a:ea typeface="Arial Unicode MS" panose="020B0604020202020204" pitchFamily="34" charset="-128"/>
                <a:cs typeface="Arial Unicode MS" panose="020B0604020202020204" pitchFamily="34" charset="-128"/>
              </a:rPr>
              <a:t>, R0</a:t>
            </a:r>
            <a:br>
              <a:rPr lang="en-US" sz="1600" b="1" smtClean="0">
                <a:latin typeface="Arial Unicode MS" panose="020B0604020202020204" pitchFamily="34" charset="-128"/>
                <a:ea typeface="Arial Unicode MS" panose="020B0604020202020204" pitchFamily="34" charset="-128"/>
                <a:cs typeface="Arial Unicode MS" panose="020B0604020202020204" pitchFamily="34" charset="-128"/>
              </a:rPr>
            </a:br>
            <a:r>
              <a:rPr lang="en-US" sz="1600" b="1" smtClean="0">
                <a:latin typeface="Arial Unicode MS" panose="020B0604020202020204" pitchFamily="34" charset="-128"/>
                <a:ea typeface="Arial Unicode MS" panose="020B0604020202020204" pitchFamily="34" charset="-128"/>
                <a:cs typeface="Arial Unicode MS" panose="020B0604020202020204" pitchFamily="34" charset="-128"/>
              </a:rPr>
              <a:t>	MOV R0, </a:t>
            </a:r>
            <a:r>
              <a:rPr lang="en-US" sz="1600" i="1" smtClean="0">
                <a:latin typeface="Arial Unicode MS" panose="020B0604020202020204" pitchFamily="34" charset="-128"/>
                <a:ea typeface="Arial Unicode MS" panose="020B0604020202020204" pitchFamily="34" charset="-128"/>
                <a:cs typeface="Arial Unicode MS" panose="020B0604020202020204" pitchFamily="34" charset="-128"/>
              </a:rPr>
              <a:t>x</a:t>
            </a:r>
          </a:p>
          <a:p>
            <a:endParaRPr lang="en-US" sz="1600" i="1" smtClean="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US" sz="1600" i="1" smtClean="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US" sz="1600" i="1" smtClean="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US" sz="1600" i="1" smtClean="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US" sz="1600" i="1" smtClean="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 name="Text Box 4"/>
          <p:cNvSpPr txBox="1">
            <a:spLocks noChangeArrowheads="1"/>
          </p:cNvSpPr>
          <p:nvPr/>
        </p:nvSpPr>
        <p:spPr bwMode="auto">
          <a:xfrm>
            <a:off x="4648200" y="3886200"/>
            <a:ext cx="1098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000" b="1">
                <a:latin typeface="Courier New" panose="02070309020205020404" pitchFamily="49" charset="0"/>
              </a:rPr>
              <a:t>a:=a+1</a:t>
            </a:r>
          </a:p>
        </p:txBody>
      </p:sp>
      <p:sp>
        <p:nvSpPr>
          <p:cNvPr id="6" name="Text Box 5"/>
          <p:cNvSpPr txBox="1">
            <a:spLocks noChangeArrowheads="1"/>
          </p:cNvSpPr>
          <p:nvPr/>
        </p:nvSpPr>
        <p:spPr bwMode="auto">
          <a:xfrm>
            <a:off x="6553200" y="3810000"/>
            <a:ext cx="155575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000" b="1">
                <a:latin typeface="Courier New" panose="02070309020205020404" pitchFamily="49" charset="0"/>
              </a:rPr>
              <a:t>MOV a,R0</a:t>
            </a:r>
            <a:br>
              <a:rPr lang="en-US" sz="2000" b="1">
                <a:latin typeface="Courier New" panose="02070309020205020404" pitchFamily="49" charset="0"/>
              </a:rPr>
            </a:br>
            <a:r>
              <a:rPr lang="en-US" sz="2000" b="1">
                <a:latin typeface="Courier New" panose="02070309020205020404" pitchFamily="49" charset="0"/>
              </a:rPr>
              <a:t>ADD #1,R0</a:t>
            </a:r>
            <a:br>
              <a:rPr lang="en-US" sz="2000" b="1">
                <a:latin typeface="Courier New" panose="02070309020205020404" pitchFamily="49" charset="0"/>
              </a:rPr>
            </a:br>
            <a:r>
              <a:rPr lang="en-US" sz="2000" b="1">
                <a:latin typeface="Courier New" panose="02070309020205020404" pitchFamily="49" charset="0"/>
              </a:rPr>
              <a:t>MOV R0,a</a:t>
            </a:r>
          </a:p>
        </p:txBody>
      </p:sp>
      <p:sp>
        <p:nvSpPr>
          <p:cNvPr id="7" name="Text Box 6"/>
          <p:cNvSpPr txBox="1">
            <a:spLocks noChangeArrowheads="1"/>
          </p:cNvSpPr>
          <p:nvPr/>
        </p:nvSpPr>
        <p:spPr bwMode="auto">
          <a:xfrm>
            <a:off x="2971800" y="6019800"/>
            <a:ext cx="1403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000" b="1">
                <a:latin typeface="Courier New" panose="02070309020205020404" pitchFamily="49" charset="0"/>
              </a:rPr>
              <a:t>ADD #1,a</a:t>
            </a:r>
          </a:p>
        </p:txBody>
      </p:sp>
      <p:sp>
        <p:nvSpPr>
          <p:cNvPr id="8" name="Text Box 7"/>
          <p:cNvSpPr txBox="1">
            <a:spLocks noChangeArrowheads="1"/>
          </p:cNvSpPr>
          <p:nvPr/>
        </p:nvSpPr>
        <p:spPr bwMode="auto">
          <a:xfrm>
            <a:off x="4724400" y="6019800"/>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000" b="1">
                <a:latin typeface="Courier New" panose="02070309020205020404" pitchFamily="49" charset="0"/>
              </a:rPr>
              <a:t>INC a</a:t>
            </a:r>
          </a:p>
        </p:txBody>
      </p:sp>
      <p:sp>
        <p:nvSpPr>
          <p:cNvPr id="9" name="AutoShape 8"/>
          <p:cNvSpPr>
            <a:spLocks noChangeArrowheads="1"/>
          </p:cNvSpPr>
          <p:nvPr/>
        </p:nvSpPr>
        <p:spPr bwMode="auto">
          <a:xfrm>
            <a:off x="3429000" y="5486400"/>
            <a:ext cx="533400" cy="457200"/>
          </a:xfrm>
          <a:prstGeom prst="downArrow">
            <a:avLst>
              <a:gd name="adj1" fmla="val 50000"/>
              <a:gd name="adj2" fmla="val 25000"/>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10" name="AutoShape 9"/>
          <p:cNvSpPr>
            <a:spLocks noChangeArrowheads="1"/>
          </p:cNvSpPr>
          <p:nvPr/>
        </p:nvSpPr>
        <p:spPr bwMode="auto">
          <a:xfrm rot="16200000">
            <a:off x="5905500" y="3848100"/>
            <a:ext cx="533400" cy="457200"/>
          </a:xfrm>
          <a:prstGeom prst="downArrow">
            <a:avLst>
              <a:gd name="adj1" fmla="val 50000"/>
              <a:gd name="adj2" fmla="val 25000"/>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11" name="Text Box 12"/>
          <p:cNvSpPr txBox="1">
            <a:spLocks noChangeArrowheads="1"/>
          </p:cNvSpPr>
          <p:nvPr/>
        </p:nvSpPr>
        <p:spPr bwMode="auto">
          <a:xfrm>
            <a:off x="6553200" y="4708525"/>
            <a:ext cx="1144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000"/>
              <a:t>Cost = 6</a:t>
            </a:r>
          </a:p>
        </p:txBody>
      </p:sp>
      <p:sp>
        <p:nvSpPr>
          <p:cNvPr id="12" name="Text Box 13"/>
          <p:cNvSpPr txBox="1">
            <a:spLocks noChangeArrowheads="1"/>
          </p:cNvSpPr>
          <p:nvPr/>
        </p:nvSpPr>
        <p:spPr bwMode="auto">
          <a:xfrm>
            <a:off x="2971800" y="6308725"/>
            <a:ext cx="1144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000"/>
              <a:t>Cost = 3</a:t>
            </a:r>
          </a:p>
        </p:txBody>
      </p:sp>
      <p:sp>
        <p:nvSpPr>
          <p:cNvPr id="13" name="Text Box 14"/>
          <p:cNvSpPr txBox="1">
            <a:spLocks noChangeArrowheads="1"/>
          </p:cNvSpPr>
          <p:nvPr/>
        </p:nvSpPr>
        <p:spPr bwMode="auto">
          <a:xfrm>
            <a:off x="4724400" y="6308725"/>
            <a:ext cx="1144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000"/>
              <a:t>Cost = 2</a:t>
            </a:r>
          </a:p>
        </p:txBody>
      </p:sp>
      <p:sp>
        <p:nvSpPr>
          <p:cNvPr id="14" name="AutoShape 15"/>
          <p:cNvSpPr>
            <a:spLocks noChangeArrowheads="1"/>
          </p:cNvSpPr>
          <p:nvPr/>
        </p:nvSpPr>
        <p:spPr bwMode="auto">
          <a:xfrm>
            <a:off x="4876800" y="5486400"/>
            <a:ext cx="533400" cy="457200"/>
          </a:xfrm>
          <a:prstGeom prst="downArrow">
            <a:avLst>
              <a:gd name="adj1" fmla="val 50000"/>
              <a:gd name="adj2" fmla="val 25000"/>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15" name="Text Box 16"/>
          <p:cNvSpPr txBox="1">
            <a:spLocks noChangeArrowheads="1"/>
          </p:cNvSpPr>
          <p:nvPr/>
        </p:nvSpPr>
        <p:spPr bwMode="auto">
          <a:xfrm>
            <a:off x="3276600" y="5105400"/>
            <a:ext cx="8667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000"/>
              <a:t>Better</a:t>
            </a:r>
          </a:p>
        </p:txBody>
      </p:sp>
      <p:sp>
        <p:nvSpPr>
          <p:cNvPr id="16" name="Text Box 17"/>
          <p:cNvSpPr txBox="1">
            <a:spLocks noChangeArrowheads="1"/>
          </p:cNvSpPr>
          <p:nvPr/>
        </p:nvSpPr>
        <p:spPr bwMode="auto">
          <a:xfrm>
            <a:off x="4759325" y="5105400"/>
            <a:ext cx="8667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000"/>
              <a:t>Better</a:t>
            </a:r>
          </a:p>
        </p:txBody>
      </p:sp>
      <p:sp>
        <p:nvSpPr>
          <p:cNvPr id="17" name="Date Placeholder 16"/>
          <p:cNvSpPr>
            <a:spLocks noGrp="1"/>
          </p:cNvSpPr>
          <p:nvPr>
            <p:ph type="dt" sz="quarter" idx="10"/>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13DC949-CD9D-46DE-A33C-A3BA3527B031}" type="datetime1">
              <a:rPr lang="en-US" smtClean="0"/>
              <a:t>8/19/2020</a:t>
            </a:fld>
            <a:endParaRPr lang="es-ES" smtClean="0"/>
          </a:p>
        </p:txBody>
      </p:sp>
      <p:sp>
        <p:nvSpPr>
          <p:cNvPr id="18" name="Footer Placeholder 17"/>
          <p:cNvSpPr>
            <a:spLocks noGrp="1"/>
          </p:cNvSpPr>
          <p:nvPr>
            <p:ph type="ftr" sz="quarter" idx="11"/>
          </p:nvPr>
        </p:nvSpPr>
        <p:spPr/>
        <p:txBody>
          <a:bodyPr/>
          <a:lstStyle/>
          <a:p>
            <a:r>
              <a:rPr lang="en-US" smtClean="0"/>
              <a:t>Dabal Mahara</a:t>
            </a:r>
            <a:endParaRPr lang="en-US"/>
          </a:p>
        </p:txBody>
      </p:sp>
    </p:spTree>
    <p:extLst>
      <p:ext uri="{BB962C8B-B14F-4D97-AF65-F5344CB8AC3E}">
        <p14:creationId xmlns:p14="http://schemas.microsoft.com/office/powerpoint/2010/main" val="8766645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5"/>
          <p:cNvSpPr>
            <a:spLocks noGrp="1"/>
          </p:cNvSpPr>
          <p:nvPr>
            <p:ph type="sldNum" sz="quarter" idx="12"/>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E590209-CA07-4081-B31B-6E71ECBA358A}" type="slidenum">
              <a:rPr lang="en-US" altLang="zh-TW">
                <a:ea typeface="新細明體" pitchFamily="18" charset="-120"/>
              </a:rPr>
              <a:pPr eaLnBrk="1" hangingPunct="1"/>
              <a:t>8</a:t>
            </a:fld>
            <a:endParaRPr lang="en-US" altLang="zh-TW">
              <a:ea typeface="新細明體" pitchFamily="18" charset="-120"/>
            </a:endParaRPr>
          </a:p>
        </p:txBody>
      </p:sp>
      <p:sp>
        <p:nvSpPr>
          <p:cNvPr id="3" name="Rectangle 2"/>
          <p:cNvSpPr txBox="1">
            <a:spLocks noChangeArrowheads="1"/>
          </p:cNvSpPr>
          <p:nvPr/>
        </p:nvSpPr>
        <p:spPr>
          <a:xfrm>
            <a:off x="457200" y="274638"/>
            <a:ext cx="82296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2400" smtClean="0">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rPr>
              <a:t>Register Allocation</a:t>
            </a:r>
          </a:p>
        </p:txBody>
      </p:sp>
      <p:sp>
        <p:nvSpPr>
          <p:cNvPr id="4" name="Rectangle 3"/>
          <p:cNvSpPr txBox="1">
            <a:spLocks noChangeArrowheads="1"/>
          </p:cNvSpPr>
          <p:nvPr/>
        </p:nvSpPr>
        <p:spPr>
          <a:xfrm>
            <a:off x="309282" y="1048871"/>
            <a:ext cx="9897036" cy="45259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81000" indent="-381000"/>
            <a:r>
              <a:rPr lang="en-US" sz="2000">
                <a:latin typeface="Arial Unicode MS" panose="020B0604020202020204" pitchFamily="34" charset="-128"/>
                <a:ea typeface="Arial Unicode MS" panose="020B0604020202020204" pitchFamily="34" charset="-128"/>
                <a:cs typeface="Arial Unicode MS" panose="020B0604020202020204" pitchFamily="34" charset="-128"/>
              </a:rPr>
              <a:t>Accessing values in registers is much faster than </a:t>
            </a:r>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rPr>
              <a:t>accessing main </a:t>
            </a:r>
            <a:r>
              <a:rPr lang="en-US" sz="2000">
                <a:latin typeface="Arial Unicode MS" panose="020B0604020202020204" pitchFamily="34" charset="-128"/>
                <a:ea typeface="Arial Unicode MS" panose="020B0604020202020204" pitchFamily="34" charset="-128"/>
                <a:cs typeface="Arial Unicode MS" panose="020B0604020202020204" pitchFamily="34" charset="-128"/>
              </a:rPr>
              <a:t>memory</a:t>
            </a:r>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rPr>
              <a:t>.</a:t>
            </a:r>
          </a:p>
          <a:p>
            <a:pPr marL="381000" indent="-381000"/>
            <a:r>
              <a:rPr lang="en-US" altLang="zh-TW" sz="2000" smtClean="0">
                <a:latin typeface="Arial Unicode MS" panose="020B0604020202020204" pitchFamily="34" charset="-128"/>
                <a:ea typeface="Arial Unicode MS" panose="020B0604020202020204" pitchFamily="34" charset="-128"/>
                <a:cs typeface="Arial Unicode MS" panose="020B0604020202020204" pitchFamily="34" charset="-128"/>
              </a:rPr>
              <a:t>A key problem in code generation is deciding what values to hold in what registers. </a:t>
            </a:r>
          </a:p>
          <a:p>
            <a:pPr marL="381000" indent="-381000"/>
            <a:r>
              <a:rPr lang="en-US" altLang="zh-TW" sz="2000" smtClean="0">
                <a:latin typeface="Arial Unicode MS" panose="020B0604020202020204" pitchFamily="34" charset="-128"/>
                <a:ea typeface="Arial Unicode MS" panose="020B0604020202020204" pitchFamily="34" charset="-128"/>
                <a:cs typeface="Arial Unicode MS" panose="020B0604020202020204" pitchFamily="34" charset="-128"/>
              </a:rPr>
              <a:t>Efficient utilization is particularly important.</a:t>
            </a:r>
          </a:p>
          <a:p>
            <a:pPr marL="381000" indent="-381000">
              <a:spcAft>
                <a:spcPts val="1200"/>
              </a:spcAft>
            </a:pPr>
            <a:r>
              <a:rPr lang="en-US" altLang="zh-TW" sz="2000" smtClean="0">
                <a:latin typeface="Arial Unicode MS" panose="020B0604020202020204" pitchFamily="34" charset="-128"/>
                <a:ea typeface="Arial Unicode MS" panose="020B0604020202020204" pitchFamily="34" charset="-128"/>
                <a:cs typeface="Arial Unicode MS" panose="020B0604020202020204" pitchFamily="34" charset="-128"/>
              </a:rPr>
              <a:t>The use of registers is often subdivided into two sub problems:</a:t>
            </a:r>
          </a:p>
          <a:p>
            <a:pPr marL="800100" lvl="1" indent="-342900">
              <a:spcAft>
                <a:spcPts val="1200"/>
              </a:spcAft>
              <a:buFontTx/>
              <a:buAutoNum type="arabicPeriod"/>
            </a:pPr>
            <a:r>
              <a:rPr lang="en-US" altLang="zh-TW" sz="2000" b="1" smtClean="0">
                <a:latin typeface="Arial Unicode MS" panose="020B0604020202020204" pitchFamily="34" charset="-128"/>
                <a:ea typeface="Arial Unicode MS" panose="020B0604020202020204" pitchFamily="34" charset="-128"/>
                <a:cs typeface="Arial Unicode MS" panose="020B0604020202020204" pitchFamily="34" charset="-128"/>
              </a:rPr>
              <a:t>Register Allocation</a:t>
            </a:r>
            <a:r>
              <a:rPr lang="en-US" altLang="zh-TW" sz="2000" smtClean="0">
                <a:latin typeface="Arial Unicode MS" panose="020B0604020202020204" pitchFamily="34" charset="-128"/>
                <a:ea typeface="Arial Unicode MS" panose="020B0604020202020204" pitchFamily="34" charset="-128"/>
                <a:cs typeface="Arial Unicode MS" panose="020B0604020202020204" pitchFamily="34" charset="-128"/>
              </a:rPr>
              <a:t>, during which we select the set of variables that will reside in registers at each point in the program.</a:t>
            </a:r>
          </a:p>
          <a:p>
            <a:pPr marL="800100" lvl="1" indent="-342900">
              <a:spcAft>
                <a:spcPts val="1200"/>
              </a:spcAft>
              <a:buFontTx/>
              <a:buAutoNum type="arabicPeriod"/>
            </a:pPr>
            <a:r>
              <a:rPr lang="en-US" altLang="zh-TW" sz="2000" b="1" smtClean="0">
                <a:latin typeface="Arial Unicode MS" panose="020B0604020202020204" pitchFamily="34" charset="-128"/>
                <a:ea typeface="Arial Unicode MS" panose="020B0604020202020204" pitchFamily="34" charset="-128"/>
                <a:cs typeface="Arial Unicode MS" panose="020B0604020202020204" pitchFamily="34" charset="-128"/>
              </a:rPr>
              <a:t>Register assignment</a:t>
            </a:r>
            <a:r>
              <a:rPr lang="en-US" altLang="zh-TW" sz="2000" smtClean="0">
                <a:latin typeface="Arial Unicode MS" panose="020B0604020202020204" pitchFamily="34" charset="-128"/>
                <a:ea typeface="Arial Unicode MS" panose="020B0604020202020204" pitchFamily="34" charset="-128"/>
                <a:cs typeface="Arial Unicode MS" panose="020B0604020202020204" pitchFamily="34" charset="-128"/>
              </a:rPr>
              <a:t>, during which we pick the specific register that a variable will reside in.</a:t>
            </a:r>
          </a:p>
          <a:p>
            <a:pPr marL="381000" indent="-381000">
              <a:spcAft>
                <a:spcPts val="1200"/>
              </a:spcAft>
              <a:defRPr/>
            </a:pPr>
            <a:r>
              <a:rPr lang="en-US" altLang="zh-TW" sz="2000">
                <a:latin typeface="Arial Unicode MS" panose="020B0604020202020204" pitchFamily="34" charset="-128"/>
                <a:ea typeface="Arial Unicode MS" panose="020B0604020202020204" pitchFamily="34" charset="-128"/>
                <a:cs typeface="Arial Unicode MS" panose="020B0604020202020204" pitchFamily="34" charset="-128"/>
              </a:rPr>
              <a:t>Finding an optimal assignment of registers to variables is difficult, even with single-register machine.</a:t>
            </a:r>
          </a:p>
          <a:p>
            <a:pPr marL="381000" indent="-381000">
              <a:defRPr/>
            </a:pPr>
            <a:r>
              <a:rPr lang="en-US" altLang="zh-TW" sz="2000">
                <a:latin typeface="Arial Unicode MS" panose="020B0604020202020204" pitchFamily="34" charset="-128"/>
                <a:ea typeface="Arial Unicode MS" panose="020B0604020202020204" pitchFamily="34" charset="-128"/>
                <a:cs typeface="Arial Unicode MS" panose="020B0604020202020204" pitchFamily="34" charset="-128"/>
              </a:rPr>
              <a:t>Mathematically, the problem is NP-complete.</a:t>
            </a:r>
          </a:p>
          <a:p>
            <a:pPr>
              <a:defRPr/>
            </a:pPr>
            <a:endParaRPr lang="en-US" sz="200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US" altLang="zh-TW" sz="2000" smtClean="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 name="Date Placeholder 4"/>
          <p:cNvSpPr>
            <a:spLocks noGrp="1"/>
          </p:cNvSpPr>
          <p:nvPr>
            <p:ph type="dt" sz="quarter" idx="10"/>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BD587F0-FB04-4187-9958-BED771AC54FD}" type="datetime1">
              <a:rPr lang="en-US" smtClean="0"/>
              <a:t>8/19/2020</a:t>
            </a:fld>
            <a:endParaRPr lang="es-ES" smtClean="0"/>
          </a:p>
        </p:txBody>
      </p:sp>
      <p:sp>
        <p:nvSpPr>
          <p:cNvPr id="6" name="Footer Placeholder 5"/>
          <p:cNvSpPr>
            <a:spLocks noGrp="1"/>
          </p:cNvSpPr>
          <p:nvPr>
            <p:ph type="ftr" sz="quarter" idx="11"/>
          </p:nvPr>
        </p:nvSpPr>
        <p:spPr/>
        <p:txBody>
          <a:bodyPr/>
          <a:lstStyle/>
          <a:p>
            <a:r>
              <a:rPr lang="en-US" smtClean="0"/>
              <a:t>Dabal Mahara</a:t>
            </a:r>
            <a:endParaRPr lang="en-US"/>
          </a:p>
        </p:txBody>
      </p:sp>
    </p:spTree>
    <p:extLst>
      <p:ext uri="{BB962C8B-B14F-4D97-AF65-F5344CB8AC3E}">
        <p14:creationId xmlns:p14="http://schemas.microsoft.com/office/powerpoint/2010/main" val="40543150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79176" y="1342916"/>
            <a:ext cx="7019365" cy="5102088"/>
          </a:xfrm>
          <a:prstGeom prst="rect">
            <a:avLst/>
          </a:prstGeom>
        </p:spPr>
      </p:pic>
      <p:sp>
        <p:nvSpPr>
          <p:cNvPr id="3" name="Rectangle 2"/>
          <p:cNvSpPr/>
          <p:nvPr/>
        </p:nvSpPr>
        <p:spPr>
          <a:xfrm>
            <a:off x="1276689" y="560987"/>
            <a:ext cx="2754280" cy="461665"/>
          </a:xfrm>
          <a:prstGeom prst="rect">
            <a:avLst/>
          </a:prstGeom>
        </p:spPr>
        <p:txBody>
          <a:bodyPr wrap="none">
            <a:spAutoFit/>
          </a:bodyPr>
          <a:lstStyle/>
          <a:p>
            <a:r>
              <a:rPr lang="en-US" altLang="zh-TW" sz="2400">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rPr>
              <a:t>Register Allocation</a:t>
            </a:r>
          </a:p>
        </p:txBody>
      </p:sp>
      <p:sp>
        <p:nvSpPr>
          <p:cNvPr id="4" name="Date Placeholder 3"/>
          <p:cNvSpPr>
            <a:spLocks noGrp="1"/>
          </p:cNvSpPr>
          <p:nvPr>
            <p:ph type="dt" sz="half" idx="10"/>
          </p:nvPr>
        </p:nvSpPr>
        <p:spPr/>
        <p:txBody>
          <a:bodyPr/>
          <a:lstStyle/>
          <a:p>
            <a:fld id="{A8BD3B57-8845-434C-9B59-AF4752D19E69}" type="datetime1">
              <a:rPr lang="en-US" smtClean="0"/>
              <a:t>8/19/2020</a:t>
            </a:fld>
            <a:endParaRPr lang="en-US"/>
          </a:p>
        </p:txBody>
      </p:sp>
      <p:sp>
        <p:nvSpPr>
          <p:cNvPr id="5" name="Slide Number Placeholder 4"/>
          <p:cNvSpPr>
            <a:spLocks noGrp="1"/>
          </p:cNvSpPr>
          <p:nvPr>
            <p:ph type="sldNum" sz="quarter" idx="12"/>
          </p:nvPr>
        </p:nvSpPr>
        <p:spPr/>
        <p:txBody>
          <a:bodyPr/>
          <a:lstStyle/>
          <a:p>
            <a:fld id="{2F37411B-2BDF-4BB5-B4EF-1D93D5B8FE57}" type="slidenum">
              <a:rPr lang="en-US" smtClean="0"/>
              <a:t>9</a:t>
            </a:fld>
            <a:endParaRPr lang="en-US"/>
          </a:p>
        </p:txBody>
      </p:sp>
      <p:sp>
        <p:nvSpPr>
          <p:cNvPr id="6" name="Footer Placeholder 5"/>
          <p:cNvSpPr>
            <a:spLocks noGrp="1"/>
          </p:cNvSpPr>
          <p:nvPr>
            <p:ph type="ftr" sz="quarter" idx="11"/>
          </p:nvPr>
        </p:nvSpPr>
        <p:spPr/>
        <p:txBody>
          <a:bodyPr/>
          <a:lstStyle/>
          <a:p>
            <a:r>
              <a:rPr lang="en-US" smtClean="0"/>
              <a:t>Dabal Mahara</a:t>
            </a:r>
            <a:endParaRPr lang="en-US"/>
          </a:p>
        </p:txBody>
      </p:sp>
    </p:spTree>
    <p:extLst>
      <p:ext uri="{BB962C8B-B14F-4D97-AF65-F5344CB8AC3E}">
        <p14:creationId xmlns:p14="http://schemas.microsoft.com/office/powerpoint/2010/main" val="567677499"/>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1064</TotalTime>
  <Words>4564</Words>
  <Application>Microsoft Office PowerPoint</Application>
  <PresentationFormat>Widescreen</PresentationFormat>
  <Paragraphs>958</Paragraphs>
  <Slides>65</Slides>
  <Notes>9</Notes>
  <HiddenSlides>0</HiddenSlides>
  <MMClips>0</MMClips>
  <ScaleCrop>false</ScaleCrop>
  <HeadingPairs>
    <vt:vector size="6" baseType="variant">
      <vt:variant>
        <vt:lpstr>Fonts Used</vt:lpstr>
      </vt:variant>
      <vt:variant>
        <vt:i4>15</vt:i4>
      </vt:variant>
      <vt:variant>
        <vt:lpstr>Theme</vt:lpstr>
      </vt:variant>
      <vt:variant>
        <vt:i4>2</vt:i4>
      </vt:variant>
      <vt:variant>
        <vt:lpstr>Slide Titles</vt:lpstr>
      </vt:variant>
      <vt:variant>
        <vt:i4>65</vt:i4>
      </vt:variant>
    </vt:vector>
  </HeadingPairs>
  <TitlesOfParts>
    <vt:vector size="82" baseType="lpstr">
      <vt:lpstr>Arial Unicode MS</vt:lpstr>
      <vt:lpstr>Arial</vt:lpstr>
      <vt:lpstr>Arial Narrow</vt:lpstr>
      <vt:lpstr>Bell MT</vt:lpstr>
      <vt:lpstr>Calibri</vt:lpstr>
      <vt:lpstr>Calibri Light</vt:lpstr>
      <vt:lpstr>Comic Sans MS</vt:lpstr>
      <vt:lpstr>Courier New</vt:lpstr>
      <vt:lpstr>Garamond</vt:lpstr>
      <vt:lpstr>Lucida Console</vt:lpstr>
      <vt:lpstr>新細明體</vt:lpstr>
      <vt:lpstr>Symbol</vt:lpstr>
      <vt:lpstr>Times New Roman</vt:lpstr>
      <vt:lpstr>TimesNewRoman</vt:lpstr>
      <vt:lpstr>Wingdings</vt:lpstr>
      <vt:lpstr>Office Theme</vt:lpstr>
      <vt:lpstr>Organic</vt:lpstr>
      <vt:lpstr>Unit –  V  Code Generation and Optimization)</vt:lpstr>
      <vt:lpstr>Code Generator</vt:lpstr>
      <vt:lpstr>Code Generation</vt:lpstr>
      <vt:lpstr>Issues in Design of Code generation: </vt:lpstr>
      <vt:lpstr>Input to  the Code Generator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Basic Block</vt:lpstr>
      <vt:lpstr>Example: Basic Block</vt:lpstr>
      <vt:lpstr>Basic Block Construction</vt:lpstr>
      <vt:lpstr> Example:  Construct Basic Block</vt:lpstr>
      <vt:lpstr>Example:  Consider the following source code for dot product of two vectors   </vt:lpstr>
      <vt:lpstr>Control Flow Graph</vt:lpstr>
      <vt:lpstr>PowerPoint Presentation</vt:lpstr>
      <vt:lpstr>Basic Blocks and Flow Graphs</vt:lpstr>
      <vt:lpstr>Example</vt:lpstr>
      <vt:lpstr>Loops</vt:lpstr>
      <vt:lpstr>Optimizing of Basic Block</vt:lpstr>
      <vt:lpstr>Compile-Time Evaluation</vt:lpstr>
      <vt:lpstr>Compile-Time Evaluation</vt:lpstr>
      <vt:lpstr>Common Sub-expression Elimination</vt:lpstr>
      <vt:lpstr>Code Motion</vt:lpstr>
      <vt:lpstr>Strength Reduction</vt:lpstr>
      <vt:lpstr>Dead Code Elimination</vt:lpstr>
      <vt:lpstr>Algebraic Simplification</vt:lpstr>
      <vt:lpstr>PowerPoint Presentation</vt:lpstr>
      <vt:lpstr>Computing Liveness and next-use</vt:lpstr>
      <vt:lpstr>Example: </vt:lpstr>
      <vt:lpstr>Example: </vt:lpstr>
      <vt:lpstr>Example: </vt:lpstr>
      <vt:lpstr>Example: </vt:lpstr>
      <vt:lpstr>Example: </vt:lpstr>
      <vt:lpstr>A Simple Code generator</vt:lpstr>
      <vt:lpstr>Code Generation Algorithm  </vt:lpstr>
      <vt:lpstr>   Code Generation Algorithm  For an instruction x = y OP z, the code generator may perform the following actions. Let us assume that L is the location preferably register where the output of y OP z is to be saved:   </vt:lpstr>
      <vt:lpstr> Register and Address Descriptors  </vt:lpstr>
      <vt:lpstr>  The getreg Algorithm  </vt:lpstr>
      <vt:lpstr>code generation Example :    d= (a-b) + (a-c) + (a-c) </vt:lpstr>
      <vt:lpstr>Code Optimization</vt:lpstr>
      <vt:lpstr>Contd...</vt:lpstr>
      <vt:lpstr>Peephole Optimization</vt:lpstr>
      <vt:lpstr>contd...</vt:lpstr>
      <vt:lpstr>  Eliminating Redundant Loads and Stores  </vt:lpstr>
      <vt:lpstr>Eliminating unreachable code</vt:lpstr>
      <vt:lpstr>Using Machine Idioms </vt:lpstr>
      <vt:lpstr>Algebraic Simplifications </vt:lpstr>
      <vt:lpstr>Code hoisting </vt:lpstr>
      <vt:lpstr>Dead store elimination  </vt:lpstr>
      <vt:lpstr>PowerPoint Presentation</vt:lpstr>
      <vt:lpstr>Induction Variable</vt:lpstr>
      <vt:lpstr>Loop unrolling </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Generation</dc:title>
  <dc:creator>Resham</dc:creator>
  <cp:lastModifiedBy>DsinghMa</cp:lastModifiedBy>
  <cp:revision>159</cp:revision>
  <dcterms:created xsi:type="dcterms:W3CDTF">2016-12-24T15:52:49Z</dcterms:created>
  <dcterms:modified xsi:type="dcterms:W3CDTF">2020-08-19T13:48:09Z</dcterms:modified>
</cp:coreProperties>
</file>