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0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By </a:t>
            </a:r>
            <a:r>
              <a:rPr spc="-10" dirty="0"/>
              <a:t>Bishnu</a:t>
            </a:r>
            <a:r>
              <a:rPr spc="-35" dirty="0"/>
              <a:t> </a:t>
            </a:r>
            <a:r>
              <a:rPr spc="-10" dirty="0"/>
              <a:t>Gautam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By </a:t>
            </a:r>
            <a:r>
              <a:rPr spc="-10" dirty="0"/>
              <a:t>Bishnu</a:t>
            </a:r>
            <a:r>
              <a:rPr spc="-35" dirty="0"/>
              <a:t> </a:t>
            </a:r>
            <a:r>
              <a:rPr spc="-10" dirty="0"/>
              <a:t>Gautam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By </a:t>
            </a:r>
            <a:r>
              <a:rPr spc="-10" dirty="0"/>
              <a:t>Bishnu</a:t>
            </a:r>
            <a:r>
              <a:rPr spc="-35" dirty="0"/>
              <a:t> </a:t>
            </a:r>
            <a:r>
              <a:rPr spc="-10" dirty="0"/>
              <a:t>Gautam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By </a:t>
            </a:r>
            <a:r>
              <a:rPr spc="-10" dirty="0"/>
              <a:t>Bishnu</a:t>
            </a:r>
            <a:r>
              <a:rPr spc="-35" dirty="0"/>
              <a:t> </a:t>
            </a:r>
            <a:r>
              <a:rPr spc="-10" dirty="0"/>
              <a:t>Gautam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By </a:t>
            </a:r>
            <a:r>
              <a:rPr spc="-10" dirty="0"/>
              <a:t>Bishnu</a:t>
            </a:r>
            <a:r>
              <a:rPr spc="-35" dirty="0"/>
              <a:t> </a:t>
            </a:r>
            <a:r>
              <a:rPr spc="-10" dirty="0"/>
              <a:t>Gautam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259" y="967993"/>
            <a:ext cx="4897881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212" y="2383789"/>
            <a:ext cx="8935974" cy="3050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6597" y="6746294"/>
            <a:ext cx="15062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By </a:t>
            </a:r>
            <a:r>
              <a:rPr spc="-10" dirty="0"/>
              <a:t>Bishnu</a:t>
            </a:r>
            <a:r>
              <a:rPr spc="-35" dirty="0"/>
              <a:t> </a:t>
            </a:r>
            <a:r>
              <a:rPr spc="-10" dirty="0"/>
              <a:t>Gautam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6881" y="6746294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267" y="2395982"/>
            <a:ext cx="55657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Compiler</a:t>
            </a:r>
            <a:r>
              <a:rPr sz="4400" b="1" spc="-3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Construction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3465" y="3218180"/>
            <a:ext cx="1776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(CSC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lang="en-US" sz="3200" spc="-65" dirty="0" smtClean="0">
                <a:latin typeface="Times New Roman"/>
                <a:cs typeface="Times New Roman"/>
              </a:rPr>
              <a:t>365</a:t>
            </a:r>
            <a:r>
              <a:rPr sz="3200" spc="-5" dirty="0" smtClean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8032" y="482600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4648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Sushil</a:t>
            </a:r>
            <a:r>
              <a:rPr lang="en-US" dirty="0" smtClean="0"/>
              <a:t> Nepal, Assistant Professor</a:t>
            </a:r>
          </a:p>
          <a:p>
            <a:pPr algn="ctr"/>
            <a:r>
              <a:rPr lang="en-US" dirty="0" smtClean="0"/>
              <a:t>Kathmandu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938" y="967993"/>
            <a:ext cx="5207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Major Parts of</a:t>
            </a:r>
            <a:r>
              <a:rPr spc="-85" dirty="0"/>
              <a:t> </a:t>
            </a:r>
            <a:r>
              <a:rPr dirty="0"/>
              <a:t>Compilers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202" y="2308351"/>
            <a:ext cx="8085455" cy="3827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There are two major parts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compiler: </a:t>
            </a:r>
            <a:r>
              <a:rPr sz="2800" b="1" spc="-5" dirty="0">
                <a:latin typeface="Times New Roman"/>
                <a:cs typeface="Times New Roman"/>
              </a:rPr>
              <a:t>Analysis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Synthesis</a:t>
            </a:r>
            <a:endParaRPr sz="2800">
              <a:latin typeface="Times New Roman"/>
              <a:cs typeface="Times New Roman"/>
            </a:endParaRPr>
          </a:p>
          <a:p>
            <a:pPr marL="412750" marR="512445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In analysis phase, an intermediate representation is created  from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given source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marL="812165" marR="507365" lvl="1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Lexical Analyzer, Syntax Analyzer and Semantic Analyzer are the  parts of this</a:t>
            </a:r>
            <a:r>
              <a:rPr sz="2000" spc="-10" dirty="0">
                <a:latin typeface="Times New Roman"/>
                <a:cs typeface="Times New Roman"/>
              </a:rPr>
              <a:t> phase.</a:t>
            </a:r>
            <a:endParaRPr sz="2000">
              <a:latin typeface="Times New Roman"/>
              <a:cs typeface="Times New Roman"/>
            </a:endParaRPr>
          </a:p>
          <a:p>
            <a:pPr marL="412750" marR="469900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In synthesis phase, the equivalent target program is created  from this intermediate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representation.</a:t>
            </a:r>
            <a:endParaRPr sz="2400">
              <a:latin typeface="Times New Roman"/>
              <a:cs typeface="Times New Roman"/>
            </a:endParaRPr>
          </a:p>
          <a:p>
            <a:pPr marL="812165" marR="5080" lvl="1" indent="-228600">
              <a:lnSpc>
                <a:spcPct val="100000"/>
              </a:lnSpc>
              <a:spcBef>
                <a:spcPts val="475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Intermediate Code Generator, Code Generator, and Code Optimizer are  the </a:t>
            </a:r>
            <a:r>
              <a:rPr sz="2000" spc="-10" dirty="0">
                <a:latin typeface="Times New Roman"/>
                <a:cs typeface="Times New Roman"/>
              </a:rPr>
              <a:t>parts </a:t>
            </a:r>
            <a:r>
              <a:rPr sz="2000" spc="-5" dirty="0">
                <a:latin typeface="Times New Roman"/>
                <a:cs typeface="Times New Roman"/>
              </a:rPr>
              <a:t>of this </a:t>
            </a:r>
            <a:r>
              <a:rPr sz="2000" spc="-10" dirty="0">
                <a:latin typeface="Times New Roman"/>
                <a:cs typeface="Times New Roman"/>
              </a:rPr>
              <a:t>phase.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859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Compiler Construction	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505" y="967993"/>
            <a:ext cx="4500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Phases of A</a:t>
            </a:r>
            <a:r>
              <a:rPr spc="-85" dirty="0"/>
              <a:t> </a:t>
            </a:r>
            <a:r>
              <a:rPr dirty="0"/>
              <a:t>Compiler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482600"/>
            <a:ext cx="859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Compiler Construction	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861" y="2211570"/>
            <a:ext cx="86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Lexical  </a:t>
            </a:r>
            <a:r>
              <a:rPr sz="1800" dirty="0">
                <a:latin typeface="Times New Roman"/>
                <a:cs typeface="Times New Roman"/>
              </a:rPr>
              <a:t>Analyzer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0163" y="2211570"/>
            <a:ext cx="87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Semantic  </a:t>
            </a:r>
            <a:r>
              <a:rPr sz="1800" dirty="0">
                <a:latin typeface="Times New Roman"/>
                <a:cs typeface="Times New Roman"/>
              </a:rPr>
              <a:t>Analyzer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4113" y="2211570"/>
            <a:ext cx="86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Syntax  </a:t>
            </a:r>
            <a:r>
              <a:rPr sz="1800" dirty="0">
                <a:latin typeface="Times New Roman"/>
                <a:cs typeface="Times New Roman"/>
              </a:rPr>
              <a:t>Analyzer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709" y="2203180"/>
            <a:ext cx="8515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3339A"/>
                </a:solidFill>
                <a:latin typeface="Times New Roman"/>
                <a:cs typeface="Times New Roman"/>
              </a:rPr>
              <a:t>Source  </a:t>
            </a:r>
            <a:r>
              <a:rPr sz="1800" i="1" spc="-5" dirty="0">
                <a:solidFill>
                  <a:srgbClr val="33339A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1179" y="2478023"/>
            <a:ext cx="372745" cy="76200"/>
          </a:xfrm>
          <a:custGeom>
            <a:avLst/>
            <a:gdLst/>
            <a:ahLst/>
            <a:cxnLst/>
            <a:rect l="l" t="t" r="r" b="b"/>
            <a:pathLst>
              <a:path w="372744" h="76200">
                <a:moveTo>
                  <a:pt x="313944" y="38100"/>
                </a:moveTo>
                <a:lnTo>
                  <a:pt x="312419" y="34289"/>
                </a:lnTo>
                <a:lnTo>
                  <a:pt x="309371" y="32765"/>
                </a:lnTo>
                <a:lnTo>
                  <a:pt x="4571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39624"/>
                </a:lnTo>
                <a:lnTo>
                  <a:pt x="4571" y="41148"/>
                </a:lnTo>
                <a:lnTo>
                  <a:pt x="309371" y="42671"/>
                </a:lnTo>
                <a:lnTo>
                  <a:pt x="312419" y="41148"/>
                </a:lnTo>
                <a:lnTo>
                  <a:pt x="313944" y="38100"/>
                </a:lnTo>
                <a:close/>
              </a:path>
              <a:path w="372744" h="76200">
                <a:moveTo>
                  <a:pt x="372618" y="38100"/>
                </a:moveTo>
                <a:lnTo>
                  <a:pt x="296418" y="0"/>
                </a:lnTo>
                <a:lnTo>
                  <a:pt x="296418" y="32733"/>
                </a:lnTo>
                <a:lnTo>
                  <a:pt x="309371" y="32765"/>
                </a:lnTo>
                <a:lnTo>
                  <a:pt x="312419" y="34289"/>
                </a:lnTo>
                <a:lnTo>
                  <a:pt x="313944" y="38100"/>
                </a:lnTo>
                <a:lnTo>
                  <a:pt x="313944" y="67437"/>
                </a:lnTo>
                <a:lnTo>
                  <a:pt x="372618" y="38100"/>
                </a:lnTo>
                <a:close/>
              </a:path>
              <a:path w="372744" h="76200">
                <a:moveTo>
                  <a:pt x="313944" y="67437"/>
                </a:moveTo>
                <a:lnTo>
                  <a:pt x="313944" y="38100"/>
                </a:lnTo>
                <a:lnTo>
                  <a:pt x="312419" y="41148"/>
                </a:lnTo>
                <a:lnTo>
                  <a:pt x="309371" y="42671"/>
                </a:lnTo>
                <a:lnTo>
                  <a:pt x="296418" y="42607"/>
                </a:lnTo>
                <a:lnTo>
                  <a:pt x="296418" y="76200"/>
                </a:lnTo>
                <a:lnTo>
                  <a:pt x="31394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1779" y="2478023"/>
            <a:ext cx="372745" cy="76200"/>
          </a:xfrm>
          <a:custGeom>
            <a:avLst/>
            <a:gdLst/>
            <a:ahLst/>
            <a:cxnLst/>
            <a:rect l="l" t="t" r="r" b="b"/>
            <a:pathLst>
              <a:path w="372744" h="76200">
                <a:moveTo>
                  <a:pt x="313944" y="38099"/>
                </a:moveTo>
                <a:lnTo>
                  <a:pt x="312419" y="34289"/>
                </a:lnTo>
                <a:lnTo>
                  <a:pt x="309371" y="32765"/>
                </a:lnTo>
                <a:lnTo>
                  <a:pt x="4571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39624"/>
                </a:lnTo>
                <a:lnTo>
                  <a:pt x="4571" y="41148"/>
                </a:lnTo>
                <a:lnTo>
                  <a:pt x="309371" y="42671"/>
                </a:lnTo>
                <a:lnTo>
                  <a:pt x="312419" y="41147"/>
                </a:lnTo>
                <a:lnTo>
                  <a:pt x="313944" y="38099"/>
                </a:lnTo>
                <a:close/>
              </a:path>
              <a:path w="372744" h="76200">
                <a:moveTo>
                  <a:pt x="372618" y="38099"/>
                </a:moveTo>
                <a:lnTo>
                  <a:pt x="296418" y="0"/>
                </a:lnTo>
                <a:lnTo>
                  <a:pt x="296418" y="32733"/>
                </a:lnTo>
                <a:lnTo>
                  <a:pt x="309371" y="32765"/>
                </a:lnTo>
                <a:lnTo>
                  <a:pt x="312419" y="34289"/>
                </a:lnTo>
                <a:lnTo>
                  <a:pt x="313944" y="38099"/>
                </a:lnTo>
                <a:lnTo>
                  <a:pt x="313944" y="67436"/>
                </a:lnTo>
                <a:lnTo>
                  <a:pt x="372618" y="38099"/>
                </a:lnTo>
                <a:close/>
              </a:path>
              <a:path w="372744" h="76200">
                <a:moveTo>
                  <a:pt x="313944" y="67436"/>
                </a:moveTo>
                <a:lnTo>
                  <a:pt x="313944" y="38099"/>
                </a:lnTo>
                <a:lnTo>
                  <a:pt x="312419" y="41147"/>
                </a:lnTo>
                <a:lnTo>
                  <a:pt x="309371" y="42671"/>
                </a:lnTo>
                <a:lnTo>
                  <a:pt x="296418" y="42607"/>
                </a:lnTo>
                <a:lnTo>
                  <a:pt x="296418" y="76199"/>
                </a:lnTo>
                <a:lnTo>
                  <a:pt x="31394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6428" y="2477261"/>
            <a:ext cx="18897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0730" y="4368800"/>
            <a:ext cx="8380095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9558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 phase transforms the source program from one representation  into another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representation.</a:t>
            </a:r>
            <a:endParaRPr sz="24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spcBef>
                <a:spcPts val="950"/>
              </a:spcBef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They communicate with </a:t>
            </a:r>
            <a:r>
              <a:rPr sz="2400" b="1" dirty="0">
                <a:latin typeface="Times New Roman"/>
                <a:cs typeface="Times New Roman"/>
              </a:rPr>
              <a:t>error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handlers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spcBef>
                <a:spcPts val="955"/>
              </a:spcBef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They communicate with the </a:t>
            </a:r>
            <a:r>
              <a:rPr sz="2400" b="1" spc="-5" dirty="0">
                <a:latin typeface="Times New Roman"/>
                <a:cs typeface="Times New Roman"/>
              </a:rPr>
              <a:t>symbol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table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1902" y="3306571"/>
            <a:ext cx="14789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Intermediate  Code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6513" y="3306571"/>
            <a:ext cx="9518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Code  Optimizer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5335" y="3330186"/>
            <a:ext cx="9404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Code  </a:t>
            </a:r>
            <a:r>
              <a:rPr sz="1800" dirty="0">
                <a:latin typeface="Times New Roman"/>
                <a:cs typeface="Times New Roman"/>
              </a:rPr>
              <a:t>Generator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6259" y="3306548"/>
            <a:ext cx="8515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339A"/>
                </a:solidFill>
                <a:latin typeface="Times New Roman"/>
                <a:cs typeface="Times New Roman"/>
              </a:rPr>
              <a:t>Target  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9228" y="2501645"/>
            <a:ext cx="2066925" cy="1148080"/>
          </a:xfrm>
          <a:custGeom>
            <a:avLst/>
            <a:gdLst/>
            <a:ahLst/>
            <a:cxnLst/>
            <a:rect l="l" t="t" r="r" b="b"/>
            <a:pathLst>
              <a:path w="2066925" h="1148079">
                <a:moveTo>
                  <a:pt x="2033016" y="1110234"/>
                </a:moveTo>
                <a:lnTo>
                  <a:pt x="1957578" y="1071372"/>
                </a:lnTo>
                <a:lnTo>
                  <a:pt x="1957235" y="1104811"/>
                </a:lnTo>
                <a:lnTo>
                  <a:pt x="1757172" y="1103376"/>
                </a:lnTo>
                <a:lnTo>
                  <a:pt x="1754124" y="1104900"/>
                </a:lnTo>
                <a:lnTo>
                  <a:pt x="1752600" y="1107948"/>
                </a:lnTo>
                <a:lnTo>
                  <a:pt x="1754124" y="1111758"/>
                </a:lnTo>
                <a:lnTo>
                  <a:pt x="1757172" y="1113282"/>
                </a:lnTo>
                <a:lnTo>
                  <a:pt x="1957146" y="1114005"/>
                </a:lnTo>
                <a:lnTo>
                  <a:pt x="1956816" y="1147572"/>
                </a:lnTo>
                <a:lnTo>
                  <a:pt x="1974342" y="1138986"/>
                </a:lnTo>
                <a:lnTo>
                  <a:pt x="2033016" y="1110234"/>
                </a:lnTo>
                <a:close/>
              </a:path>
              <a:path w="2066925" h="1148079">
                <a:moveTo>
                  <a:pt x="2066544" y="265938"/>
                </a:moveTo>
                <a:lnTo>
                  <a:pt x="2058924" y="214122"/>
                </a:lnTo>
                <a:lnTo>
                  <a:pt x="2046732" y="176784"/>
                </a:lnTo>
                <a:lnTo>
                  <a:pt x="2023872" y="129540"/>
                </a:lnTo>
                <a:lnTo>
                  <a:pt x="2017014" y="118872"/>
                </a:lnTo>
                <a:lnTo>
                  <a:pt x="2010156" y="107442"/>
                </a:lnTo>
                <a:lnTo>
                  <a:pt x="2001774" y="97536"/>
                </a:lnTo>
                <a:lnTo>
                  <a:pt x="1994154" y="87630"/>
                </a:lnTo>
                <a:lnTo>
                  <a:pt x="1985772" y="77724"/>
                </a:lnTo>
                <a:lnTo>
                  <a:pt x="1949196" y="44196"/>
                </a:lnTo>
                <a:lnTo>
                  <a:pt x="1908810" y="19050"/>
                </a:lnTo>
                <a:lnTo>
                  <a:pt x="1866138" y="3810"/>
                </a:lnTo>
                <a:lnTo>
                  <a:pt x="1843278" y="711"/>
                </a:lnTo>
                <a:lnTo>
                  <a:pt x="1833372" y="0"/>
                </a:lnTo>
                <a:lnTo>
                  <a:pt x="1830324" y="1524"/>
                </a:lnTo>
                <a:lnTo>
                  <a:pt x="1828800" y="4572"/>
                </a:lnTo>
                <a:lnTo>
                  <a:pt x="1829562" y="8382"/>
                </a:lnTo>
                <a:lnTo>
                  <a:pt x="1833372" y="9906"/>
                </a:lnTo>
                <a:lnTo>
                  <a:pt x="1844040" y="9906"/>
                </a:lnTo>
                <a:lnTo>
                  <a:pt x="1853946" y="11430"/>
                </a:lnTo>
                <a:lnTo>
                  <a:pt x="1864614" y="12954"/>
                </a:lnTo>
                <a:lnTo>
                  <a:pt x="1874520" y="16002"/>
                </a:lnTo>
                <a:lnTo>
                  <a:pt x="1885188" y="19050"/>
                </a:lnTo>
                <a:lnTo>
                  <a:pt x="1934718" y="44958"/>
                </a:lnTo>
                <a:lnTo>
                  <a:pt x="1970532" y="75438"/>
                </a:lnTo>
                <a:lnTo>
                  <a:pt x="2001774" y="113538"/>
                </a:lnTo>
                <a:lnTo>
                  <a:pt x="2009394" y="124206"/>
                </a:lnTo>
                <a:lnTo>
                  <a:pt x="2015490" y="134874"/>
                </a:lnTo>
                <a:lnTo>
                  <a:pt x="2022348" y="145542"/>
                </a:lnTo>
                <a:lnTo>
                  <a:pt x="2033016" y="168402"/>
                </a:lnTo>
                <a:lnTo>
                  <a:pt x="2049780" y="216408"/>
                </a:lnTo>
                <a:lnTo>
                  <a:pt x="2057400" y="278892"/>
                </a:lnTo>
                <a:lnTo>
                  <a:pt x="2055876" y="291084"/>
                </a:lnTo>
                <a:lnTo>
                  <a:pt x="2055876" y="290322"/>
                </a:lnTo>
                <a:lnTo>
                  <a:pt x="2051304" y="303276"/>
                </a:lnTo>
                <a:lnTo>
                  <a:pt x="2052066" y="302514"/>
                </a:lnTo>
                <a:lnTo>
                  <a:pt x="2044446" y="314706"/>
                </a:lnTo>
                <a:lnTo>
                  <a:pt x="2045208" y="314706"/>
                </a:lnTo>
                <a:lnTo>
                  <a:pt x="2007870" y="351282"/>
                </a:lnTo>
                <a:lnTo>
                  <a:pt x="1971294" y="375666"/>
                </a:lnTo>
                <a:lnTo>
                  <a:pt x="1924812" y="398526"/>
                </a:lnTo>
                <a:lnTo>
                  <a:pt x="1870710" y="421386"/>
                </a:lnTo>
                <a:lnTo>
                  <a:pt x="1808226" y="442722"/>
                </a:lnTo>
                <a:lnTo>
                  <a:pt x="1739646" y="462534"/>
                </a:lnTo>
                <a:lnTo>
                  <a:pt x="1702308" y="471678"/>
                </a:lnTo>
                <a:lnTo>
                  <a:pt x="1664208" y="480822"/>
                </a:lnTo>
                <a:lnTo>
                  <a:pt x="1624584" y="489204"/>
                </a:lnTo>
                <a:lnTo>
                  <a:pt x="1584198" y="497586"/>
                </a:lnTo>
                <a:lnTo>
                  <a:pt x="1542288" y="505206"/>
                </a:lnTo>
                <a:lnTo>
                  <a:pt x="1455420" y="518922"/>
                </a:lnTo>
                <a:lnTo>
                  <a:pt x="1410462" y="524256"/>
                </a:lnTo>
                <a:lnTo>
                  <a:pt x="1319022" y="534162"/>
                </a:lnTo>
                <a:lnTo>
                  <a:pt x="1224534" y="541782"/>
                </a:lnTo>
                <a:lnTo>
                  <a:pt x="1129284" y="546354"/>
                </a:lnTo>
                <a:lnTo>
                  <a:pt x="1081278" y="547878"/>
                </a:lnTo>
                <a:lnTo>
                  <a:pt x="1033272" y="547878"/>
                </a:lnTo>
                <a:lnTo>
                  <a:pt x="936498" y="549402"/>
                </a:lnTo>
                <a:lnTo>
                  <a:pt x="841248" y="553974"/>
                </a:lnTo>
                <a:lnTo>
                  <a:pt x="746760" y="561594"/>
                </a:lnTo>
                <a:lnTo>
                  <a:pt x="655320" y="571500"/>
                </a:lnTo>
                <a:lnTo>
                  <a:pt x="610362" y="577596"/>
                </a:lnTo>
                <a:lnTo>
                  <a:pt x="566166" y="583692"/>
                </a:lnTo>
                <a:lnTo>
                  <a:pt x="522732" y="591312"/>
                </a:lnTo>
                <a:lnTo>
                  <a:pt x="480822" y="598932"/>
                </a:lnTo>
                <a:lnTo>
                  <a:pt x="439674" y="606552"/>
                </a:lnTo>
                <a:lnTo>
                  <a:pt x="400050" y="614934"/>
                </a:lnTo>
                <a:lnTo>
                  <a:pt x="361950" y="624078"/>
                </a:lnTo>
                <a:lnTo>
                  <a:pt x="324612" y="633984"/>
                </a:lnTo>
                <a:lnTo>
                  <a:pt x="255270" y="653796"/>
                </a:lnTo>
                <a:lnTo>
                  <a:pt x="192786" y="675132"/>
                </a:lnTo>
                <a:lnTo>
                  <a:pt x="137922" y="697992"/>
                </a:lnTo>
                <a:lnTo>
                  <a:pt x="90678" y="721614"/>
                </a:lnTo>
                <a:lnTo>
                  <a:pt x="52578" y="746760"/>
                </a:lnTo>
                <a:lnTo>
                  <a:pt x="13716" y="785622"/>
                </a:lnTo>
                <a:lnTo>
                  <a:pt x="6096" y="798576"/>
                </a:lnTo>
                <a:lnTo>
                  <a:pt x="6096" y="799338"/>
                </a:lnTo>
                <a:lnTo>
                  <a:pt x="1524" y="812292"/>
                </a:lnTo>
                <a:lnTo>
                  <a:pt x="1524" y="813054"/>
                </a:lnTo>
                <a:lnTo>
                  <a:pt x="0" y="826008"/>
                </a:lnTo>
                <a:lnTo>
                  <a:pt x="0" y="839724"/>
                </a:lnTo>
                <a:lnTo>
                  <a:pt x="3048" y="865632"/>
                </a:lnTo>
                <a:lnTo>
                  <a:pt x="7620" y="891540"/>
                </a:lnTo>
                <a:lnTo>
                  <a:pt x="9144" y="896416"/>
                </a:lnTo>
                <a:lnTo>
                  <a:pt x="11430" y="903732"/>
                </a:lnTo>
                <a:lnTo>
                  <a:pt x="15240" y="916686"/>
                </a:lnTo>
                <a:lnTo>
                  <a:pt x="24384" y="941070"/>
                </a:lnTo>
                <a:lnTo>
                  <a:pt x="30480" y="952500"/>
                </a:lnTo>
                <a:lnTo>
                  <a:pt x="35814" y="964692"/>
                </a:lnTo>
                <a:lnTo>
                  <a:pt x="56388" y="997458"/>
                </a:lnTo>
                <a:lnTo>
                  <a:pt x="89154" y="1036320"/>
                </a:lnTo>
                <a:lnTo>
                  <a:pt x="107442" y="1053084"/>
                </a:lnTo>
                <a:lnTo>
                  <a:pt x="116586" y="1061466"/>
                </a:lnTo>
                <a:lnTo>
                  <a:pt x="136398" y="1075182"/>
                </a:lnTo>
                <a:lnTo>
                  <a:pt x="147066" y="1081278"/>
                </a:lnTo>
                <a:lnTo>
                  <a:pt x="147828" y="1081278"/>
                </a:lnTo>
                <a:lnTo>
                  <a:pt x="151638" y="1082725"/>
                </a:lnTo>
                <a:lnTo>
                  <a:pt x="158534" y="1085342"/>
                </a:lnTo>
                <a:lnTo>
                  <a:pt x="150114" y="1119378"/>
                </a:lnTo>
                <a:lnTo>
                  <a:pt x="176022" y="1113447"/>
                </a:lnTo>
                <a:lnTo>
                  <a:pt x="233172" y="1100328"/>
                </a:lnTo>
                <a:lnTo>
                  <a:pt x="168402" y="1045464"/>
                </a:lnTo>
                <a:lnTo>
                  <a:pt x="160858" y="1075931"/>
                </a:lnTo>
                <a:lnTo>
                  <a:pt x="150876" y="1072134"/>
                </a:lnTo>
                <a:lnTo>
                  <a:pt x="113538" y="1046226"/>
                </a:lnTo>
                <a:lnTo>
                  <a:pt x="80010" y="1011936"/>
                </a:lnTo>
                <a:lnTo>
                  <a:pt x="71628" y="1002030"/>
                </a:lnTo>
                <a:lnTo>
                  <a:pt x="64770" y="992124"/>
                </a:lnTo>
                <a:lnTo>
                  <a:pt x="57150" y="981456"/>
                </a:lnTo>
                <a:lnTo>
                  <a:pt x="44958" y="960120"/>
                </a:lnTo>
                <a:lnTo>
                  <a:pt x="24384" y="913638"/>
                </a:lnTo>
                <a:lnTo>
                  <a:pt x="12192" y="864108"/>
                </a:lnTo>
                <a:lnTo>
                  <a:pt x="9144" y="826770"/>
                </a:lnTo>
                <a:lnTo>
                  <a:pt x="10668" y="814578"/>
                </a:lnTo>
                <a:lnTo>
                  <a:pt x="10668" y="815340"/>
                </a:lnTo>
                <a:lnTo>
                  <a:pt x="14478" y="804545"/>
                </a:lnTo>
                <a:lnTo>
                  <a:pt x="15240" y="802386"/>
                </a:lnTo>
                <a:lnTo>
                  <a:pt x="14478" y="803148"/>
                </a:lnTo>
                <a:lnTo>
                  <a:pt x="21336" y="791489"/>
                </a:lnTo>
                <a:lnTo>
                  <a:pt x="22098" y="790194"/>
                </a:lnTo>
                <a:lnTo>
                  <a:pt x="21336" y="790956"/>
                </a:lnTo>
                <a:lnTo>
                  <a:pt x="31242" y="778764"/>
                </a:lnTo>
                <a:lnTo>
                  <a:pt x="75438" y="742188"/>
                </a:lnTo>
                <a:lnTo>
                  <a:pt x="117348" y="718566"/>
                </a:lnTo>
                <a:lnTo>
                  <a:pt x="167640" y="695706"/>
                </a:lnTo>
                <a:lnTo>
                  <a:pt x="226314" y="673608"/>
                </a:lnTo>
                <a:lnTo>
                  <a:pt x="291846" y="653034"/>
                </a:lnTo>
                <a:lnTo>
                  <a:pt x="364236" y="633222"/>
                </a:lnTo>
                <a:lnTo>
                  <a:pt x="402336" y="624840"/>
                </a:lnTo>
                <a:lnTo>
                  <a:pt x="441960" y="615696"/>
                </a:lnTo>
                <a:lnTo>
                  <a:pt x="482346" y="608076"/>
                </a:lnTo>
                <a:lnTo>
                  <a:pt x="524256" y="600456"/>
                </a:lnTo>
                <a:lnTo>
                  <a:pt x="611124" y="586740"/>
                </a:lnTo>
                <a:lnTo>
                  <a:pt x="656082" y="580644"/>
                </a:lnTo>
                <a:lnTo>
                  <a:pt x="747522" y="570738"/>
                </a:lnTo>
                <a:lnTo>
                  <a:pt x="841248" y="563880"/>
                </a:lnTo>
                <a:lnTo>
                  <a:pt x="937260" y="559308"/>
                </a:lnTo>
                <a:lnTo>
                  <a:pt x="985266" y="557784"/>
                </a:lnTo>
                <a:lnTo>
                  <a:pt x="1033272" y="557784"/>
                </a:lnTo>
                <a:lnTo>
                  <a:pt x="1130046" y="556260"/>
                </a:lnTo>
                <a:lnTo>
                  <a:pt x="1225296" y="551688"/>
                </a:lnTo>
                <a:lnTo>
                  <a:pt x="1319784" y="544068"/>
                </a:lnTo>
                <a:lnTo>
                  <a:pt x="1411986" y="534162"/>
                </a:lnTo>
                <a:lnTo>
                  <a:pt x="1456182" y="528066"/>
                </a:lnTo>
                <a:lnTo>
                  <a:pt x="1500378" y="521208"/>
                </a:lnTo>
                <a:lnTo>
                  <a:pt x="1543812" y="514350"/>
                </a:lnTo>
                <a:lnTo>
                  <a:pt x="1585722" y="506730"/>
                </a:lnTo>
                <a:lnTo>
                  <a:pt x="1626870" y="499110"/>
                </a:lnTo>
                <a:lnTo>
                  <a:pt x="1666494" y="489966"/>
                </a:lnTo>
                <a:lnTo>
                  <a:pt x="1704594" y="480822"/>
                </a:lnTo>
                <a:lnTo>
                  <a:pt x="1741932" y="471678"/>
                </a:lnTo>
                <a:lnTo>
                  <a:pt x="1811274" y="451866"/>
                </a:lnTo>
                <a:lnTo>
                  <a:pt x="1873758" y="429768"/>
                </a:lnTo>
                <a:lnTo>
                  <a:pt x="1902714" y="419100"/>
                </a:lnTo>
                <a:lnTo>
                  <a:pt x="1953768" y="395478"/>
                </a:lnTo>
                <a:lnTo>
                  <a:pt x="1996440" y="371094"/>
                </a:lnTo>
                <a:lnTo>
                  <a:pt x="2029968" y="345948"/>
                </a:lnTo>
                <a:lnTo>
                  <a:pt x="2052828" y="320040"/>
                </a:lnTo>
                <a:lnTo>
                  <a:pt x="2052828" y="319278"/>
                </a:lnTo>
                <a:lnTo>
                  <a:pt x="2057400" y="311962"/>
                </a:lnTo>
                <a:lnTo>
                  <a:pt x="2060448" y="307086"/>
                </a:lnTo>
                <a:lnTo>
                  <a:pt x="2060448" y="306324"/>
                </a:lnTo>
                <a:lnTo>
                  <a:pt x="2065020" y="293370"/>
                </a:lnTo>
                <a:lnTo>
                  <a:pt x="2065020" y="292608"/>
                </a:lnTo>
                <a:lnTo>
                  <a:pt x="2066544" y="278892"/>
                </a:lnTo>
                <a:lnTo>
                  <a:pt x="2066544" y="265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8628" y="3573017"/>
            <a:ext cx="372745" cy="76200"/>
          </a:xfrm>
          <a:custGeom>
            <a:avLst/>
            <a:gdLst/>
            <a:ahLst/>
            <a:cxnLst/>
            <a:rect l="l" t="t" r="r" b="b"/>
            <a:pathLst>
              <a:path w="372745" h="76200">
                <a:moveTo>
                  <a:pt x="296845" y="33465"/>
                </a:moveTo>
                <a:lnTo>
                  <a:pt x="4572" y="32004"/>
                </a:lnTo>
                <a:lnTo>
                  <a:pt x="1524" y="33528"/>
                </a:lnTo>
                <a:lnTo>
                  <a:pt x="0" y="36576"/>
                </a:lnTo>
                <a:lnTo>
                  <a:pt x="1524" y="40386"/>
                </a:lnTo>
                <a:lnTo>
                  <a:pt x="4572" y="41910"/>
                </a:lnTo>
                <a:lnTo>
                  <a:pt x="296753" y="42640"/>
                </a:lnTo>
                <a:lnTo>
                  <a:pt x="296845" y="33465"/>
                </a:lnTo>
                <a:close/>
              </a:path>
              <a:path w="372745" h="76200">
                <a:moveTo>
                  <a:pt x="313944" y="67612"/>
                </a:moveTo>
                <a:lnTo>
                  <a:pt x="313944" y="38100"/>
                </a:lnTo>
                <a:lnTo>
                  <a:pt x="312420" y="41910"/>
                </a:lnTo>
                <a:lnTo>
                  <a:pt x="309372" y="42672"/>
                </a:lnTo>
                <a:lnTo>
                  <a:pt x="296753" y="42640"/>
                </a:lnTo>
                <a:lnTo>
                  <a:pt x="296418" y="76200"/>
                </a:lnTo>
                <a:lnTo>
                  <a:pt x="313944" y="67612"/>
                </a:lnTo>
                <a:close/>
              </a:path>
              <a:path w="372745" h="76200">
                <a:moveTo>
                  <a:pt x="313944" y="38100"/>
                </a:moveTo>
                <a:lnTo>
                  <a:pt x="312420" y="35052"/>
                </a:lnTo>
                <a:lnTo>
                  <a:pt x="309372" y="33528"/>
                </a:lnTo>
                <a:lnTo>
                  <a:pt x="296845" y="33465"/>
                </a:lnTo>
                <a:lnTo>
                  <a:pt x="296753" y="42640"/>
                </a:lnTo>
                <a:lnTo>
                  <a:pt x="309372" y="42672"/>
                </a:lnTo>
                <a:lnTo>
                  <a:pt x="312420" y="41910"/>
                </a:lnTo>
                <a:lnTo>
                  <a:pt x="313944" y="38100"/>
                </a:lnTo>
                <a:close/>
              </a:path>
              <a:path w="372745" h="76200">
                <a:moveTo>
                  <a:pt x="372618" y="38862"/>
                </a:moveTo>
                <a:lnTo>
                  <a:pt x="297179" y="0"/>
                </a:lnTo>
                <a:lnTo>
                  <a:pt x="296845" y="33465"/>
                </a:lnTo>
                <a:lnTo>
                  <a:pt x="309372" y="33528"/>
                </a:lnTo>
                <a:lnTo>
                  <a:pt x="312420" y="35052"/>
                </a:lnTo>
                <a:lnTo>
                  <a:pt x="313944" y="38100"/>
                </a:lnTo>
                <a:lnTo>
                  <a:pt x="313944" y="67612"/>
                </a:lnTo>
                <a:lnTo>
                  <a:pt x="372618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1628" y="3573017"/>
            <a:ext cx="649605" cy="76200"/>
          </a:xfrm>
          <a:custGeom>
            <a:avLst/>
            <a:gdLst/>
            <a:ahLst/>
            <a:cxnLst/>
            <a:rect l="l" t="t" r="r" b="b"/>
            <a:pathLst>
              <a:path w="649604" h="76200">
                <a:moveTo>
                  <a:pt x="590550" y="38100"/>
                </a:moveTo>
                <a:lnTo>
                  <a:pt x="589026" y="35052"/>
                </a:lnTo>
                <a:lnTo>
                  <a:pt x="585977" y="33528"/>
                </a:lnTo>
                <a:lnTo>
                  <a:pt x="4572" y="32004"/>
                </a:lnTo>
                <a:lnTo>
                  <a:pt x="1524" y="33528"/>
                </a:lnTo>
                <a:lnTo>
                  <a:pt x="0" y="36576"/>
                </a:lnTo>
                <a:lnTo>
                  <a:pt x="1524" y="40386"/>
                </a:lnTo>
                <a:lnTo>
                  <a:pt x="4572" y="41910"/>
                </a:lnTo>
                <a:lnTo>
                  <a:pt x="585216" y="43434"/>
                </a:lnTo>
                <a:lnTo>
                  <a:pt x="589026" y="41910"/>
                </a:lnTo>
                <a:lnTo>
                  <a:pt x="590550" y="38100"/>
                </a:lnTo>
                <a:close/>
              </a:path>
              <a:path w="649604" h="76200">
                <a:moveTo>
                  <a:pt x="649224" y="38862"/>
                </a:moveTo>
                <a:lnTo>
                  <a:pt x="573024" y="0"/>
                </a:lnTo>
                <a:lnTo>
                  <a:pt x="573024" y="33494"/>
                </a:lnTo>
                <a:lnTo>
                  <a:pt x="585977" y="33528"/>
                </a:lnTo>
                <a:lnTo>
                  <a:pt x="589026" y="35052"/>
                </a:lnTo>
                <a:lnTo>
                  <a:pt x="590550" y="38100"/>
                </a:lnTo>
                <a:lnTo>
                  <a:pt x="590550" y="67612"/>
                </a:lnTo>
                <a:lnTo>
                  <a:pt x="649224" y="38862"/>
                </a:lnTo>
                <a:close/>
              </a:path>
              <a:path w="649604" h="76200">
                <a:moveTo>
                  <a:pt x="590550" y="67612"/>
                </a:moveTo>
                <a:lnTo>
                  <a:pt x="590550" y="38100"/>
                </a:lnTo>
                <a:lnTo>
                  <a:pt x="589026" y="41910"/>
                </a:lnTo>
                <a:lnTo>
                  <a:pt x="585216" y="43434"/>
                </a:lnTo>
                <a:lnTo>
                  <a:pt x="573024" y="43402"/>
                </a:lnTo>
                <a:lnTo>
                  <a:pt x="573024" y="76200"/>
                </a:lnTo>
                <a:lnTo>
                  <a:pt x="590550" y="67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5" y="967993"/>
            <a:ext cx="65220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Analysis of the Source</a:t>
            </a:r>
            <a:r>
              <a:rPr spc="-80" dirty="0"/>
              <a:t> </a:t>
            </a:r>
            <a:r>
              <a:rPr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702" y="2137516"/>
            <a:ext cx="8113395" cy="363727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b="1" spc="-5" dirty="0">
                <a:latin typeface="Times New Roman"/>
                <a:cs typeface="Times New Roman"/>
              </a:rPr>
              <a:t>Lexical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Analysis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marR="5080">
              <a:lnSpc>
                <a:spcPts val="2410"/>
              </a:lnSpc>
              <a:spcBef>
                <a:spcPts val="755"/>
              </a:spcBef>
            </a:pPr>
            <a:r>
              <a:rPr sz="2200" spc="-5" dirty="0">
                <a:latin typeface="Times New Roman"/>
                <a:cs typeface="Times New Roman"/>
              </a:rPr>
              <a:t>The stream of characters forming the source the program are scanned  </a:t>
            </a:r>
            <a:r>
              <a:rPr sz="2200" dirty="0">
                <a:latin typeface="Times New Roman"/>
                <a:cs typeface="Times New Roman"/>
              </a:rPr>
              <a:t>linearly to produce the stream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logical element called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tokens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b="1" spc="-5" dirty="0">
                <a:latin typeface="Times New Roman"/>
                <a:cs typeface="Times New Roman"/>
              </a:rPr>
              <a:t>Syntax </a:t>
            </a:r>
            <a:r>
              <a:rPr sz="2400" b="1" dirty="0">
                <a:latin typeface="Times New Roman"/>
                <a:cs typeface="Times New Roman"/>
              </a:rPr>
              <a:t>Analysis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525"/>
              </a:lnSpc>
              <a:spcBef>
                <a:spcPts val="484"/>
              </a:spcBef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streams of </a:t>
            </a:r>
            <a:r>
              <a:rPr sz="2200" dirty="0">
                <a:latin typeface="Times New Roman"/>
                <a:cs typeface="Times New Roman"/>
              </a:rPr>
              <a:t>tokens are </a:t>
            </a:r>
            <a:r>
              <a:rPr sz="2200" spc="-5" dirty="0">
                <a:latin typeface="Times New Roman"/>
                <a:cs typeface="Times New Roman"/>
              </a:rPr>
              <a:t>grouped </a:t>
            </a:r>
            <a:r>
              <a:rPr sz="2200" dirty="0">
                <a:latin typeface="Times New Roman"/>
                <a:cs typeface="Times New Roman"/>
              </a:rPr>
              <a:t>into </a:t>
            </a:r>
            <a:r>
              <a:rPr sz="2200" spc="-5" dirty="0">
                <a:latin typeface="Times New Roman"/>
                <a:cs typeface="Times New Roman"/>
              </a:rPr>
              <a:t>hierarchical </a:t>
            </a:r>
            <a:r>
              <a:rPr sz="2200" dirty="0">
                <a:latin typeface="Times New Roman"/>
                <a:cs typeface="Times New Roman"/>
              </a:rPr>
              <a:t>collection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called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25"/>
              </a:lnSpc>
            </a:pPr>
            <a:r>
              <a:rPr sz="2200" b="1" spc="-5" dirty="0">
                <a:latin typeface="Times New Roman"/>
                <a:cs typeface="Times New Roman"/>
              </a:rPr>
              <a:t>syntax grouping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400" b="1" spc="-5" dirty="0">
                <a:latin typeface="Times New Roman"/>
                <a:cs typeface="Times New Roman"/>
              </a:rPr>
              <a:t>Semantic </a:t>
            </a:r>
            <a:r>
              <a:rPr sz="2400" b="1" dirty="0">
                <a:latin typeface="Times New Roman"/>
                <a:cs typeface="Times New Roman"/>
              </a:rPr>
              <a:t>Analysis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marR="57785">
              <a:lnSpc>
                <a:spcPts val="2410"/>
              </a:lnSpc>
              <a:spcBef>
                <a:spcPts val="755"/>
              </a:spcBef>
            </a:pPr>
            <a:r>
              <a:rPr sz="2200" spc="-5" dirty="0">
                <a:latin typeface="Times New Roman"/>
                <a:cs typeface="Times New Roman"/>
              </a:rPr>
              <a:t>Checks are performed to ensure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parts of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program fit </a:t>
            </a:r>
            <a:r>
              <a:rPr sz="2200" dirty="0">
                <a:latin typeface="Times New Roman"/>
                <a:cs typeface="Times New Roman"/>
              </a:rPr>
              <a:t>together  meaningfully.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859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Compiler Construction	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090" y="967993"/>
            <a:ext cx="3538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Lexical</a:t>
            </a:r>
            <a:r>
              <a:rPr spc="-75" dirty="0"/>
              <a:t> </a:t>
            </a:r>
            <a:r>
              <a:rPr spc="-5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602" y="2031745"/>
            <a:ext cx="8369300" cy="11239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234315">
              <a:lnSpc>
                <a:spcPts val="1930"/>
              </a:lnSpc>
              <a:spcBef>
                <a:spcPts val="550"/>
              </a:spcBef>
            </a:pPr>
            <a:r>
              <a:rPr sz="2000" b="1" spc="-5" dirty="0">
                <a:latin typeface="Times New Roman"/>
                <a:cs typeface="Times New Roman"/>
              </a:rPr>
              <a:t>Lexical Analyzer </a:t>
            </a:r>
            <a:r>
              <a:rPr sz="2000" spc="-5" dirty="0">
                <a:latin typeface="Times New Roman"/>
                <a:cs typeface="Times New Roman"/>
              </a:rPr>
              <a:t>reads the source program and returns the </a:t>
            </a:r>
            <a:r>
              <a:rPr sz="2000" i="1" spc="-5" dirty="0">
                <a:latin typeface="Times New Roman"/>
                <a:cs typeface="Times New Roman"/>
              </a:rPr>
              <a:t>tokens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spc="-10" dirty="0">
                <a:latin typeface="Times New Roman"/>
                <a:cs typeface="Times New Roman"/>
              </a:rPr>
              <a:t>source  program.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1930"/>
              </a:lnSpc>
              <a:spcBef>
                <a:spcPts val="470"/>
              </a:spcBef>
            </a:pP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b="1" i="1" spc="-5" dirty="0">
                <a:latin typeface="Times New Roman"/>
                <a:cs typeface="Times New Roman"/>
              </a:rPr>
              <a:t>token </a:t>
            </a:r>
            <a:r>
              <a:rPr sz="2000" spc="-10" dirty="0">
                <a:latin typeface="Times New Roman"/>
                <a:cs typeface="Times New Roman"/>
              </a:rPr>
              <a:t>describes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pattern </a:t>
            </a:r>
            <a:r>
              <a:rPr sz="2000" spc="-5" dirty="0">
                <a:latin typeface="Times New Roman"/>
                <a:cs typeface="Times New Roman"/>
              </a:rPr>
              <a:t>of characters having same meaning in the source  </a:t>
            </a:r>
            <a:r>
              <a:rPr sz="2000" spc="-10" dirty="0">
                <a:latin typeface="Times New Roman"/>
                <a:cs typeface="Times New Roman"/>
              </a:rPr>
              <a:t>program. </a:t>
            </a:r>
            <a:r>
              <a:rPr sz="2000" spc="-5" dirty="0">
                <a:latin typeface="Times New Roman"/>
                <a:cs typeface="Times New Roman"/>
              </a:rPr>
              <a:t>(such as </a:t>
            </a:r>
            <a:r>
              <a:rPr sz="2000" spc="-10" dirty="0">
                <a:latin typeface="Times New Roman"/>
                <a:cs typeface="Times New Roman"/>
              </a:rPr>
              <a:t>identifiers, operators, </a:t>
            </a:r>
            <a:r>
              <a:rPr sz="2000" spc="-5" dirty="0">
                <a:latin typeface="Times New Roman"/>
                <a:cs typeface="Times New Roman"/>
              </a:rPr>
              <a:t>keywords, numbers, delimiters and so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602" y="3130567"/>
            <a:ext cx="43097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1990" algn="l"/>
                <a:tab pos="3206115" algn="l"/>
                <a:tab pos="3635375" algn="l"/>
              </a:tabLst>
            </a:pPr>
            <a:r>
              <a:rPr sz="2000" spc="-5" dirty="0">
                <a:latin typeface="Times New Roman"/>
                <a:cs typeface="Times New Roman"/>
              </a:rPr>
              <a:t>Ex:	</a:t>
            </a:r>
            <a:r>
              <a:rPr sz="1800" spc="-5" dirty="0">
                <a:latin typeface="Times New Roman"/>
                <a:cs typeface="Times New Roman"/>
              </a:rPr>
              <a:t>newva</a:t>
            </a:r>
            <a:r>
              <a:rPr sz="1800" dirty="0">
                <a:latin typeface="Times New Roman"/>
                <a:cs typeface="Times New Roman"/>
              </a:rPr>
              <a:t>l := </a:t>
            </a:r>
            <a:r>
              <a:rPr sz="1800" spc="-5" dirty="0">
                <a:latin typeface="Times New Roman"/>
                <a:cs typeface="Times New Roman"/>
              </a:rPr>
              <a:t>oldva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1</a:t>
            </a:r>
            <a:r>
              <a:rPr sz="1800" dirty="0">
                <a:latin typeface="Times New Roman"/>
                <a:cs typeface="Times New Roman"/>
              </a:rPr>
              <a:t>2	</a:t>
            </a:r>
            <a:r>
              <a:rPr sz="1800" spc="-5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&gt;	tokens: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23102" y="3155696"/>
            <a:ext cx="2787015" cy="140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800" spc="-5" dirty="0">
                <a:latin typeface="Times New Roman"/>
                <a:cs typeface="Times New Roman"/>
              </a:rPr>
              <a:t>newval	</a:t>
            </a:r>
            <a:r>
              <a:rPr sz="1800" dirty="0">
                <a:latin typeface="Times New Roman"/>
                <a:cs typeface="Times New Roman"/>
              </a:rPr>
              <a:t>identifier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  <a:tabLst>
                <a:tab pos="927100" algn="l"/>
              </a:tabLst>
            </a:pPr>
            <a:r>
              <a:rPr sz="1800" spc="-5" dirty="0">
                <a:latin typeface="Times New Roman"/>
                <a:cs typeface="Times New Roman"/>
              </a:rPr>
              <a:t>:=	assignment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  </a:t>
            </a:r>
            <a:r>
              <a:rPr sz="1800" dirty="0">
                <a:latin typeface="Times New Roman"/>
                <a:cs typeface="Times New Roman"/>
              </a:rPr>
              <a:t>oldval	</a:t>
            </a:r>
            <a:r>
              <a:rPr sz="1800" spc="-5" dirty="0">
                <a:latin typeface="Times New Roman"/>
                <a:cs typeface="Times New Roman"/>
              </a:rPr>
              <a:t>identifier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+	</a:t>
            </a:r>
            <a:r>
              <a:rPr sz="1800" spc="-5" dirty="0">
                <a:latin typeface="Times New Roman"/>
                <a:cs typeface="Times New Roman"/>
              </a:rPr>
              <a:t>add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12	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602" y="4716271"/>
            <a:ext cx="8234045" cy="118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Puts information about identifiers into the symbol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Regular expressions are used to describe </a:t>
            </a:r>
            <a:r>
              <a:rPr sz="2000" spc="-10" dirty="0">
                <a:latin typeface="Times New Roman"/>
                <a:cs typeface="Times New Roman"/>
              </a:rPr>
              <a:t>tokens (lexical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constructs).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1930"/>
              </a:lnSpc>
              <a:spcBef>
                <a:spcPts val="455"/>
              </a:spcBef>
            </a:pP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(Deterministic) </a:t>
            </a:r>
            <a:r>
              <a:rPr sz="2000" spc="-5" dirty="0">
                <a:latin typeface="Times New Roman"/>
                <a:cs typeface="Times New Roman"/>
              </a:rPr>
              <a:t>Finite State </a:t>
            </a:r>
            <a:r>
              <a:rPr sz="2000" spc="-10" dirty="0">
                <a:latin typeface="Times New Roman"/>
                <a:cs typeface="Times New Roman"/>
              </a:rPr>
              <a:t>Automaton </a:t>
            </a:r>
            <a:r>
              <a:rPr sz="2000" spc="-5" dirty="0">
                <a:latin typeface="Times New Roman"/>
                <a:cs typeface="Times New Roman"/>
              </a:rPr>
              <a:t>can be used in the </a:t>
            </a:r>
            <a:r>
              <a:rPr sz="2000" spc="-10" dirty="0">
                <a:latin typeface="Times New Roman"/>
                <a:cs typeface="Times New Roman"/>
              </a:rPr>
              <a:t>implementation </a:t>
            </a:r>
            <a:r>
              <a:rPr sz="2000" spc="-5" dirty="0">
                <a:latin typeface="Times New Roman"/>
                <a:cs typeface="Times New Roman"/>
              </a:rPr>
              <a:t>of a  lexical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7932" y="482600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715" y="967993"/>
            <a:ext cx="34232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Syntax</a:t>
            </a:r>
            <a:r>
              <a:rPr spc="-85" dirty="0"/>
              <a:t> </a:t>
            </a:r>
            <a:r>
              <a:rPr spc="-5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482600"/>
            <a:ext cx="859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Compiler Construction	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802" y="1700275"/>
            <a:ext cx="8280400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b="1" spc="-5" dirty="0">
                <a:latin typeface="Times New Roman"/>
                <a:cs typeface="Times New Roman"/>
              </a:rPr>
              <a:t>Syntax Analyzer </a:t>
            </a:r>
            <a:r>
              <a:rPr sz="2200" spc="-5" dirty="0">
                <a:latin typeface="Times New Roman"/>
                <a:cs typeface="Times New Roman"/>
              </a:rPr>
              <a:t>creates the syntactic structure (generally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parse tree)  </a:t>
            </a:r>
            <a:r>
              <a:rPr sz="2200" dirty="0">
                <a:latin typeface="Times New Roman"/>
                <a:cs typeface="Times New Roman"/>
              </a:rPr>
              <a:t>of the given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program.</a:t>
            </a:r>
            <a:endParaRPr sz="2200">
              <a:latin typeface="Times New Roman"/>
              <a:cs typeface="Times New Roman"/>
            </a:endParaRPr>
          </a:p>
          <a:p>
            <a:pPr marL="12700" marR="3321050">
              <a:lnSpc>
                <a:spcPct val="119800"/>
              </a:lnSpc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syntax analyzer is also called as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b="1" spc="-5" dirty="0">
                <a:latin typeface="Times New Roman"/>
                <a:cs typeface="Times New Roman"/>
              </a:rPr>
              <a:t>parser</a:t>
            </a:r>
            <a:r>
              <a:rPr sz="2200" spc="-5" dirty="0">
                <a:latin typeface="Times New Roman"/>
                <a:cs typeface="Times New Roman"/>
              </a:rPr>
              <a:t>. 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b="1" spc="-5" dirty="0">
                <a:latin typeface="Times New Roman"/>
                <a:cs typeface="Times New Roman"/>
              </a:rPr>
              <a:t>parse tree </a:t>
            </a:r>
            <a:r>
              <a:rPr sz="2200" spc="-5" dirty="0">
                <a:latin typeface="Times New Roman"/>
                <a:cs typeface="Times New Roman"/>
              </a:rPr>
              <a:t>describes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syntactic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structure.</a:t>
            </a:r>
            <a:endParaRPr sz="2200">
              <a:latin typeface="Times New Roman"/>
              <a:cs typeface="Times New Roman"/>
            </a:endParaRPr>
          </a:p>
          <a:p>
            <a:pPr marL="1270000">
              <a:lnSpc>
                <a:spcPct val="100000"/>
              </a:lnSpc>
              <a:spcBef>
                <a:spcPts val="1155"/>
              </a:spcBef>
            </a:pPr>
            <a:r>
              <a:rPr sz="1800" spc="-10" dirty="0">
                <a:latin typeface="Times New Roman"/>
                <a:cs typeface="Times New Roman"/>
              </a:rPr>
              <a:t>assign-stmt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7302" y="3998460"/>
            <a:ext cx="284670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7915" algn="l"/>
                <a:tab pos="1841500" algn="l"/>
              </a:tabLst>
            </a:pPr>
            <a:r>
              <a:rPr sz="1800" dirty="0">
                <a:latin typeface="Times New Roman"/>
                <a:cs typeface="Times New Roman"/>
              </a:rPr>
              <a:t>identifier	</a:t>
            </a:r>
            <a:r>
              <a:rPr sz="1800" spc="-5" dirty="0">
                <a:latin typeface="Times New Roman"/>
                <a:cs typeface="Times New Roman"/>
              </a:rPr>
              <a:t>:=	</a:t>
            </a:r>
            <a:r>
              <a:rPr sz="1800" dirty="0">
                <a:latin typeface="Times New Roman"/>
                <a:cs typeface="Times New Roman"/>
              </a:rPr>
              <a:t>expression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40815" algn="l"/>
                <a:tab pos="2704465" algn="l"/>
              </a:tabLst>
            </a:pPr>
            <a:r>
              <a:rPr sz="1800" spc="-10" dirty="0">
                <a:latin typeface="Times New Roman"/>
                <a:cs typeface="Times New Roman"/>
              </a:rPr>
              <a:t>newva</a:t>
            </a:r>
            <a:r>
              <a:rPr sz="1800" spc="-5" dirty="0">
                <a:latin typeface="Times New Roman"/>
                <a:cs typeface="Times New Roman"/>
              </a:rPr>
              <a:t>l	expression	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5466" y="4659114"/>
            <a:ext cx="100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expression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3201" y="5319768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identifier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2322" y="5319768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3201" y="5979667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oldval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7800" y="597966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5000" y="3733800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838200" y="0"/>
                </a:moveTo>
                <a:lnTo>
                  <a:pt x="0" y="304800"/>
                </a:lnTo>
              </a:path>
              <a:path w="1828800" h="381000">
                <a:moveTo>
                  <a:pt x="838200" y="0"/>
                </a:moveTo>
                <a:lnTo>
                  <a:pt x="838200" y="381000"/>
                </a:lnTo>
              </a:path>
              <a:path w="1828800" h="381000">
                <a:moveTo>
                  <a:pt x="838200" y="0"/>
                </a:moveTo>
                <a:lnTo>
                  <a:pt x="1828799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4343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4343400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609599" y="0"/>
                </a:moveTo>
                <a:lnTo>
                  <a:pt x="0" y="381000"/>
                </a:lnTo>
              </a:path>
              <a:path w="1676400" h="381000">
                <a:moveTo>
                  <a:pt x="609599" y="0"/>
                </a:moveTo>
                <a:lnTo>
                  <a:pt x="914399" y="381000"/>
                </a:lnTo>
              </a:path>
              <a:path w="1676400" h="381000">
                <a:moveTo>
                  <a:pt x="609599" y="0"/>
                </a:moveTo>
                <a:lnTo>
                  <a:pt x="1676399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600" y="4953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6600" y="56388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0" y="4953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1600" y="56388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94502" y="3836161"/>
            <a:ext cx="357632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har char="•"/>
              <a:tabLst>
                <a:tab pos="186690" algn="l"/>
              </a:tabLst>
            </a:pPr>
            <a:r>
              <a:rPr sz="1600" dirty="0">
                <a:latin typeface="Times New Roman"/>
                <a:cs typeface="Times New Roman"/>
              </a:rPr>
              <a:t>In a parse tree, all terminals are at</a:t>
            </a:r>
            <a:r>
              <a:rPr sz="1600" spc="-5" dirty="0">
                <a:latin typeface="Times New Roman"/>
                <a:cs typeface="Times New Roman"/>
              </a:rPr>
              <a:t> leaves.</a:t>
            </a:r>
            <a:endParaRPr sz="1600">
              <a:latin typeface="Times New Roman"/>
              <a:cs typeface="Times New Roman"/>
            </a:endParaRPr>
          </a:p>
          <a:p>
            <a:pPr marL="165735" marR="431800" indent="-153670">
              <a:lnSpc>
                <a:spcPct val="100000"/>
              </a:lnSpc>
              <a:spcBef>
                <a:spcPts val="5"/>
              </a:spcBef>
              <a:buChar char="•"/>
              <a:tabLst>
                <a:tab pos="186055" algn="l"/>
              </a:tabLst>
            </a:pPr>
            <a:r>
              <a:rPr sz="1600" dirty="0">
                <a:latin typeface="Times New Roman"/>
                <a:cs typeface="Times New Roman"/>
              </a:rPr>
              <a:t>All inner nodes are non-terminals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  a context free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grammar.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7" y="967993"/>
            <a:ext cx="4881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Syntax Analyzer</a:t>
            </a:r>
            <a:r>
              <a:rPr spc="-85" dirty="0"/>
              <a:t> </a:t>
            </a:r>
            <a:r>
              <a:rPr dirty="0"/>
              <a:t>(CFG)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202" y="2051558"/>
            <a:ext cx="8090534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The syntax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language is specified 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context free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grammar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(CFG).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The rules 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CFG are mostly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recursive.</a:t>
            </a:r>
            <a:endParaRPr sz="2400" dirty="0">
              <a:latin typeface="Times New Roman"/>
              <a:cs typeface="Times New Roman"/>
            </a:endParaRPr>
          </a:p>
          <a:p>
            <a:pPr marL="12700" marR="330835">
              <a:lnSpc>
                <a:spcPts val="2590"/>
              </a:lnSpc>
              <a:spcBef>
                <a:spcPts val="610"/>
              </a:spcBef>
            </a:pPr>
            <a:r>
              <a:rPr sz="2400" spc="-5" dirty="0">
                <a:latin typeface="Times New Roman"/>
                <a:cs typeface="Times New Roman"/>
              </a:rPr>
              <a:t>A syntax analyzer checks whether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given program satisfies the  rules implied 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CFG 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not.</a:t>
            </a:r>
            <a:endParaRPr sz="24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0"/>
              </a:spcBef>
              <a:tabLst>
                <a:tab pos="412115" algn="l"/>
              </a:tabLst>
            </a:pPr>
            <a:r>
              <a:rPr sz="2000" spc="-5" dirty="0">
                <a:latin typeface="Times New Roman"/>
                <a:cs typeface="Times New Roman"/>
              </a:rPr>
              <a:t>–	If it </a:t>
            </a:r>
            <a:r>
              <a:rPr sz="2000" spc="-10" dirty="0">
                <a:latin typeface="Times New Roman"/>
                <a:cs typeface="Times New Roman"/>
              </a:rPr>
              <a:t>satisfies,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syntax analyzer </a:t>
            </a:r>
            <a:r>
              <a:rPr sz="2000" spc="-5" dirty="0">
                <a:latin typeface="Times New Roman"/>
                <a:cs typeface="Times New Roman"/>
              </a:rPr>
              <a:t>creates a parse tree for the given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program.</a:t>
            </a:r>
            <a:endParaRPr sz="2000" dirty="0">
              <a:latin typeface="Times New Roman"/>
              <a:cs typeface="Times New Roman"/>
            </a:endParaRPr>
          </a:p>
          <a:p>
            <a:pPr marL="584200" marR="2743835" indent="-571500">
              <a:lnSpc>
                <a:spcPct val="139900"/>
              </a:lnSpc>
              <a:spcBef>
                <a:spcPts val="1635"/>
              </a:spcBef>
            </a:pPr>
            <a:r>
              <a:rPr sz="2800" dirty="0">
                <a:latin typeface="Times New Roman"/>
                <a:cs typeface="Times New Roman"/>
              </a:rPr>
              <a:t>Ex: </a:t>
            </a:r>
            <a:r>
              <a:rPr sz="180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use BNF (Backus Naur Form)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specify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CFG  </a:t>
            </a:r>
            <a:r>
              <a:rPr sz="1800" spc="-5" dirty="0">
                <a:latin typeface="Times New Roman"/>
                <a:cs typeface="Times New Roman"/>
              </a:rPr>
              <a:t>assign-stmt </a:t>
            </a:r>
            <a:r>
              <a:rPr sz="1800" dirty="0">
                <a:latin typeface="Times New Roman"/>
                <a:cs typeface="Times New Roman"/>
              </a:rPr>
              <a:t>-&gt; identifier :=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</a:t>
            </a:r>
          </a:p>
          <a:p>
            <a:pPr marL="584200" marR="5249545">
              <a:lnSpc>
                <a:spcPct val="110600"/>
              </a:lnSpc>
              <a:spcBef>
                <a:spcPts val="195"/>
              </a:spcBef>
            </a:pPr>
            <a:r>
              <a:rPr sz="1800" spc="-5" dirty="0">
                <a:latin typeface="Times New Roman"/>
                <a:cs typeface="Times New Roman"/>
              </a:rPr>
              <a:t>expression -&gt; identifier  expression -&gt;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number</a:t>
            </a:r>
            <a:endParaRPr sz="1800" dirty="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Times New Roman"/>
                <a:cs typeface="Times New Roman"/>
              </a:rPr>
              <a:t>expression -&gt; expression +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22"/>
            <a:ext cx="859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Compiler Construction	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111" y="1001521"/>
            <a:ext cx="6997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Syntax Analyzer vs. Lexical</a:t>
            </a:r>
            <a:r>
              <a:rPr sz="3600" spc="70" dirty="0"/>
              <a:t> </a:t>
            </a:r>
            <a:r>
              <a:rPr sz="3600" spc="-5" dirty="0"/>
              <a:t>Analyzer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36802" y="2127758"/>
            <a:ext cx="7997190" cy="34925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0802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Which constructs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program should be recognized by the  lexical analyzer, and which ones by the syntax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analyzer?</a:t>
            </a:r>
            <a:endParaRPr sz="2400">
              <a:latin typeface="Times New Roman"/>
              <a:cs typeface="Times New Roman"/>
            </a:endParaRPr>
          </a:p>
          <a:p>
            <a:pPr marL="412750" marR="101600" indent="-286385">
              <a:lnSpc>
                <a:spcPts val="2160"/>
              </a:lnSpc>
              <a:spcBef>
                <a:spcPts val="464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Both of them do </a:t>
            </a:r>
            <a:r>
              <a:rPr sz="2000" spc="-10" dirty="0">
                <a:latin typeface="Times New Roman"/>
                <a:cs typeface="Times New Roman"/>
              </a:rPr>
              <a:t>similar things; </a:t>
            </a:r>
            <a:r>
              <a:rPr sz="2000" spc="-5" dirty="0">
                <a:latin typeface="Times New Roman"/>
                <a:cs typeface="Times New Roman"/>
              </a:rPr>
              <a:t>But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lexical </a:t>
            </a:r>
            <a:r>
              <a:rPr sz="2000" spc="-10" dirty="0">
                <a:latin typeface="Times New Roman"/>
                <a:cs typeface="Times New Roman"/>
              </a:rPr>
              <a:t>analyzer </a:t>
            </a:r>
            <a:r>
              <a:rPr sz="2000" spc="-5" dirty="0">
                <a:latin typeface="Times New Roman"/>
                <a:cs typeface="Times New Roman"/>
              </a:rPr>
              <a:t>deals with </a:t>
            </a:r>
            <a:r>
              <a:rPr sz="2000" spc="-10" dirty="0">
                <a:latin typeface="Times New Roman"/>
                <a:cs typeface="Times New Roman"/>
              </a:rPr>
              <a:t>simple  </a:t>
            </a:r>
            <a:r>
              <a:rPr sz="2000" spc="-5" dirty="0">
                <a:latin typeface="Times New Roman"/>
                <a:cs typeface="Times New Roman"/>
              </a:rPr>
              <a:t>non-recursive constructs of the language.</a:t>
            </a:r>
            <a:endParaRPr sz="2000">
              <a:latin typeface="Times New Roman"/>
              <a:cs typeface="Times New Roman"/>
            </a:endParaRPr>
          </a:p>
          <a:p>
            <a:pPr marL="412750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412115" algn="l"/>
                <a:tab pos="413384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syntax analyzer deals with recursive </a:t>
            </a:r>
            <a:r>
              <a:rPr sz="2000" spc="-10" dirty="0">
                <a:latin typeface="Times New Roman"/>
                <a:cs typeface="Times New Roman"/>
              </a:rPr>
              <a:t>constructs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 marL="412750" indent="-286385">
              <a:lnSpc>
                <a:spcPct val="100000"/>
              </a:lnSpc>
              <a:spcBef>
                <a:spcPts val="235"/>
              </a:spcBef>
              <a:buChar char="–"/>
              <a:tabLst>
                <a:tab pos="412115" algn="l"/>
                <a:tab pos="413384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lexical </a:t>
            </a:r>
            <a:r>
              <a:rPr sz="2000" spc="-10" dirty="0">
                <a:latin typeface="Times New Roman"/>
                <a:cs typeface="Times New Roman"/>
              </a:rPr>
              <a:t>analyzer simplifies </a:t>
            </a:r>
            <a:r>
              <a:rPr sz="2000" spc="-5" dirty="0">
                <a:latin typeface="Times New Roman"/>
                <a:cs typeface="Times New Roman"/>
              </a:rPr>
              <a:t>the job of the syntax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analyzer.</a:t>
            </a:r>
            <a:endParaRPr sz="2000">
              <a:latin typeface="Times New Roman"/>
              <a:cs typeface="Times New Roman"/>
            </a:endParaRPr>
          </a:p>
          <a:p>
            <a:pPr marL="412750" marR="5080" indent="-285750">
              <a:lnSpc>
                <a:spcPts val="2160"/>
              </a:lnSpc>
              <a:spcBef>
                <a:spcPts val="509"/>
              </a:spcBef>
              <a:buChar char="–"/>
              <a:tabLst>
                <a:tab pos="412115" algn="l"/>
                <a:tab pos="413384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lexical analyzer recognizes the smallest </a:t>
            </a:r>
            <a:r>
              <a:rPr sz="2000" spc="-10" dirty="0">
                <a:latin typeface="Times New Roman"/>
                <a:cs typeface="Times New Roman"/>
              </a:rPr>
              <a:t>meaningful </a:t>
            </a:r>
            <a:r>
              <a:rPr sz="2000" spc="-5" dirty="0">
                <a:latin typeface="Times New Roman"/>
                <a:cs typeface="Times New Roman"/>
              </a:rPr>
              <a:t>units </a:t>
            </a:r>
            <a:r>
              <a:rPr sz="2000" spc="-10" dirty="0">
                <a:latin typeface="Times New Roman"/>
                <a:cs typeface="Times New Roman"/>
              </a:rPr>
              <a:t>(tokens) </a:t>
            </a:r>
            <a:r>
              <a:rPr sz="2000" spc="-5" dirty="0">
                <a:latin typeface="Times New Roman"/>
                <a:cs typeface="Times New Roman"/>
              </a:rPr>
              <a:t>in a  source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412750" marR="163195" indent="-285750">
              <a:lnSpc>
                <a:spcPct val="90100"/>
              </a:lnSpc>
              <a:spcBef>
                <a:spcPts val="450"/>
              </a:spcBef>
              <a:buChar char="–"/>
              <a:tabLst>
                <a:tab pos="412115" algn="l"/>
                <a:tab pos="413384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syntax analyzer works on the smallest </a:t>
            </a:r>
            <a:r>
              <a:rPr sz="2000" spc="-10" dirty="0">
                <a:latin typeface="Times New Roman"/>
                <a:cs typeface="Times New Roman"/>
              </a:rPr>
              <a:t>meaningful </a:t>
            </a:r>
            <a:r>
              <a:rPr sz="2000" spc="-5" dirty="0">
                <a:latin typeface="Times New Roman"/>
                <a:cs typeface="Times New Roman"/>
              </a:rPr>
              <a:t>units </a:t>
            </a:r>
            <a:r>
              <a:rPr sz="2000" spc="-10" dirty="0">
                <a:latin typeface="Times New Roman"/>
                <a:cs typeface="Times New Roman"/>
              </a:rPr>
              <a:t>(tokens) </a:t>
            </a:r>
            <a:r>
              <a:rPr sz="2000" spc="-5" dirty="0">
                <a:latin typeface="Times New Roman"/>
                <a:cs typeface="Times New Roman"/>
              </a:rPr>
              <a:t>in a  source program to recognize meaningful </a:t>
            </a:r>
            <a:r>
              <a:rPr sz="2000" spc="-10" dirty="0">
                <a:latin typeface="Times New Roman"/>
                <a:cs typeface="Times New Roman"/>
              </a:rPr>
              <a:t>structures </a:t>
            </a:r>
            <a:r>
              <a:rPr sz="2000" spc="-5" dirty="0">
                <a:latin typeface="Times New Roman"/>
                <a:cs typeface="Times New Roman"/>
              </a:rPr>
              <a:t>in our </a:t>
            </a:r>
            <a:r>
              <a:rPr sz="2000" spc="-10" dirty="0">
                <a:latin typeface="Times New Roman"/>
                <a:cs typeface="Times New Roman"/>
              </a:rPr>
              <a:t>programming  </a:t>
            </a:r>
            <a:r>
              <a:rPr sz="2000" spc="-5" dirty="0"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859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Compiler Construction	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298" y="967993"/>
            <a:ext cx="40201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Parsing</a:t>
            </a:r>
            <a:r>
              <a:rPr spc="-85" dirty="0"/>
              <a:t> </a:t>
            </a:r>
            <a:r>
              <a:rPr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029467"/>
            <a:ext cx="7817484" cy="423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8130">
              <a:lnSpc>
                <a:spcPct val="1153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Depending on how the parse tree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created, there are different parsing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techniques.  These parsing techniques are categorized into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groups:</a:t>
            </a:r>
          </a:p>
          <a:p>
            <a:pPr marL="755015" indent="-285750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Top-Down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Parsing,</a:t>
            </a:r>
            <a:endParaRPr sz="2000" dirty="0">
              <a:latin typeface="Times New Roman"/>
              <a:cs typeface="Times New Roman"/>
            </a:endParaRPr>
          </a:p>
          <a:p>
            <a:pPr marL="755015" indent="-286385">
              <a:lnSpc>
                <a:spcPct val="100000"/>
              </a:lnSpc>
              <a:spcBef>
                <a:spcPts val="34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000" b="1" i="1" spc="-10" dirty="0">
                <a:latin typeface="Times New Roman"/>
                <a:cs typeface="Times New Roman"/>
              </a:rPr>
              <a:t>Bottom-Up</a:t>
            </a:r>
            <a:r>
              <a:rPr sz="2000" b="1" i="1" spc="-5" dirty="0">
                <a:latin typeface="Times New Roman"/>
                <a:cs typeface="Times New Roman"/>
              </a:rPr>
              <a:t> Parsing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Top-Down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Parsing: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Times New Roman"/>
                <a:cs typeface="Times New Roman"/>
              </a:rPr>
              <a:t>Construction of the parse tree starts at the root, and proceeds towards 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leaves.</a:t>
            </a:r>
          </a:p>
          <a:p>
            <a:pPr marL="755650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Times New Roman"/>
                <a:cs typeface="Times New Roman"/>
              </a:rPr>
              <a:t>Efficient top-down parsers can be </a:t>
            </a:r>
            <a:r>
              <a:rPr sz="1600" spc="-5" dirty="0">
                <a:latin typeface="Times New Roman"/>
                <a:cs typeface="Times New Roman"/>
              </a:rPr>
              <a:t>easily </a:t>
            </a:r>
            <a:r>
              <a:rPr sz="1600" dirty="0">
                <a:latin typeface="Times New Roman"/>
                <a:cs typeface="Times New Roman"/>
              </a:rPr>
              <a:t>constructed by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hand.</a:t>
            </a: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Times New Roman"/>
                <a:cs typeface="Times New Roman"/>
              </a:rPr>
              <a:t>Recursive Predictive </a:t>
            </a:r>
            <a:r>
              <a:rPr sz="1600" spc="-5" dirty="0">
                <a:latin typeface="Times New Roman"/>
                <a:cs typeface="Times New Roman"/>
              </a:rPr>
              <a:t>Parsing, </a:t>
            </a:r>
            <a:r>
              <a:rPr sz="1600" dirty="0">
                <a:latin typeface="Times New Roman"/>
                <a:cs typeface="Times New Roman"/>
              </a:rPr>
              <a:t>Non-Recursive Predictive Parsing (LL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Parsing).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Bottom-Up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Parsing: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Times New Roman"/>
                <a:cs typeface="Times New Roman"/>
              </a:rPr>
              <a:t>Construction of the parse tree starts at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leaves, and proceeds towards 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root.</a:t>
            </a: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Times New Roman"/>
                <a:cs typeface="Times New Roman"/>
              </a:rPr>
              <a:t>Normally efficient bottom-up parsers are created with the help of some software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tools.</a:t>
            </a: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Times New Roman"/>
                <a:cs typeface="Times New Roman"/>
              </a:rPr>
              <a:t>Bottom-up parsing is also known as shift-reduce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parsing.</a:t>
            </a: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Times New Roman"/>
                <a:cs typeface="Times New Roman"/>
              </a:rPr>
              <a:t>Operator-Precedence Parsing – simple, restrictive, </a:t>
            </a:r>
            <a:r>
              <a:rPr sz="1600" spc="-5" dirty="0">
                <a:latin typeface="Times New Roman"/>
                <a:cs typeface="Times New Roman"/>
              </a:rPr>
              <a:t>easy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implement</a:t>
            </a: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imes New Roman"/>
                <a:cs typeface="Times New Roman"/>
              </a:rPr>
              <a:t>LR </a:t>
            </a:r>
            <a:r>
              <a:rPr sz="1600" dirty="0">
                <a:latin typeface="Times New Roman"/>
                <a:cs typeface="Times New Roman"/>
              </a:rPr>
              <a:t>Parsing – much general form of </a:t>
            </a:r>
            <a:r>
              <a:rPr sz="1600" spc="-5" dirty="0">
                <a:latin typeface="Times New Roman"/>
                <a:cs typeface="Times New Roman"/>
              </a:rPr>
              <a:t>shift-reduce parsing, LR, SLR</a:t>
            </a:r>
            <a:r>
              <a:rPr sz="1600" spc="-5" dirty="0" smtClean="0">
                <a:latin typeface="Times New Roman"/>
                <a:cs typeface="Times New Roman"/>
              </a:rPr>
              <a:t>,</a:t>
            </a:r>
            <a:r>
              <a:rPr lang="en-US" sz="1600" spc="-5" dirty="0" smtClean="0">
                <a:latin typeface="Times New Roman"/>
                <a:cs typeface="Times New Roman"/>
              </a:rPr>
              <a:t> CLR,</a:t>
            </a:r>
            <a:r>
              <a:rPr sz="1600" dirty="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LALR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932" y="482600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685" y="967993"/>
            <a:ext cx="39058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</a:t>
            </a:r>
            <a:r>
              <a:rPr spc="-70" dirty="0"/>
              <a:t> </a:t>
            </a:r>
            <a:r>
              <a:rPr spc="-5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602" y="2069083"/>
            <a:ext cx="8265795" cy="43992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36750" marR="5080" indent="-1775460">
              <a:lnSpc>
                <a:spcPts val="2270"/>
              </a:lnSpc>
              <a:spcBef>
                <a:spcPts val="280"/>
              </a:spcBef>
            </a:pPr>
            <a:r>
              <a:rPr sz="2000" spc="-5" dirty="0">
                <a:latin typeface="Times New Roman"/>
                <a:cs typeface="Times New Roman"/>
              </a:rPr>
              <a:t>A semantic analyzer checks the source program for </a:t>
            </a:r>
            <a:r>
              <a:rPr sz="2000" spc="-10" dirty="0">
                <a:latin typeface="Times New Roman"/>
                <a:cs typeface="Times New Roman"/>
              </a:rPr>
              <a:t>semantic </a:t>
            </a:r>
            <a:r>
              <a:rPr sz="2000" spc="-5" dirty="0">
                <a:latin typeface="Times New Roman"/>
                <a:cs typeface="Times New Roman"/>
              </a:rPr>
              <a:t>errors and </a:t>
            </a:r>
            <a:r>
              <a:rPr sz="2000" spc="-10" dirty="0">
                <a:latin typeface="Times New Roman"/>
                <a:cs typeface="Times New Roman"/>
              </a:rPr>
              <a:t>collects  </a:t>
            </a:r>
            <a:r>
              <a:rPr sz="2000" spc="-5" dirty="0">
                <a:latin typeface="Times New Roman"/>
                <a:cs typeface="Times New Roman"/>
              </a:rPr>
              <a:t>the type information for the code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generation.</a:t>
            </a:r>
            <a:endParaRPr sz="20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0" dirty="0">
                <a:latin typeface="Times New Roman"/>
                <a:cs typeface="Times New Roman"/>
              </a:rPr>
              <a:t>Type-checking </a:t>
            </a:r>
            <a:r>
              <a:rPr sz="2000" spc="-5" dirty="0">
                <a:latin typeface="Times New Roman"/>
                <a:cs typeface="Times New Roman"/>
              </a:rPr>
              <a:t>is an </a:t>
            </a:r>
            <a:r>
              <a:rPr sz="2000" spc="-10" dirty="0">
                <a:latin typeface="Times New Roman"/>
                <a:cs typeface="Times New Roman"/>
              </a:rPr>
              <a:t>important </a:t>
            </a:r>
            <a:r>
              <a:rPr sz="2000" spc="-5" dirty="0">
                <a:latin typeface="Times New Roman"/>
                <a:cs typeface="Times New Roman"/>
              </a:rPr>
              <a:t>part of </a:t>
            </a:r>
            <a:r>
              <a:rPr sz="2000" spc="-10" dirty="0">
                <a:latin typeface="Times New Roman"/>
                <a:cs typeface="Times New Roman"/>
              </a:rPr>
              <a:t>semantic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analyzer.</a:t>
            </a:r>
            <a:endParaRPr sz="2000">
              <a:latin typeface="Times New Roman"/>
              <a:cs typeface="Times New Roman"/>
            </a:endParaRPr>
          </a:p>
          <a:p>
            <a:pPr marL="412750" marR="591820" indent="-286385">
              <a:lnSpc>
                <a:spcPts val="2280"/>
              </a:lnSpc>
              <a:spcBef>
                <a:spcPts val="525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0" dirty="0">
                <a:latin typeface="Times New Roman"/>
                <a:cs typeface="Times New Roman"/>
              </a:rPr>
              <a:t>Normally semantic </a:t>
            </a:r>
            <a:r>
              <a:rPr sz="2000" spc="-5" dirty="0">
                <a:latin typeface="Times New Roman"/>
                <a:cs typeface="Times New Roman"/>
              </a:rPr>
              <a:t>information cannot be represented by a context-free  language used in syntax analyzers.</a:t>
            </a:r>
            <a:endParaRPr sz="2000">
              <a:latin typeface="Times New Roman"/>
              <a:cs typeface="Times New Roman"/>
            </a:endParaRPr>
          </a:p>
          <a:p>
            <a:pPr marL="412750" marR="755015" indent="-285750">
              <a:lnSpc>
                <a:spcPts val="2270"/>
              </a:lnSpc>
              <a:spcBef>
                <a:spcPts val="475"/>
              </a:spcBef>
              <a:buChar char="–"/>
              <a:tabLst>
                <a:tab pos="412115" algn="l"/>
                <a:tab pos="413384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Context-free grammars </a:t>
            </a:r>
            <a:r>
              <a:rPr sz="2000" spc="-5" dirty="0">
                <a:latin typeface="Times New Roman"/>
                <a:cs typeface="Times New Roman"/>
              </a:rPr>
              <a:t>used in the syntax </a:t>
            </a:r>
            <a:r>
              <a:rPr sz="2000" spc="-10" dirty="0">
                <a:latin typeface="Times New Roman"/>
                <a:cs typeface="Times New Roman"/>
              </a:rPr>
              <a:t>analysis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integrated with  attributes (semantic</a:t>
            </a:r>
            <a:r>
              <a:rPr sz="2000" spc="-5" dirty="0">
                <a:latin typeface="Times New Roman"/>
                <a:cs typeface="Times New Roman"/>
              </a:rPr>
              <a:t> rules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812165" lvl="1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result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syntax-directed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translation,</a:t>
            </a:r>
            <a:endParaRPr sz="1800">
              <a:latin typeface="Times New Roman"/>
              <a:cs typeface="Times New Roman"/>
            </a:endParaRPr>
          </a:p>
          <a:p>
            <a:pPr marL="812165" lvl="1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Times New Roman"/>
                <a:cs typeface="Times New Roman"/>
              </a:rPr>
              <a:t>Attribute</a:t>
            </a:r>
            <a:r>
              <a:rPr sz="1800" spc="-5" dirty="0">
                <a:latin typeface="Times New Roman"/>
                <a:cs typeface="Times New Roman"/>
              </a:rPr>
              <a:t> grammars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latin typeface="Times New Roman"/>
                <a:cs typeface="Times New Roman"/>
              </a:rPr>
              <a:t>Ex:</a:t>
            </a:r>
            <a:endParaRPr sz="20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Times New Roman"/>
                <a:cs typeface="Times New Roman"/>
              </a:rPr>
              <a:t>newval := oldval +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812165" lvl="1" indent="-228600">
              <a:lnSpc>
                <a:spcPts val="2105"/>
              </a:lnSpc>
              <a:spcBef>
                <a:spcPts val="5"/>
              </a:spcBef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type of the identifier </a:t>
            </a:r>
            <a:r>
              <a:rPr sz="1800" i="1" dirty="0">
                <a:latin typeface="Times New Roman"/>
                <a:cs typeface="Times New Roman"/>
              </a:rPr>
              <a:t>newval </a:t>
            </a:r>
            <a:r>
              <a:rPr sz="1800" dirty="0">
                <a:latin typeface="Times New Roman"/>
                <a:cs typeface="Times New Roman"/>
              </a:rPr>
              <a:t>must match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</a:t>
            </a:r>
            <a:endParaRPr sz="1800">
              <a:latin typeface="Times New Roman"/>
              <a:cs typeface="Times New Roman"/>
            </a:endParaRPr>
          </a:p>
          <a:p>
            <a:pPr marL="812165">
              <a:lnSpc>
                <a:spcPts val="2105"/>
              </a:lnSpc>
            </a:pPr>
            <a:r>
              <a:rPr sz="1800" i="1" spc="-5" dirty="0">
                <a:latin typeface="Times New Roman"/>
                <a:cs typeface="Times New Roman"/>
              </a:rPr>
              <a:t>(oldval+12)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7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932" y="482607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902" y="967993"/>
            <a:ext cx="19729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202" y="2459989"/>
            <a:ext cx="7946390" cy="2117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Synthesis </a:t>
            </a:r>
            <a:r>
              <a:rPr sz="2400" dirty="0">
                <a:latin typeface="Times New Roman"/>
                <a:cs typeface="Times New Roman"/>
              </a:rPr>
              <a:t>concerns the </a:t>
            </a:r>
            <a:r>
              <a:rPr sz="2400" spc="-5" dirty="0">
                <a:latin typeface="Times New Roman"/>
                <a:cs typeface="Times New Roman"/>
              </a:rPr>
              <a:t>issues </a:t>
            </a:r>
            <a:r>
              <a:rPr sz="2400" dirty="0">
                <a:latin typeface="Times New Roman"/>
                <a:cs typeface="Times New Roman"/>
              </a:rPr>
              <a:t>involving </a:t>
            </a:r>
            <a:r>
              <a:rPr sz="2400" spc="-5" dirty="0">
                <a:latin typeface="Times New Roman"/>
                <a:cs typeface="Times New Roman"/>
              </a:rPr>
              <a:t>generating </a:t>
            </a:r>
            <a:r>
              <a:rPr sz="2400" dirty="0">
                <a:latin typeface="Times New Roman"/>
                <a:cs typeface="Times New Roman"/>
              </a:rPr>
              <a:t>code in target  language. </a:t>
            </a:r>
            <a:r>
              <a:rPr sz="2400" spc="-5" dirty="0">
                <a:latin typeface="Times New Roman"/>
                <a:cs typeface="Times New Roman"/>
              </a:rPr>
              <a:t>It usually consists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following </a:t>
            </a:r>
            <a:r>
              <a:rPr sz="2400" spc="-10" dirty="0">
                <a:latin typeface="Times New Roman"/>
                <a:cs typeface="Times New Roman"/>
              </a:rPr>
              <a:t>phases:</a:t>
            </a:r>
            <a:endParaRPr sz="2400">
              <a:latin typeface="Times New Roman"/>
              <a:cs typeface="Times New Roman"/>
            </a:endParaRPr>
          </a:p>
          <a:p>
            <a:pPr marL="812165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Intermediate code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generation</a:t>
            </a:r>
            <a:endParaRPr sz="2400">
              <a:latin typeface="Times New Roman"/>
              <a:cs typeface="Times New Roman"/>
            </a:endParaRPr>
          </a:p>
          <a:p>
            <a:pPr marL="812165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optimization</a:t>
            </a:r>
            <a:endParaRPr sz="2400">
              <a:latin typeface="Times New Roman"/>
              <a:cs typeface="Times New Roman"/>
            </a:endParaRPr>
          </a:p>
          <a:p>
            <a:pPr marL="812165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Final 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932" y="482600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study this</a:t>
            </a:r>
            <a:r>
              <a:rPr spc="-85" dirty="0"/>
              <a:t> </a:t>
            </a:r>
            <a:r>
              <a:rPr dirty="0"/>
              <a:t>Course?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12" y="2002317"/>
            <a:ext cx="8714740" cy="4257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4030" indent="532765">
              <a:lnSpc>
                <a:spcPct val="11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…………You may never write </a:t>
            </a: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commercial compiler,  But we study compiler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construction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755015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It gives an experience with large-scale applications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development.</a:t>
            </a:r>
            <a:endParaRPr sz="2400" dirty="0">
              <a:latin typeface="Times New Roman"/>
              <a:cs typeface="Times New Roman"/>
            </a:endParaRPr>
          </a:p>
          <a:p>
            <a:pPr marL="755015" marR="58419" indent="-285750">
              <a:lnSpc>
                <a:spcPct val="899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Compiler writing is one of the shining triumphs of CS theory. It  demonstrates the value of theory over the impulse to just pick up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solution.</a:t>
            </a:r>
          </a:p>
          <a:p>
            <a:pPr marL="755015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It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basic element of programming language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research.</a:t>
            </a:r>
            <a:endParaRPr sz="2400" dirty="0">
              <a:latin typeface="Times New Roman"/>
              <a:cs typeface="Times New Roman"/>
            </a:endParaRPr>
          </a:p>
          <a:p>
            <a:pPr marL="755015" marR="80010" indent="-285750">
              <a:lnSpc>
                <a:spcPct val="899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Many applications have similar properties to one or more </a:t>
            </a:r>
            <a:r>
              <a:rPr sz="2400" spc="-10" dirty="0">
                <a:latin typeface="Times New Roman"/>
                <a:cs typeface="Times New Roman"/>
              </a:rPr>
              <a:t>phases 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compiler, and compiler expertise and tools can help an  application programmer working on other projects besides  compilers</a:t>
            </a:r>
            <a:r>
              <a:rPr sz="2400" spc="-5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8032" y="482600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42281" y="6729476"/>
            <a:ext cx="2228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9544" y="967993"/>
            <a:ext cx="61779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Intermediate Code</a:t>
            </a:r>
            <a:r>
              <a:rPr spc="-85" dirty="0"/>
              <a:t> </a:t>
            </a:r>
            <a:r>
              <a:rPr dirty="0"/>
              <a:t>Generation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2002" y="1879345"/>
            <a:ext cx="8225790" cy="36347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490855" algn="just">
              <a:lnSpc>
                <a:spcPts val="1930"/>
              </a:lnSpc>
              <a:spcBef>
                <a:spcPts val="550"/>
              </a:spcBef>
            </a:pPr>
            <a:r>
              <a:rPr sz="2000" spc="-5" dirty="0">
                <a:latin typeface="Times New Roman"/>
                <a:cs typeface="Times New Roman"/>
              </a:rPr>
              <a:t>An intermediate language is often used by many compiler for analyzing and  optimizing the source program. The intermediate language should have two  </a:t>
            </a:r>
            <a:r>
              <a:rPr sz="2000" spc="-10" dirty="0">
                <a:latin typeface="Times New Roman"/>
                <a:cs typeface="Times New Roman"/>
              </a:rPr>
              <a:t>important properties:</a:t>
            </a:r>
            <a:endParaRPr sz="2000" dirty="0">
              <a:latin typeface="Times New Roman"/>
              <a:cs typeface="Times New Roman"/>
            </a:endParaRPr>
          </a:p>
          <a:p>
            <a:pPr marL="1270000" indent="-229235" algn="just">
              <a:lnSpc>
                <a:spcPct val="100000"/>
              </a:lnSpc>
              <a:spcBef>
                <a:spcPts val="25"/>
              </a:spcBef>
              <a:buChar char="–"/>
              <a:tabLst>
                <a:tab pos="1270000" algn="l"/>
              </a:tabLst>
            </a:pPr>
            <a:r>
              <a:rPr sz="1800" dirty="0">
                <a:latin typeface="Times New Roman"/>
                <a:cs typeface="Times New Roman"/>
              </a:rPr>
              <a:t>It should be simple and easy 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produce.</a:t>
            </a:r>
          </a:p>
          <a:p>
            <a:pPr marL="1270000" indent="-228600" algn="just">
              <a:lnSpc>
                <a:spcPct val="100000"/>
              </a:lnSpc>
              <a:spcBef>
                <a:spcPts val="5"/>
              </a:spcBef>
              <a:buChar char="–"/>
              <a:tabLst>
                <a:tab pos="1270000" algn="l"/>
              </a:tabLst>
            </a:pPr>
            <a:r>
              <a:rPr sz="1800" dirty="0">
                <a:latin typeface="Times New Roman"/>
                <a:cs typeface="Times New Roman"/>
              </a:rPr>
              <a:t>It should be easy to translate to the target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</a:p>
          <a:p>
            <a:pPr marL="12700" algn="just">
              <a:lnSpc>
                <a:spcPct val="100000"/>
              </a:lnSpc>
              <a:spcBef>
                <a:spcPts val="965"/>
              </a:spcBef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compiler may produce an explicit intermediate codes representing the source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program.</a:t>
            </a:r>
          </a:p>
          <a:p>
            <a:pPr marL="12700" marR="55880" algn="just">
              <a:lnSpc>
                <a:spcPct val="80000"/>
              </a:lnSpc>
              <a:spcBef>
                <a:spcPts val="430"/>
              </a:spcBef>
            </a:pPr>
            <a:r>
              <a:rPr sz="1800" spc="-5" dirty="0">
                <a:latin typeface="Times New Roman"/>
                <a:cs typeface="Times New Roman"/>
              </a:rPr>
              <a:t>These intermediate codes are generally machine </a:t>
            </a:r>
            <a:r>
              <a:rPr sz="1800" dirty="0">
                <a:latin typeface="Times New Roman"/>
                <a:cs typeface="Times New Roman"/>
              </a:rPr>
              <a:t>(architecture) </a:t>
            </a:r>
            <a:r>
              <a:rPr sz="1800" spc="-5" dirty="0">
                <a:latin typeface="Times New Roman"/>
                <a:cs typeface="Times New Roman"/>
              </a:rPr>
              <a:t>independent. But the </a:t>
            </a:r>
            <a:r>
              <a:rPr sz="1800" dirty="0">
                <a:latin typeface="Times New Roman"/>
                <a:cs typeface="Times New Roman"/>
              </a:rPr>
              <a:t>level  </a:t>
            </a:r>
            <a:r>
              <a:rPr sz="1800" spc="-5" dirty="0">
                <a:latin typeface="Times New Roman"/>
                <a:cs typeface="Times New Roman"/>
              </a:rPr>
              <a:t>of intermediate codes is </a:t>
            </a:r>
            <a:r>
              <a:rPr sz="1800" dirty="0">
                <a:latin typeface="Times New Roman"/>
                <a:cs typeface="Times New Roman"/>
              </a:rPr>
              <a:t>close to the level of machine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Ex:</a:t>
            </a:r>
            <a:endParaRPr sz="1800" dirty="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newval </a:t>
            </a:r>
            <a:r>
              <a:rPr sz="1800" dirty="0">
                <a:latin typeface="Times New Roman"/>
                <a:cs typeface="Times New Roman"/>
              </a:rPr>
              <a:t>:= oldval </a:t>
            </a:r>
            <a:r>
              <a:rPr sz="1800" spc="-5" dirty="0">
                <a:latin typeface="Times New Roman"/>
                <a:cs typeface="Times New Roman"/>
              </a:rPr>
              <a:t>* </a:t>
            </a:r>
            <a:r>
              <a:rPr sz="1800" dirty="0">
                <a:latin typeface="Times New Roman"/>
                <a:cs typeface="Times New Roman"/>
              </a:rPr>
              <a:t>fact </a:t>
            </a:r>
            <a:r>
              <a:rPr sz="1800" spc="-5" dirty="0">
                <a:latin typeface="Times New Roman"/>
                <a:cs typeface="Times New Roman"/>
              </a:rPr>
              <a:t>+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id1 := id2 </a:t>
            </a:r>
            <a:r>
              <a:rPr sz="1800" dirty="0">
                <a:latin typeface="Times New Roman"/>
                <a:cs typeface="Times New Roman"/>
              </a:rPr>
              <a:t>* </a:t>
            </a:r>
            <a:r>
              <a:rPr sz="1800" spc="-5" dirty="0">
                <a:latin typeface="Times New Roman"/>
                <a:cs typeface="Times New Roman"/>
              </a:rPr>
              <a:t>id3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3502" y="5762482"/>
            <a:ext cx="222694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89915" algn="l"/>
              </a:tabLst>
            </a:pPr>
            <a:r>
              <a:rPr sz="1800" dirty="0">
                <a:latin typeface="Times New Roman"/>
                <a:cs typeface="Times New Roman"/>
              </a:rPr>
              <a:t>temp1 = </a:t>
            </a:r>
            <a:r>
              <a:rPr sz="1800" dirty="0" smtClean="0">
                <a:latin typeface="Times New Roman"/>
                <a:cs typeface="Times New Roman"/>
              </a:rPr>
              <a:t>int2flot(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sz="1800" dirty="0" smtClean="0">
                <a:latin typeface="Times New Roman"/>
                <a:cs typeface="Times New Roman"/>
              </a:rPr>
              <a:t>)  </a:t>
            </a:r>
            <a:r>
              <a:rPr sz="1800" dirty="0">
                <a:latin typeface="Times New Roman"/>
                <a:cs typeface="Times New Roman"/>
              </a:rPr>
              <a:t>temp2 = id2 * id3  </a:t>
            </a:r>
            <a:r>
              <a:rPr sz="1800" spc="-5" dirty="0">
                <a:latin typeface="Times New Roman"/>
                <a:cs typeface="Times New Roman"/>
              </a:rPr>
              <a:t>temp3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temp1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temp2  id1	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temp3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294" y="482577"/>
            <a:ext cx="859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Compiler Construction	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0300" y="4948428"/>
            <a:ext cx="76200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0300" y="5481828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76200" y="233172"/>
                </a:moveTo>
                <a:lnTo>
                  <a:pt x="0" y="233172"/>
                </a:lnTo>
                <a:lnTo>
                  <a:pt x="33527" y="300227"/>
                </a:lnTo>
                <a:lnTo>
                  <a:pt x="33527" y="246125"/>
                </a:lnTo>
                <a:lnTo>
                  <a:pt x="35051" y="249174"/>
                </a:lnTo>
                <a:lnTo>
                  <a:pt x="38100" y="250698"/>
                </a:lnTo>
                <a:lnTo>
                  <a:pt x="41148" y="249174"/>
                </a:lnTo>
                <a:lnTo>
                  <a:pt x="42672" y="246125"/>
                </a:lnTo>
                <a:lnTo>
                  <a:pt x="42672" y="300227"/>
                </a:lnTo>
                <a:lnTo>
                  <a:pt x="76200" y="233172"/>
                </a:lnTo>
                <a:close/>
              </a:path>
              <a:path w="76200" h="309879">
                <a:moveTo>
                  <a:pt x="42672" y="2331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7" y="4572"/>
                </a:lnTo>
                <a:lnTo>
                  <a:pt x="33527" y="233172"/>
                </a:lnTo>
                <a:lnTo>
                  <a:pt x="42672" y="233172"/>
                </a:lnTo>
                <a:close/>
              </a:path>
              <a:path w="76200" h="309879">
                <a:moveTo>
                  <a:pt x="42672" y="300227"/>
                </a:moveTo>
                <a:lnTo>
                  <a:pt x="42672" y="246125"/>
                </a:lnTo>
                <a:lnTo>
                  <a:pt x="41148" y="249174"/>
                </a:lnTo>
                <a:lnTo>
                  <a:pt x="38100" y="250698"/>
                </a:lnTo>
                <a:lnTo>
                  <a:pt x="35051" y="249174"/>
                </a:lnTo>
                <a:lnTo>
                  <a:pt x="33527" y="246125"/>
                </a:lnTo>
                <a:lnTo>
                  <a:pt x="33527" y="300227"/>
                </a:lnTo>
                <a:lnTo>
                  <a:pt x="38100" y="309372"/>
                </a:lnTo>
                <a:lnTo>
                  <a:pt x="4267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5302" y="5969761"/>
            <a:ext cx="34004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Intermediates Codes, </a:t>
            </a:r>
            <a:r>
              <a:rPr sz="1600" i="1" spc="-5" dirty="0">
                <a:latin typeface="Times New Roman"/>
                <a:cs typeface="Times New Roman"/>
              </a:rPr>
              <a:t>Three address</a:t>
            </a:r>
            <a:r>
              <a:rPr sz="1600" i="1" spc="-6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code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5685" y="967993"/>
            <a:ext cx="39058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9A"/>
                </a:solidFill>
                <a:latin typeface="Times New Roman"/>
                <a:cs typeface="Times New Roman"/>
              </a:rPr>
              <a:t>Code</a:t>
            </a:r>
            <a:r>
              <a:rPr sz="4000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3339A"/>
                </a:solidFill>
                <a:latin typeface="Times New Roman"/>
                <a:cs typeface="Times New Roman"/>
              </a:rPr>
              <a:t>Optimization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232" y="2046582"/>
            <a:ext cx="8014334" cy="390760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lvl="0"/>
            <a:r>
              <a:rPr lang="en-US" dirty="0"/>
              <a:t>It is the fifth phase of the compiler.</a:t>
            </a:r>
          </a:p>
          <a:p>
            <a:r>
              <a:rPr lang="en-US" dirty="0" smtClean="0"/>
              <a:t>It </a:t>
            </a:r>
            <a:r>
              <a:rPr lang="en-US" dirty="0"/>
              <a:t>gets the intermediate code as input and produces optimized intermediate code as output.</a:t>
            </a:r>
          </a:p>
          <a:p>
            <a:pPr marL="12700" marR="5080">
              <a:lnSpc>
                <a:spcPct val="79700"/>
              </a:lnSpc>
              <a:spcBef>
                <a:spcPts val="535"/>
              </a:spcBef>
            </a:pPr>
            <a:r>
              <a:rPr sz="1800" dirty="0" smtClean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compile time code optimization involves </a:t>
            </a:r>
            <a:r>
              <a:rPr sz="1800" spc="-5" dirty="0">
                <a:latin typeface="Times New Roman"/>
                <a:cs typeface="Times New Roman"/>
              </a:rPr>
              <a:t>static </a:t>
            </a:r>
            <a:r>
              <a:rPr sz="1800" dirty="0">
                <a:latin typeface="Times New Roman"/>
                <a:cs typeface="Times New Roman"/>
              </a:rPr>
              <a:t>analysis of the intermediate code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 remove extraneous operation </a:t>
            </a:r>
            <a:r>
              <a:rPr sz="1800" dirty="0" smtClean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time and space.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i.e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deduction and removal of dead code (unreachable code).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calculation of constants in expressions and terms.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collapsing of repeated expression into temporary string.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unrolling.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moving code outside the loop.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removal of unwanted temporary </a:t>
            </a:r>
            <a:r>
              <a:rPr lang="en-US" dirty="0" smtClean="0"/>
              <a:t>variables </a:t>
            </a:r>
            <a:r>
              <a:rPr lang="en-US" dirty="0" err="1" smtClean="0"/>
              <a:t>etc</a:t>
            </a:r>
            <a:endParaRPr lang="en-US" sz="1200" dirty="0"/>
          </a:p>
          <a:p>
            <a:pPr lvl="0">
              <a:spcBef>
                <a:spcPts val="40"/>
              </a:spcBef>
            </a:pPr>
            <a:r>
              <a:rPr lang="en-US" sz="2000" dirty="0"/>
              <a:t>During the code optimization, the result of the program is not affected.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Ex: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604" y="6064561"/>
            <a:ext cx="22269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89915" algn="l"/>
              </a:tabLst>
            </a:pPr>
            <a:r>
              <a:rPr sz="1800" dirty="0">
                <a:latin typeface="Times New Roman"/>
                <a:cs typeface="Times New Roman"/>
              </a:rPr>
              <a:t>temp1 = </a:t>
            </a:r>
            <a:r>
              <a:rPr sz="1800" dirty="0" smtClean="0">
                <a:latin typeface="Times New Roman"/>
                <a:cs typeface="Times New Roman"/>
              </a:rPr>
              <a:t>int2flot(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sz="1800" dirty="0" smtClean="0">
                <a:latin typeface="Times New Roman"/>
                <a:cs typeface="Times New Roman"/>
              </a:rPr>
              <a:t>)  </a:t>
            </a:r>
            <a:r>
              <a:rPr sz="1800" dirty="0">
                <a:latin typeface="Times New Roman"/>
                <a:cs typeface="Times New Roman"/>
              </a:rPr>
              <a:t>temp2 = id2 * id3  </a:t>
            </a:r>
            <a:r>
              <a:rPr sz="1800" spc="-5" dirty="0">
                <a:latin typeface="Times New Roman"/>
                <a:cs typeface="Times New Roman"/>
              </a:rPr>
              <a:t>temp3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temp1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temp2  id1	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temp3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6351" y="6113803"/>
            <a:ext cx="2021781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temp1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lang="en-US" sz="1800" dirty="0" smtClean="0">
                <a:latin typeface="Times New Roman"/>
                <a:cs typeface="Times New Roman"/>
              </a:rPr>
              <a:t>int2flot(1)</a:t>
            </a:r>
          </a:p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Times New Roman"/>
                <a:cs typeface="Times New Roman"/>
              </a:rPr>
              <a:t>Temp2=</a:t>
            </a:r>
            <a:r>
              <a:rPr sz="1800" dirty="0" smtClean="0">
                <a:latin typeface="Times New Roman"/>
                <a:cs typeface="Times New Roman"/>
              </a:rPr>
              <a:t>id2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id3  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Times New Roman"/>
                <a:cs typeface="Times New Roman"/>
              </a:rPr>
              <a:t>id1 </a:t>
            </a:r>
            <a:r>
              <a:rPr sz="1800" dirty="0">
                <a:latin typeface="Times New Roman"/>
                <a:cs typeface="Times New Roman"/>
              </a:rPr>
              <a:t>= temp1 +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Times New Roman"/>
                <a:cs typeface="Times New Roman"/>
              </a:rPr>
              <a:t>temp2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5301" y="482569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Compiler</a:t>
            </a:r>
            <a:r>
              <a:rPr sz="1800" spc="-7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Construction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6937932" y="482569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5084" y="6640565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14172" y="57150"/>
                </a:moveTo>
                <a:lnTo>
                  <a:pt x="614172" y="28194"/>
                </a:lnTo>
                <a:lnTo>
                  <a:pt x="0" y="28194"/>
                </a:lnTo>
                <a:lnTo>
                  <a:pt x="0" y="57150"/>
                </a:lnTo>
                <a:lnTo>
                  <a:pt x="614172" y="57150"/>
                </a:lnTo>
                <a:close/>
              </a:path>
              <a:path w="685800" h="85725">
                <a:moveTo>
                  <a:pt x="685800" y="42672"/>
                </a:moveTo>
                <a:lnTo>
                  <a:pt x="599694" y="0"/>
                </a:lnTo>
                <a:lnTo>
                  <a:pt x="599694" y="28194"/>
                </a:lnTo>
                <a:lnTo>
                  <a:pt x="614172" y="28194"/>
                </a:lnTo>
                <a:lnTo>
                  <a:pt x="614172" y="78169"/>
                </a:lnTo>
                <a:lnTo>
                  <a:pt x="685800" y="42672"/>
                </a:lnTo>
                <a:close/>
              </a:path>
              <a:path w="685800" h="85725">
                <a:moveTo>
                  <a:pt x="614172" y="78169"/>
                </a:moveTo>
                <a:lnTo>
                  <a:pt x="614172" y="57150"/>
                </a:lnTo>
                <a:lnTo>
                  <a:pt x="599694" y="57150"/>
                </a:lnTo>
                <a:lnTo>
                  <a:pt x="599694" y="85344"/>
                </a:lnTo>
                <a:lnTo>
                  <a:pt x="614172" y="78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16881" y="6746294"/>
            <a:ext cx="27368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816881" y="6746294"/>
            <a:ext cx="27368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284" y="967993"/>
            <a:ext cx="34798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</a:t>
            </a:r>
            <a:r>
              <a:rPr spc="-85"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802" y="2031745"/>
            <a:ext cx="7972425" cy="559768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378460">
              <a:lnSpc>
                <a:spcPts val="1930"/>
              </a:lnSpc>
              <a:spcBef>
                <a:spcPts val="550"/>
              </a:spcBef>
            </a:pP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involves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translation </a:t>
            </a:r>
            <a:r>
              <a:rPr sz="2000" spc="-5" dirty="0">
                <a:latin typeface="Times New Roman"/>
                <a:cs typeface="Times New Roman"/>
              </a:rPr>
              <a:t>of optimized intermediate code into the target  </a:t>
            </a:r>
            <a:r>
              <a:rPr sz="2000" spc="-5" dirty="0" smtClean="0">
                <a:latin typeface="Times New Roman"/>
                <a:cs typeface="Times New Roman"/>
              </a:rPr>
              <a:t>language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2700" marR="378460" lvl="0">
              <a:lnSpc>
                <a:spcPts val="1930"/>
              </a:lnSpc>
              <a:spcBef>
                <a:spcPts val="55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instructions are translated into a sequence of machine instructions that perform the same task.</a:t>
            </a:r>
          </a:p>
          <a:p>
            <a:pPr marL="12700" marR="5080">
              <a:lnSpc>
                <a:spcPts val="1930"/>
              </a:lnSpc>
              <a:spcBef>
                <a:spcPts val="470"/>
              </a:spcBef>
            </a:pPr>
            <a:r>
              <a:rPr sz="2000" spc="-5" dirty="0" smtClean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target code is </a:t>
            </a:r>
            <a:r>
              <a:rPr sz="2000" spc="-10" dirty="0">
                <a:latin typeface="Times New Roman"/>
                <a:cs typeface="Times New Roman"/>
              </a:rPr>
              <a:t>normally </a:t>
            </a:r>
            <a:r>
              <a:rPr sz="2000" spc="-5" dirty="0">
                <a:latin typeface="Times New Roman"/>
                <a:cs typeface="Times New Roman"/>
              </a:rPr>
              <a:t>is a relocatable object file containing the machine  or assembly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2050" dirty="0" smtClean="0">
                <a:latin typeface="Times New Roman"/>
                <a:cs typeface="Times New Roman"/>
              </a:rPr>
              <a:t>The </a:t>
            </a:r>
            <a:r>
              <a:rPr lang="en-US" sz="2050" dirty="0">
                <a:latin typeface="Times New Roman"/>
                <a:cs typeface="Times New Roman"/>
              </a:rPr>
              <a:t>code generation involves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50" dirty="0" smtClean="0">
                <a:latin typeface="Times New Roman"/>
                <a:cs typeface="Times New Roman"/>
              </a:rPr>
              <a:t>allocation </a:t>
            </a:r>
            <a:r>
              <a:rPr lang="en-US" sz="2050" dirty="0">
                <a:latin typeface="Times New Roman"/>
                <a:cs typeface="Times New Roman"/>
              </a:rPr>
              <a:t>of register and memory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50" dirty="0" smtClean="0">
                <a:latin typeface="Times New Roman"/>
                <a:cs typeface="Times New Roman"/>
              </a:rPr>
              <a:t>generation </a:t>
            </a:r>
            <a:r>
              <a:rPr lang="en-US" sz="2050" dirty="0">
                <a:latin typeface="Times New Roman"/>
                <a:cs typeface="Times New Roman"/>
              </a:rPr>
              <a:t>of correct references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50" dirty="0" smtClean="0">
                <a:latin typeface="Times New Roman"/>
                <a:cs typeface="Times New Roman"/>
              </a:rPr>
              <a:t>generation </a:t>
            </a:r>
            <a:r>
              <a:rPr lang="en-US" sz="2050" dirty="0">
                <a:latin typeface="Times New Roman"/>
                <a:cs typeface="Times New Roman"/>
              </a:rPr>
              <a:t>of correct data types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50" dirty="0" smtClean="0">
                <a:latin typeface="Times New Roman"/>
                <a:cs typeface="Times New Roman"/>
              </a:rPr>
              <a:t>generation </a:t>
            </a:r>
            <a:r>
              <a:rPr lang="en-US" sz="2050" dirty="0">
                <a:latin typeface="Times New Roman"/>
                <a:cs typeface="Times New Roman"/>
              </a:rPr>
              <a:t>of missing code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Ex</a:t>
            </a:r>
            <a:r>
              <a:rPr sz="2000" spc="-5" dirty="0" smtClean="0">
                <a:latin typeface="Times New Roman"/>
                <a:cs typeface="Times New Roman"/>
              </a:rPr>
              <a:t>: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 smtClean="0">
                <a:latin typeface="Times New Roman"/>
                <a:cs typeface="Times New Roman"/>
              </a:rPr>
              <a:t>( </a:t>
            </a:r>
            <a:r>
              <a:rPr sz="1400" dirty="0">
                <a:latin typeface="Times New Roman"/>
                <a:cs typeface="Times New Roman"/>
              </a:rPr>
              <a:t>assume that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-5" dirty="0">
                <a:latin typeface="Times New Roman"/>
                <a:cs typeface="Times New Roman"/>
              </a:rPr>
              <a:t>an architecture with instructions whose at least one of its operands is  a machine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register)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tabLst>
                <a:tab pos="1497330" algn="l"/>
              </a:tabLst>
            </a:pPr>
            <a:r>
              <a:rPr sz="1800" spc="-5" dirty="0">
                <a:latin typeface="Times New Roman"/>
                <a:cs typeface="Times New Roman"/>
              </a:rPr>
              <a:t>MOVE	</a:t>
            </a:r>
            <a:r>
              <a:rPr sz="1800" dirty="0">
                <a:latin typeface="Times New Roman"/>
                <a:cs typeface="Times New Roman"/>
              </a:rPr>
              <a:t>id2,R1</a:t>
            </a:r>
          </a:p>
          <a:p>
            <a:pPr marL="412750">
              <a:lnSpc>
                <a:spcPct val="100000"/>
              </a:lnSpc>
              <a:tabLst>
                <a:tab pos="1497965" algn="l"/>
              </a:tabLst>
            </a:pPr>
            <a:r>
              <a:rPr sz="1800" spc="-5" dirty="0">
                <a:latin typeface="Times New Roman"/>
                <a:cs typeface="Times New Roman"/>
              </a:rPr>
              <a:t>MULT	</a:t>
            </a:r>
            <a:r>
              <a:rPr sz="1800" dirty="0">
                <a:latin typeface="Times New Roman"/>
                <a:cs typeface="Times New Roman"/>
              </a:rPr>
              <a:t>id3,R1</a:t>
            </a:r>
          </a:p>
          <a:p>
            <a:pPr marL="412750">
              <a:lnSpc>
                <a:spcPct val="100000"/>
              </a:lnSpc>
              <a:tabLst>
                <a:tab pos="1497965" algn="l"/>
              </a:tabLst>
            </a:pPr>
            <a:r>
              <a:rPr sz="1800" spc="-5" dirty="0">
                <a:latin typeface="Times New Roman"/>
                <a:cs typeface="Times New Roman"/>
              </a:rPr>
              <a:t>ADD	</a:t>
            </a:r>
            <a:r>
              <a:rPr sz="1800" dirty="0">
                <a:latin typeface="Times New Roman"/>
                <a:cs typeface="Times New Roman"/>
              </a:rPr>
              <a:t>#1,R1</a:t>
            </a:r>
          </a:p>
          <a:p>
            <a:pPr marL="412750">
              <a:lnSpc>
                <a:spcPct val="100000"/>
              </a:lnSpc>
              <a:spcBef>
                <a:spcPts val="5"/>
              </a:spcBef>
              <a:tabLst>
                <a:tab pos="1497330" algn="l"/>
              </a:tabLst>
            </a:pPr>
            <a:r>
              <a:rPr sz="1800" spc="-5" dirty="0">
                <a:latin typeface="Times New Roman"/>
                <a:cs typeface="Times New Roman"/>
              </a:rPr>
              <a:t>MOVE	</a:t>
            </a:r>
            <a:r>
              <a:rPr sz="1800" dirty="0">
                <a:latin typeface="Times New Roman"/>
                <a:cs typeface="Times New Roman"/>
              </a:rPr>
              <a:t>R1,id1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5301" y="482592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932" y="482592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816881" y="6746294"/>
            <a:ext cx="27368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977" y="967993"/>
            <a:ext cx="38055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Symbol</a:t>
            </a:r>
            <a:r>
              <a:rPr spc="-80" dirty="0"/>
              <a:t> </a:t>
            </a:r>
            <a:r>
              <a:rPr spc="-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202" y="2119376"/>
            <a:ext cx="8202930" cy="45572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lvl="0" algn="just">
              <a:lnSpc>
                <a:spcPct val="106400"/>
              </a:lnSpc>
              <a:spcBef>
                <a:spcPts val="13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data structure containing a record for each identifier, with fields for the attributes of the identifier.</a:t>
            </a:r>
          </a:p>
          <a:p>
            <a:pPr marL="12700" marR="5080" algn="just">
              <a:lnSpc>
                <a:spcPct val="106400"/>
              </a:lnSpc>
              <a:spcBef>
                <a:spcPts val="135"/>
              </a:spcBef>
            </a:pPr>
            <a:r>
              <a:rPr sz="2400" spc="-5" dirty="0" smtClean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symbol </a:t>
            </a:r>
            <a:r>
              <a:rPr sz="2400" dirty="0">
                <a:latin typeface="Times New Roman"/>
                <a:cs typeface="Times New Roman"/>
              </a:rPr>
              <a:t>table </a:t>
            </a:r>
            <a:r>
              <a:rPr sz="2400" spc="-5" dirty="0">
                <a:latin typeface="Times New Roman"/>
                <a:cs typeface="Times New Roman"/>
              </a:rPr>
              <a:t>store </a:t>
            </a:r>
            <a:r>
              <a:rPr sz="2400" dirty="0">
                <a:latin typeface="Times New Roman"/>
                <a:cs typeface="Times New Roman"/>
              </a:rPr>
              <a:t>information about </a:t>
            </a:r>
            <a:r>
              <a:rPr sz="2400" spc="-5" dirty="0">
                <a:latin typeface="Times New Roman"/>
                <a:cs typeface="Times New Roman"/>
              </a:rPr>
              <a:t>keyword </a:t>
            </a:r>
            <a:r>
              <a:rPr sz="2400" dirty="0">
                <a:latin typeface="Times New Roman"/>
                <a:cs typeface="Times New Roman"/>
              </a:rPr>
              <a:t>and tokens </a:t>
            </a:r>
            <a:r>
              <a:rPr sz="2400" spc="-5" dirty="0">
                <a:latin typeface="Times New Roman"/>
                <a:cs typeface="Times New Roman"/>
              </a:rPr>
              <a:t>found  during the lexical analysis. The </a:t>
            </a:r>
            <a:r>
              <a:rPr sz="2400" spc="-10" dirty="0">
                <a:latin typeface="Times New Roman"/>
                <a:cs typeface="Times New Roman"/>
              </a:rPr>
              <a:t>symbol </a:t>
            </a:r>
            <a:r>
              <a:rPr sz="2400" spc="-5" dirty="0">
                <a:latin typeface="Times New Roman"/>
                <a:cs typeface="Times New Roman"/>
              </a:rPr>
              <a:t>table is consulted in almost  all phase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compiler.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800" spc="-5" dirty="0">
                <a:latin typeface="Times New Roman"/>
                <a:cs typeface="Times New Roman"/>
              </a:rPr>
              <a:t>Examples:</a:t>
            </a:r>
            <a:endParaRPr sz="2800" dirty="0">
              <a:latin typeface="Times New Roman"/>
              <a:cs typeface="Times New Roman"/>
            </a:endParaRPr>
          </a:p>
          <a:p>
            <a:pPr marL="584200" marR="82550">
              <a:lnSpc>
                <a:spcPct val="110500"/>
              </a:lnSpc>
              <a:spcBef>
                <a:spcPts val="1160"/>
              </a:spcBef>
            </a:pPr>
            <a:r>
              <a:rPr sz="2200" i="1" spc="-5" dirty="0">
                <a:latin typeface="Times New Roman"/>
                <a:cs typeface="Times New Roman"/>
              </a:rPr>
              <a:t>Insert(“dist”,id) </a:t>
            </a:r>
            <a:r>
              <a:rPr sz="2200" spc="-5" dirty="0">
                <a:latin typeface="Times New Roman"/>
                <a:cs typeface="Times New Roman"/>
              </a:rPr>
              <a:t>// insert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symbol table entry associating the string  “dist” with token type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“id”</a:t>
            </a:r>
            <a:endParaRPr sz="2200" dirty="0">
              <a:latin typeface="Times New Roman"/>
              <a:cs typeface="Times New Roman"/>
            </a:endParaRPr>
          </a:p>
          <a:p>
            <a:pPr marL="584200" marR="27305">
              <a:lnSpc>
                <a:spcPct val="105100"/>
              </a:lnSpc>
              <a:spcBef>
                <a:spcPts val="525"/>
              </a:spcBef>
            </a:pPr>
            <a:r>
              <a:rPr sz="2200" i="1" spc="-5" dirty="0">
                <a:latin typeface="Times New Roman"/>
                <a:cs typeface="Times New Roman"/>
              </a:rPr>
              <a:t>Lookup(“dist”) </a:t>
            </a:r>
            <a:r>
              <a:rPr sz="2200" spc="-5" dirty="0">
                <a:latin typeface="Times New Roman"/>
                <a:cs typeface="Times New Roman"/>
              </a:rPr>
              <a:t>// an occurrence of string “dist” can be looked up in  the symbol table. If found, the reference to the “id” is returned else  </a:t>
            </a:r>
            <a:r>
              <a:rPr sz="2200" dirty="0">
                <a:latin typeface="Times New Roman"/>
                <a:cs typeface="Times New Roman"/>
              </a:rPr>
              <a:t>lookup return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932" y="482600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816881" y="6746294"/>
            <a:ext cx="27368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1164" y="967993"/>
            <a:ext cx="3117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85" dirty="0"/>
              <a:t> </a:t>
            </a:r>
            <a:r>
              <a:rPr dirty="0"/>
              <a:t>Handling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784" y="1752600"/>
            <a:ext cx="8935974" cy="566924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Each phase can encounter errors. After detecting an error, a phase must handle the error so that compilation can </a:t>
            </a:r>
            <a:r>
              <a:rPr lang="en-US" dirty="0" smtClean="0"/>
              <a:t>proceed.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pc="-5" dirty="0" smtClean="0"/>
              <a:t>Objective </a:t>
            </a:r>
            <a:r>
              <a:rPr spc="-5" dirty="0"/>
              <a:t>of error handling is to go as far as possible in compilation  </a:t>
            </a:r>
            <a:r>
              <a:rPr dirty="0"/>
              <a:t>whenever an error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 smtClean="0"/>
              <a:t>encountered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lexical analysis, errors occur in separation of tokens.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In </a:t>
            </a:r>
            <a:r>
              <a:rPr lang="en-US" dirty="0"/>
              <a:t>syntax analysis, errors occur during construction of syntax tree.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In semantic analysis, errors occur when the compiler detects constructs with right syntactic structure but no meaning and during type conversion.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In </a:t>
            </a:r>
            <a:r>
              <a:rPr lang="en-US" dirty="0"/>
              <a:t>code optimization, errors occur when the result is affected by the optimization.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In code generation, it shows error when code is missing etc.</a:t>
            </a:r>
          </a:p>
          <a:p>
            <a:pPr marL="292735">
              <a:lnSpc>
                <a:spcPct val="100000"/>
              </a:lnSpc>
              <a:spcBef>
                <a:spcPts val="840"/>
              </a:spcBef>
            </a:pPr>
            <a:r>
              <a:rPr sz="2000" spc="-5" dirty="0" smtClean="0"/>
              <a:t>Examples</a:t>
            </a:r>
            <a:r>
              <a:rPr sz="2000" spc="-5" dirty="0"/>
              <a:t>:</a:t>
            </a:r>
            <a:endParaRPr sz="2000" dirty="0"/>
          </a:p>
          <a:p>
            <a:pPr marL="1035685" marR="518795" lvl="1" indent="-285750">
              <a:lnSpc>
                <a:spcPct val="105000"/>
              </a:lnSpc>
              <a:spcBef>
                <a:spcPts val="545"/>
              </a:spcBef>
              <a:buChar char="–"/>
              <a:tabLst>
                <a:tab pos="1035050" algn="l"/>
                <a:tab pos="1035685" algn="l"/>
              </a:tabLst>
            </a:pPr>
            <a:r>
              <a:rPr spc="-5" dirty="0">
                <a:latin typeface="Times New Roman"/>
                <a:cs typeface="Times New Roman"/>
              </a:rPr>
              <a:t>Handling missing symbols during the lexical analysis by inserting  symbol</a:t>
            </a:r>
            <a:endParaRPr dirty="0">
              <a:latin typeface="Times New Roman"/>
              <a:cs typeface="Times New Roman"/>
            </a:endParaRPr>
          </a:p>
          <a:p>
            <a:pPr marL="1035685" lvl="1" indent="-286385">
              <a:lnSpc>
                <a:spcPct val="100000"/>
              </a:lnSpc>
              <a:spcBef>
                <a:spcPts val="660"/>
              </a:spcBef>
              <a:buChar char="–"/>
              <a:tabLst>
                <a:tab pos="1035050" algn="l"/>
                <a:tab pos="1035685" algn="l"/>
              </a:tabLst>
            </a:pPr>
            <a:r>
              <a:rPr spc="-5" dirty="0">
                <a:latin typeface="Times New Roman"/>
                <a:cs typeface="Times New Roman"/>
              </a:rPr>
              <a:t>Automatic type conversion during the semantic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analysis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932" y="482600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932" y="482600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14" y="769160"/>
            <a:ext cx="5142057" cy="69702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58514" y="3087129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783006"/>
            <a:ext cx="1987171" cy="889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object 7"/>
          <p:cNvSpPr txBox="1"/>
          <p:nvPr/>
        </p:nvSpPr>
        <p:spPr>
          <a:xfrm>
            <a:off x="8816881" y="6746294"/>
            <a:ext cx="2736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lang="en-US" sz="1400" spc="-5" dirty="0" smtClean="0">
                <a:latin typeface="Arial"/>
                <a:cs typeface="Arial"/>
              </a:rPr>
              <a:t>25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66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259" y="967993"/>
            <a:ext cx="6335141" cy="615553"/>
          </a:xfrm>
        </p:spPr>
        <p:txBody>
          <a:bodyPr/>
          <a:lstStyle/>
          <a:p>
            <a:pPr algn="ctr"/>
            <a:r>
              <a:rPr lang="en-US" b="1" u="sng" dirty="0"/>
              <a:t>COUSINS OF COMPILER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383789"/>
            <a:ext cx="8201786" cy="1477328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Preprocessor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Assembler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Loader and Link-editor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8816881" y="6746294"/>
            <a:ext cx="2736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lang="en-US" sz="1400" spc="-5" dirty="0" smtClean="0">
                <a:latin typeface="Arial"/>
                <a:cs typeface="Arial"/>
              </a:rPr>
              <a:t>26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50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838200"/>
            <a:ext cx="4897881" cy="615553"/>
          </a:xfrm>
        </p:spPr>
        <p:txBody>
          <a:bodyPr/>
          <a:lstStyle/>
          <a:p>
            <a:pPr lvl="0" algn="l"/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212" y="2383789"/>
            <a:ext cx="8935974" cy="3693319"/>
          </a:xfrm>
        </p:spPr>
        <p:txBody>
          <a:bodyPr/>
          <a:lstStyle/>
          <a:p>
            <a:r>
              <a:rPr lang="en-US" dirty="0"/>
              <a:t>A preprocessor is a program that processes its input data to produce output that is used as input to another program. The output is said to be a preprocessed form of the input data, which is often used by some subsequent programs like compilers. They may perform the following functions :</a:t>
            </a:r>
          </a:p>
          <a:p>
            <a:r>
              <a:rPr lang="en-US" dirty="0"/>
              <a:t>1.	Macro processing</a:t>
            </a:r>
          </a:p>
          <a:p>
            <a:r>
              <a:rPr lang="en-US" dirty="0"/>
              <a:t>2.	File Inclusion</a:t>
            </a:r>
          </a:p>
          <a:p>
            <a:r>
              <a:rPr lang="en-US" dirty="0"/>
              <a:t>3.	Rational Preprocessors</a:t>
            </a:r>
          </a:p>
          <a:p>
            <a:r>
              <a:rPr lang="en-US" dirty="0"/>
              <a:t>4.	Language extension</a:t>
            </a:r>
          </a:p>
          <a:p>
            <a:endParaRPr 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8816881" y="6746294"/>
            <a:ext cx="2736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lang="en-US" sz="1400" spc="-5" dirty="0" smtClean="0">
                <a:latin typeface="Arial"/>
                <a:cs typeface="Arial"/>
              </a:rPr>
              <a:t>27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540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762000"/>
            <a:ext cx="4897881" cy="635635"/>
          </a:xfrm>
        </p:spPr>
        <p:txBody>
          <a:bodyPr/>
          <a:lstStyle/>
          <a:p>
            <a:r>
              <a:rPr lang="en-US" dirty="0"/>
              <a:t>Preprocessor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212" y="1905000"/>
            <a:ext cx="8935974" cy="6032421"/>
          </a:xfrm>
        </p:spPr>
        <p:txBody>
          <a:bodyPr/>
          <a:lstStyle/>
          <a:p>
            <a:r>
              <a:rPr lang="en-US" dirty="0"/>
              <a:t>1. Macro processing:</a:t>
            </a:r>
          </a:p>
          <a:p>
            <a:r>
              <a:rPr lang="en-US" sz="2000" dirty="0"/>
              <a:t>A macro is a rule or pattern that specifies how a certain input sequence should be mapped to an output sequence according to a defined procedure. The mapping process that instantiates a macro into a specific output sequence is known as macro expansion.</a:t>
            </a:r>
          </a:p>
          <a:p>
            <a:endParaRPr lang="en-US" dirty="0"/>
          </a:p>
          <a:p>
            <a:r>
              <a:rPr lang="en-US" dirty="0"/>
              <a:t>2. File Inclusion:</a:t>
            </a:r>
          </a:p>
          <a:p>
            <a:r>
              <a:rPr lang="en-US" sz="2000" dirty="0"/>
              <a:t>Preprocessor includes header files into the program text. When the preprocessor finds an #include directive it replaces it by the entire content of the specified file.</a:t>
            </a:r>
          </a:p>
          <a:p>
            <a:endParaRPr lang="en-US" dirty="0"/>
          </a:p>
          <a:p>
            <a:r>
              <a:rPr lang="en-US" dirty="0"/>
              <a:t>3. Rational Preprocessors:</a:t>
            </a:r>
          </a:p>
          <a:p>
            <a:r>
              <a:rPr lang="en-US" sz="2000" dirty="0"/>
              <a:t>These processors change older languages with more modern flow-of-control and data-structuring facilities.</a:t>
            </a:r>
          </a:p>
          <a:p>
            <a:endParaRPr lang="en-US" dirty="0"/>
          </a:p>
          <a:p>
            <a:r>
              <a:rPr lang="en-US" dirty="0"/>
              <a:t>4. Language extension :</a:t>
            </a:r>
          </a:p>
          <a:p>
            <a:r>
              <a:rPr lang="en-US" sz="2000" dirty="0"/>
              <a:t>These processors attempt to add capabilities to the language by what amounts to built-in macros. For example, the language </a:t>
            </a:r>
            <a:r>
              <a:rPr lang="en-US" sz="2000" dirty="0" err="1"/>
              <a:t>Equel</a:t>
            </a:r>
            <a:r>
              <a:rPr lang="en-US" sz="2000" dirty="0"/>
              <a:t> is a database query language embedded in C.</a:t>
            </a:r>
          </a:p>
          <a:p>
            <a:endParaRPr 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8991600" y="7315200"/>
            <a:ext cx="2736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lang="en-US" sz="1400" spc="-5" dirty="0" smtClean="0">
                <a:latin typeface="Arial"/>
                <a:cs typeface="Arial"/>
              </a:rPr>
              <a:t>28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88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1" y="838200"/>
            <a:ext cx="2438400" cy="615553"/>
          </a:xfrm>
        </p:spPr>
        <p:txBody>
          <a:bodyPr/>
          <a:lstStyle/>
          <a:p>
            <a:pPr lvl="0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212" y="2383789"/>
            <a:ext cx="8935974" cy="4062651"/>
          </a:xfrm>
        </p:spPr>
        <p:txBody>
          <a:bodyPr/>
          <a:lstStyle/>
          <a:p>
            <a:r>
              <a:rPr lang="en-US" dirty="0"/>
              <a:t>Assembler creates object code by translating assembly instruction mnemonics into machine code. There are two types of assemblers:</a:t>
            </a:r>
          </a:p>
          <a:p>
            <a:r>
              <a:rPr lang="en-US" dirty="0"/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u="sng" dirty="0"/>
              <a:t>One-pass assemblers </a:t>
            </a:r>
            <a:r>
              <a:rPr lang="en-US" dirty="0"/>
              <a:t>go through the source code once and assume that all symbols will be defined before any instruction that references them.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u="sng" dirty="0"/>
              <a:t>Two-pass assemblers</a:t>
            </a:r>
            <a:r>
              <a:rPr lang="en-US" dirty="0"/>
              <a:t> create a table with all symbols and their values in the first pass, and then use the table in a second pass to generate code.</a:t>
            </a:r>
          </a:p>
          <a:p>
            <a:endParaRPr 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8816881" y="6746294"/>
            <a:ext cx="2736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lang="en-US" sz="1400" dirty="0" smtClean="0">
                <a:latin typeface="Arial"/>
                <a:cs typeface="Arial"/>
              </a:rPr>
              <a:t>29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98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study this</a:t>
            </a:r>
            <a:r>
              <a:rPr spc="-85" dirty="0"/>
              <a:t> </a:t>
            </a:r>
            <a:r>
              <a:rPr dirty="0"/>
              <a:t>Course?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002" y="2051558"/>
            <a:ext cx="8249284" cy="40366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5209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In addition to the development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compiler, the techniques used  in compiler design can be applicable to many problems in  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science.</a:t>
            </a:r>
            <a:endParaRPr sz="2400">
              <a:latin typeface="Times New Roman"/>
              <a:cs typeface="Times New Roman"/>
            </a:endParaRPr>
          </a:p>
          <a:p>
            <a:pPr marL="412115" marR="5080" indent="-285750">
              <a:lnSpc>
                <a:spcPts val="2160"/>
              </a:lnSpc>
              <a:spcBef>
                <a:spcPts val="459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Techniques used in a lexical analyzer can be used in text </a:t>
            </a:r>
            <a:r>
              <a:rPr sz="2000" spc="-10" dirty="0">
                <a:latin typeface="Times New Roman"/>
                <a:cs typeface="Times New Roman"/>
              </a:rPr>
              <a:t>editors, information  </a:t>
            </a:r>
            <a:r>
              <a:rPr sz="2000" spc="-5" dirty="0">
                <a:latin typeface="Times New Roman"/>
                <a:cs typeface="Times New Roman"/>
              </a:rPr>
              <a:t>retrieval system, and </a:t>
            </a:r>
            <a:r>
              <a:rPr sz="2000" spc="-10" dirty="0">
                <a:latin typeface="Times New Roman"/>
                <a:cs typeface="Times New Roman"/>
              </a:rPr>
              <a:t>pattern recognition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programs.</a:t>
            </a:r>
            <a:endParaRPr sz="2000">
              <a:latin typeface="Times New Roman"/>
              <a:cs typeface="Times New Roman"/>
            </a:endParaRPr>
          </a:p>
          <a:p>
            <a:pPr marL="412750" marR="242570" indent="-286385">
              <a:lnSpc>
                <a:spcPts val="2160"/>
              </a:lnSpc>
              <a:spcBef>
                <a:spcPts val="48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Techniques used in a parser can be used in a query </a:t>
            </a:r>
            <a:r>
              <a:rPr sz="2000" spc="-10" dirty="0">
                <a:latin typeface="Times New Roman"/>
                <a:cs typeface="Times New Roman"/>
              </a:rPr>
              <a:t>processing system such  </a:t>
            </a:r>
            <a:r>
              <a:rPr sz="2000" spc="-5" dirty="0">
                <a:latin typeface="Times New Roman"/>
                <a:cs typeface="Times New Roman"/>
              </a:rPr>
              <a:t>as SQL.</a:t>
            </a:r>
            <a:endParaRPr sz="2000">
              <a:latin typeface="Times New Roman"/>
              <a:cs typeface="Times New Roman"/>
            </a:endParaRPr>
          </a:p>
          <a:p>
            <a:pPr marL="412750" marR="381000" indent="-285750">
              <a:lnSpc>
                <a:spcPts val="2160"/>
              </a:lnSpc>
              <a:spcBef>
                <a:spcPts val="480"/>
              </a:spcBef>
              <a:buChar char="–"/>
              <a:tabLst>
                <a:tab pos="412115" algn="l"/>
                <a:tab pos="413384" algn="l"/>
              </a:tabLst>
            </a:pPr>
            <a:r>
              <a:rPr sz="2000" spc="-5" dirty="0">
                <a:latin typeface="Times New Roman"/>
                <a:cs typeface="Times New Roman"/>
              </a:rPr>
              <a:t>Many software having a complex front-end may need techniques used in  </a:t>
            </a:r>
            <a:r>
              <a:rPr sz="2000" spc="-10" dirty="0">
                <a:latin typeface="Times New Roman"/>
                <a:cs typeface="Times New Roman"/>
              </a:rPr>
              <a:t>compiler design.</a:t>
            </a:r>
            <a:endParaRPr sz="2000">
              <a:latin typeface="Times New Roman"/>
              <a:cs typeface="Times New Roman"/>
            </a:endParaRPr>
          </a:p>
          <a:p>
            <a:pPr marL="812800" marR="504190" lvl="1" indent="-228600">
              <a:lnSpc>
                <a:spcPts val="1950"/>
              </a:lnSpc>
              <a:spcBef>
                <a:spcPts val="430"/>
              </a:spcBef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symbolic equation solver which takes an equation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input. That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  </a:t>
            </a:r>
            <a:r>
              <a:rPr sz="1800" spc="-5" dirty="0">
                <a:latin typeface="Times New Roman"/>
                <a:cs typeface="Times New Roman"/>
              </a:rPr>
              <a:t>should parse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given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equation.</a:t>
            </a:r>
            <a:endParaRPr sz="1800">
              <a:latin typeface="Times New Roman"/>
              <a:cs typeface="Times New Roman"/>
            </a:endParaRPr>
          </a:p>
          <a:p>
            <a:pPr marL="412115" marR="638175" indent="-285750">
              <a:lnSpc>
                <a:spcPts val="2160"/>
              </a:lnSpc>
              <a:spcBef>
                <a:spcPts val="484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Most of the </a:t>
            </a:r>
            <a:r>
              <a:rPr sz="2000" spc="-10" dirty="0">
                <a:latin typeface="Times New Roman"/>
                <a:cs typeface="Times New Roman"/>
              </a:rPr>
              <a:t>techniques </a:t>
            </a:r>
            <a:r>
              <a:rPr sz="2000" spc="-5" dirty="0">
                <a:latin typeface="Times New Roman"/>
                <a:cs typeface="Times New Roman"/>
              </a:rPr>
              <a:t>used in compiler design can be used in Natural  Language Processing (NLP) systems.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8032" y="482600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259" y="967993"/>
            <a:ext cx="6182741" cy="708407"/>
          </a:xfrm>
        </p:spPr>
        <p:txBody>
          <a:bodyPr/>
          <a:lstStyle/>
          <a:p>
            <a:r>
              <a:rPr lang="en-US" b="1" dirty="0"/>
              <a:t>LINKER AND LOADER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8935974" cy="5170646"/>
          </a:xfrm>
        </p:spPr>
        <p:txBody>
          <a:bodyPr/>
          <a:lstStyle/>
          <a:p>
            <a:r>
              <a:rPr lang="en-US" dirty="0"/>
              <a:t>A linker or link editor is a program that takes one or more objects generated by a compiler and combines them into a single executable program. Three tasks of the linker are 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Searches </a:t>
            </a:r>
            <a:r>
              <a:rPr lang="en-US" dirty="0"/>
              <a:t>the program to find library routines used by program, e.g. </a:t>
            </a:r>
            <a:r>
              <a:rPr lang="en-US" dirty="0" err="1"/>
              <a:t>printf</a:t>
            </a:r>
            <a:r>
              <a:rPr lang="en-US" dirty="0"/>
              <a:t>(), math routines.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Determines </a:t>
            </a:r>
            <a:r>
              <a:rPr lang="en-US" dirty="0"/>
              <a:t>the memory locations that code from each module will occupy and relocates its instructions by adjusting absolute 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Resolves </a:t>
            </a:r>
            <a:r>
              <a:rPr lang="en-US" dirty="0"/>
              <a:t>references among files.</a:t>
            </a:r>
          </a:p>
          <a:p>
            <a:endParaRPr lang="en-US" dirty="0"/>
          </a:p>
          <a:p>
            <a:r>
              <a:rPr lang="en-US" dirty="0"/>
              <a:t>A loader is the part of an operating system that is responsible for loading programs in memory, one of the essential stages in the process of starting a program.</a:t>
            </a:r>
          </a:p>
          <a:p>
            <a:endParaRPr 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8816881" y="6746294"/>
            <a:ext cx="2736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lang="en-US" sz="1400" spc="-5" dirty="0" smtClean="0">
                <a:latin typeface="Arial"/>
                <a:cs typeface="Arial"/>
              </a:rPr>
              <a:t>30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029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816881" y="6746294"/>
            <a:ext cx="27368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044" y="967993"/>
            <a:ext cx="32838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Assignment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902" y="2384551"/>
            <a:ext cx="7774940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15900" indent="-610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Prepare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note on the history of compiler writing  including the following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scenarios</a:t>
            </a:r>
            <a:endParaRPr sz="2800" dirty="0">
              <a:latin typeface="Times New Roman"/>
              <a:cs typeface="Times New Roman"/>
            </a:endParaRPr>
          </a:p>
          <a:p>
            <a:pPr marL="1383665" lvl="1" indent="-457200">
              <a:lnSpc>
                <a:spcPct val="100000"/>
              </a:lnSpc>
              <a:spcBef>
                <a:spcPts val="489"/>
              </a:spcBef>
              <a:buChar char="•"/>
              <a:tabLst>
                <a:tab pos="1383665" algn="l"/>
                <a:tab pos="13843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Research and development of programming language</a:t>
            </a:r>
            <a:endParaRPr sz="2000" dirty="0">
              <a:latin typeface="Times New Roman"/>
              <a:cs typeface="Times New Roman"/>
            </a:endParaRPr>
          </a:p>
          <a:p>
            <a:pPr marL="1383665" lvl="1" indent="-457834">
              <a:lnSpc>
                <a:spcPct val="100000"/>
              </a:lnSpc>
              <a:spcBef>
                <a:spcPts val="480"/>
              </a:spcBef>
              <a:buChar char="•"/>
              <a:tabLst>
                <a:tab pos="1383665" algn="l"/>
                <a:tab pos="13843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Development of tools and technique of compiler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design</a:t>
            </a:r>
            <a:endParaRPr sz="2000" dirty="0">
              <a:latin typeface="Times New Roman"/>
              <a:cs typeface="Times New Roman"/>
            </a:endParaRPr>
          </a:p>
          <a:p>
            <a:pPr marL="1383665" lvl="1" indent="-457834">
              <a:lnSpc>
                <a:spcPct val="100000"/>
              </a:lnSpc>
              <a:spcBef>
                <a:spcPts val="470"/>
              </a:spcBef>
              <a:buChar char="•"/>
              <a:tabLst>
                <a:tab pos="1383665" algn="l"/>
                <a:tab pos="1384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Specify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parallel discovery </a:t>
            </a:r>
            <a:r>
              <a:rPr sz="2000" spc="-5" dirty="0">
                <a:latin typeface="Times New Roman"/>
                <a:cs typeface="Times New Roman"/>
              </a:rPr>
              <a:t>of the same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technique</a:t>
            </a:r>
            <a:endParaRPr sz="2000" dirty="0">
              <a:latin typeface="Times New Roman"/>
              <a:cs typeface="Times New Roman"/>
            </a:endParaRPr>
          </a:p>
          <a:p>
            <a:pPr marL="1383665" marR="5080" lvl="1" indent="-457200">
              <a:lnSpc>
                <a:spcPct val="100000"/>
              </a:lnSpc>
              <a:spcBef>
                <a:spcPts val="475"/>
              </a:spcBef>
              <a:buChar char="•"/>
              <a:tabLst>
                <a:tab pos="1383665" algn="l"/>
                <a:tab pos="1384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Specify </a:t>
            </a:r>
            <a:r>
              <a:rPr sz="2000" spc="-5" dirty="0">
                <a:latin typeface="Times New Roman"/>
                <a:cs typeface="Times New Roman"/>
              </a:rPr>
              <a:t>the impact of other fields of </a:t>
            </a:r>
            <a:r>
              <a:rPr sz="2000" spc="-10" dirty="0">
                <a:latin typeface="Times New Roman"/>
                <a:cs typeface="Times New Roman"/>
              </a:rPr>
              <a:t>computer science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spc="-1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development compiler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design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926465" marR="5080" indent="-457200">
              <a:spcBef>
                <a:spcPts val="475"/>
              </a:spcBef>
              <a:buFont typeface="+mj-lt"/>
              <a:buAutoNum type="arabicPeriod"/>
              <a:tabLst>
                <a:tab pos="1383665" algn="l"/>
                <a:tab pos="1384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Explain the phases of compiler with suitable example</a:t>
            </a:r>
          </a:p>
          <a:p>
            <a:pPr marL="926465" marR="5080" indent="-457200">
              <a:spcBef>
                <a:spcPts val="475"/>
              </a:spcBef>
              <a:buFont typeface="+mj-lt"/>
              <a:buAutoNum type="arabicPeriod"/>
              <a:tabLst>
                <a:tab pos="1383665" algn="l"/>
                <a:tab pos="1384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Explain the cousins of </a:t>
            </a:r>
            <a:r>
              <a:rPr lang="en-US" sz="2000" smtClean="0">
                <a:latin typeface="Times New Roman"/>
                <a:cs typeface="Times New Roman"/>
              </a:rPr>
              <a:t>compiler.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932" y="482600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050" y="967993"/>
            <a:ext cx="2652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Prerequisites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1993955"/>
            <a:ext cx="8322945" cy="38709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75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Introduction to Automata and Formal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Languages</a:t>
            </a:r>
            <a:endParaRPr sz="2800">
              <a:latin typeface="Times New Roman"/>
              <a:cs typeface="Times New Roman"/>
            </a:endParaRPr>
          </a:p>
          <a:p>
            <a:pPr marL="298450" marR="1106170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Introduction to Analysis of Algorithms and Data  Structures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Working knowledge of C/C++,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gdb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29845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Introduction to the Principles of Programming  Languages, Operating System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5" dirty="0">
                <a:latin typeface="Times New Roman"/>
                <a:cs typeface="Times New Roman"/>
              </a:rPr>
              <a:t>Computer Architecture  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plus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8032" y="482600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1797" y="967993"/>
            <a:ext cx="2114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702" y="1944878"/>
            <a:ext cx="8235315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Text</a:t>
            </a:r>
            <a:r>
              <a:rPr sz="2400" b="1" spc="-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Book:</a:t>
            </a:r>
            <a:endParaRPr sz="2400" dirty="0">
              <a:latin typeface="Times New Roman"/>
              <a:cs typeface="Times New Roman"/>
            </a:endParaRPr>
          </a:p>
          <a:p>
            <a:pPr marL="621665" marR="5080">
              <a:lnSpc>
                <a:spcPct val="798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Alfred V. Aho, Ravi Sethi,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Jeffrey D. Ullman, </a:t>
            </a:r>
            <a:r>
              <a:rPr sz="2400" i="1" spc="-5" dirty="0">
                <a:latin typeface="Times New Roman"/>
                <a:cs typeface="Times New Roman"/>
              </a:rPr>
              <a:t>Compilers:  Principles, Techniques, and Tools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Addison-Wesley,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1986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885" y="3886200"/>
            <a:ext cx="43897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34640" algn="ctr">
              <a:lnSpc>
                <a:spcPts val="287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References:</a:t>
            </a:r>
            <a:endParaRPr sz="2400" dirty="0">
              <a:latin typeface="Times New Roman"/>
              <a:cs typeface="Times New Roman"/>
            </a:endParaRPr>
          </a:p>
          <a:p>
            <a:pPr marL="608965" algn="ctr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Research and technical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papers.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8032" y="482600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866" y="967993"/>
            <a:ext cx="48374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 Tools &amp;</a:t>
            </a:r>
            <a:r>
              <a:rPr spc="-100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3298952"/>
            <a:ext cx="8011159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Linux Machine with gcc/g++, flex and bison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installed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Manual pages for C/C++, flex 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bison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8032" y="482600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9395" y="967993"/>
            <a:ext cx="5499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 Tentative</a:t>
            </a:r>
            <a:r>
              <a:rPr spc="-60" dirty="0"/>
              <a:t> </a:t>
            </a:r>
            <a:r>
              <a:rPr spc="-5"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072594"/>
            <a:ext cx="7381240" cy="46088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Introduction </a:t>
            </a:r>
            <a:r>
              <a:rPr sz="2000" spc="-5" dirty="0">
                <a:latin typeface="Times New Roman"/>
                <a:cs typeface="Times New Roman"/>
              </a:rPr>
              <a:t>to Compiling: </a:t>
            </a:r>
            <a:r>
              <a:rPr sz="2000" spc="-10" dirty="0">
                <a:latin typeface="Times New Roman"/>
                <a:cs typeface="Times New Roman"/>
              </a:rPr>
              <a:t>Phases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Compilers</a:t>
            </a:r>
            <a:endParaRPr sz="2000" dirty="0">
              <a:latin typeface="Times New Roman"/>
              <a:cs typeface="Times New Roman"/>
            </a:endParaRPr>
          </a:p>
          <a:p>
            <a:pPr marL="621665" marR="205740" indent="-609600">
              <a:lnSpc>
                <a:spcPts val="2160"/>
              </a:lnSpc>
              <a:spcBef>
                <a:spcPts val="509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Lexical Analysis: </a:t>
            </a:r>
            <a:r>
              <a:rPr sz="2000" spc="-5" dirty="0">
                <a:latin typeface="Times New Roman"/>
                <a:cs typeface="Times New Roman"/>
              </a:rPr>
              <a:t>Role of Lexical analyzer, Token </a:t>
            </a:r>
            <a:r>
              <a:rPr sz="2000" spc="-10" dirty="0">
                <a:latin typeface="Times New Roman"/>
                <a:cs typeface="Times New Roman"/>
              </a:rPr>
              <a:t>specification,  </a:t>
            </a:r>
            <a:r>
              <a:rPr sz="2000" spc="-5" dirty="0">
                <a:latin typeface="Times New Roman"/>
                <a:cs typeface="Times New Roman"/>
              </a:rPr>
              <a:t>Language for Lexical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endParaRPr sz="2000" dirty="0">
              <a:latin typeface="Times New Roman"/>
              <a:cs typeface="Times New Roman"/>
            </a:endParaRPr>
          </a:p>
          <a:p>
            <a:pPr marL="621665" marR="5080" indent="-609600">
              <a:lnSpc>
                <a:spcPts val="2160"/>
              </a:lnSpc>
              <a:spcBef>
                <a:spcPts val="48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Times New Roman"/>
                <a:cs typeface="Times New Roman"/>
              </a:rPr>
              <a:t>Syntax Analysis: Context Free Grammars, Top-Down Parsing, LL  </a:t>
            </a:r>
            <a:r>
              <a:rPr sz="2000" spc="-10" dirty="0">
                <a:latin typeface="Times New Roman"/>
                <a:cs typeface="Times New Roman"/>
              </a:rPr>
              <a:t>Parsing, Bottom-Up Parsing, </a:t>
            </a:r>
            <a:r>
              <a:rPr sz="2000" spc="-5" dirty="0">
                <a:latin typeface="Times New Roman"/>
                <a:cs typeface="Times New Roman"/>
              </a:rPr>
              <a:t>LR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Parsing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45"/>
              </a:spcBef>
            </a:pPr>
            <a:r>
              <a:rPr sz="1800" b="1" i="1" spc="-5" dirty="0">
                <a:latin typeface="Times New Roman"/>
                <a:cs typeface="Times New Roman"/>
              </a:rPr>
              <a:t>First </a:t>
            </a:r>
            <a:r>
              <a:rPr sz="1800" b="1" i="1" dirty="0">
                <a:latin typeface="Times New Roman"/>
                <a:cs typeface="Times New Roman"/>
              </a:rPr>
              <a:t>Mid-Term Exam</a:t>
            </a:r>
            <a:endParaRPr sz="1800" dirty="0">
              <a:latin typeface="Times New Roman"/>
              <a:cs typeface="Times New Roman"/>
            </a:endParaRPr>
          </a:p>
          <a:p>
            <a:pPr marL="621665" marR="118745" indent="-609600">
              <a:lnSpc>
                <a:spcPts val="2160"/>
              </a:lnSpc>
              <a:spcBef>
                <a:spcPts val="1565"/>
              </a:spcBef>
              <a:buAutoNum type="arabicPeriod" startAt="4"/>
              <a:tabLst>
                <a:tab pos="621665" algn="l"/>
                <a:tab pos="622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Syntax-Directed Translation: Attribute Definitions, Evaluation of  Attribute Definitions</a:t>
            </a:r>
            <a:endParaRPr sz="2000" dirty="0">
              <a:latin typeface="Times New Roman"/>
              <a:cs typeface="Times New Roman"/>
            </a:endParaRPr>
          </a:p>
          <a:p>
            <a:pPr marL="621665" indent="-609600">
              <a:lnSpc>
                <a:spcPct val="100000"/>
              </a:lnSpc>
              <a:spcBef>
                <a:spcPts val="204"/>
              </a:spcBef>
              <a:buAutoNum type="arabicPeriod" startAt="4"/>
              <a:tabLst>
                <a:tab pos="621665" algn="l"/>
                <a:tab pos="6223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Semantic Analysis, Type Checking</a:t>
            </a:r>
            <a:endParaRPr sz="2000" dirty="0">
              <a:latin typeface="Times New Roman"/>
              <a:cs typeface="Times New Roman"/>
            </a:endParaRPr>
          </a:p>
          <a:p>
            <a:pPr marL="621665" indent="-609600">
              <a:lnSpc>
                <a:spcPct val="100000"/>
              </a:lnSpc>
              <a:spcBef>
                <a:spcPts val="235"/>
              </a:spcBef>
              <a:buAutoNum type="arabicPeriod" startAt="4"/>
              <a:tabLst>
                <a:tab pos="621665" algn="l"/>
                <a:tab pos="622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Run-Time Environments: Memory allocation, Parameters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Passing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75"/>
              </a:spcBef>
            </a:pPr>
            <a:r>
              <a:rPr sz="1800" b="1" i="1" spc="-5" dirty="0">
                <a:latin typeface="Times New Roman"/>
                <a:cs typeface="Times New Roman"/>
              </a:rPr>
              <a:t>Second </a:t>
            </a:r>
            <a:r>
              <a:rPr sz="1800" b="1" i="1" dirty="0">
                <a:latin typeface="Times New Roman"/>
                <a:cs typeface="Times New Roman"/>
              </a:rPr>
              <a:t>Mid-Term Exam</a:t>
            </a:r>
            <a:endParaRPr sz="1800" dirty="0">
              <a:latin typeface="Times New Roman"/>
              <a:cs typeface="Times New Roman"/>
            </a:endParaRPr>
          </a:p>
          <a:p>
            <a:pPr marL="621665" marR="367665" indent="-609600">
              <a:lnSpc>
                <a:spcPts val="2160"/>
              </a:lnSpc>
              <a:spcBef>
                <a:spcPts val="1565"/>
              </a:spcBef>
              <a:buAutoNum type="arabicPeriod" startAt="7"/>
              <a:tabLst>
                <a:tab pos="621665" algn="l"/>
                <a:tab pos="6223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Code Generation &amp; Optimization : </a:t>
            </a:r>
            <a:r>
              <a:rPr sz="2000" spc="-10" dirty="0">
                <a:latin typeface="Times New Roman"/>
                <a:cs typeface="Times New Roman"/>
              </a:rPr>
              <a:t>Intermediate </a:t>
            </a:r>
            <a:r>
              <a:rPr sz="2000" spc="-5" dirty="0">
                <a:latin typeface="Times New Roman"/>
                <a:cs typeface="Times New Roman"/>
              </a:rPr>
              <a:t>and final </a:t>
            </a:r>
            <a:r>
              <a:rPr sz="2000" spc="-10" dirty="0">
                <a:latin typeface="Times New Roman"/>
                <a:cs typeface="Times New Roman"/>
              </a:rPr>
              <a:t>code  generation concepts, compile </a:t>
            </a:r>
            <a:r>
              <a:rPr sz="2000" spc="-5" dirty="0">
                <a:latin typeface="Times New Roman"/>
                <a:cs typeface="Times New Roman"/>
              </a:rPr>
              <a:t>time code </a:t>
            </a:r>
            <a:r>
              <a:rPr sz="2000" spc="-10" dirty="0">
                <a:latin typeface="Times New Roman"/>
                <a:cs typeface="Times New Roman"/>
              </a:rPr>
              <a:t>optimization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strategies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8032" y="482600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022" y="663193"/>
            <a:ext cx="3865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</a:t>
            </a:r>
            <a:r>
              <a:rPr spc="-85" dirty="0"/>
              <a:t> </a:t>
            </a:r>
            <a:r>
              <a:rPr spc="-5" dirty="0"/>
              <a:t>Compiler?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7396" y="1405249"/>
            <a:ext cx="7442200" cy="18516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R="412115" algn="ctr">
              <a:lnSpc>
                <a:spcPct val="100000"/>
              </a:lnSpc>
              <a:spcBef>
                <a:spcPts val="1060"/>
              </a:spcBef>
            </a:pP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Reading: Chapter</a:t>
            </a:r>
            <a:r>
              <a:rPr sz="20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861060" marR="5080" indent="-848994">
              <a:lnSpc>
                <a:spcPct val="122700"/>
              </a:lnSpc>
              <a:spcBef>
                <a:spcPts val="500"/>
              </a:spcBef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compiler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program </a:t>
            </a:r>
            <a:r>
              <a:rPr sz="2400" dirty="0">
                <a:latin typeface="Times New Roman"/>
                <a:cs typeface="Times New Roman"/>
              </a:rPr>
              <a:t>takes a </a:t>
            </a:r>
            <a:r>
              <a:rPr sz="2400" spc="-5" dirty="0">
                <a:latin typeface="Times New Roman"/>
                <a:cs typeface="Times New Roman"/>
              </a:rPr>
              <a:t>program written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i="1" spc="-10" dirty="0">
                <a:latin typeface="Times New Roman"/>
                <a:cs typeface="Times New Roman"/>
              </a:rPr>
              <a:t>source  </a:t>
            </a:r>
            <a:r>
              <a:rPr sz="2400" i="1" spc="-5" dirty="0">
                <a:latin typeface="Times New Roman"/>
                <a:cs typeface="Times New Roman"/>
              </a:rPr>
              <a:t>language </a:t>
            </a:r>
            <a:r>
              <a:rPr sz="2400" spc="-5" dirty="0">
                <a:latin typeface="Times New Roman"/>
                <a:cs typeface="Times New Roman"/>
              </a:rPr>
              <a:t>and translates it into 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equivalent</a:t>
            </a:r>
            <a:endParaRPr sz="2400">
              <a:latin typeface="Times New Roman"/>
              <a:cs typeface="Times New Roman"/>
            </a:endParaRPr>
          </a:p>
          <a:p>
            <a:pPr marL="1726564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Times New Roman"/>
                <a:cs typeface="Times New Roman"/>
              </a:rPr>
              <a:t>program in a </a:t>
            </a:r>
            <a:r>
              <a:rPr sz="2400" i="1" spc="-5" dirty="0">
                <a:latin typeface="Times New Roman"/>
                <a:cs typeface="Times New Roman"/>
              </a:rPr>
              <a:t>target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language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82600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Compiler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932" y="482600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902" y="4046704"/>
            <a:ext cx="3010535" cy="11709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0"/>
              </a:spcBef>
            </a:pPr>
            <a:r>
              <a:rPr sz="2800" spc="-5" dirty="0">
                <a:latin typeface="Times New Roman"/>
                <a:cs typeface="Times New Roman"/>
              </a:rPr>
              <a:t>source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dirty="0">
                <a:latin typeface="Times New Roman"/>
                <a:cs typeface="Times New Roman"/>
              </a:rPr>
              <a:t>( Normally a program written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a high-level programming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language)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800" y="3886200"/>
            <a:ext cx="5486400" cy="148399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1940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2515"/>
              </a:spcBef>
              <a:tabLst>
                <a:tab pos="2978785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COMPILER	target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</a:t>
            </a:r>
            <a:endParaRPr sz="2800">
              <a:latin typeface="Times New Roman"/>
              <a:cs typeface="Times New Roman"/>
            </a:endParaRPr>
          </a:p>
          <a:p>
            <a:pPr marL="2149475" marR="5080">
              <a:lnSpc>
                <a:spcPct val="100000"/>
              </a:lnSpc>
              <a:spcBef>
                <a:spcPts val="1860"/>
              </a:spcBef>
            </a:pPr>
            <a:r>
              <a:rPr sz="1600" dirty="0">
                <a:latin typeface="Times New Roman"/>
                <a:cs typeface="Times New Roman"/>
              </a:rPr>
              <a:t>( Normally the equivalent program in  machine code – relocatable object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1897" y="5731241"/>
            <a:ext cx="2147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error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00650" y="4876800"/>
            <a:ext cx="114300" cy="609600"/>
          </a:xfrm>
          <a:custGeom>
            <a:avLst/>
            <a:gdLst/>
            <a:ahLst/>
            <a:cxnLst/>
            <a:rect l="l" t="t" r="r" b="b"/>
            <a:pathLst>
              <a:path w="114300" h="609600">
                <a:moveTo>
                  <a:pt x="114300" y="495300"/>
                </a:moveTo>
                <a:lnTo>
                  <a:pt x="0" y="495300"/>
                </a:lnTo>
                <a:lnTo>
                  <a:pt x="38100" y="571500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571500"/>
                </a:lnTo>
                <a:lnTo>
                  <a:pt x="114300" y="495300"/>
                </a:lnTo>
                <a:close/>
              </a:path>
              <a:path w="114300" h="609600">
                <a:moveTo>
                  <a:pt x="76200" y="49530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495300"/>
                </a:lnTo>
                <a:lnTo>
                  <a:pt x="76200" y="495300"/>
                </a:lnTo>
                <a:close/>
              </a:path>
              <a:path w="114300" h="609600">
                <a:moveTo>
                  <a:pt x="76200" y="571500"/>
                </a:moveTo>
                <a:lnTo>
                  <a:pt x="76200" y="514350"/>
                </a:lnTo>
                <a:lnTo>
                  <a:pt x="38100" y="514350"/>
                </a:lnTo>
                <a:lnTo>
                  <a:pt x="38100" y="571500"/>
                </a:lnTo>
                <a:lnTo>
                  <a:pt x="57150" y="609600"/>
                </a:lnTo>
                <a:lnTo>
                  <a:pt x="76200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1400" y="4362450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38150" y="76200"/>
                </a:moveTo>
                <a:lnTo>
                  <a:pt x="4381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438150" y="76200"/>
                </a:lnTo>
                <a:close/>
              </a:path>
              <a:path w="533400" h="114300">
                <a:moveTo>
                  <a:pt x="533400" y="57150"/>
                </a:moveTo>
                <a:lnTo>
                  <a:pt x="419100" y="0"/>
                </a:lnTo>
                <a:lnTo>
                  <a:pt x="419100" y="38100"/>
                </a:lnTo>
                <a:lnTo>
                  <a:pt x="438150" y="38100"/>
                </a:lnTo>
                <a:lnTo>
                  <a:pt x="438150" y="104775"/>
                </a:lnTo>
                <a:lnTo>
                  <a:pt x="533400" y="57150"/>
                </a:lnTo>
                <a:close/>
              </a:path>
              <a:path w="533400" h="114300">
                <a:moveTo>
                  <a:pt x="438150" y="104775"/>
                </a:moveTo>
                <a:lnTo>
                  <a:pt x="438150" y="76200"/>
                </a:lnTo>
                <a:lnTo>
                  <a:pt x="419100" y="76200"/>
                </a:lnTo>
                <a:lnTo>
                  <a:pt x="419100" y="114300"/>
                </a:lnTo>
                <a:lnTo>
                  <a:pt x="438150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4362450"/>
            <a:ext cx="457200" cy="114300"/>
          </a:xfrm>
          <a:custGeom>
            <a:avLst/>
            <a:gdLst/>
            <a:ahLst/>
            <a:cxnLst/>
            <a:rect l="l" t="t" r="r" b="b"/>
            <a:pathLst>
              <a:path w="457200" h="114300">
                <a:moveTo>
                  <a:pt x="361950" y="76200"/>
                </a:moveTo>
                <a:lnTo>
                  <a:pt x="3619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361950" y="76200"/>
                </a:lnTo>
                <a:close/>
              </a:path>
              <a:path w="457200" h="114300">
                <a:moveTo>
                  <a:pt x="457200" y="57150"/>
                </a:moveTo>
                <a:lnTo>
                  <a:pt x="342900" y="0"/>
                </a:lnTo>
                <a:lnTo>
                  <a:pt x="342900" y="38100"/>
                </a:lnTo>
                <a:lnTo>
                  <a:pt x="361950" y="38100"/>
                </a:lnTo>
                <a:lnTo>
                  <a:pt x="361950" y="104775"/>
                </a:lnTo>
                <a:lnTo>
                  <a:pt x="457200" y="57150"/>
                </a:lnTo>
                <a:close/>
              </a:path>
              <a:path w="457200" h="114300">
                <a:moveTo>
                  <a:pt x="361950" y="104775"/>
                </a:moveTo>
                <a:lnTo>
                  <a:pt x="361950" y="76200"/>
                </a:lnTo>
                <a:lnTo>
                  <a:pt x="342900" y="76200"/>
                </a:lnTo>
                <a:lnTo>
                  <a:pt x="342900" y="114300"/>
                </a:lnTo>
                <a:lnTo>
                  <a:pt x="361950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361" y="936751"/>
            <a:ext cx="4519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Cousins </a:t>
            </a:r>
            <a:r>
              <a:rPr sz="4400" spc="-5" dirty="0"/>
              <a:t>of</a:t>
            </a:r>
            <a:r>
              <a:rPr sz="4400" spc="50" dirty="0"/>
              <a:t> </a:t>
            </a:r>
            <a:r>
              <a:rPr sz="4400" spc="-5" dirty="0"/>
              <a:t>Compiler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301" y="2031745"/>
            <a:ext cx="8340725" cy="4105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There are </a:t>
            </a:r>
            <a:r>
              <a:rPr sz="2000" spc="-10" dirty="0">
                <a:latin typeface="Times New Roman"/>
                <a:cs typeface="Times New Roman"/>
              </a:rPr>
              <a:t>several </a:t>
            </a:r>
            <a:r>
              <a:rPr sz="2000" spc="-5" dirty="0">
                <a:latin typeface="Times New Roman"/>
                <a:cs typeface="Times New Roman"/>
              </a:rPr>
              <a:t>major kinds 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compilers: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Native Code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Compiler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39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Translates </a:t>
            </a:r>
            <a:r>
              <a:rPr sz="1800" dirty="0">
                <a:latin typeface="Times New Roman"/>
                <a:cs typeface="Times New Roman"/>
              </a:rPr>
              <a:t>source code into hardware (assembly or machine code)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instructions.</a:t>
            </a:r>
          </a:p>
          <a:p>
            <a:pPr marL="755650">
              <a:lnSpc>
                <a:spcPts val="1935"/>
              </a:lnSpc>
            </a:pPr>
            <a:r>
              <a:rPr sz="1800" spc="-5" dirty="0">
                <a:latin typeface="Times New Roman"/>
                <a:cs typeface="Times New Roman"/>
              </a:rPr>
              <a:t>Example: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gcc.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900">
              <a:lnSpc>
                <a:spcPts val="2395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Virtual </a:t>
            </a:r>
            <a:r>
              <a:rPr sz="2000" spc="-10" dirty="0">
                <a:latin typeface="Times New Roman"/>
                <a:cs typeface="Times New Roman"/>
              </a:rPr>
              <a:t>Machine Compiler</a:t>
            </a:r>
            <a:endParaRPr sz="2000" dirty="0">
              <a:latin typeface="Times New Roman"/>
              <a:cs typeface="Times New Roman"/>
            </a:endParaRPr>
          </a:p>
          <a:p>
            <a:pPr marL="755650" marR="291465" lvl="1" indent="-285750">
              <a:lnSpc>
                <a:spcPct val="797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Translates </a:t>
            </a:r>
            <a:r>
              <a:rPr sz="1800" dirty="0">
                <a:latin typeface="Times New Roman"/>
                <a:cs typeface="Times New Roman"/>
              </a:rPr>
              <a:t>source code into an abstract machine code, for execution by 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virtual  machine interpreter. Example: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javac.</a:t>
            </a:r>
          </a:p>
          <a:p>
            <a:pPr marL="354965" indent="-342900">
              <a:lnSpc>
                <a:spcPts val="2385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JIT</a:t>
            </a:r>
            <a:r>
              <a:rPr lang="en-US" sz="2000" spc="-5" dirty="0" smtClean="0">
                <a:latin typeface="Times New Roman"/>
                <a:cs typeface="Times New Roman"/>
              </a:rPr>
              <a:t>(Just In Time)</a:t>
            </a:r>
            <a:r>
              <a:rPr sz="2000" spc="-10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Compiler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1939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Translates </a:t>
            </a:r>
            <a:r>
              <a:rPr sz="1800" dirty="0">
                <a:latin typeface="Times New Roman"/>
                <a:cs typeface="Times New Roman"/>
              </a:rPr>
              <a:t>virtual machine code to native code. Operates within a virtual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machine.</a:t>
            </a:r>
          </a:p>
          <a:p>
            <a:pPr marL="755650">
              <a:lnSpc>
                <a:spcPts val="1935"/>
              </a:lnSpc>
            </a:pPr>
            <a:r>
              <a:rPr sz="1800" dirty="0">
                <a:latin typeface="Times New Roman"/>
                <a:cs typeface="Times New Roman"/>
              </a:rPr>
              <a:t>Example: </a:t>
            </a:r>
            <a:r>
              <a:rPr sz="1800" spc="-5" dirty="0">
                <a:latin typeface="Times New Roman"/>
                <a:cs typeface="Times New Roman"/>
              </a:rPr>
              <a:t>Sun's </a:t>
            </a:r>
            <a:r>
              <a:rPr sz="1800" dirty="0">
                <a:latin typeface="Times New Roman"/>
                <a:cs typeface="Times New Roman"/>
              </a:rPr>
              <a:t>HotSpot java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machine.</a:t>
            </a:r>
          </a:p>
          <a:p>
            <a:pPr marL="354965" indent="-342900">
              <a:lnSpc>
                <a:spcPts val="2395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Preprocessor</a:t>
            </a:r>
            <a:endParaRPr sz="2000" dirty="0">
              <a:latin typeface="Times New Roman"/>
              <a:cs typeface="Times New Roman"/>
            </a:endParaRPr>
          </a:p>
          <a:p>
            <a:pPr marL="755650" marR="743585" lvl="1" indent="-285750">
              <a:lnSpc>
                <a:spcPct val="80000"/>
              </a:lnSpc>
              <a:spcBef>
                <a:spcPts val="44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Translates </a:t>
            </a:r>
            <a:r>
              <a:rPr sz="1800" dirty="0">
                <a:latin typeface="Times New Roman"/>
                <a:cs typeface="Times New Roman"/>
              </a:rPr>
              <a:t>source code into simpler or slightly lower level source code,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 compilation by another compiler. Examples: </a:t>
            </a:r>
            <a:r>
              <a:rPr sz="1800" dirty="0" err="1" smtClean="0">
                <a:latin typeface="Times New Roman"/>
                <a:cs typeface="Times New Roman"/>
              </a:rPr>
              <a:t>cpp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900">
              <a:lnSpc>
                <a:spcPts val="2385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interpreter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Executes </a:t>
            </a:r>
            <a:r>
              <a:rPr sz="1800" dirty="0">
                <a:latin typeface="Times New Roman"/>
                <a:cs typeface="Times New Roman"/>
              </a:rPr>
              <a:t>source code on the fly, without generating machine code. Example: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Lisp.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5301" y="482607"/>
            <a:ext cx="859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Compiler Construction	Introduction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5B78AE2B8C1D4ABCB6DAD8F0BC1AFA" ma:contentTypeVersion="0" ma:contentTypeDescription="Create a new document." ma:contentTypeScope="" ma:versionID="1e60833c2ab56c0f520b30cb279dbdf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722092-3B10-4DBA-AB6E-1C224FF12A5C}"/>
</file>

<file path=customXml/itemProps2.xml><?xml version="1.0" encoding="utf-8"?>
<ds:datastoreItem xmlns:ds="http://schemas.openxmlformats.org/officeDocument/2006/customXml" ds:itemID="{D565126D-4931-4D49-A8E6-3A6BB33FE43C}"/>
</file>

<file path=customXml/itemProps3.xml><?xml version="1.0" encoding="utf-8"?>
<ds:datastoreItem xmlns:ds="http://schemas.openxmlformats.org/officeDocument/2006/customXml" ds:itemID="{D21E1A85-0CEF-4D12-A37E-557DA67EA5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2399</Words>
  <Application>Microsoft Office PowerPoint</Application>
  <PresentationFormat>Custom</PresentationFormat>
  <Paragraphs>347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Compiler Construction</vt:lpstr>
      <vt:lpstr>Why study this Course?</vt:lpstr>
      <vt:lpstr>Why study this Course?</vt:lpstr>
      <vt:lpstr>Prerequisites</vt:lpstr>
      <vt:lpstr>Resources</vt:lpstr>
      <vt:lpstr>Lab Tools &amp; Resources</vt:lpstr>
      <vt:lpstr>Course Tentative Schedule</vt:lpstr>
      <vt:lpstr>What is Compiler?</vt:lpstr>
      <vt:lpstr>Cousins of Compiler</vt:lpstr>
      <vt:lpstr>Major Parts of Compilers</vt:lpstr>
      <vt:lpstr>Phases of A Compiler</vt:lpstr>
      <vt:lpstr>Analysis of the Source Program</vt:lpstr>
      <vt:lpstr>Lexical Analyzer</vt:lpstr>
      <vt:lpstr>Syntax Analyzer</vt:lpstr>
      <vt:lpstr>Syntax Analyzer (CFG)</vt:lpstr>
      <vt:lpstr>Syntax Analyzer vs. Lexical Analyzer</vt:lpstr>
      <vt:lpstr>Parsing Techniques</vt:lpstr>
      <vt:lpstr>Semantic Analyzer</vt:lpstr>
      <vt:lpstr>Synthesis</vt:lpstr>
      <vt:lpstr>Intermediate Code Generation</vt:lpstr>
      <vt:lpstr>Compiler Construction</vt:lpstr>
      <vt:lpstr>Code Generation</vt:lpstr>
      <vt:lpstr>The Symbol Table</vt:lpstr>
      <vt:lpstr>Error Handling</vt:lpstr>
      <vt:lpstr>PowerPoint Presentation</vt:lpstr>
      <vt:lpstr>COUSINS OF COMPILER</vt:lpstr>
      <vt:lpstr>Preprocessor</vt:lpstr>
      <vt:lpstr>Preprocessor</vt:lpstr>
      <vt:lpstr>Assembler</vt:lpstr>
      <vt:lpstr>LINKER AND LOADER </vt:lpstr>
      <vt:lpstr>Assignment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Introduction</dc:title>
  <dc:creator>bishnu</dc:creator>
  <cp:lastModifiedBy>ku</cp:lastModifiedBy>
  <cp:revision>15</cp:revision>
  <dcterms:created xsi:type="dcterms:W3CDTF">2020-09-05T08:45:53Z</dcterms:created>
  <dcterms:modified xsi:type="dcterms:W3CDTF">2020-09-07T00:53:58Z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2010-09-06T00:00:00Z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2020-09-05T00:00:00Z</vt:filetime>
  </property>
  <property fmtid="{D5CDD505-2E9C-101B-9397-08002B2CF9AE}" pid="5" name="ContentTypeId">
    <vt:lpwstr>0x010100115B78AE2B8C1D4ABCB6DAD8F0BC1AFA</vt:lpwstr>
  </property>
</Properties>
</file>