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5" r:id="rId35"/>
    <p:sldId id="294" r:id="rId36"/>
    <p:sldId id="289" r:id="rId37"/>
    <p:sldId id="290" r:id="rId38"/>
    <p:sldId id="291"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CA5288-C7F9-4E83-8D5E-166248D30871}"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A5288-C7F9-4E83-8D5E-166248D30871}"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A5288-C7F9-4E83-8D5E-166248D30871}"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A5288-C7F9-4E83-8D5E-166248D30871}"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A5288-C7F9-4E83-8D5E-166248D30871}"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CA5288-C7F9-4E83-8D5E-166248D30871}"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CA5288-C7F9-4E83-8D5E-166248D30871}" type="datetimeFigureOut">
              <a:rPr lang="en-US" smtClean="0"/>
              <a:pPr/>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CA5288-C7F9-4E83-8D5E-166248D30871}" type="datetimeFigureOut">
              <a:rPr lang="en-US" smtClean="0"/>
              <a:pPr/>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A5288-C7F9-4E83-8D5E-166248D30871}" type="datetimeFigureOut">
              <a:rPr lang="en-US" smtClean="0"/>
              <a:pPr/>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A5288-C7F9-4E83-8D5E-166248D30871}"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A5288-C7F9-4E83-8D5E-166248D30871}"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8BDD-123E-42FA-AF8D-BA61A4A30E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A5288-C7F9-4E83-8D5E-166248D30871}" type="datetimeFigureOut">
              <a:rPr lang="en-US" smtClean="0"/>
              <a:pPr/>
              <a:t>3/3/2021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8BDD-123E-42FA-AF8D-BA61A4A30E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Client-Side Development in ASP.NET Core</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smtClean="0"/>
              <a:t>Javascript Array</a:t>
            </a:r>
            <a:endParaRPr lang="en-US" sz="2400" dirty="0"/>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pPr>
              <a:buNone/>
            </a:pPr>
            <a:r>
              <a:rPr lang="en-US" sz="1800" dirty="0" smtClean="0"/>
              <a:t>&lt;script&gt;  </a:t>
            </a:r>
          </a:p>
          <a:p>
            <a:pPr>
              <a:buNone/>
            </a:pPr>
            <a:r>
              <a:rPr lang="en-US" sz="1800" dirty="0" smtClean="0"/>
              <a:t>var i;  </a:t>
            </a:r>
          </a:p>
          <a:p>
            <a:pPr>
              <a:buNone/>
            </a:pPr>
            <a:r>
              <a:rPr lang="en-US" sz="1800" dirty="0" smtClean="0"/>
              <a:t>var std = new Array();  </a:t>
            </a:r>
          </a:p>
          <a:p>
            <a:pPr>
              <a:buNone/>
            </a:pPr>
            <a:r>
              <a:rPr lang="en-US" sz="1800" dirty="0" smtClean="0"/>
              <a:t>std[0] = “Ram";  </a:t>
            </a:r>
          </a:p>
          <a:p>
            <a:pPr>
              <a:buNone/>
            </a:pPr>
            <a:r>
              <a:rPr lang="en-US" sz="1800" dirty="0" smtClean="0"/>
              <a:t>std[1] = “Shyam";  </a:t>
            </a:r>
          </a:p>
          <a:p>
            <a:pPr>
              <a:buNone/>
            </a:pPr>
            <a:r>
              <a:rPr lang="en-US" sz="1800" dirty="0" smtClean="0"/>
              <a:t>std[2] = “Raju";  </a:t>
            </a:r>
          </a:p>
          <a:p>
            <a:pPr>
              <a:buNone/>
            </a:pPr>
            <a:r>
              <a:rPr lang="en-US" sz="1800" dirty="0" smtClean="0"/>
              <a:t>  </a:t>
            </a:r>
          </a:p>
          <a:p>
            <a:pPr>
              <a:buNone/>
            </a:pPr>
            <a:r>
              <a:rPr lang="en-US" sz="1800" dirty="0" smtClean="0"/>
              <a:t>for (i=0;i&lt;emp.length;i++){  </a:t>
            </a:r>
          </a:p>
          <a:p>
            <a:pPr>
              <a:buNone/>
            </a:pPr>
            <a:r>
              <a:rPr lang="en-US" sz="1800" dirty="0" smtClean="0"/>
              <a:t>document.write(emp[i] + "&lt;br&gt;");  </a:t>
            </a:r>
          </a:p>
          <a:p>
            <a:pPr>
              <a:buNone/>
            </a:pPr>
            <a:r>
              <a:rPr lang="en-US" sz="1800" dirty="0" smtClean="0"/>
              <a:t>}  </a:t>
            </a:r>
          </a:p>
          <a:p>
            <a:pPr>
              <a:buNone/>
            </a:pPr>
            <a:r>
              <a:rPr lang="en-US" sz="1800" dirty="0" smtClean="0"/>
              <a:t>&lt;/script&gt;</a:t>
            </a:r>
          </a:p>
          <a:p>
            <a:pPr>
              <a:buNone/>
            </a:pPr>
            <a:r>
              <a:rPr lang="en-US" sz="1800" dirty="0" smtClean="0"/>
              <a:t>			JavaScript array constructor (new keyword)</a:t>
            </a:r>
          </a:p>
          <a:p>
            <a:pPr>
              <a:buNone/>
            </a:pPr>
            <a:r>
              <a:rPr lang="en-US" sz="1800" dirty="0" smtClean="0"/>
              <a:t>&lt;script&gt;  </a:t>
            </a:r>
          </a:p>
          <a:p>
            <a:pPr>
              <a:buNone/>
            </a:pPr>
            <a:r>
              <a:rPr lang="en-US" sz="1800" dirty="0" smtClean="0"/>
              <a:t>var emp=new Array(“Ram", “Shyam", “Raju");  </a:t>
            </a:r>
          </a:p>
          <a:p>
            <a:pPr>
              <a:buNone/>
            </a:pPr>
            <a:r>
              <a:rPr lang="en-US" sz="1800" dirty="0" smtClean="0"/>
              <a:t>for (i=0;i&lt;emp.length;i++){  </a:t>
            </a:r>
          </a:p>
          <a:p>
            <a:pPr>
              <a:buNone/>
            </a:pPr>
            <a:r>
              <a:rPr lang="en-US" sz="1800" dirty="0" smtClean="0"/>
              <a:t>document.write(emp[i] + "&lt;br&gt;");  </a:t>
            </a:r>
          </a:p>
          <a:p>
            <a:pPr>
              <a:buNone/>
            </a:pPr>
            <a:r>
              <a:rPr lang="en-US" sz="1800" dirty="0" smtClean="0"/>
              <a:t>}  </a:t>
            </a:r>
          </a:p>
          <a:p>
            <a:pPr>
              <a:buNone/>
            </a:pPr>
            <a:r>
              <a:rPr lang="en-US" sz="1800" dirty="0" smtClean="0"/>
              <a:t>&lt;/script&gt;</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JavaScript String</a:t>
            </a:r>
            <a:endParaRPr lang="en-US" sz="2400" dirty="0"/>
          </a:p>
        </p:txBody>
      </p:sp>
      <p:sp>
        <p:nvSpPr>
          <p:cNvPr id="3" name="Content Placeholder 2"/>
          <p:cNvSpPr>
            <a:spLocks noGrp="1"/>
          </p:cNvSpPr>
          <p:nvPr>
            <p:ph idx="1"/>
          </p:nvPr>
        </p:nvSpPr>
        <p:spPr>
          <a:xfrm>
            <a:off x="457200" y="1143000"/>
            <a:ext cx="8229600" cy="4525963"/>
          </a:xfrm>
        </p:spPr>
        <p:txBody>
          <a:bodyPr>
            <a:normAutofit/>
          </a:bodyPr>
          <a:lstStyle/>
          <a:p>
            <a:pPr>
              <a:buNone/>
            </a:pPr>
            <a:r>
              <a:rPr lang="en-US" sz="2000" dirty="0"/>
              <a:t>S</a:t>
            </a:r>
            <a:r>
              <a:rPr lang="en-US" sz="2000" dirty="0" smtClean="0"/>
              <a:t>tring literal</a:t>
            </a:r>
          </a:p>
          <a:p>
            <a:pPr>
              <a:buNone/>
            </a:pPr>
            <a:r>
              <a:rPr lang="en-US" sz="2000" dirty="0" smtClean="0"/>
              <a:t>&lt;script&gt;  </a:t>
            </a:r>
          </a:p>
          <a:p>
            <a:pPr>
              <a:buNone/>
            </a:pPr>
            <a:r>
              <a:rPr lang="en-US" sz="2000" dirty="0" smtClean="0"/>
              <a:t>var str="This is string literal";  </a:t>
            </a:r>
          </a:p>
          <a:p>
            <a:pPr>
              <a:buNone/>
            </a:pPr>
            <a:r>
              <a:rPr lang="en-US" sz="2000" dirty="0" smtClean="0"/>
              <a:t>document.write(str);  </a:t>
            </a:r>
          </a:p>
          <a:p>
            <a:pPr>
              <a:buNone/>
            </a:pPr>
            <a:r>
              <a:rPr lang="en-US" sz="2000" dirty="0" smtClean="0"/>
              <a:t>&lt;/script&gt;</a:t>
            </a:r>
          </a:p>
          <a:p>
            <a:pPr>
              <a:buNone/>
            </a:pPr>
            <a:endParaRPr lang="en-US" sz="2000" dirty="0" smtClean="0"/>
          </a:p>
          <a:p>
            <a:pPr>
              <a:buNone/>
            </a:pPr>
            <a:r>
              <a:rPr lang="en-US" sz="2000" dirty="0" smtClean="0"/>
              <a:t>string object</a:t>
            </a:r>
            <a:endParaRPr lang="en-US" sz="2000" dirty="0"/>
          </a:p>
          <a:p>
            <a:pPr>
              <a:buNone/>
            </a:pPr>
            <a:r>
              <a:rPr lang="en-US" sz="2000" dirty="0" smtClean="0"/>
              <a:t>&lt;script&gt;  </a:t>
            </a:r>
          </a:p>
          <a:p>
            <a:pPr>
              <a:buNone/>
            </a:pPr>
            <a:r>
              <a:rPr lang="en-US" sz="2000" dirty="0" smtClean="0"/>
              <a:t>var stringname=new String("hello world");  </a:t>
            </a:r>
          </a:p>
          <a:p>
            <a:pPr>
              <a:buNone/>
            </a:pPr>
            <a:r>
              <a:rPr lang="en-US" sz="2000" dirty="0" smtClean="0"/>
              <a:t>document.write(stringname);  </a:t>
            </a:r>
          </a:p>
          <a:p>
            <a:pPr>
              <a:buNone/>
            </a:pPr>
            <a:r>
              <a:rPr lang="en-US" sz="2000" dirty="0" smtClean="0"/>
              <a:t>&lt;/script&gt;</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dirty="0" smtClean="0"/>
              <a:t/>
            </a:r>
            <a:br>
              <a:rPr lang="en-US" dirty="0" smtClean="0"/>
            </a:br>
            <a:r>
              <a:rPr lang="en-US" dirty="0" smtClean="0"/>
              <a:t>                     </a:t>
            </a:r>
            <a:r>
              <a:rPr lang="en-US" sz="3100" dirty="0" smtClean="0"/>
              <a:t>JavaScript Functions</a:t>
            </a:r>
            <a:br>
              <a:rPr lang="en-US" sz="3100" dirty="0" smtClean="0"/>
            </a:br>
            <a:endParaRPr lang="en-US" sz="2000" dirty="0"/>
          </a:p>
        </p:txBody>
      </p:sp>
      <p:sp>
        <p:nvSpPr>
          <p:cNvPr id="3" name="Content Placeholder 2"/>
          <p:cNvSpPr>
            <a:spLocks noGrp="1"/>
          </p:cNvSpPr>
          <p:nvPr>
            <p:ph idx="1"/>
          </p:nvPr>
        </p:nvSpPr>
        <p:spPr/>
        <p:txBody>
          <a:bodyPr>
            <a:normAutofit lnSpcReduction="10000"/>
          </a:bodyPr>
          <a:lstStyle/>
          <a:p>
            <a:pPr>
              <a:buNone/>
            </a:pPr>
            <a:r>
              <a:rPr lang="en-US" sz="1800" dirty="0" smtClean="0"/>
              <a:t>&lt;script&gt;  </a:t>
            </a:r>
          </a:p>
          <a:p>
            <a:pPr>
              <a:buNone/>
            </a:pPr>
            <a:r>
              <a:rPr lang="en-US" sz="1800" dirty="0" smtClean="0"/>
              <a:t>function getMessage(){  </a:t>
            </a:r>
          </a:p>
          <a:p>
            <a:pPr>
              <a:buNone/>
            </a:pPr>
            <a:r>
              <a:rPr lang="en-US" sz="1800" dirty="0" smtClean="0"/>
              <a:t>Return “Hi there, Welcome";  </a:t>
            </a:r>
          </a:p>
          <a:p>
            <a:pPr>
              <a:buNone/>
            </a:pPr>
            <a:r>
              <a:rPr lang="en-US" sz="1800" dirty="0" smtClean="0"/>
              <a:t>}  </a:t>
            </a:r>
          </a:p>
          <a:p>
            <a:pPr>
              <a:buNone/>
            </a:pPr>
            <a:r>
              <a:rPr lang="en-US" sz="1800" dirty="0" smtClean="0"/>
              <a:t>&lt;/script&gt;  </a:t>
            </a:r>
          </a:p>
          <a:p>
            <a:pPr>
              <a:buNone/>
            </a:pPr>
            <a:r>
              <a:rPr lang="en-US" sz="1800" dirty="0" smtClean="0"/>
              <a:t>&lt;script&gt;  </a:t>
            </a:r>
          </a:p>
          <a:p>
            <a:pPr>
              <a:buNone/>
            </a:pPr>
            <a:r>
              <a:rPr lang="en-US" sz="1800" dirty="0" smtClean="0"/>
              <a:t>document.write(getMessage());  </a:t>
            </a:r>
          </a:p>
          <a:p>
            <a:pPr>
              <a:buNone/>
            </a:pPr>
            <a:r>
              <a:rPr lang="en-US" sz="1800" dirty="0" smtClean="0"/>
              <a:t>&lt;/script&gt;</a:t>
            </a:r>
          </a:p>
          <a:p>
            <a:pPr>
              <a:buNone/>
            </a:pPr>
            <a:endParaRPr lang="en-US" sz="1800" dirty="0"/>
          </a:p>
          <a:p>
            <a:pPr>
              <a:buNone/>
            </a:pPr>
            <a:r>
              <a:rPr lang="en-US" sz="2000" dirty="0" smtClean="0"/>
              <a:t>Advantages of JavaScript functions.</a:t>
            </a:r>
          </a:p>
          <a:p>
            <a:pPr>
              <a:buNone/>
            </a:pPr>
            <a:endParaRPr lang="en-US" sz="1800" dirty="0" smtClean="0"/>
          </a:p>
          <a:p>
            <a:pPr>
              <a:buNone/>
            </a:pPr>
            <a:r>
              <a:rPr lang="en-US" sz="1800" dirty="0" smtClean="0"/>
              <a:t>Code reusability:  you can call a function several times so it save coding.</a:t>
            </a:r>
          </a:p>
          <a:p>
            <a:pPr>
              <a:buNone/>
            </a:pPr>
            <a:r>
              <a:rPr lang="en-US" sz="1800" dirty="0" smtClean="0"/>
              <a:t>Less coding: It makes your program compact. you don’t need to write many lines of </a:t>
            </a:r>
          </a:p>
          <a:p>
            <a:pPr>
              <a:buNone/>
            </a:pPr>
            <a:r>
              <a:rPr lang="en-US" sz="1800" dirty="0"/>
              <a:t>	</a:t>
            </a:r>
            <a:r>
              <a:rPr lang="en-US" sz="1800" dirty="0" smtClean="0"/>
              <a:t>	     code each time to perform a common task.</a:t>
            </a:r>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Javascript Events</a:t>
            </a:r>
            <a:endParaRPr lang="en-US" sz="2800" dirty="0"/>
          </a:p>
        </p:txBody>
      </p:sp>
      <p:sp>
        <p:nvSpPr>
          <p:cNvPr id="3" name="Content Placeholder 2"/>
          <p:cNvSpPr>
            <a:spLocks noGrp="1"/>
          </p:cNvSpPr>
          <p:nvPr>
            <p:ph idx="1"/>
          </p:nvPr>
        </p:nvSpPr>
        <p:spPr>
          <a:xfrm>
            <a:off x="457200" y="990600"/>
            <a:ext cx="8229600" cy="5562600"/>
          </a:xfrm>
        </p:spPr>
        <p:txBody>
          <a:bodyPr>
            <a:normAutofit fontScale="92500" lnSpcReduction="20000"/>
          </a:bodyPr>
          <a:lstStyle/>
          <a:p>
            <a:pPr>
              <a:buNone/>
            </a:pPr>
            <a:r>
              <a:rPr lang="en-US" sz="1800" dirty="0" smtClean="0"/>
              <a:t>The change in the state of an object is known as an Event. In html, there are various events which represents that some activity is performed by the user or by the browser. When javascript code is included in HTML, js react over these events and allow the execution. This process of reacting over the events is called Event Handling. Thus, js handles the HTML events via Event Handlers.</a:t>
            </a:r>
          </a:p>
          <a:p>
            <a:pPr>
              <a:buNone/>
            </a:pPr>
            <a:r>
              <a:rPr lang="en-US" sz="1800" dirty="0" smtClean="0"/>
              <a:t>For example, when a user clicks over the browser, add js code, which will execute the </a:t>
            </a:r>
          </a:p>
          <a:p>
            <a:pPr>
              <a:buNone/>
            </a:pPr>
            <a:r>
              <a:rPr lang="en-US" sz="1800" dirty="0" smtClean="0"/>
              <a:t>task to be performed on the event.</a:t>
            </a:r>
          </a:p>
          <a:p>
            <a:pPr>
              <a:buNone/>
            </a:pPr>
            <a:r>
              <a:rPr lang="en-US" sz="1800" dirty="0" smtClean="0"/>
              <a:t>We can categories Javascript events on:</a:t>
            </a:r>
          </a:p>
          <a:p>
            <a:r>
              <a:rPr lang="en-US" sz="1800" dirty="0" smtClean="0"/>
              <a:t>Document Level Events – onload, onunload</a:t>
            </a:r>
          </a:p>
          <a:p>
            <a:r>
              <a:rPr lang="en-US" sz="1800" dirty="0" smtClean="0"/>
              <a:t>Form Level Events- onsubmit, onreset, onchange,onselect, onblur, onfocus</a:t>
            </a:r>
          </a:p>
          <a:p>
            <a:r>
              <a:rPr lang="en-US" sz="1800" dirty="0" smtClean="0"/>
              <a:t>Keyboard Events- onkeydown, onkeypress, onkeyup</a:t>
            </a:r>
          </a:p>
          <a:p>
            <a:r>
              <a:rPr lang="en-US" sz="1800" dirty="0" smtClean="0"/>
              <a:t>Mouse Events- onclick, ondblclick, onmouseover, onmouseout</a:t>
            </a:r>
          </a:p>
          <a:p>
            <a:pPr>
              <a:buNone/>
            </a:pPr>
            <a:endParaRPr lang="en-US" sz="1800" dirty="0" smtClean="0"/>
          </a:p>
          <a:p>
            <a:pPr>
              <a:buNone/>
            </a:pPr>
            <a:r>
              <a:rPr lang="en-US" sz="1800" dirty="0" smtClean="0"/>
              <a:t>&lt;script language="Javascript" type="text/Javascript"&gt;  </a:t>
            </a:r>
          </a:p>
          <a:p>
            <a:pPr>
              <a:buNone/>
            </a:pPr>
            <a:r>
              <a:rPr lang="en-US" sz="1800" dirty="0" smtClean="0"/>
              <a:t>    function clickevent()  </a:t>
            </a:r>
          </a:p>
          <a:p>
            <a:pPr>
              <a:buNone/>
            </a:pPr>
            <a:r>
              <a:rPr lang="en-US" sz="1800" dirty="0" smtClean="0"/>
              <a:t>    {  </a:t>
            </a:r>
          </a:p>
          <a:p>
            <a:pPr>
              <a:buNone/>
            </a:pPr>
            <a:r>
              <a:rPr lang="en-US" sz="1800" dirty="0" smtClean="0"/>
              <a:t>        document.write(“ Hi");  </a:t>
            </a:r>
          </a:p>
          <a:p>
            <a:pPr>
              <a:buNone/>
            </a:pPr>
            <a:r>
              <a:rPr lang="en-US" sz="1800" dirty="0" smtClean="0"/>
              <a:t>    }  </a:t>
            </a:r>
          </a:p>
          <a:p>
            <a:pPr>
              <a:buNone/>
            </a:pPr>
            <a:r>
              <a:rPr lang="en-US" sz="1800" dirty="0" smtClean="0"/>
              <a:t>&lt;/script&gt;  </a:t>
            </a:r>
          </a:p>
          <a:p>
            <a:pPr>
              <a:buNone/>
            </a:pPr>
            <a:r>
              <a:rPr lang="en-US" sz="1800" dirty="0" smtClean="0"/>
              <a:t>&lt;form&gt;  </a:t>
            </a:r>
          </a:p>
          <a:p>
            <a:pPr>
              <a:buNone/>
            </a:pPr>
            <a:r>
              <a:rPr lang="en-US" sz="1800" dirty="0" smtClean="0"/>
              <a:t>&lt;input type="button" onclick="clickevent()" value=“click me ?"/&gt;  </a:t>
            </a:r>
          </a:p>
          <a:p>
            <a:pPr>
              <a:buNone/>
            </a:pPr>
            <a:r>
              <a:rPr lang="en-US" sz="1800" dirty="0" smtClean="0"/>
              <a:t>&lt;/form&gt;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HTML DOM</a:t>
            </a:r>
            <a:endParaRPr lang="en-US" sz="2800" dirty="0"/>
          </a:p>
        </p:txBody>
      </p:sp>
      <p:sp>
        <p:nvSpPr>
          <p:cNvPr id="3" name="Content Placeholder 2"/>
          <p:cNvSpPr>
            <a:spLocks noGrp="1"/>
          </p:cNvSpPr>
          <p:nvPr>
            <p:ph idx="1"/>
          </p:nvPr>
        </p:nvSpPr>
        <p:spPr>
          <a:xfrm>
            <a:off x="457200" y="1143000"/>
            <a:ext cx="8229600" cy="4525963"/>
          </a:xfrm>
        </p:spPr>
        <p:txBody>
          <a:bodyPr>
            <a:normAutofit/>
          </a:bodyPr>
          <a:lstStyle/>
          <a:p>
            <a:pPr>
              <a:buNone/>
            </a:pPr>
            <a:r>
              <a:rPr lang="en-US" sz="1800" dirty="0" smtClean="0"/>
              <a:t>The Document Object Model (DOM) is a cross-platform and language-independent interface that treats an XML or HTML document as a tree structure wherein each node is an object representing a part of the document. The DOM represents a document with a logical tree. Each branch of the tree ends in a node, and each node contains objects. DOM methods allow programmatic access to the tree; with them one can change the structure, style or content of a document. Nodes can have event handlers attached to them. Once an event is triggered, the event handlers get executed.</a:t>
            </a:r>
          </a:p>
          <a:p>
            <a:pPr>
              <a:buNone/>
            </a:pPr>
            <a:endParaRPr lang="en-US" sz="1800" dirty="0" smtClean="0"/>
          </a:p>
          <a:p>
            <a:pPr>
              <a:buNone/>
            </a:pPr>
            <a:endParaRPr lang="en-US" sz="1800" dirty="0" smtClean="0"/>
          </a:p>
          <a:p>
            <a:pPr>
              <a:buNone/>
            </a:pPr>
            <a:endParaRPr lang="en-US" sz="1800" dirty="0"/>
          </a:p>
          <a:p>
            <a:pPr>
              <a:buNone/>
            </a:pPr>
            <a:endParaRPr lang="en-US" sz="1800" dirty="0"/>
          </a:p>
        </p:txBody>
      </p:sp>
      <p:pic>
        <p:nvPicPr>
          <p:cNvPr id="4" name="Picture 3" descr="pic_htmltree.gif"/>
          <p:cNvPicPr>
            <a:picLocks noChangeAspect="1"/>
          </p:cNvPicPr>
          <p:nvPr/>
        </p:nvPicPr>
        <p:blipFill>
          <a:blip r:embed="rId2"/>
          <a:stretch>
            <a:fillRect/>
          </a:stretch>
        </p:blipFill>
        <p:spPr>
          <a:xfrm>
            <a:off x="2257425" y="3409950"/>
            <a:ext cx="5186040" cy="2838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grayscl/>
          </a:blip>
          <a:srcRect/>
          <a:stretch>
            <a:fillRect/>
          </a:stretch>
        </p:blipFill>
        <p:spPr bwMode="auto">
          <a:xfrm>
            <a:off x="609600" y="685800"/>
            <a:ext cx="8153400" cy="130422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grayscl/>
          </a:blip>
          <a:srcRect/>
          <a:stretch>
            <a:fillRect/>
          </a:stretch>
        </p:blipFill>
        <p:spPr bwMode="auto">
          <a:xfrm>
            <a:off x="609600" y="2438400"/>
            <a:ext cx="8077200" cy="172842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grayscl/>
          </a:blip>
          <a:srcRect/>
          <a:stretch>
            <a:fillRect/>
          </a:stretch>
        </p:blipFill>
        <p:spPr bwMode="auto">
          <a:xfrm>
            <a:off x="609600" y="4550596"/>
            <a:ext cx="8229600" cy="192640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Javascript Form Validation</a:t>
            </a:r>
            <a:endParaRPr lang="en-US" sz="2400" dirty="0"/>
          </a:p>
        </p:txBody>
      </p:sp>
      <p:sp>
        <p:nvSpPr>
          <p:cNvPr id="3" name="Content Placeholder 2"/>
          <p:cNvSpPr>
            <a:spLocks noGrp="1"/>
          </p:cNvSpPr>
          <p:nvPr>
            <p:ph idx="1"/>
          </p:nvPr>
        </p:nvSpPr>
        <p:spPr>
          <a:xfrm>
            <a:off x="457200" y="1066800"/>
            <a:ext cx="8229600" cy="4525963"/>
          </a:xfrm>
        </p:spPr>
        <p:txBody>
          <a:bodyPr>
            <a:normAutofit/>
          </a:bodyPr>
          <a:lstStyle/>
          <a:p>
            <a:pPr>
              <a:buNone/>
            </a:pPr>
            <a:r>
              <a:rPr lang="en-US" sz="1800" dirty="0"/>
              <a:t>J</a:t>
            </a:r>
            <a:r>
              <a:rPr lang="en-US" sz="1800" dirty="0" smtClean="0"/>
              <a:t>avaScript provides a way to validate form's data on the client's computer before sending it to the web server. Form validation generally performs two functions.</a:t>
            </a:r>
          </a:p>
          <a:p>
            <a:endParaRPr lang="en-US" sz="1800" dirty="0" smtClean="0"/>
          </a:p>
          <a:p>
            <a:r>
              <a:rPr lang="en-US" sz="1800" dirty="0" smtClean="0"/>
              <a:t>Basic Validation − First of all, the form must be checked to make sure all the mandatory fields are filled in. It would require just a loop through each field in the form and check for data.</a:t>
            </a:r>
          </a:p>
          <a:p>
            <a:endParaRPr lang="en-US" sz="1800" dirty="0" smtClean="0"/>
          </a:p>
          <a:p>
            <a:r>
              <a:rPr lang="en-US" sz="1800" dirty="0" smtClean="0"/>
              <a:t>Data Format Validation − Secondly, the data that is entered must be checked for correct form and value. Your code must include appropriate logic to test correctness of data.</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334000"/>
          </a:xfrm>
        </p:spPr>
        <p:txBody>
          <a:bodyPr>
            <a:noAutofit/>
          </a:bodyPr>
          <a:lstStyle/>
          <a:p>
            <a:pPr>
              <a:buNone/>
            </a:pPr>
            <a:r>
              <a:rPr lang="en-US" sz="1200" dirty="0" smtClean="0"/>
              <a:t>&lt;script type = "text/javascript"&gt;</a:t>
            </a:r>
          </a:p>
          <a:p>
            <a:pPr>
              <a:buNone/>
            </a:pPr>
            <a:r>
              <a:rPr lang="en-US" sz="1200" dirty="0" smtClean="0"/>
              <a:t>      function validate() {</a:t>
            </a:r>
          </a:p>
          <a:p>
            <a:pPr>
              <a:buNone/>
            </a:pPr>
            <a:r>
              <a:rPr lang="en-US" sz="1200" dirty="0" smtClean="0"/>
              <a:t>      </a:t>
            </a:r>
          </a:p>
          <a:p>
            <a:pPr>
              <a:buNone/>
            </a:pPr>
            <a:r>
              <a:rPr lang="en-US" sz="1200" dirty="0" smtClean="0"/>
              <a:t>         if( document.StudentForm.Name.value == "" ) {</a:t>
            </a:r>
          </a:p>
          <a:p>
            <a:pPr>
              <a:buNone/>
            </a:pPr>
            <a:r>
              <a:rPr lang="en-US" sz="1200" dirty="0" smtClean="0"/>
              <a:t>            alert( "Please provide your name!" );</a:t>
            </a:r>
          </a:p>
          <a:p>
            <a:pPr>
              <a:buNone/>
            </a:pPr>
            <a:r>
              <a:rPr lang="en-US" sz="1200" dirty="0" smtClean="0"/>
              <a:t>            document.StudentForm.Name.focus() ;</a:t>
            </a:r>
          </a:p>
          <a:p>
            <a:pPr>
              <a:buNone/>
            </a:pPr>
            <a:r>
              <a:rPr lang="en-US" sz="1200" dirty="0" smtClean="0"/>
              <a:t>            return false;</a:t>
            </a:r>
          </a:p>
          <a:p>
            <a:pPr>
              <a:buNone/>
            </a:pPr>
            <a:r>
              <a:rPr lang="en-US" sz="1200" dirty="0" smtClean="0"/>
              <a:t>         }</a:t>
            </a:r>
          </a:p>
          <a:p>
            <a:pPr>
              <a:buNone/>
            </a:pPr>
            <a:r>
              <a:rPr lang="en-US" sz="1200" dirty="0" smtClean="0"/>
              <a:t>         if( document.StudentForm.Email.value == "" ) {</a:t>
            </a:r>
          </a:p>
          <a:p>
            <a:pPr>
              <a:buNone/>
            </a:pPr>
            <a:r>
              <a:rPr lang="en-US" sz="1200" dirty="0" smtClean="0"/>
              <a:t>            alert( "Please provide your Email!" );</a:t>
            </a:r>
          </a:p>
          <a:p>
            <a:pPr>
              <a:buNone/>
            </a:pPr>
            <a:r>
              <a:rPr lang="en-US" sz="1200" dirty="0" smtClean="0"/>
              <a:t>            document.StudentForm.Email.focus() ;</a:t>
            </a:r>
          </a:p>
          <a:p>
            <a:pPr>
              <a:buNone/>
            </a:pPr>
            <a:r>
              <a:rPr lang="en-US" sz="1200" dirty="0" smtClean="0"/>
              <a:t>            return false;</a:t>
            </a:r>
          </a:p>
          <a:p>
            <a:pPr>
              <a:buNone/>
            </a:pPr>
            <a:r>
              <a:rPr lang="en-US" sz="1200" dirty="0" smtClean="0"/>
              <a:t>         }</a:t>
            </a:r>
          </a:p>
          <a:p>
            <a:pPr>
              <a:buNone/>
            </a:pPr>
            <a:r>
              <a:rPr lang="en-US" sz="1200" dirty="0" smtClean="0"/>
              <a:t>         if( document.StudentForm.Zip.value == "" || isNaN( document.StudentForm.Zip.value ) ||</a:t>
            </a:r>
          </a:p>
          <a:p>
            <a:pPr>
              <a:buNone/>
            </a:pPr>
            <a:r>
              <a:rPr lang="en-US" sz="1200" dirty="0" smtClean="0"/>
              <a:t>            document.StudentForm.Zip.value.length != 5 ) {</a:t>
            </a:r>
          </a:p>
          <a:p>
            <a:pPr>
              <a:buNone/>
            </a:pPr>
            <a:r>
              <a:rPr lang="en-US" sz="1200" dirty="0" smtClean="0"/>
              <a:t>            </a:t>
            </a:r>
          </a:p>
          <a:p>
            <a:pPr>
              <a:buNone/>
            </a:pPr>
            <a:r>
              <a:rPr lang="en-US" sz="1200" dirty="0" smtClean="0"/>
              <a:t>            alert( "Please provide a zip in the format #####." );</a:t>
            </a:r>
          </a:p>
          <a:p>
            <a:pPr>
              <a:buNone/>
            </a:pPr>
            <a:r>
              <a:rPr lang="en-US" sz="1200" dirty="0" smtClean="0"/>
              <a:t>            document.StudentForm.Zip.focus() ;</a:t>
            </a:r>
          </a:p>
          <a:p>
            <a:pPr>
              <a:buNone/>
            </a:pPr>
            <a:r>
              <a:rPr lang="en-US" sz="1200" dirty="0" smtClean="0"/>
              <a:t>            return false;</a:t>
            </a:r>
          </a:p>
          <a:p>
            <a:pPr>
              <a:buNone/>
            </a:pPr>
            <a:r>
              <a:rPr lang="en-US" sz="1200" dirty="0" smtClean="0"/>
              <a:t>         }</a:t>
            </a:r>
          </a:p>
          <a:p>
            <a:pPr>
              <a:buNone/>
            </a:pPr>
            <a:r>
              <a:rPr lang="en-US" sz="1200" dirty="0" smtClean="0"/>
              <a:t>         if( document.StudentForm.Country.value == "-1" ) {</a:t>
            </a:r>
          </a:p>
          <a:p>
            <a:pPr>
              <a:buNone/>
            </a:pPr>
            <a:r>
              <a:rPr lang="en-US" sz="1200" dirty="0" smtClean="0"/>
              <a:t>            alert( "Please provide your country!" );</a:t>
            </a:r>
          </a:p>
          <a:p>
            <a:pPr>
              <a:buNone/>
            </a:pPr>
            <a:r>
              <a:rPr lang="en-US" sz="1200" dirty="0" smtClean="0"/>
              <a:t>            return false;</a:t>
            </a:r>
          </a:p>
          <a:p>
            <a:pPr>
              <a:buNone/>
            </a:pPr>
            <a:r>
              <a:rPr lang="en-US" sz="1200" dirty="0" smtClean="0"/>
              <a:t>         }</a:t>
            </a:r>
          </a:p>
          <a:p>
            <a:pPr>
              <a:buNone/>
            </a:pPr>
            <a:r>
              <a:rPr lang="en-US" sz="1200" dirty="0" smtClean="0"/>
              <a:t>         return true;</a:t>
            </a:r>
          </a:p>
          <a:p>
            <a:pPr>
              <a:buNone/>
            </a:pPr>
            <a:r>
              <a:rPr lang="en-US" sz="1200" dirty="0" smtClean="0"/>
              <a:t>      }</a:t>
            </a:r>
          </a:p>
          <a:p>
            <a:pPr>
              <a:buNone/>
            </a:pPr>
            <a:r>
              <a:rPr lang="en-US" sz="1200" dirty="0" smtClean="0"/>
              <a:t>&lt;/script&gt;</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Query</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buNone/>
            </a:pPr>
            <a:r>
              <a:rPr lang="en-US" sz="1800" dirty="0" smtClean="0"/>
              <a:t>jQuery is a fast, small and feature-rich JavaScript library included in a single .js file.</a:t>
            </a:r>
          </a:p>
          <a:p>
            <a:pPr>
              <a:buNone/>
            </a:pPr>
            <a:r>
              <a:rPr lang="en-US" sz="1800" dirty="0" smtClean="0"/>
              <a:t>jQuery makes a web developer's life easy. It provides many built-in functions using which you can accomplish various tasks easily and quickly.</a:t>
            </a:r>
          </a:p>
          <a:p>
            <a:pPr>
              <a:buNone/>
            </a:pPr>
            <a:endParaRPr lang="en-US" sz="1800" dirty="0"/>
          </a:p>
          <a:p>
            <a:pPr>
              <a:buNone/>
            </a:pPr>
            <a:r>
              <a:rPr lang="en-US" sz="1800" b="1" dirty="0" smtClean="0"/>
              <a:t>jQuery Important Features</a:t>
            </a:r>
          </a:p>
          <a:p>
            <a:pPr>
              <a:buNone/>
            </a:pPr>
            <a:r>
              <a:rPr lang="en-US" sz="1800" dirty="0" smtClean="0"/>
              <a:t>DOM Selection: jQuery provides Selectors to retrieve DOM element based on different criteria like tag name, id, css class name, attribute name, value, nth child in hierarchy etc.</a:t>
            </a:r>
          </a:p>
          <a:p>
            <a:pPr>
              <a:buNone/>
            </a:pPr>
            <a:r>
              <a:rPr lang="en-US" sz="1800" dirty="0" smtClean="0"/>
              <a:t>DOM Manipulation: You can manipulate DOM elements using various built-in jQuery functions. For example, adding or removing elements, modifying html content, css class etc.</a:t>
            </a:r>
          </a:p>
          <a:p>
            <a:pPr>
              <a:buNone/>
            </a:pPr>
            <a:r>
              <a:rPr lang="en-US" sz="1800" dirty="0" smtClean="0"/>
              <a:t>Special Effects: You can apply special effects to DOM elements like show or hide elements, fade-in or fade-out of visibility, sliding effect, animation etc.</a:t>
            </a:r>
          </a:p>
          <a:p>
            <a:pPr>
              <a:buNone/>
            </a:pPr>
            <a:r>
              <a:rPr lang="en-US" sz="1800" dirty="0" smtClean="0"/>
              <a:t>Events: jQuery library includes functions which are equivalent to DOM events like click, dblclick, mouseenter, mouseleave, blur, keyup, keydown etc. These functions automatically handle cross-browser issues.</a:t>
            </a:r>
          </a:p>
          <a:p>
            <a:pPr>
              <a:buNone/>
            </a:pPr>
            <a:r>
              <a:rPr lang="en-US" sz="1800" dirty="0" smtClean="0"/>
              <a:t>Ajax: jQuery also includes easy to use AJAX functions to load data from servers without reloading whole page.</a:t>
            </a:r>
          </a:p>
          <a:p>
            <a:pPr>
              <a:buNone/>
            </a:pPr>
            <a:r>
              <a:rPr lang="en-US" sz="1800" dirty="0" smtClean="0"/>
              <a:t>Cross-browser support: jQuery library automatically handles cross-browser issues, so the user does not have to worry about it. </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pPr>
              <a:buNone/>
            </a:pPr>
            <a:r>
              <a:rPr lang="en-US" sz="1800" dirty="0" smtClean="0"/>
              <a:t>				Advantages of jQuery</a:t>
            </a:r>
          </a:p>
          <a:p>
            <a:pPr>
              <a:buNone/>
            </a:pPr>
            <a:endParaRPr lang="en-US" sz="1800" dirty="0" smtClean="0"/>
          </a:p>
          <a:p>
            <a:pPr>
              <a:buNone/>
            </a:pPr>
            <a:r>
              <a:rPr lang="en-US" sz="1800" dirty="0" smtClean="0"/>
              <a:t>Easy to learn: jQuery is easy to learn because it supports same JavaScript style coding.</a:t>
            </a:r>
          </a:p>
          <a:p>
            <a:pPr>
              <a:buNone/>
            </a:pPr>
            <a:r>
              <a:rPr lang="en-US" sz="1800" dirty="0" smtClean="0"/>
              <a:t>Write less do more: jQuery provides a rich set of features that increase developers' productivity by writing less and readable code.</a:t>
            </a:r>
          </a:p>
          <a:p>
            <a:pPr>
              <a:buNone/>
            </a:pPr>
            <a:r>
              <a:rPr lang="en-US" sz="1800" dirty="0" smtClean="0"/>
              <a:t>Excellent API Documentation: jQuery provides excellent online API documentation.</a:t>
            </a:r>
          </a:p>
          <a:p>
            <a:pPr>
              <a:buNone/>
            </a:pPr>
            <a:r>
              <a:rPr lang="en-US" sz="1800" dirty="0" smtClean="0"/>
              <a:t>Cross-browser support: jQuery provides excellent cross-browser support without writing extra code.</a:t>
            </a:r>
          </a:p>
          <a:p>
            <a:pPr>
              <a:buNone/>
            </a:pPr>
            <a:r>
              <a:rPr lang="en-US" sz="1800" dirty="0" smtClean="0"/>
              <a:t>Unobtrusive: jQuery is unobtrusive which allows separation of concerns by separating html and jQuery code.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a:bodyPr>
          <a:lstStyle/>
          <a:p>
            <a:r>
              <a:rPr lang="en-US" sz="3200" dirty="0" smtClean="0"/>
              <a:t>Client Side Web technologies</a:t>
            </a:r>
            <a:endParaRPr lang="en-US" sz="3200" dirty="0"/>
          </a:p>
        </p:txBody>
      </p:sp>
      <p:sp>
        <p:nvSpPr>
          <p:cNvPr id="3" name="Content Placeholder 2"/>
          <p:cNvSpPr>
            <a:spLocks noGrp="1"/>
          </p:cNvSpPr>
          <p:nvPr>
            <p:ph idx="1"/>
          </p:nvPr>
        </p:nvSpPr>
        <p:spPr>
          <a:xfrm>
            <a:off x="457200" y="1066800"/>
            <a:ext cx="8229600" cy="5257800"/>
          </a:xfrm>
        </p:spPr>
        <p:txBody>
          <a:bodyPr>
            <a:normAutofit fontScale="85000" lnSpcReduction="10000"/>
          </a:bodyPr>
          <a:lstStyle/>
          <a:p>
            <a:pPr>
              <a:buNone/>
            </a:pPr>
            <a:r>
              <a:rPr lang="en-US" sz="2000" dirty="0" smtClean="0"/>
              <a:t>ASP.NET Core MVC Web applications typically rely on client-side web </a:t>
            </a:r>
          </a:p>
          <a:p>
            <a:pPr>
              <a:buNone/>
            </a:pPr>
            <a:r>
              <a:rPr lang="en-US" sz="2000" dirty="0" smtClean="0"/>
              <a:t>technologies like HTML, CSS, and JavaScript. By separating the content of the </a:t>
            </a:r>
          </a:p>
          <a:p>
            <a:pPr>
              <a:buNone/>
            </a:pPr>
            <a:r>
              <a:rPr lang="en-US" sz="2000" dirty="0" smtClean="0"/>
              <a:t>page (the HTML) from its layout and styling (the CSS), and its behavior (via </a:t>
            </a:r>
          </a:p>
          <a:p>
            <a:pPr>
              <a:buNone/>
            </a:pPr>
            <a:r>
              <a:rPr lang="en-US" sz="2000" dirty="0" smtClean="0"/>
              <a:t>JavaScript), complex web apps can leverage the Separation of Concerns </a:t>
            </a:r>
          </a:p>
          <a:p>
            <a:pPr>
              <a:buNone/>
            </a:pPr>
            <a:r>
              <a:rPr lang="en-US" sz="2000" dirty="0" smtClean="0"/>
              <a:t>principle and future modifications to the structure, design, or behavior of the</a:t>
            </a:r>
          </a:p>
          <a:p>
            <a:pPr>
              <a:buNone/>
            </a:pPr>
            <a:r>
              <a:rPr lang="en-US" sz="2000" dirty="0" smtClean="0"/>
              <a:t> application can be made more easily.</a:t>
            </a:r>
          </a:p>
          <a:p>
            <a:pPr>
              <a:buNone/>
            </a:pPr>
            <a:endParaRPr lang="en-US" sz="2000" dirty="0" smtClean="0"/>
          </a:p>
          <a:p>
            <a:pPr>
              <a:buNone/>
            </a:pPr>
            <a:r>
              <a:rPr lang="en-US" sz="2000" dirty="0" smtClean="0"/>
              <a:t>HTML (Hyper Text Markup Language): </a:t>
            </a:r>
          </a:p>
          <a:p>
            <a:pPr>
              <a:buNone/>
            </a:pPr>
            <a:r>
              <a:rPr lang="en-US" sz="2000" dirty="0" smtClean="0"/>
              <a:t>	HTML (HyperText Markup Language) is the most basic building block of the Web. </a:t>
            </a:r>
          </a:p>
          <a:p>
            <a:pPr>
              <a:buNone/>
            </a:pPr>
            <a:r>
              <a:rPr lang="en-US" sz="2000" dirty="0" smtClean="0"/>
              <a:t>      "Hypertext"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p>
          <a:p>
            <a:pPr>
              <a:buNone/>
            </a:pPr>
            <a:r>
              <a:rPr lang="en-US" sz="2000" dirty="0"/>
              <a:t>	</a:t>
            </a:r>
            <a:r>
              <a:rPr lang="en-US" sz="2000" dirty="0" smtClean="0"/>
              <a:t>It is the standard markup language used to create web pages and web applications. Its elements form the building blocks of pages, representing formatted text, images, form inputs, and other structures. When a browser makes a request to a URL, whether fetching a page or an application, the first thing that is returned is an HTML document. This HTML document may reference or include additional information about its look and layout in the form of CSS, or behavior in the form of JavaScript.</a:t>
            </a:r>
          </a:p>
          <a:p>
            <a:pPr>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using jQuery</a:t>
            </a:r>
            <a:endParaRPr lang="en-US" dirty="0"/>
          </a:p>
        </p:txBody>
      </p:sp>
      <p:sp>
        <p:nvSpPr>
          <p:cNvPr id="3" name="Content Placeholder 2"/>
          <p:cNvSpPr>
            <a:spLocks noGrp="1"/>
          </p:cNvSpPr>
          <p:nvPr>
            <p:ph idx="1"/>
          </p:nvPr>
        </p:nvSpPr>
        <p:spPr/>
        <p:txBody>
          <a:bodyPr>
            <a:normAutofit/>
          </a:bodyPr>
          <a:lstStyle/>
          <a:p>
            <a:pPr>
              <a:buNone/>
            </a:pPr>
            <a:r>
              <a:rPr lang="en-US" sz="1800" dirty="0" smtClean="0"/>
              <a:t>There are several ways to start using jQuery on your web site. You can:</a:t>
            </a:r>
          </a:p>
          <a:p>
            <a:r>
              <a:rPr lang="en-US" sz="1800" dirty="0" smtClean="0"/>
              <a:t>Download the jQuery library from jQuery.com</a:t>
            </a:r>
          </a:p>
          <a:p>
            <a:r>
              <a:rPr lang="en-US" sz="1800" dirty="0" smtClean="0"/>
              <a:t>Include jQuery from a CDN, like Google</a:t>
            </a:r>
          </a:p>
          <a:p>
            <a:pPr>
              <a:buNone/>
            </a:pPr>
            <a:endParaRPr lang="en-US" sz="1800" dirty="0" smtClean="0"/>
          </a:p>
          <a:p>
            <a:pPr>
              <a:buNone/>
            </a:pPr>
            <a:r>
              <a:rPr lang="en-US" sz="1800" dirty="0" smtClean="0"/>
              <a:t>There are two versions of jQuery available for downloading:</a:t>
            </a:r>
          </a:p>
          <a:p>
            <a:pPr>
              <a:buNone/>
            </a:pPr>
            <a:endParaRPr lang="en-US" sz="1800" dirty="0" smtClean="0"/>
          </a:p>
          <a:p>
            <a:r>
              <a:rPr lang="en-US" sz="1800" dirty="0" smtClean="0"/>
              <a:t>Production version - this is for your live website because it has been minified and compressed</a:t>
            </a:r>
          </a:p>
          <a:p>
            <a:r>
              <a:rPr lang="en-US" sz="1800" dirty="0" smtClean="0"/>
              <a:t>Development version - this is for testing and development (uncompressed and readable code)</a:t>
            </a:r>
          </a:p>
          <a:p>
            <a:pPr>
              <a:buNone/>
            </a:pPr>
            <a:r>
              <a:rPr lang="en-US" sz="1800" dirty="0" smtClean="0"/>
              <a:t>Both versions can be downloaded from jQuery.com.</a:t>
            </a:r>
          </a:p>
          <a:p>
            <a:pPr>
              <a:buNone/>
            </a:pPr>
            <a:endParaRPr lang="en-US" sz="1800" dirty="0"/>
          </a:p>
          <a:p>
            <a:pPr>
              <a:buNone/>
            </a:pPr>
            <a:r>
              <a:rPr lang="en-US" sz="1800" dirty="0" smtClean="0"/>
              <a:t>The jQuery library is a single JavaScript file, and can be referenced with the HTML &lt;script&gt; tag ( that the &lt;script&gt; tag should be inside the &lt;head&gt; section):</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a:buNone/>
            </a:pPr>
            <a:r>
              <a:rPr lang="en-US" sz="1800" dirty="0" smtClean="0"/>
              <a:t>&lt;head&gt;</a:t>
            </a:r>
          </a:p>
          <a:p>
            <a:pPr>
              <a:buNone/>
            </a:pPr>
            <a:r>
              <a:rPr lang="en-US" sz="1800" dirty="0" smtClean="0"/>
              <a:t>&lt;script src="jquery-3.5.1.min.js"&gt;&lt;/script&gt;</a:t>
            </a:r>
          </a:p>
          <a:p>
            <a:pPr>
              <a:buNone/>
            </a:pPr>
            <a:r>
              <a:rPr lang="en-US" sz="1800" dirty="0" smtClean="0"/>
              <a:t>&lt;/head&gt;</a:t>
            </a:r>
          </a:p>
          <a:p>
            <a:pPr>
              <a:buNone/>
            </a:pPr>
            <a:endParaRPr lang="en-US" sz="1800" dirty="0" smtClean="0"/>
          </a:p>
          <a:p>
            <a:pPr>
              <a:buNone/>
            </a:pPr>
            <a:r>
              <a:rPr lang="en-US" sz="1800" dirty="0" smtClean="0"/>
              <a:t>If you don't want to download and host jQuery yourself, you can include it from a CDN (Content Delivery Network).</a:t>
            </a:r>
          </a:p>
          <a:p>
            <a:pPr>
              <a:buNone/>
            </a:pPr>
            <a:r>
              <a:rPr lang="en-US" sz="1800" dirty="0" smtClean="0"/>
              <a:t> jQuery hosted on google:</a:t>
            </a:r>
          </a:p>
          <a:p>
            <a:pPr>
              <a:buNone/>
            </a:pPr>
            <a:endParaRPr lang="en-US" sz="1800" dirty="0"/>
          </a:p>
          <a:p>
            <a:pPr>
              <a:buNone/>
            </a:pPr>
            <a:r>
              <a:rPr lang="en-US" sz="1800" dirty="0" smtClean="0"/>
              <a:t>&lt;head&gt;</a:t>
            </a:r>
          </a:p>
          <a:p>
            <a:pPr>
              <a:buNone/>
            </a:pPr>
            <a:r>
              <a:rPr lang="en-US" sz="1800" dirty="0" smtClean="0"/>
              <a:t>&lt;script src="https://ajax.googleapis.com/ajax/libs/jquery/3.5.1/jquery.min.js"&gt;&lt;/script&gt;</a:t>
            </a:r>
          </a:p>
          <a:p>
            <a:pPr>
              <a:buNone/>
            </a:pPr>
            <a:r>
              <a:rPr lang="en-US" sz="1800" dirty="0" smtClean="0"/>
              <a:t>&lt;/head&gt;</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57800"/>
          </a:xfrm>
        </p:spPr>
        <p:txBody>
          <a:bodyPr>
            <a:normAutofit fontScale="62500" lnSpcReduction="20000"/>
          </a:bodyPr>
          <a:lstStyle/>
          <a:p>
            <a:pPr>
              <a:buNone/>
            </a:pPr>
            <a:r>
              <a:rPr lang="en-US" dirty="0" smtClean="0"/>
              <a:t>The jQuery syntax is suited for selecting HTML elements and performing some action on the element(s).</a:t>
            </a:r>
          </a:p>
          <a:p>
            <a:pPr>
              <a:buNone/>
            </a:pPr>
            <a:endParaRPr lang="en-US" dirty="0" smtClean="0"/>
          </a:p>
          <a:p>
            <a:pPr>
              <a:buNone/>
            </a:pPr>
            <a:r>
              <a:rPr lang="en-US" dirty="0" smtClean="0"/>
              <a:t>Basic syntax is: $(selector).action()</a:t>
            </a:r>
          </a:p>
          <a:p>
            <a:pPr>
              <a:buNone/>
            </a:pPr>
            <a:endParaRPr lang="en-US" dirty="0" smtClean="0"/>
          </a:p>
          <a:p>
            <a:pPr>
              <a:buNone/>
            </a:pPr>
            <a:r>
              <a:rPr lang="en-US" dirty="0" smtClean="0"/>
              <a:t>A $ sign to define/access jQuery</a:t>
            </a:r>
          </a:p>
          <a:p>
            <a:pPr>
              <a:buNone/>
            </a:pPr>
            <a:r>
              <a:rPr lang="en-US" dirty="0" smtClean="0"/>
              <a:t>A (selector) to "query (or find)" HTML elements</a:t>
            </a:r>
          </a:p>
          <a:p>
            <a:pPr>
              <a:buNone/>
            </a:pPr>
            <a:r>
              <a:rPr lang="en-US" dirty="0" smtClean="0"/>
              <a:t>A jQuery action() to be performed on the element(s)</a:t>
            </a:r>
          </a:p>
          <a:p>
            <a:pPr>
              <a:buNone/>
            </a:pPr>
            <a:r>
              <a:rPr lang="en-US" dirty="0" smtClean="0"/>
              <a:t>Examples:</a:t>
            </a:r>
          </a:p>
          <a:p>
            <a:pPr>
              <a:buNone/>
            </a:pPr>
            <a:endParaRPr lang="en-US" dirty="0" smtClean="0"/>
          </a:p>
          <a:p>
            <a:pPr>
              <a:buNone/>
            </a:pPr>
            <a:r>
              <a:rPr lang="en-US" dirty="0" smtClean="0"/>
              <a:t>$(this).hide() - hides the current element.</a:t>
            </a:r>
          </a:p>
          <a:p>
            <a:pPr>
              <a:buNone/>
            </a:pPr>
            <a:endParaRPr lang="en-US" dirty="0" smtClean="0"/>
          </a:p>
          <a:p>
            <a:pPr>
              <a:buNone/>
            </a:pPr>
            <a:r>
              <a:rPr lang="en-US" dirty="0" smtClean="0"/>
              <a:t>$("p").hide() - hides all &lt;p&gt; elements.</a:t>
            </a:r>
          </a:p>
          <a:p>
            <a:pPr>
              <a:buNone/>
            </a:pPr>
            <a:endParaRPr lang="en-US" dirty="0" smtClean="0"/>
          </a:p>
          <a:p>
            <a:pPr>
              <a:buNone/>
            </a:pPr>
            <a:r>
              <a:rPr lang="en-US" dirty="0" smtClean="0"/>
              <a:t>$(".links").hide() - hides all elements with class="links".</a:t>
            </a:r>
          </a:p>
          <a:p>
            <a:pPr>
              <a:buNone/>
            </a:pPr>
            <a:endParaRPr lang="en-US" dirty="0" smtClean="0"/>
          </a:p>
          <a:p>
            <a:pPr>
              <a:buNone/>
            </a:pPr>
            <a:r>
              <a:rPr lang="en-US" dirty="0" smtClean="0"/>
              <a:t>$("#resetButton").hide() - hides the element with id= "resetButton".</a:t>
            </a:r>
          </a:p>
          <a:p>
            <a:pPr>
              <a:buNone/>
            </a:pPr>
            <a:endParaRPr lang="en-US"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Document Ready Event</a:t>
            </a:r>
            <a:endParaRPr lang="en-US" sz="2800" dirty="0"/>
          </a:p>
        </p:txBody>
      </p:sp>
      <p:sp>
        <p:nvSpPr>
          <p:cNvPr id="3" name="Content Placeholder 2"/>
          <p:cNvSpPr>
            <a:spLocks noGrp="1"/>
          </p:cNvSpPr>
          <p:nvPr>
            <p:ph idx="1"/>
          </p:nvPr>
        </p:nvSpPr>
        <p:spPr/>
        <p:txBody>
          <a:bodyPr>
            <a:normAutofit lnSpcReduction="10000"/>
          </a:bodyPr>
          <a:lstStyle/>
          <a:p>
            <a:pPr>
              <a:buNone/>
            </a:pPr>
            <a:r>
              <a:rPr lang="en-US" sz="1800" dirty="0" smtClean="0"/>
              <a:t>Before you can safely use jQuery to do anything to your page, you need to ensure that the page is in a state where it's ready to be manipulated. With jQuery, it can be accomplished  by putting your code in a function, and then passing that function to $(document).ready()</a:t>
            </a:r>
          </a:p>
          <a:p>
            <a:pPr>
              <a:buNone/>
            </a:pPr>
            <a:r>
              <a:rPr lang="en-US" sz="1800" dirty="0" smtClean="0"/>
              <a:t>$(document).ready(function(){</a:t>
            </a:r>
          </a:p>
          <a:p>
            <a:pPr>
              <a:buNone/>
            </a:pPr>
            <a:r>
              <a:rPr lang="en-US" sz="1800" dirty="0" smtClean="0"/>
              <a:t>  // jQuery  methods</a:t>
            </a:r>
          </a:p>
          <a:p>
            <a:pPr>
              <a:buNone/>
            </a:pPr>
            <a:r>
              <a:rPr lang="en-US" sz="1800" dirty="0" smtClean="0"/>
              <a:t>});</a:t>
            </a:r>
          </a:p>
          <a:p>
            <a:pPr>
              <a:buNone/>
            </a:pPr>
            <a:r>
              <a:rPr lang="en-US" sz="1800" dirty="0" smtClean="0"/>
              <a:t>To prevent any jQuery code from running before the document is finished loading (is</a:t>
            </a:r>
          </a:p>
          <a:p>
            <a:pPr>
              <a:buNone/>
            </a:pPr>
            <a:r>
              <a:rPr lang="en-US" sz="1800" dirty="0" smtClean="0"/>
              <a:t> ready). It is good practice to wait for the document to be fully loaded and ready before working with it.</a:t>
            </a:r>
          </a:p>
          <a:p>
            <a:pPr>
              <a:buNone/>
            </a:pPr>
            <a:endParaRPr lang="en-US" sz="1800" dirty="0" smtClean="0"/>
          </a:p>
          <a:p>
            <a:pPr>
              <a:buNone/>
            </a:pPr>
            <a:r>
              <a:rPr lang="en-US" sz="1800" dirty="0"/>
              <a:t>A</a:t>
            </a:r>
            <a:r>
              <a:rPr lang="en-US" sz="1800" dirty="0" smtClean="0"/>
              <a:t>ctions that can be failed  if methods are run before the document is fully loaded:</a:t>
            </a:r>
          </a:p>
          <a:p>
            <a:pPr>
              <a:buNone/>
            </a:pPr>
            <a:endParaRPr lang="en-US" sz="1800" dirty="0" smtClean="0"/>
          </a:p>
          <a:p>
            <a:r>
              <a:rPr lang="en-US" sz="1800" dirty="0" smtClean="0"/>
              <a:t>Trying to hide an element that is not created yet</a:t>
            </a:r>
          </a:p>
          <a:p>
            <a:r>
              <a:rPr lang="en-US" sz="1800" dirty="0" smtClean="0"/>
              <a:t>Trying to get the size of an image that is not loaded yet</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jQuery Selectors</a:t>
            </a:r>
            <a:br>
              <a:rPr lang="en-US" sz="2400" dirty="0" smtClean="0"/>
            </a:br>
            <a:endParaRPr lang="en-US" sz="2400"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a:buNone/>
            </a:pPr>
            <a:r>
              <a:rPr lang="en-US" sz="1800" dirty="0" smtClean="0"/>
              <a:t>The jQuery selector enables you to find DOM elements in your web page. Most of the times you will start with selector function $() in the jQuery.</a:t>
            </a:r>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smtClean="0"/>
          </a:p>
          <a:p>
            <a:pPr>
              <a:buNone/>
            </a:pPr>
            <a:r>
              <a:rPr lang="en-US" sz="1800" dirty="0" smtClean="0"/>
              <a:t>$(document).ready(function(){</a:t>
            </a:r>
          </a:p>
          <a:p>
            <a:pPr>
              <a:buNone/>
            </a:pPr>
            <a:r>
              <a:rPr lang="en-US" sz="1800" dirty="0" smtClean="0"/>
              <a:t>  $(“#button").click(function(){</a:t>
            </a:r>
          </a:p>
          <a:p>
            <a:pPr>
              <a:buNone/>
            </a:pPr>
            <a:r>
              <a:rPr lang="en-US" sz="1800" dirty="0" smtClean="0"/>
              <a:t>    $("p").hide();</a:t>
            </a:r>
          </a:p>
          <a:p>
            <a:pPr>
              <a:buNone/>
            </a:pPr>
            <a:r>
              <a:rPr lang="en-US" sz="1800" dirty="0" smtClean="0"/>
              <a:t>  });</a:t>
            </a:r>
          </a:p>
          <a:p>
            <a:pPr>
              <a:buNone/>
            </a:pPr>
            <a:r>
              <a:rPr lang="en-US" sz="1800" dirty="0" smtClean="0"/>
              <a:t>});</a:t>
            </a:r>
          </a:p>
          <a:p>
            <a:pPr>
              <a:buNone/>
            </a:pPr>
            <a:endParaRPr lang="en-US" sz="1800" dirty="0" smtClean="0"/>
          </a:p>
          <a:p>
            <a:pPr>
              <a:buNone/>
            </a:pPr>
            <a:endParaRPr lang="en-US" sz="1800" dirty="0"/>
          </a:p>
        </p:txBody>
      </p:sp>
      <p:pic>
        <p:nvPicPr>
          <p:cNvPr id="4" name="Picture 3" descr="jq-element-selector.png"/>
          <p:cNvPicPr>
            <a:picLocks noChangeAspect="1"/>
          </p:cNvPicPr>
          <p:nvPr/>
        </p:nvPicPr>
        <p:blipFill>
          <a:blip r:embed="rId2"/>
          <a:stretch>
            <a:fillRect/>
          </a:stretch>
        </p:blipFill>
        <p:spPr>
          <a:xfrm>
            <a:off x="1833904" y="1905000"/>
            <a:ext cx="5476191" cy="233333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85000" lnSpcReduction="20000"/>
          </a:bodyPr>
          <a:lstStyle/>
          <a:p>
            <a:pPr>
              <a:buNone/>
            </a:pPr>
            <a:r>
              <a:rPr lang="en-US" sz="2000" b="1" dirty="0"/>
              <a:t>The #id Selector</a:t>
            </a:r>
          </a:p>
          <a:p>
            <a:pPr>
              <a:buNone/>
            </a:pPr>
            <a:r>
              <a:rPr lang="en-US" sz="2000" dirty="0" smtClean="0"/>
              <a:t>	The </a:t>
            </a:r>
            <a:r>
              <a:rPr lang="en-US" sz="2000" dirty="0"/>
              <a:t>jQuery #</a:t>
            </a:r>
            <a:r>
              <a:rPr lang="en-US" sz="2000" i="1" dirty="0"/>
              <a:t>id</a:t>
            </a:r>
            <a:r>
              <a:rPr lang="en-US" sz="2000" dirty="0"/>
              <a:t> selector uses the id attribute of an HTML tag to find the specific element</a:t>
            </a:r>
            <a:r>
              <a:rPr lang="en-US" sz="2000" dirty="0" smtClean="0"/>
              <a:t>.</a:t>
            </a:r>
          </a:p>
          <a:p>
            <a:pPr>
              <a:buNone/>
            </a:pPr>
            <a:r>
              <a:rPr lang="en-US" sz="2000" dirty="0" smtClean="0"/>
              <a:t>$("#closeBtn")</a:t>
            </a:r>
          </a:p>
          <a:p>
            <a:pPr>
              <a:buNone/>
            </a:pPr>
            <a:endParaRPr lang="en-US" sz="2000" dirty="0" smtClean="0"/>
          </a:p>
          <a:p>
            <a:pPr>
              <a:buNone/>
            </a:pPr>
            <a:r>
              <a:rPr lang="en-US" sz="2000" b="1" dirty="0" smtClean="0"/>
              <a:t>The .class Selector</a:t>
            </a:r>
          </a:p>
          <a:p>
            <a:pPr>
              <a:buNone/>
            </a:pPr>
            <a:r>
              <a:rPr lang="en-US" sz="2000" dirty="0" smtClean="0"/>
              <a:t>The jQuery .class selector finds elements with a specific class.</a:t>
            </a:r>
          </a:p>
          <a:p>
            <a:pPr>
              <a:buNone/>
            </a:pPr>
            <a:r>
              <a:rPr lang="en-US" sz="2000" dirty="0" smtClean="0"/>
              <a:t>$(".test")</a:t>
            </a:r>
          </a:p>
          <a:p>
            <a:pPr>
              <a:buNone/>
            </a:pPr>
            <a:endParaRPr lang="en-US" sz="2000" dirty="0"/>
          </a:p>
          <a:p>
            <a:pPr>
              <a:buNone/>
            </a:pPr>
            <a:endParaRPr lang="en-US" sz="2000" dirty="0"/>
          </a:p>
          <a:p>
            <a:pPr>
              <a:buNone/>
            </a:pPr>
            <a:r>
              <a:rPr lang="en-US" sz="2000" dirty="0" smtClean="0"/>
              <a:t>$("*")	Selects all elements	</a:t>
            </a:r>
          </a:p>
          <a:p>
            <a:pPr>
              <a:buNone/>
            </a:pPr>
            <a:r>
              <a:rPr lang="en-US" sz="2000" dirty="0" smtClean="0"/>
              <a:t>$(this)	Selects the current HTML element	</a:t>
            </a:r>
          </a:p>
          <a:p>
            <a:pPr>
              <a:buNone/>
            </a:pPr>
            <a:r>
              <a:rPr lang="en-US" sz="2000" dirty="0" smtClean="0"/>
              <a:t>$("p.intro")	Selects all &lt;p&gt; elements with class="intro"	</a:t>
            </a:r>
          </a:p>
          <a:p>
            <a:pPr>
              <a:buNone/>
            </a:pPr>
            <a:r>
              <a:rPr lang="en-US" sz="2000" dirty="0" smtClean="0"/>
              <a:t>$("p:first")	Selects the first &lt;p&gt; element	</a:t>
            </a:r>
          </a:p>
          <a:p>
            <a:pPr>
              <a:buNone/>
            </a:pPr>
            <a:r>
              <a:rPr lang="en-US" sz="2000" dirty="0" smtClean="0"/>
              <a:t>$("ul li:first")	Selects the first &lt;li&gt; element of the first &lt;ul&gt;	</a:t>
            </a:r>
          </a:p>
          <a:p>
            <a:pPr>
              <a:buNone/>
            </a:pPr>
            <a:r>
              <a:rPr lang="en-US" sz="2000" dirty="0" smtClean="0"/>
              <a:t>$("ul li:first-child")	Selects the first &lt;li&gt; element of every &lt;ul&gt;	</a:t>
            </a:r>
          </a:p>
          <a:p>
            <a:pPr>
              <a:buNone/>
            </a:pPr>
            <a:r>
              <a:rPr lang="en-US" sz="2000" dirty="0" smtClean="0"/>
              <a:t>$("[href]")	Selects all elements with an href attribute</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jQuery Events</a:t>
            </a:r>
            <a:endParaRPr lang="en-US" dirty="0"/>
          </a:p>
        </p:txBody>
      </p:sp>
      <p:sp>
        <p:nvSpPr>
          <p:cNvPr id="3" name="Content Placeholder 2"/>
          <p:cNvSpPr>
            <a:spLocks noGrp="1"/>
          </p:cNvSpPr>
          <p:nvPr>
            <p:ph idx="1"/>
          </p:nvPr>
        </p:nvSpPr>
        <p:spPr>
          <a:xfrm>
            <a:off x="457200" y="1189037"/>
            <a:ext cx="8229600" cy="5135563"/>
          </a:xfrm>
        </p:spPr>
        <p:txBody>
          <a:bodyPr>
            <a:normAutofit fontScale="85000" lnSpcReduction="20000"/>
          </a:bodyPr>
          <a:lstStyle/>
          <a:p>
            <a:pPr>
              <a:buNone/>
            </a:pPr>
            <a:r>
              <a:rPr lang="en-US" sz="2400" dirty="0" smtClean="0"/>
              <a:t> jQuery </a:t>
            </a:r>
            <a:r>
              <a:rPr lang="en-US" sz="2400" dirty="0" smtClean="0"/>
              <a:t>events are the actions that can be detected by your </a:t>
            </a:r>
            <a:r>
              <a:rPr lang="en-US" sz="2400" dirty="0" smtClean="0"/>
              <a:t>web application</a:t>
            </a:r>
            <a:r>
              <a:rPr lang="en-US" sz="2400" dirty="0" smtClean="0"/>
              <a:t>. </a:t>
            </a:r>
            <a:r>
              <a:rPr lang="en-US" sz="2400" dirty="0" smtClean="0"/>
              <a:t>An </a:t>
            </a:r>
            <a:r>
              <a:rPr lang="en-US" sz="2400" dirty="0" smtClean="0"/>
              <a:t>event shows the exact moment when something happens.</a:t>
            </a:r>
          </a:p>
          <a:p>
            <a:pPr>
              <a:buNone/>
            </a:pPr>
            <a:r>
              <a:rPr lang="en-US" sz="2400" dirty="0" smtClean="0"/>
              <a:t>     These </a:t>
            </a:r>
            <a:r>
              <a:rPr lang="en-US" sz="2400" dirty="0" smtClean="0"/>
              <a:t>are some examples of events.</a:t>
            </a:r>
          </a:p>
          <a:p>
            <a:r>
              <a:rPr lang="en-US" sz="2400" dirty="0" smtClean="0"/>
              <a:t>A mouse click</a:t>
            </a:r>
          </a:p>
          <a:p>
            <a:r>
              <a:rPr lang="en-US" sz="2400" dirty="0" smtClean="0"/>
              <a:t>An HTML form submission</a:t>
            </a:r>
          </a:p>
          <a:p>
            <a:r>
              <a:rPr lang="en-US" sz="2400" dirty="0" smtClean="0"/>
              <a:t>A web page loading</a:t>
            </a:r>
          </a:p>
          <a:p>
            <a:r>
              <a:rPr lang="en-US" sz="2400" dirty="0" smtClean="0"/>
              <a:t>A keystroke on the keyboard</a:t>
            </a:r>
          </a:p>
          <a:p>
            <a:r>
              <a:rPr lang="en-US" sz="2400" dirty="0" smtClean="0"/>
              <a:t>Scrolling of the web page etc.</a:t>
            </a:r>
          </a:p>
          <a:p>
            <a:pPr>
              <a:buNone/>
            </a:pPr>
            <a:endParaRPr lang="en-US" sz="2400" dirty="0" smtClean="0"/>
          </a:p>
          <a:p>
            <a:pPr>
              <a:buNone/>
            </a:pPr>
            <a:r>
              <a:rPr lang="en-US" sz="2400" dirty="0" smtClean="0"/>
              <a:t>Most </a:t>
            </a:r>
            <a:r>
              <a:rPr lang="en-US" sz="2400" dirty="0" smtClean="0"/>
              <a:t>of the DOM events have an equivalent jQuery method. To assign a click events to all paragraph on a page.</a:t>
            </a:r>
            <a:br>
              <a:rPr lang="en-US" sz="2400" dirty="0" smtClean="0"/>
            </a:br>
            <a:r>
              <a:rPr lang="en-US" sz="2400" dirty="0" smtClean="0"/>
              <a:t>$("p").click</a:t>
            </a:r>
            <a:r>
              <a:rPr lang="en-US" sz="2400" dirty="0" smtClean="0"/>
              <a:t>();</a:t>
            </a:r>
          </a:p>
          <a:p>
            <a:pPr>
              <a:buNone/>
            </a:pPr>
            <a:endParaRPr lang="en-US" sz="2400" dirty="0" smtClean="0"/>
          </a:p>
          <a:p>
            <a:pPr>
              <a:buNone/>
            </a:pPr>
            <a:r>
              <a:rPr lang="en-US" sz="2400" dirty="0" smtClean="0"/>
              <a:t>bind a click event </a:t>
            </a:r>
            <a:r>
              <a:rPr lang="en-US" sz="2400" dirty="0" smtClean="0"/>
              <a:t>on a button </a:t>
            </a:r>
          </a:p>
          <a:p>
            <a:pPr>
              <a:buNone/>
            </a:pPr>
            <a:r>
              <a:rPr lang="en-US" sz="2400" dirty="0" smtClean="0"/>
              <a:t>$("btn").click( function () { </a:t>
            </a:r>
          </a:p>
          <a:p>
            <a:pPr>
              <a:buNone/>
            </a:pPr>
            <a:r>
              <a:rPr lang="en-US" sz="2400" dirty="0" smtClean="0"/>
              <a:t>   // do something</a:t>
            </a:r>
          </a:p>
          <a:p>
            <a:pPr>
              <a:buNone/>
            </a:pPr>
            <a:r>
              <a:rPr lang="en-US" sz="2400" dirty="0" smtClean="0"/>
              <a:t>});</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Submit a Form Using jQuery</a:t>
            </a:r>
            <a:endParaRPr lang="en-US" sz="3200" dirty="0"/>
          </a:p>
        </p:txBody>
      </p:sp>
      <p:sp>
        <p:nvSpPr>
          <p:cNvPr id="3" name="Content Placeholder 2"/>
          <p:cNvSpPr>
            <a:spLocks noGrp="1"/>
          </p:cNvSpPr>
          <p:nvPr>
            <p:ph idx="1"/>
          </p:nvPr>
        </p:nvSpPr>
        <p:spPr>
          <a:xfrm>
            <a:off x="457200" y="1066800"/>
            <a:ext cx="8229600" cy="5059363"/>
          </a:xfrm>
        </p:spPr>
        <p:txBody>
          <a:bodyPr>
            <a:noAutofit/>
          </a:bodyPr>
          <a:lstStyle/>
          <a:p>
            <a:pPr>
              <a:buNone/>
            </a:pPr>
            <a:r>
              <a:rPr lang="en-US" sz="1600" dirty="0" smtClean="0"/>
              <a:t>&lt;</a:t>
            </a:r>
            <a:r>
              <a:rPr lang="en-US" sz="1600" dirty="0" smtClean="0"/>
              <a:t>script src="https://code.jquery.com/jquery-3.5.1.min.js"&gt;&lt;/script&gt;</a:t>
            </a:r>
          </a:p>
          <a:p>
            <a:pPr>
              <a:buNone/>
            </a:pPr>
            <a:r>
              <a:rPr lang="en-US" sz="1600" dirty="0" smtClean="0"/>
              <a:t>&lt;script&gt;</a:t>
            </a:r>
          </a:p>
          <a:p>
            <a:pPr>
              <a:buNone/>
            </a:pPr>
            <a:r>
              <a:rPr lang="en-US" sz="1600" dirty="0" smtClean="0"/>
              <a:t>$(document).ready(function</a:t>
            </a:r>
            <a:r>
              <a:rPr lang="en-US" sz="1600" dirty="0" smtClean="0"/>
              <a:t>() {</a:t>
            </a:r>
            <a:endParaRPr lang="en-US" sz="1600" dirty="0" smtClean="0"/>
          </a:p>
          <a:p>
            <a:pPr>
              <a:buNone/>
            </a:pPr>
            <a:r>
              <a:rPr lang="en-US" sz="1600" dirty="0" smtClean="0"/>
              <a:t>    </a:t>
            </a:r>
            <a:r>
              <a:rPr lang="en-US" sz="1600" dirty="0" smtClean="0"/>
              <a:t>$("#regBtn</a:t>
            </a:r>
            <a:r>
              <a:rPr lang="en-US" sz="1600" dirty="0" smtClean="0"/>
              <a:t>").click(function</a:t>
            </a:r>
            <a:r>
              <a:rPr lang="en-US" sz="1600" dirty="0" smtClean="0"/>
              <a:t>() {        </a:t>
            </a:r>
            <a:endParaRPr lang="en-US" sz="1600" dirty="0" smtClean="0"/>
          </a:p>
          <a:p>
            <a:pPr>
              <a:buNone/>
            </a:pPr>
            <a:r>
              <a:rPr lang="en-US" sz="1600" dirty="0" smtClean="0"/>
              <a:t>        </a:t>
            </a:r>
            <a:r>
              <a:rPr lang="en-US" sz="1600" dirty="0" smtClean="0"/>
              <a:t>$(“#studnetForm</a:t>
            </a:r>
            <a:r>
              <a:rPr lang="en-US" sz="1600" dirty="0" smtClean="0"/>
              <a:t>").submit(); // Submit the form</a:t>
            </a:r>
          </a:p>
          <a:p>
            <a:pPr>
              <a:buNone/>
            </a:pPr>
            <a:r>
              <a:rPr lang="en-US" sz="1600" dirty="0" smtClean="0"/>
              <a:t>    });</a:t>
            </a:r>
          </a:p>
          <a:p>
            <a:pPr>
              <a:buNone/>
            </a:pPr>
            <a:r>
              <a:rPr lang="en-US" sz="1600" dirty="0" smtClean="0"/>
              <a:t>});</a:t>
            </a:r>
          </a:p>
          <a:p>
            <a:pPr>
              <a:buNone/>
            </a:pPr>
            <a:r>
              <a:rPr lang="en-US" sz="1600" dirty="0" smtClean="0"/>
              <a:t>&lt;/script&gt;</a:t>
            </a:r>
          </a:p>
          <a:p>
            <a:pPr>
              <a:buNone/>
            </a:pPr>
            <a:endParaRPr lang="en-US" sz="1600" dirty="0" smtClean="0"/>
          </a:p>
          <a:p>
            <a:pPr>
              <a:buNone/>
            </a:pPr>
            <a:r>
              <a:rPr lang="en-US" sz="1600" dirty="0" smtClean="0"/>
              <a:t>&lt;</a:t>
            </a:r>
            <a:r>
              <a:rPr lang="en-US" sz="1600" dirty="0" smtClean="0"/>
              <a:t>form action</a:t>
            </a:r>
            <a:r>
              <a:rPr lang="en-US" sz="1600" dirty="0" smtClean="0"/>
              <a:t>=“/student/save" </a:t>
            </a:r>
            <a:r>
              <a:rPr lang="en-US" sz="1600" dirty="0" smtClean="0"/>
              <a:t>method="post" id</a:t>
            </a:r>
            <a:r>
              <a:rPr lang="en-US" sz="1600" dirty="0" smtClean="0"/>
              <a:t>=“studentForm</a:t>
            </a:r>
            <a:r>
              <a:rPr lang="en-US" sz="1600" dirty="0" smtClean="0"/>
              <a:t>"&gt;</a:t>
            </a:r>
          </a:p>
          <a:p>
            <a:pPr>
              <a:buNone/>
            </a:pPr>
            <a:r>
              <a:rPr lang="en-US" sz="1600" dirty="0" smtClean="0"/>
              <a:t>        &lt;label&gt;First Name:&lt;/label&gt;</a:t>
            </a:r>
          </a:p>
          <a:p>
            <a:pPr>
              <a:buNone/>
            </a:pPr>
            <a:r>
              <a:rPr lang="en-US" sz="1600" dirty="0" smtClean="0"/>
              <a:t>        &lt;input type="text" name="first-name</a:t>
            </a:r>
            <a:r>
              <a:rPr lang="en-US" sz="1600" dirty="0" smtClean="0"/>
              <a:t>"&gt;</a:t>
            </a:r>
          </a:p>
          <a:p>
            <a:pPr>
              <a:buNone/>
            </a:pPr>
            <a:r>
              <a:rPr lang="en-US" sz="1600" dirty="0" smtClean="0"/>
              <a:t>        &lt;label&gt;Last </a:t>
            </a:r>
            <a:r>
              <a:rPr lang="en-US" sz="1600" dirty="0" smtClean="0"/>
              <a:t>Name:&lt;/label&gt;</a:t>
            </a:r>
          </a:p>
          <a:p>
            <a:pPr>
              <a:buNone/>
            </a:pPr>
            <a:r>
              <a:rPr lang="en-US" sz="1600" dirty="0" smtClean="0"/>
              <a:t>        &lt;input type="text" name</a:t>
            </a:r>
            <a:r>
              <a:rPr lang="en-US" sz="1600" dirty="0" smtClean="0"/>
              <a:t>=“last-name</a:t>
            </a:r>
            <a:r>
              <a:rPr lang="en-US" sz="1600" dirty="0" smtClean="0"/>
              <a:t>"&gt;</a:t>
            </a:r>
          </a:p>
          <a:p>
            <a:pPr>
              <a:buNone/>
            </a:pPr>
            <a:endParaRPr lang="en-US" sz="1600" dirty="0" smtClean="0"/>
          </a:p>
          <a:p>
            <a:pPr>
              <a:buNone/>
            </a:pPr>
            <a:r>
              <a:rPr lang="en-US" sz="1600" dirty="0" smtClean="0"/>
              <a:t>        &lt;button type="button" id</a:t>
            </a:r>
            <a:r>
              <a:rPr lang="en-US" sz="1600" dirty="0" smtClean="0"/>
              <a:t>=“regBtn</a:t>
            </a:r>
            <a:r>
              <a:rPr lang="en-US" sz="1600" dirty="0" smtClean="0"/>
              <a:t>"&gt;Submit Form&lt;/button&gt;</a:t>
            </a:r>
          </a:p>
          <a:p>
            <a:pPr>
              <a:buNone/>
            </a:pPr>
            <a:r>
              <a:rPr lang="en-US" sz="1600" dirty="0" smtClean="0"/>
              <a:t>    &lt;/form</a:t>
            </a:r>
            <a:r>
              <a:rPr lang="en-US" sz="1600" dirty="0" smtClean="0"/>
              <a:t>&gt;</a:t>
            </a:r>
            <a:endParaRPr lang="en-US" sz="16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dirty="0" smtClean="0"/>
              <a:t>Form Validation With jQuery</a:t>
            </a:r>
            <a:endParaRPr lang="en-US" sz="2400" dirty="0"/>
          </a:p>
        </p:txBody>
      </p:sp>
      <p:sp>
        <p:nvSpPr>
          <p:cNvPr id="3" name="Content Placeholder 2"/>
          <p:cNvSpPr>
            <a:spLocks noGrp="1"/>
          </p:cNvSpPr>
          <p:nvPr>
            <p:ph idx="1"/>
          </p:nvPr>
        </p:nvSpPr>
        <p:spPr>
          <a:xfrm>
            <a:off x="457200" y="1036637"/>
            <a:ext cx="8382000" cy="5440363"/>
          </a:xfrm>
        </p:spPr>
        <p:txBody>
          <a:bodyPr>
            <a:normAutofit fontScale="77500" lnSpcReduction="20000"/>
          </a:bodyPr>
          <a:lstStyle/>
          <a:p>
            <a:pPr>
              <a:buNone/>
            </a:pPr>
            <a:r>
              <a:rPr lang="en-US" sz="1800" dirty="0" smtClean="0"/>
              <a:t>Using a jQuery plugin to validate forms serves a lot of purposes. It gives you additional abilities like easily displaying custom error messages and adding conditional logic to form validation. A validation library can also help you add validation to your HTML forms with minimal or no changes to the markup. The conditions for validity can also be added, removed, or modified at any time with ease</a:t>
            </a:r>
            <a:r>
              <a:rPr lang="en-US" sz="1800" dirty="0" smtClean="0"/>
              <a:t>.</a:t>
            </a:r>
          </a:p>
          <a:p>
            <a:pPr>
              <a:buNone/>
            </a:pPr>
            <a:r>
              <a:rPr lang="en-US" sz="1800" dirty="0" smtClean="0"/>
              <a:t>&lt;script src="https://cdnjs.cloudflare.com/ajax/libs/jquery/3.4.0/jquery.min.js"&gt;&lt;/script&gt;</a:t>
            </a:r>
          </a:p>
          <a:p>
            <a:pPr>
              <a:buNone/>
            </a:pPr>
            <a:r>
              <a:rPr lang="en-US" sz="1800" dirty="0" smtClean="0"/>
              <a:t>&lt;script src="https://cdnjs.cloudflare.com/ajax/libs/jquery-validate/1.19.0/jquery.validate.min.js"&gt;&lt;/script&gt;</a:t>
            </a:r>
          </a:p>
          <a:p>
            <a:pPr>
              <a:buNone/>
            </a:pPr>
            <a:endParaRPr lang="en-US" sz="1800" dirty="0" smtClean="0"/>
          </a:p>
          <a:p>
            <a:pPr>
              <a:buNone/>
            </a:pPr>
            <a:r>
              <a:rPr lang="en-US" sz="1800" dirty="0" smtClean="0"/>
              <a:t>&lt;</a:t>
            </a:r>
            <a:r>
              <a:rPr lang="en-US" sz="1800" dirty="0" smtClean="0"/>
              <a:t>form id="basic-form" action="" method="post"&gt;</a:t>
            </a:r>
          </a:p>
          <a:p>
            <a:pPr>
              <a:buNone/>
            </a:pPr>
            <a:r>
              <a:rPr lang="en-US" sz="1800" dirty="0" smtClean="0"/>
              <a:t>&lt;p&gt;</a:t>
            </a:r>
          </a:p>
          <a:p>
            <a:pPr>
              <a:buNone/>
            </a:pPr>
            <a:r>
              <a:rPr lang="en-US" sz="1800" dirty="0" smtClean="0"/>
              <a:t>&lt;label for="name"&gt;Name &lt;span&gt;(required, at least 3 characters)&lt;/span&gt;&lt;/label&gt;</a:t>
            </a:r>
          </a:p>
          <a:p>
            <a:pPr>
              <a:buNone/>
            </a:pPr>
            <a:r>
              <a:rPr lang="en-US" sz="1800" dirty="0" smtClean="0"/>
              <a:t>&lt;input id="name" name="name" minlength="3" type="text" required&gt;</a:t>
            </a:r>
          </a:p>
          <a:p>
            <a:pPr>
              <a:buNone/>
            </a:pPr>
            <a:r>
              <a:rPr lang="en-US" sz="1800" dirty="0" smtClean="0"/>
              <a:t>&lt;/p&gt;</a:t>
            </a:r>
          </a:p>
          <a:p>
            <a:pPr>
              <a:buNone/>
            </a:pPr>
            <a:r>
              <a:rPr lang="en-US" sz="1800" dirty="0" smtClean="0"/>
              <a:t>&lt;p&gt;</a:t>
            </a:r>
          </a:p>
          <a:p>
            <a:pPr>
              <a:buNone/>
            </a:pPr>
            <a:r>
              <a:rPr lang="en-US" sz="1800" dirty="0" smtClean="0"/>
              <a:t>&lt;label for="email"&gt;E-Mail &lt;span&gt;(required)&lt;/span&gt;&lt;/label&gt;</a:t>
            </a:r>
          </a:p>
          <a:p>
            <a:pPr>
              <a:buNone/>
            </a:pPr>
            <a:r>
              <a:rPr lang="en-US" sz="1800" dirty="0" smtClean="0"/>
              <a:t>&lt;input id="email" type="email" name="email" required&gt;</a:t>
            </a:r>
          </a:p>
          <a:p>
            <a:pPr>
              <a:buNone/>
            </a:pPr>
            <a:r>
              <a:rPr lang="en-US" sz="1800" dirty="0" smtClean="0"/>
              <a:t>&lt;/p&gt;</a:t>
            </a:r>
          </a:p>
          <a:p>
            <a:pPr>
              <a:buNone/>
            </a:pPr>
            <a:r>
              <a:rPr lang="en-US" sz="1800" dirty="0" smtClean="0"/>
              <a:t>&lt;p&gt;</a:t>
            </a:r>
          </a:p>
          <a:p>
            <a:pPr>
              <a:buNone/>
            </a:pPr>
            <a:r>
              <a:rPr lang="en-US" sz="1800" dirty="0" smtClean="0"/>
              <a:t>&lt;input class="submit" type="submit" value="SUBMIT"&gt;</a:t>
            </a:r>
          </a:p>
          <a:p>
            <a:pPr>
              <a:buNone/>
            </a:pPr>
            <a:r>
              <a:rPr lang="en-US" sz="1800" dirty="0" smtClean="0"/>
              <a:t>&lt;/p&gt;</a:t>
            </a:r>
          </a:p>
          <a:p>
            <a:pPr>
              <a:buNone/>
            </a:pPr>
            <a:r>
              <a:rPr lang="en-US" sz="1800" dirty="0" smtClean="0"/>
              <a:t>&lt;/form</a:t>
            </a:r>
            <a:r>
              <a:rPr lang="en-US" sz="1800" dirty="0" smtClean="0"/>
              <a:t>&gt;</a:t>
            </a:r>
          </a:p>
          <a:p>
            <a:pPr>
              <a:buNone/>
            </a:pPr>
            <a:endParaRPr lang="en-US" sz="1800" dirty="0" smtClean="0"/>
          </a:p>
          <a:p>
            <a:pPr>
              <a:buNone/>
            </a:pPr>
            <a:r>
              <a:rPr lang="en-US" sz="1800" dirty="0" smtClean="0"/>
              <a:t>To start validating the form with this plugin, simply add the following JavaScript code on the webpage</a:t>
            </a:r>
            <a:r>
              <a:rPr lang="en-US" sz="1800" dirty="0" smtClean="0"/>
              <a:t>:</a:t>
            </a:r>
          </a:p>
          <a:p>
            <a:pPr>
              <a:buNone/>
            </a:pPr>
            <a:r>
              <a:rPr lang="en-US" sz="1800" dirty="0" smtClean="0"/>
              <a:t>$(document).ready(function() {</a:t>
            </a:r>
          </a:p>
          <a:p>
            <a:pPr>
              <a:buNone/>
            </a:pPr>
            <a:r>
              <a:rPr lang="en-US" sz="1800" dirty="0" smtClean="0"/>
              <a:t>$("#basic-form").validate();</a:t>
            </a:r>
          </a:p>
          <a:p>
            <a:pPr>
              <a:buNone/>
            </a:pPr>
            <a:r>
              <a:rPr lang="en-US" sz="1800" dirty="0" smtClean="0"/>
              <a:t>});</a:t>
            </a:r>
          </a:p>
          <a:p>
            <a:pPr>
              <a:buNone/>
            </a:pPr>
            <a:endParaRPr lang="en-US" sz="1800" dirty="0" smtClean="0"/>
          </a:p>
          <a:p>
            <a:pPr>
              <a:buNone/>
            </a:pP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Add Validation Rules for Input Fields</a:t>
            </a:r>
            <a:endParaRPr lang="en-US" sz="2400" dirty="0"/>
          </a:p>
        </p:txBody>
      </p:sp>
      <p:sp>
        <p:nvSpPr>
          <p:cNvPr id="3" name="Content Placeholder 2"/>
          <p:cNvSpPr>
            <a:spLocks noGrp="1"/>
          </p:cNvSpPr>
          <p:nvPr>
            <p:ph idx="1"/>
          </p:nvPr>
        </p:nvSpPr>
        <p:spPr>
          <a:xfrm>
            <a:off x="457200" y="1219200"/>
            <a:ext cx="8229600" cy="4525963"/>
          </a:xfrm>
        </p:spPr>
        <p:txBody>
          <a:bodyPr>
            <a:noAutofit/>
          </a:bodyPr>
          <a:lstStyle/>
          <a:p>
            <a:pPr>
              <a:buNone/>
            </a:pPr>
            <a:r>
              <a:rPr lang="en-US" sz="1100" dirty="0" smtClean="0"/>
              <a:t>You can also pass some rules to the validate() method in order to determine how the input values are validated. The value of the rules parameter should be an object with key-value pairs. The key in each case is the name of the element that we want to validate. The value of that key is an object which contains a set of rules which will be used for validation</a:t>
            </a:r>
            <a:r>
              <a:rPr lang="en-US" sz="1100" dirty="0" smtClean="0"/>
              <a:t>.</a:t>
            </a:r>
          </a:p>
          <a:p>
            <a:pPr>
              <a:buNone/>
            </a:pPr>
            <a:endParaRPr lang="en-US" sz="1100" dirty="0" smtClean="0"/>
          </a:p>
          <a:p>
            <a:pPr lvl="2">
              <a:buNone/>
            </a:pPr>
            <a:r>
              <a:rPr lang="en-US" sz="900" dirty="0" smtClean="0"/>
              <a:t>$(</a:t>
            </a:r>
            <a:r>
              <a:rPr lang="en-US" sz="900" dirty="0" smtClean="0"/>
              <a:t>document).ready(function() {</a:t>
            </a:r>
          </a:p>
          <a:p>
            <a:pPr lvl="2">
              <a:buNone/>
            </a:pPr>
            <a:r>
              <a:rPr lang="en-US" sz="900" dirty="0" smtClean="0"/>
              <a:t>$("#basic-form").validate({</a:t>
            </a:r>
          </a:p>
          <a:p>
            <a:pPr lvl="2">
              <a:buNone/>
            </a:pPr>
            <a:r>
              <a:rPr lang="en-US" sz="900" dirty="0" smtClean="0"/>
              <a:t>rules: {</a:t>
            </a:r>
          </a:p>
          <a:p>
            <a:pPr lvl="2">
              <a:buNone/>
            </a:pPr>
            <a:r>
              <a:rPr lang="en-US" sz="900" dirty="0" smtClean="0"/>
              <a:t>name : {</a:t>
            </a:r>
          </a:p>
          <a:p>
            <a:pPr lvl="2">
              <a:buNone/>
            </a:pPr>
            <a:r>
              <a:rPr lang="en-US" sz="900" dirty="0" smtClean="0"/>
              <a:t>required: true,</a:t>
            </a:r>
          </a:p>
          <a:p>
            <a:pPr lvl="2">
              <a:buNone/>
            </a:pPr>
            <a:r>
              <a:rPr lang="en-US" sz="900" dirty="0" smtClean="0"/>
              <a:t>minlength: 3</a:t>
            </a:r>
          </a:p>
          <a:p>
            <a:pPr lvl="2">
              <a:buNone/>
            </a:pPr>
            <a:r>
              <a:rPr lang="en-US" sz="900" dirty="0" smtClean="0"/>
              <a:t>},</a:t>
            </a:r>
          </a:p>
          <a:p>
            <a:pPr lvl="2">
              <a:buNone/>
            </a:pPr>
            <a:r>
              <a:rPr lang="en-US" sz="900" dirty="0" smtClean="0"/>
              <a:t>age: {</a:t>
            </a:r>
          </a:p>
          <a:p>
            <a:pPr lvl="2">
              <a:buNone/>
            </a:pPr>
            <a:r>
              <a:rPr lang="en-US" sz="900" dirty="0" smtClean="0"/>
              <a:t>required: true,</a:t>
            </a:r>
          </a:p>
          <a:p>
            <a:pPr lvl="2">
              <a:buNone/>
            </a:pPr>
            <a:r>
              <a:rPr lang="en-US" sz="900" dirty="0" smtClean="0"/>
              <a:t>number: true,</a:t>
            </a:r>
          </a:p>
          <a:p>
            <a:pPr lvl="2">
              <a:buNone/>
            </a:pPr>
            <a:r>
              <a:rPr lang="en-US" sz="900" dirty="0" smtClean="0"/>
              <a:t>min: 18</a:t>
            </a:r>
          </a:p>
          <a:p>
            <a:pPr lvl="2">
              <a:buNone/>
            </a:pPr>
            <a:r>
              <a:rPr lang="en-US" sz="900" dirty="0" smtClean="0"/>
              <a:t>},</a:t>
            </a:r>
          </a:p>
          <a:p>
            <a:pPr lvl="2">
              <a:buNone/>
            </a:pPr>
            <a:r>
              <a:rPr lang="en-US" sz="900" dirty="0" smtClean="0"/>
              <a:t>email: {</a:t>
            </a:r>
          </a:p>
          <a:p>
            <a:pPr lvl="2">
              <a:buNone/>
            </a:pPr>
            <a:r>
              <a:rPr lang="en-US" sz="900" dirty="0" smtClean="0"/>
              <a:t>required: true,</a:t>
            </a:r>
          </a:p>
          <a:p>
            <a:pPr lvl="2">
              <a:buNone/>
            </a:pPr>
            <a:r>
              <a:rPr lang="en-US" sz="900" dirty="0" smtClean="0"/>
              <a:t>email: true</a:t>
            </a:r>
          </a:p>
          <a:p>
            <a:pPr lvl="2">
              <a:buNone/>
            </a:pPr>
            <a:r>
              <a:rPr lang="en-US" sz="900" dirty="0" smtClean="0"/>
              <a:t>},</a:t>
            </a:r>
          </a:p>
          <a:p>
            <a:pPr lvl="2">
              <a:buNone/>
            </a:pPr>
            <a:r>
              <a:rPr lang="en-US" sz="900" dirty="0" smtClean="0"/>
              <a:t>weight: {</a:t>
            </a:r>
          </a:p>
          <a:p>
            <a:pPr lvl="2">
              <a:buNone/>
            </a:pPr>
            <a:r>
              <a:rPr lang="en-US" sz="900" dirty="0" smtClean="0"/>
              <a:t>required: {</a:t>
            </a:r>
          </a:p>
          <a:p>
            <a:pPr lvl="2">
              <a:buNone/>
            </a:pPr>
            <a:r>
              <a:rPr lang="en-US" sz="900" dirty="0" smtClean="0"/>
              <a:t>depends: function(elem) {</a:t>
            </a:r>
          </a:p>
          <a:p>
            <a:pPr lvl="2">
              <a:buNone/>
            </a:pPr>
            <a:r>
              <a:rPr lang="en-US" sz="900" dirty="0" smtClean="0"/>
              <a:t>return $("#age").val() &gt; 50</a:t>
            </a:r>
          </a:p>
          <a:p>
            <a:pPr lvl="2">
              <a:buNone/>
            </a:pPr>
            <a:r>
              <a:rPr lang="en-US" sz="900" dirty="0" smtClean="0"/>
              <a:t>}</a:t>
            </a:r>
          </a:p>
          <a:p>
            <a:pPr lvl="2">
              <a:buNone/>
            </a:pPr>
            <a:r>
              <a:rPr lang="en-US" sz="900" dirty="0" smtClean="0"/>
              <a:t>},</a:t>
            </a:r>
          </a:p>
          <a:p>
            <a:pPr lvl="2">
              <a:buNone/>
            </a:pPr>
            <a:r>
              <a:rPr lang="en-US" sz="900" dirty="0" smtClean="0"/>
              <a:t>number: true,</a:t>
            </a:r>
          </a:p>
          <a:p>
            <a:pPr lvl="2">
              <a:buNone/>
            </a:pPr>
            <a:r>
              <a:rPr lang="en-US" sz="900" dirty="0" smtClean="0"/>
              <a:t>min: 0</a:t>
            </a:r>
          </a:p>
          <a:p>
            <a:pPr lvl="2">
              <a:buNone/>
            </a:pPr>
            <a:r>
              <a:rPr lang="en-US" sz="900" dirty="0" smtClean="0"/>
              <a:t>}</a:t>
            </a:r>
          </a:p>
          <a:p>
            <a:pPr lvl="2">
              <a:buNone/>
            </a:pPr>
            <a:r>
              <a:rPr lang="en-US" sz="900" dirty="0" smtClean="0"/>
              <a:t>}</a:t>
            </a:r>
          </a:p>
          <a:p>
            <a:pPr lvl="2">
              <a:buNone/>
            </a:pPr>
            <a:r>
              <a:rPr lang="en-US" sz="900" dirty="0" smtClean="0"/>
              <a:t>});</a:t>
            </a:r>
          </a:p>
          <a:p>
            <a:pPr lvl="2">
              <a:buNone/>
            </a:pPr>
            <a:r>
              <a:rPr lang="en-US" sz="900" dirty="0" smtClean="0"/>
              <a:t>});</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smtClean="0"/>
              <a:t>Basic HTML Document</a:t>
            </a:r>
            <a:endParaRPr lang="en-US" sz="2400" dirty="0"/>
          </a:p>
        </p:txBody>
      </p:sp>
      <p:sp>
        <p:nvSpPr>
          <p:cNvPr id="3" name="Content Placeholder 2"/>
          <p:cNvSpPr>
            <a:spLocks noGrp="1"/>
          </p:cNvSpPr>
          <p:nvPr>
            <p:ph idx="1"/>
          </p:nvPr>
        </p:nvSpPr>
        <p:spPr>
          <a:xfrm>
            <a:off x="457200" y="1066800"/>
            <a:ext cx="8229600" cy="4953000"/>
          </a:xfrm>
        </p:spPr>
        <p:txBody>
          <a:bodyPr>
            <a:noAutofit/>
          </a:bodyPr>
          <a:lstStyle/>
          <a:p>
            <a:pPr>
              <a:buNone/>
            </a:pPr>
            <a:r>
              <a:rPr lang="en-US" sz="1800" dirty="0" smtClean="0"/>
              <a:t>&lt;!DOCTYPE html&gt;</a:t>
            </a:r>
          </a:p>
          <a:p>
            <a:pPr>
              <a:buNone/>
            </a:pPr>
            <a:r>
              <a:rPr lang="en-US" sz="1800" dirty="0" smtClean="0"/>
              <a:t>&lt;html&gt;</a:t>
            </a:r>
          </a:p>
          <a:p>
            <a:pPr>
              <a:buNone/>
            </a:pPr>
            <a:r>
              <a:rPr lang="en-US" sz="1800" dirty="0" smtClean="0"/>
              <a:t>   &lt;head&gt;</a:t>
            </a:r>
          </a:p>
          <a:p>
            <a:pPr>
              <a:buNone/>
            </a:pPr>
            <a:r>
              <a:rPr lang="en-US" sz="1800" dirty="0" smtClean="0"/>
              <a:t>      &lt;title&gt;This is document title&lt;/title&gt;</a:t>
            </a:r>
          </a:p>
          <a:p>
            <a:pPr>
              <a:buNone/>
            </a:pPr>
            <a:r>
              <a:rPr lang="en-US" sz="1800" dirty="0" smtClean="0"/>
              <a:t>   &lt;/head&gt;	</a:t>
            </a:r>
          </a:p>
          <a:p>
            <a:pPr>
              <a:buNone/>
            </a:pPr>
            <a:r>
              <a:rPr lang="en-US" sz="1800" dirty="0" smtClean="0"/>
              <a:t>   &lt;body&gt;</a:t>
            </a:r>
          </a:p>
          <a:p>
            <a:pPr>
              <a:buNone/>
            </a:pPr>
            <a:r>
              <a:rPr lang="en-US" sz="1800" dirty="0" smtClean="0"/>
              <a:t>      &lt;h1&gt;This is a heading&lt;/h1&gt;</a:t>
            </a:r>
          </a:p>
          <a:p>
            <a:pPr>
              <a:buNone/>
            </a:pPr>
            <a:r>
              <a:rPr lang="en-US" sz="1800" dirty="0" smtClean="0"/>
              <a:t>      &lt;p&gt;Hello World !&lt;/p&gt;</a:t>
            </a:r>
          </a:p>
          <a:p>
            <a:pPr>
              <a:buNone/>
            </a:pPr>
            <a:r>
              <a:rPr lang="en-US" sz="1800" dirty="0" smtClean="0"/>
              <a:t>   &lt;/body&gt;	</a:t>
            </a:r>
          </a:p>
          <a:p>
            <a:pPr>
              <a:buNone/>
            </a:pPr>
            <a:r>
              <a:rPr lang="en-US" sz="1800" dirty="0" smtClean="0"/>
              <a:t>&lt;/html&gt;</a:t>
            </a:r>
          </a:p>
          <a:p>
            <a:pPr>
              <a:buNone/>
            </a:pPr>
            <a:endParaRPr lang="en-US" sz="1800" dirty="0"/>
          </a:p>
          <a:p>
            <a:pPr>
              <a:buNone/>
            </a:pPr>
            <a:r>
              <a:rPr lang="en-US" sz="1800" b="1" dirty="0" smtClean="0"/>
              <a:t>How Does HTML Work ?</a:t>
            </a:r>
          </a:p>
          <a:p>
            <a:pPr>
              <a:buNone/>
            </a:pPr>
            <a:r>
              <a:rPr lang="en-US" sz="1800" dirty="0" smtClean="0"/>
              <a:t>HTML documents are files that end with a .html or .htm extension. You can view then</a:t>
            </a:r>
          </a:p>
          <a:p>
            <a:pPr>
              <a:buNone/>
            </a:pPr>
            <a:r>
              <a:rPr lang="en-US" sz="1800" dirty="0" smtClean="0"/>
              <a:t> using any web browser (such as Google Chrome, Safari, or Mozilla Firefox). The </a:t>
            </a:r>
          </a:p>
          <a:p>
            <a:pPr>
              <a:buNone/>
            </a:pPr>
            <a:r>
              <a:rPr lang="en-US" sz="1800" dirty="0" smtClean="0"/>
              <a:t>browser reads the HTML file and renders its content so that internet users can view it.</a:t>
            </a:r>
            <a:endParaRPr lang="en-US"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Legacy web apps with jQuery</a:t>
            </a:r>
            <a:endParaRPr lang="en-US" sz="2800" dirty="0"/>
          </a:p>
        </p:txBody>
      </p:sp>
      <p:sp>
        <p:nvSpPr>
          <p:cNvPr id="3" name="Content Placeholder 2"/>
          <p:cNvSpPr>
            <a:spLocks noGrp="1"/>
          </p:cNvSpPr>
          <p:nvPr>
            <p:ph idx="1"/>
          </p:nvPr>
        </p:nvSpPr>
        <p:spPr/>
        <p:txBody>
          <a:bodyPr>
            <a:normAutofit fontScale="55000" lnSpcReduction="20000"/>
          </a:bodyPr>
          <a:lstStyle/>
          <a:p>
            <a:pPr>
              <a:buNone/>
            </a:pPr>
            <a:endParaRPr lang="en-US" dirty="0" smtClean="0"/>
          </a:p>
          <a:p>
            <a:pPr>
              <a:buNone/>
            </a:pPr>
            <a:r>
              <a:rPr lang="en-US" dirty="0" smtClean="0"/>
              <a:t>Although ancient by JavaScript framework standards, jQuery continues to be a commonly used library for working with HTML/CSS and building applications that make AJAX calls to web APIs. However, jQuery operates at the level of the browser document object model (DOM), and by default offers only an imperative, rather than declarative, model.</a:t>
            </a:r>
          </a:p>
          <a:p>
            <a:pPr>
              <a:buNone/>
            </a:pPr>
            <a:endParaRPr lang="en-US" dirty="0" smtClean="0"/>
          </a:p>
          <a:p>
            <a:pPr>
              <a:buNone/>
            </a:pPr>
            <a:r>
              <a:rPr lang="en-US" dirty="0" smtClean="0"/>
              <a:t>For example, imagine that if a textbox's value exceeds 10, an element on the page should be made visible. In jQuery, this functionality would typically be implemented by writing an event handler with code that would inspect the textbox's value and set the visibility of the target element based on that value. This process is an imperative, code-based approach. Another framework might instead use databinding to bind the visibility of the element to the value of the textbox declaratively. This approach would not require writing any code, but instead only requires decorating the elements involved with data binding attributes. As client-side behaviors grow more complex, data binding approaches frequently result in simpler solutions with less code and conditional complexity.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Most of the features jQuery lacks intrinsically can be added with the addition of other libraries. However, a SPA framework like Angular provides these features in a more integrated fashion, since it's been designed with all of them in mind from the start. Also, jQuery is an imperative library, meaning that you need to call jQuery functions in order to do anything with jQuery. Much of the work and functionality that SPA frameworks provide can be done declaratively, requiring no actual code to be written.</a:t>
            </a:r>
          </a:p>
          <a:p>
            <a:pPr>
              <a:buNone/>
            </a:pPr>
            <a:endParaRPr lang="en-US" dirty="0" smtClean="0"/>
          </a:p>
          <a:p>
            <a:pPr>
              <a:buNone/>
            </a:pPr>
            <a:r>
              <a:rPr lang="en-US" dirty="0" smtClean="0"/>
              <a:t>Data binding is a great example of this functionality. In jQuery, it usually only takes one line of code to get the value of a DOM element or to set an element's value. However, you have to write this code anytime you need to change the value of the element, and sometimes this will occur in multiple functions on a page. Another common example is element visibility. In jQuery, there might be many different places where you'd write code to control whether certain elements were visible. In each of these cases, when using data binding, no code would need to be written. You'd simply bind the value or visibility of the elements in question to a viewmodel on the page, and changes to that viewmodel would automatically be reflected in the bound elements.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a.png"/>
          <p:cNvPicPr>
            <a:picLocks noGrp="1" noChangeAspect="1"/>
          </p:cNvPicPr>
          <p:nvPr>
            <p:ph idx="1"/>
          </p:nvPr>
        </p:nvPicPr>
        <p:blipFill>
          <a:blip r:embed="rId2"/>
          <a:stretch>
            <a:fillRect/>
          </a:stretch>
        </p:blipFill>
        <p:spPr>
          <a:xfrm>
            <a:off x="480441" y="1219200"/>
            <a:ext cx="8183118" cy="368669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 </a:t>
            </a:r>
            <a:r>
              <a:rPr lang="en-US" dirty="0" smtClean="0"/>
              <a:t>single-page application (SPA) is a web application or website that interacts with the user by dynamically rewriting the current web page with new data from the web server, instead of the default method of the browser loading entire new pages. The goal is faster transitions that make the website feel more like a native app</a:t>
            </a:r>
            <a:r>
              <a:rPr lang="en-US" dirty="0" smtClean="0"/>
              <a:t>.</a:t>
            </a:r>
          </a:p>
          <a:p>
            <a:pPr>
              <a:buNone/>
            </a:pPr>
            <a:r>
              <a:rPr lang="en-US" dirty="0" smtClean="0"/>
              <a:t>      A </a:t>
            </a:r>
            <a:r>
              <a:rPr lang="en-US" dirty="0" smtClean="0"/>
              <a:t>single page application, in the simplist of definition, is when a web page is built, well, as a single page. That is when a user clicks to see different content or pages of a website, the communications delivering the content grabs only the content that is different from the originating page, rather than going back to the server, getting, and then displaying the entire page again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jpg"/>
          <p:cNvPicPr>
            <a:picLocks noGrp="1" noChangeAspect="1"/>
          </p:cNvPicPr>
          <p:nvPr>
            <p:ph idx="1"/>
          </p:nvPr>
        </p:nvPicPr>
        <p:blipFill>
          <a:blip r:embed="rId2"/>
          <a:stretch>
            <a:fillRect/>
          </a:stretch>
        </p:blipFill>
        <p:spPr>
          <a:xfrm>
            <a:off x="457201" y="1143000"/>
            <a:ext cx="8001000" cy="4724399"/>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buNone/>
            </a:pPr>
            <a:r>
              <a:rPr lang="en-US" b="1" dirty="0" smtClean="0"/>
              <a:t>Why use single page applications</a:t>
            </a:r>
          </a:p>
          <a:p>
            <a:pPr>
              <a:buNone/>
            </a:pPr>
            <a:r>
              <a:rPr lang="en-US" dirty="0" smtClean="0"/>
              <a:t>There are many advantages to using SPA, all of which depend on goals and the purpose of the site. Some of those advantages include:</a:t>
            </a:r>
          </a:p>
          <a:p>
            <a:pPr>
              <a:buNone/>
            </a:pPr>
            <a:endParaRPr lang="en-US" dirty="0" smtClean="0"/>
          </a:p>
          <a:p>
            <a:r>
              <a:rPr lang="en-US" dirty="0" smtClean="0"/>
              <a:t>More responsive, fluid user experience (after the initial page load).</a:t>
            </a:r>
          </a:p>
          <a:p>
            <a:r>
              <a:rPr lang="en-US" dirty="0" smtClean="0"/>
              <a:t>Ability to use existing APIs.</a:t>
            </a:r>
          </a:p>
          <a:p>
            <a:r>
              <a:rPr lang="en-US" dirty="0" smtClean="0"/>
              <a:t>Simpler development = faster go to market.</a:t>
            </a:r>
          </a:p>
          <a:p>
            <a:r>
              <a:rPr lang="en-US" dirty="0" smtClean="0"/>
              <a:t>Enables offline access to content.</a:t>
            </a:r>
          </a:p>
          <a:p>
            <a:r>
              <a:rPr lang="en-US" dirty="0" smtClean="0"/>
              <a:t>SPAs are easy to debug </a:t>
            </a:r>
          </a:p>
          <a:p>
            <a:r>
              <a:rPr lang="en-US" dirty="0" smtClean="0"/>
              <a:t>It’s easier to make a mobile application.</a:t>
            </a:r>
          </a:p>
          <a:p>
            <a:r>
              <a:rPr lang="en-US" dirty="0" smtClean="0"/>
              <a:t>SPA can cache any local storage effectively.</a:t>
            </a:r>
          </a:p>
          <a:p>
            <a:r>
              <a:rPr lang="en-US" dirty="0" smtClean="0"/>
              <a:t>SPA separates UI and data.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Angular SPAs</a:t>
            </a:r>
            <a:endParaRPr lang="en-US" sz="2800" dirty="0"/>
          </a:p>
        </p:txBody>
      </p:sp>
      <p:sp>
        <p:nvSpPr>
          <p:cNvPr id="3" name="Content Placeholder 2"/>
          <p:cNvSpPr>
            <a:spLocks noGrp="1"/>
          </p:cNvSpPr>
          <p:nvPr>
            <p:ph idx="1"/>
          </p:nvPr>
        </p:nvSpPr>
        <p:spPr>
          <a:xfrm>
            <a:off x="457200" y="1295400"/>
            <a:ext cx="8229600" cy="4876800"/>
          </a:xfrm>
        </p:spPr>
        <p:txBody>
          <a:bodyPr>
            <a:normAutofit fontScale="47500" lnSpcReduction="20000"/>
          </a:bodyPr>
          <a:lstStyle/>
          <a:p>
            <a:pPr>
              <a:buNone/>
            </a:pPr>
            <a:r>
              <a:rPr lang="en-US" dirty="0" smtClean="0"/>
              <a:t>Angular remains one of the world's most popular JavaScript frameworks. Since Angular 2, the team rebuilt the framework from the ground up (using TypeScript) and rebranded from the original AngularJS name to angular. Now several years old, the redesigned Angular continues to be a robust framework for building Single Page Applications.</a:t>
            </a:r>
          </a:p>
          <a:p>
            <a:pPr>
              <a:buNone/>
            </a:pPr>
            <a:endParaRPr lang="en-US" dirty="0" smtClean="0"/>
          </a:p>
          <a:p>
            <a:pPr>
              <a:buNone/>
            </a:pPr>
            <a:r>
              <a:rPr lang="en-US" dirty="0" smtClean="0"/>
              <a:t>Angular applications are built from components. Components combine HTML templates with special objects and control a portion of the page. A simple component from Angular's docs is shown here:</a:t>
            </a:r>
          </a:p>
          <a:p>
            <a:pPr>
              <a:buNone/>
            </a:pPr>
            <a:endParaRPr lang="en-US" dirty="0" smtClean="0"/>
          </a:p>
          <a:p>
            <a:pPr>
              <a:buNone/>
            </a:pPr>
            <a:r>
              <a:rPr lang="en-US" dirty="0" smtClean="0"/>
              <a:t>JavaScript</a:t>
            </a:r>
          </a:p>
          <a:p>
            <a:pPr>
              <a:buNone/>
            </a:pPr>
            <a:endParaRPr lang="en-US" dirty="0" smtClean="0"/>
          </a:p>
          <a:p>
            <a:pPr>
              <a:buNone/>
            </a:pPr>
            <a:r>
              <a:rPr lang="en-US" dirty="0" smtClean="0"/>
              <a:t>import { Component } from '@angular/core';</a:t>
            </a:r>
          </a:p>
          <a:p>
            <a:pPr>
              <a:buNone/>
            </a:pPr>
            <a:endParaRPr lang="en-US" dirty="0" smtClean="0"/>
          </a:p>
          <a:p>
            <a:pPr>
              <a:buNone/>
            </a:pPr>
            <a:r>
              <a:rPr lang="en-US" dirty="0" smtClean="0"/>
              <a:t>@Component({</a:t>
            </a:r>
          </a:p>
          <a:p>
            <a:pPr>
              <a:buNone/>
            </a:pPr>
            <a:r>
              <a:rPr lang="en-US" dirty="0" smtClean="0"/>
              <a:t>    selector: 'my-app',</a:t>
            </a:r>
          </a:p>
          <a:p>
            <a:pPr>
              <a:buNone/>
            </a:pPr>
            <a:r>
              <a:rPr lang="en-US" dirty="0" smtClean="0"/>
              <a:t>    template: `&lt;h1&gt;Hello {{name}}&lt;/h1&gt;`</a:t>
            </a:r>
          </a:p>
          <a:p>
            <a:pPr>
              <a:buNone/>
            </a:pPr>
            <a:r>
              <a:rPr lang="en-US" dirty="0" smtClean="0"/>
              <a:t>})</a:t>
            </a:r>
          </a:p>
          <a:p>
            <a:pPr>
              <a:buNone/>
            </a:pPr>
            <a:endParaRPr lang="en-US" dirty="0" smtClean="0"/>
          </a:p>
          <a:p>
            <a:pPr>
              <a:buNone/>
            </a:pPr>
            <a:r>
              <a:rPr lang="en-US" dirty="0" smtClean="0"/>
              <a:t>export class AppComponent { name = 'Angular';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62500" lnSpcReduction="20000"/>
          </a:bodyPr>
          <a:lstStyle/>
          <a:p>
            <a:pPr>
              <a:buNone/>
            </a:pPr>
            <a:r>
              <a:rPr lang="en-US" dirty="0" smtClean="0"/>
              <a:t>      Components </a:t>
            </a:r>
            <a:r>
              <a:rPr lang="en-US" dirty="0" smtClean="0"/>
              <a:t>are defined using the @Component decorator function, which takes in metadata about the component. The selector property identifies the ID of the element on the page where this component will be displayed. The template property is a simple HTML template that includes a placeholder that corresponds to the component's name property, defined on the last line.</a:t>
            </a:r>
          </a:p>
          <a:p>
            <a:pPr>
              <a:buNone/>
            </a:pPr>
            <a:endParaRPr lang="en-US" dirty="0" smtClean="0"/>
          </a:p>
          <a:p>
            <a:pPr>
              <a:buNone/>
            </a:pPr>
            <a:r>
              <a:rPr lang="en-US" dirty="0" smtClean="0"/>
              <a:t>     By </a:t>
            </a:r>
            <a:r>
              <a:rPr lang="en-US" dirty="0" smtClean="0"/>
              <a:t>working with components and templates, instead of DOM elements, Angular apps can operate at a higher level of abstraction and with less overall code than apps written using just JavaScript (also called "vanilla JS") or with jQuery. Angular also imposes some order on how you organize your client-side script files. By convention, Angular apps use a common folder structure, with module and component script files located in an app folder. Angular scripts concerned with building, deploying, and testing the app are typically located in a higher-level folder.</a:t>
            </a:r>
          </a:p>
          <a:p>
            <a:pPr>
              <a:buNone/>
            </a:pPr>
            <a:endParaRPr lang="en-US" dirty="0" smtClean="0"/>
          </a:p>
          <a:p>
            <a:pPr>
              <a:buNone/>
            </a:pPr>
            <a:r>
              <a:rPr lang="en-US" dirty="0" smtClean="0"/>
              <a:t>      You </a:t>
            </a:r>
            <a:r>
              <a:rPr lang="en-US" dirty="0" smtClean="0"/>
              <a:t>can develop Angular apps by using a CLI. Getting started with Angular development locally (assuming you already have git and npm installed) consists of simply cloning a repo from GitHub and running npm install and npm start. Beyond this, Angular ships its own CLI, which can create projects, add files, and assist with testing, bundling, and deployment tasks. This CLI friendliness makes Angular especially compatible with ASP.NET Core, which also features great CLI support.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React</a:t>
            </a:r>
            <a:endParaRPr lang="en-US" sz="2800" dirty="0"/>
          </a:p>
        </p:txBody>
      </p:sp>
      <p:sp>
        <p:nvSpPr>
          <p:cNvPr id="3" name="Content Placeholder 2"/>
          <p:cNvSpPr>
            <a:spLocks noGrp="1"/>
          </p:cNvSpPr>
          <p:nvPr>
            <p:ph idx="1"/>
          </p:nvPr>
        </p:nvSpPr>
        <p:spPr>
          <a:xfrm>
            <a:off x="457200" y="1143000"/>
            <a:ext cx="8229600" cy="5105400"/>
          </a:xfrm>
        </p:spPr>
        <p:txBody>
          <a:bodyPr>
            <a:normAutofit fontScale="55000" lnSpcReduction="20000"/>
          </a:bodyPr>
          <a:lstStyle/>
          <a:p>
            <a:pPr>
              <a:buNone/>
            </a:pPr>
            <a:r>
              <a:rPr lang="en-US" dirty="0" smtClean="0"/>
              <a:t>Unlike Angular, which offers a full Model-View-Controller pattern implementation, React is only concerned with views. It's not a framework, just a library, so to build a SPA you'll need to leverage additional libraries. There are a number of libraries that are designed to be used with React to produce rich single page applications.</a:t>
            </a:r>
          </a:p>
          <a:p>
            <a:pPr>
              <a:buNone/>
            </a:pPr>
            <a:endParaRPr lang="en-US" dirty="0" smtClean="0"/>
          </a:p>
          <a:p>
            <a:pPr>
              <a:buNone/>
            </a:pPr>
            <a:r>
              <a:rPr lang="en-US" dirty="0" smtClean="0"/>
              <a:t>One of React's most important features is its use of a virtual DOM. The virtual DOM provides React with several advantages, including performance (the virtual DOM can optimize which parts of the actual DOM need to be updated) and testability (no need to have a browser to test React and its interactions with its virtual DOM).</a:t>
            </a:r>
          </a:p>
          <a:p>
            <a:pPr>
              <a:buNone/>
            </a:pPr>
            <a:endParaRPr lang="en-US" dirty="0" smtClean="0"/>
          </a:p>
          <a:p>
            <a:pPr>
              <a:buNone/>
            </a:pPr>
            <a:r>
              <a:rPr lang="en-US" dirty="0" smtClean="0"/>
              <a:t>React is also unusual in how it works with HTML. Rather than having a strict separation between code and markup (with references to JavaScript appearing in HTML attributes perhaps), React adds HTML directly within its JavaScript code as JSX. JSX is HTML-like syntax that can compile down to pure JavaScript. For example</a:t>
            </a:r>
            <a:r>
              <a:rPr lang="en-US" dirty="0" smtClean="0"/>
              <a:t>:</a:t>
            </a:r>
          </a:p>
          <a:p>
            <a:pPr>
              <a:buNone/>
            </a:pPr>
            <a:r>
              <a:rPr lang="en-US" dirty="0" smtClean="0"/>
              <a:t>&lt;ul&gt;</a:t>
            </a:r>
          </a:p>
          <a:p>
            <a:pPr>
              <a:buNone/>
            </a:pPr>
            <a:r>
              <a:rPr lang="en-US" dirty="0" smtClean="0"/>
              <a:t>{ authors.map(author =&gt;</a:t>
            </a:r>
          </a:p>
          <a:p>
            <a:pPr>
              <a:buNone/>
            </a:pPr>
            <a:r>
              <a:rPr lang="en-US" dirty="0" smtClean="0"/>
              <a:t>    &lt;li key={author.id}&gt;{author.name}&lt;/li&gt;</a:t>
            </a:r>
          </a:p>
          <a:p>
            <a:pPr>
              <a:buNone/>
            </a:pPr>
            <a:r>
              <a:rPr lang="en-US" dirty="0" smtClean="0"/>
              <a:t>)}</a:t>
            </a:r>
          </a:p>
          <a:p>
            <a:pPr>
              <a:buNone/>
            </a:pPr>
            <a:r>
              <a:rPr lang="en-US" dirty="0" smtClean="0"/>
              <a:t>&lt;/ul&gt;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fontScale="77500" lnSpcReduction="20000"/>
          </a:bodyPr>
          <a:lstStyle/>
          <a:p>
            <a:pPr>
              <a:buNone/>
            </a:pPr>
            <a:r>
              <a:rPr lang="en-US" dirty="0" smtClean="0"/>
              <a:t>If </a:t>
            </a:r>
            <a:r>
              <a:rPr lang="en-US" dirty="0" smtClean="0"/>
              <a:t>you already know JavaScript, learning React should be easy. There isn't nearly as much learning curve or special syntax involved as with Angular or other popular libraries.</a:t>
            </a:r>
          </a:p>
          <a:p>
            <a:pPr>
              <a:buNone/>
            </a:pPr>
            <a:endParaRPr lang="en-US" dirty="0" smtClean="0"/>
          </a:p>
          <a:p>
            <a:pPr>
              <a:buNone/>
            </a:pPr>
            <a:r>
              <a:rPr lang="en-US" dirty="0" smtClean="0"/>
              <a:t>Because React isn't a full framework, you'll typically want other libraries to handle things like routing, web API calls, and dependency management. The nice thing is, you can pick the best library for each of these, but the disadvantage is that you need to make all of these decisions and verify all of your chosen libraries work well together when you're done. If you want a good starting point, you can use a starter kit like React Slingshot, which prepackages a set of compatible libraries together with React.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buNone/>
            </a:pPr>
            <a:r>
              <a:rPr lang="en-US" sz="2000" dirty="0" smtClean="0"/>
              <a:t>CSS:</a:t>
            </a:r>
          </a:p>
          <a:p>
            <a:pPr>
              <a:buNone/>
            </a:pPr>
            <a:r>
              <a:rPr lang="en-US" sz="2000" dirty="0" smtClean="0"/>
              <a:t>	Cascading Style Sheets (CSS) is a stylesheet language used to describe the presentation of a document written in HTML or XML (including XML dialects such as SVG, MathML or XHTML). CSS describes how elements should be rendered on screen, on paper, in speech, or on other media.      </a:t>
            </a:r>
          </a:p>
          <a:p>
            <a:pPr>
              <a:buNone/>
            </a:pPr>
            <a:r>
              <a:rPr lang="en-US" sz="2000" dirty="0" smtClean="0"/>
              <a:t>	CSS  is used to control the look and layout of HTML elements. CSS styles can be applied directly to an HTML element, defined separately on the same page, or defined in a separate file and referenced by the page.</a:t>
            </a:r>
          </a:p>
          <a:p>
            <a:pPr>
              <a:buNone/>
            </a:pPr>
            <a:r>
              <a:rPr lang="en-US" sz="2000" dirty="0" smtClean="0"/>
              <a:t>          </a:t>
            </a:r>
          </a:p>
          <a:p>
            <a:pPr>
              <a:buNone/>
            </a:pPr>
            <a:endParaRPr lang="en-US" sz="2000" dirty="0" smtClean="0"/>
          </a:p>
          <a:p>
            <a:pPr>
              <a:buNone/>
            </a:pPr>
            <a:endParaRPr lang="en-US" sz="2000" dirty="0" smtClean="0"/>
          </a:p>
          <a:p>
            <a:pPr>
              <a:buNone/>
            </a:pPr>
            <a:endParaRPr lang="en-US" sz="2000" dirty="0"/>
          </a:p>
          <a:p>
            <a:pPr>
              <a:buNone/>
            </a:pPr>
            <a:endParaRPr lang="en-US" sz="2000" dirty="0" smtClean="0"/>
          </a:p>
          <a:p>
            <a:pPr>
              <a:buNone/>
            </a:pPr>
            <a:endParaRPr lang="en-US" sz="2000" dirty="0"/>
          </a:p>
          <a:p>
            <a:pPr>
              <a:buNone/>
            </a:pPr>
            <a:endParaRPr lang="en-US" sz="2000" dirty="0" smtClean="0"/>
          </a:p>
          <a:p>
            <a:pPr>
              <a:buNone/>
            </a:pPr>
            <a:endParaRPr lang="en-US" sz="2000" dirty="0"/>
          </a:p>
        </p:txBody>
      </p:sp>
      <p:pic>
        <p:nvPicPr>
          <p:cNvPr id="6" name="Picture 5" descr="css-declaration-small.png"/>
          <p:cNvPicPr>
            <a:picLocks noChangeAspect="1"/>
          </p:cNvPicPr>
          <p:nvPr/>
        </p:nvPicPr>
        <p:blipFill>
          <a:blip r:embed="rId2">
            <a:duotone>
              <a:schemeClr val="accent1">
                <a:shade val="45000"/>
                <a:satMod val="135000"/>
              </a:schemeClr>
              <a:prstClr val="white"/>
            </a:duotone>
          </a:blip>
          <a:stretch>
            <a:fillRect/>
          </a:stretch>
        </p:blipFill>
        <p:spPr>
          <a:xfrm>
            <a:off x="1666875" y="3352800"/>
            <a:ext cx="5532437" cy="31242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637"/>
            <a:ext cx="8229600" cy="5821363"/>
          </a:xfrm>
        </p:spPr>
        <p:txBody>
          <a:bodyPr>
            <a:noAutofit/>
          </a:bodyPr>
          <a:lstStyle/>
          <a:p>
            <a:pPr>
              <a:buNone/>
            </a:pPr>
            <a:r>
              <a:rPr lang="en-US" sz="1800" b="1" dirty="0" smtClean="0"/>
              <a:t>				Choosing </a:t>
            </a:r>
            <a:r>
              <a:rPr lang="en-US" sz="1800" b="1" dirty="0" smtClean="0"/>
              <a:t>a SPA </a:t>
            </a:r>
            <a:r>
              <a:rPr lang="en-US" sz="1800" b="1" dirty="0" smtClean="0"/>
              <a:t>Framework</a:t>
            </a:r>
          </a:p>
          <a:p>
            <a:pPr>
              <a:buNone/>
            </a:pPr>
            <a:endParaRPr lang="en-US" sz="1800" b="1" dirty="0" smtClean="0"/>
          </a:p>
          <a:p>
            <a:pPr>
              <a:buNone/>
            </a:pPr>
            <a:r>
              <a:rPr lang="en-US" sz="1600" dirty="0" smtClean="0"/>
              <a:t>When considering which option will work best to support your SPA, keep in mind the following considerations</a:t>
            </a:r>
            <a:r>
              <a:rPr lang="en-US" sz="1600" dirty="0" smtClean="0"/>
              <a:t>:</a:t>
            </a:r>
            <a:endParaRPr lang="en-US" sz="1600" dirty="0" smtClean="0"/>
          </a:p>
          <a:p>
            <a:r>
              <a:rPr lang="en-US" sz="1600" dirty="0" smtClean="0"/>
              <a:t>Is your team familiar with the framework and its dependencies (including TypeScript in some cases)?</a:t>
            </a:r>
          </a:p>
          <a:p>
            <a:r>
              <a:rPr lang="en-US" sz="1600" dirty="0" smtClean="0"/>
              <a:t>How </a:t>
            </a:r>
            <a:r>
              <a:rPr lang="en-US" sz="1600" dirty="0" smtClean="0"/>
              <a:t>opinionated is the framework, and do you agree with its default way of doing things</a:t>
            </a:r>
            <a:r>
              <a:rPr lang="en-US" sz="1600" dirty="0" smtClean="0"/>
              <a:t>?</a:t>
            </a:r>
            <a:endParaRPr lang="en-US" sz="1600" dirty="0" smtClean="0"/>
          </a:p>
          <a:p>
            <a:r>
              <a:rPr lang="en-US" sz="1600" dirty="0" smtClean="0"/>
              <a:t>Does it (or a companion library) include all of the features your app requires</a:t>
            </a:r>
            <a:r>
              <a:rPr lang="en-US" sz="1600" dirty="0" smtClean="0"/>
              <a:t>?</a:t>
            </a:r>
            <a:endParaRPr lang="en-US" sz="1600" dirty="0" smtClean="0"/>
          </a:p>
          <a:p>
            <a:r>
              <a:rPr lang="en-US" sz="1600" dirty="0" smtClean="0"/>
              <a:t>Is it well documented</a:t>
            </a:r>
            <a:r>
              <a:rPr lang="en-US" sz="1600" dirty="0" smtClean="0"/>
              <a:t>?</a:t>
            </a:r>
            <a:endParaRPr lang="en-US" sz="1600" dirty="0" smtClean="0"/>
          </a:p>
          <a:p>
            <a:r>
              <a:rPr lang="en-US" sz="1600" dirty="0" smtClean="0"/>
              <a:t>How active is its community? Are new projects being built with it</a:t>
            </a:r>
            <a:r>
              <a:rPr lang="en-US" sz="1600" dirty="0" smtClean="0"/>
              <a:t>?</a:t>
            </a:r>
            <a:endParaRPr lang="en-US" sz="1600" dirty="0" smtClean="0"/>
          </a:p>
          <a:p>
            <a:r>
              <a:rPr lang="en-US" sz="1600" dirty="0" smtClean="0"/>
              <a:t>How active is its core team? Are issues being resolved and new versions shipped regularly?</a:t>
            </a:r>
          </a:p>
          <a:p>
            <a:pPr>
              <a:buNone/>
            </a:pPr>
            <a:endParaRPr lang="en-US" sz="1600" dirty="0" smtClean="0"/>
          </a:p>
          <a:p>
            <a:pPr>
              <a:buNone/>
            </a:pPr>
            <a:r>
              <a:rPr lang="en-US" sz="1600" dirty="0" smtClean="0"/>
              <a:t>Frameworks continue to evolve with breakneck speed. Use the considerations listed above to help mitigate the risk of choosing a framework you'll later regret being dependent upon. If you're particularly risk-averse, consider a framework that offers commercial support and/or is being developed by a large enterprise.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CSS Specificity rules, in order</a:t>
            </a:r>
            <a:endParaRPr lang="en-US" sz="2400" dirty="0"/>
          </a:p>
        </p:txBody>
      </p:sp>
      <p:pic>
        <p:nvPicPr>
          <p:cNvPr id="4" name="Content Placeholder 3" descr="css.png"/>
          <p:cNvPicPr>
            <a:picLocks noGrp="1" noChangeAspect="1"/>
          </p:cNvPicPr>
          <p:nvPr>
            <p:ph idx="1"/>
          </p:nvPr>
        </p:nvPicPr>
        <p:blipFill>
          <a:blip r:embed="rId2">
            <a:grayscl/>
          </a:blip>
          <a:stretch>
            <a:fillRect/>
          </a:stretch>
        </p:blipFill>
        <p:spPr>
          <a:xfrm>
            <a:off x="1055056" y="1600200"/>
            <a:ext cx="7033888" cy="452596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endParaRPr lang="en-US" sz="2000" dirty="0" smtClean="0"/>
          </a:p>
          <a:p>
            <a:pPr>
              <a:buNone/>
            </a:pPr>
            <a:r>
              <a:rPr lang="en-US" sz="3100" dirty="0" smtClean="0"/>
              <a:t>JavaScript:</a:t>
            </a:r>
          </a:p>
          <a:p>
            <a:pPr>
              <a:buNone/>
            </a:pPr>
            <a:r>
              <a:rPr lang="en-US" sz="2000" dirty="0" smtClean="0"/>
              <a:t>      JavaScript is a dynamic, interpreted programming language that has been standardized in the ECMAScript language specification. It is the programming language of the web. Like CSS, JavaScript can be defined as attributes within HTML elements, as blocks of script within a page, or in separate files. Just like CSS, it's recommended to organize JavaScript into separate files, keeping it separated as much as possible from the HTML found on individual web pages or application views.</a:t>
            </a:r>
          </a:p>
          <a:p>
            <a:pPr>
              <a:buNone/>
            </a:pPr>
            <a:endParaRPr lang="en-US" sz="2000" dirty="0" smtClean="0">
              <a:latin typeface="+mj-lt"/>
            </a:endParaRPr>
          </a:p>
          <a:p>
            <a:pPr>
              <a:buNone/>
            </a:pPr>
            <a:r>
              <a:rPr lang="en-US" sz="2000" dirty="0" smtClean="0">
                <a:latin typeface="+mj-lt"/>
              </a:rPr>
              <a:t>When working with JavaScript in your web application, there are a few tasks that you'll </a:t>
            </a:r>
          </a:p>
          <a:p>
            <a:pPr>
              <a:buNone/>
            </a:pPr>
            <a:r>
              <a:rPr lang="en-US" sz="2000" dirty="0" smtClean="0">
                <a:latin typeface="+mj-lt"/>
              </a:rPr>
              <a:t>commonly need to perform:</a:t>
            </a:r>
          </a:p>
          <a:p>
            <a:pPr>
              <a:buNone/>
            </a:pPr>
            <a:endParaRPr lang="en-US" sz="2000" dirty="0" smtClean="0">
              <a:latin typeface="+mj-lt"/>
            </a:endParaRPr>
          </a:p>
          <a:p>
            <a:r>
              <a:rPr lang="en-US" sz="2000" dirty="0" smtClean="0">
                <a:latin typeface="+mj-lt"/>
              </a:rPr>
              <a:t>Selecting an HTML element and retrieving and/or updating its  value.</a:t>
            </a:r>
          </a:p>
          <a:p>
            <a:endParaRPr lang="en-US" sz="2000" dirty="0" smtClean="0">
              <a:latin typeface="+mj-lt"/>
            </a:endParaRPr>
          </a:p>
          <a:p>
            <a:r>
              <a:rPr lang="en-US" sz="2000" dirty="0" smtClean="0">
                <a:latin typeface="+mj-lt"/>
              </a:rPr>
              <a:t>Querying a Web API for data.</a:t>
            </a:r>
          </a:p>
          <a:p>
            <a:endParaRPr lang="en-US" sz="2000" dirty="0" smtClean="0">
              <a:latin typeface="+mj-lt"/>
            </a:endParaRPr>
          </a:p>
          <a:p>
            <a:r>
              <a:rPr lang="en-US" sz="2000" dirty="0" smtClean="0">
                <a:latin typeface="+mj-lt"/>
              </a:rPr>
              <a:t>Sending a command to a Web API (and responding to a callback with its </a:t>
            </a:r>
          </a:p>
          <a:p>
            <a:pPr>
              <a:buNone/>
            </a:pPr>
            <a:r>
              <a:rPr lang="en-US" sz="2000" dirty="0" smtClean="0">
                <a:latin typeface="+mj-lt"/>
              </a:rPr>
              <a:t>	result).</a:t>
            </a:r>
          </a:p>
          <a:p>
            <a:endParaRPr lang="en-US" sz="2000" dirty="0" smtClean="0">
              <a:latin typeface="+mj-lt"/>
            </a:endParaRPr>
          </a:p>
          <a:p>
            <a:r>
              <a:rPr lang="en-US" sz="2000" dirty="0" smtClean="0">
                <a:latin typeface="+mj-lt"/>
              </a:rPr>
              <a:t>Performing validation.</a:t>
            </a:r>
          </a:p>
          <a:p>
            <a:r>
              <a:rPr lang="en-US" sz="2000" dirty="0" smtClean="0">
                <a:latin typeface="+mj-lt"/>
              </a:rPr>
              <a:t>React to events</a:t>
            </a:r>
          </a:p>
          <a:p>
            <a:r>
              <a:rPr lang="en-US" sz="2000" dirty="0" smtClean="0">
                <a:latin typeface="+mj-lt"/>
              </a:rPr>
              <a:t>Animate and Add Effects</a:t>
            </a:r>
          </a:p>
          <a:p>
            <a:pPr>
              <a:buNone/>
            </a:pPr>
            <a:endParaRPr lang="en-US" sz="20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Adding JavaScript into an HTML Document</a:t>
            </a:r>
            <a:endParaRPr lang="en-US" sz="2400" dirty="0"/>
          </a:p>
        </p:txBody>
      </p:sp>
      <p:sp>
        <p:nvSpPr>
          <p:cNvPr id="3" name="Content Placeholder 2"/>
          <p:cNvSpPr>
            <a:spLocks noGrp="1"/>
          </p:cNvSpPr>
          <p:nvPr>
            <p:ph idx="1"/>
          </p:nvPr>
        </p:nvSpPr>
        <p:spPr>
          <a:xfrm>
            <a:off x="457200" y="1295400"/>
            <a:ext cx="8229600" cy="4830763"/>
          </a:xfrm>
        </p:spPr>
        <p:txBody>
          <a:bodyPr>
            <a:noAutofit/>
          </a:bodyPr>
          <a:lstStyle/>
          <a:p>
            <a:pPr>
              <a:buNone/>
            </a:pPr>
            <a:r>
              <a:rPr lang="en-US" sz="1600" dirty="0" smtClean="0"/>
              <a:t>The &lt;script&gt; tag can be placed in the &lt;head&gt; section of your HTML or in the &lt;body&gt; section, </a:t>
            </a:r>
          </a:p>
          <a:p>
            <a:pPr>
              <a:buNone/>
            </a:pPr>
            <a:r>
              <a:rPr lang="en-US" sz="1600" dirty="0" smtClean="0"/>
              <a:t>depending on when you want the JavaScript to load.</a:t>
            </a:r>
          </a:p>
          <a:p>
            <a:pPr>
              <a:buNone/>
            </a:pPr>
            <a:r>
              <a:rPr lang="en-US" sz="1600" dirty="0" smtClean="0"/>
              <a:t>Generally, JavaScript code can go inside of the document &lt;head&gt; section in order to keep them contained and out of the main content of your HTML document.</a:t>
            </a:r>
          </a:p>
          <a:p>
            <a:pPr>
              <a:buNone/>
            </a:pPr>
            <a:endParaRPr lang="en-US" sz="1600" dirty="0"/>
          </a:p>
          <a:p>
            <a:pPr>
              <a:buNone/>
            </a:pPr>
            <a:r>
              <a:rPr lang="en-US" sz="1600" dirty="0" smtClean="0"/>
              <a:t>&lt;!DOCTYPE html&gt;</a:t>
            </a:r>
          </a:p>
          <a:p>
            <a:pPr>
              <a:buNone/>
            </a:pPr>
            <a:r>
              <a:rPr lang="en-US" sz="1600" dirty="0" smtClean="0"/>
              <a:t>&lt;html lang="en-US"&gt;</a:t>
            </a:r>
          </a:p>
          <a:p>
            <a:pPr>
              <a:buNone/>
            </a:pPr>
            <a:r>
              <a:rPr lang="en-US" sz="1600" dirty="0" smtClean="0"/>
              <a:t>&lt;head&gt;</a:t>
            </a:r>
          </a:p>
          <a:p>
            <a:pPr>
              <a:buNone/>
            </a:pPr>
            <a:r>
              <a:rPr lang="en-US" sz="1600" dirty="0" smtClean="0"/>
              <a:t>    &lt;meta charset="UTF-8"&gt;</a:t>
            </a:r>
          </a:p>
          <a:p>
            <a:pPr>
              <a:buNone/>
            </a:pPr>
            <a:r>
              <a:rPr lang="en-US" sz="1600" dirty="0" smtClean="0"/>
              <a:t>    </a:t>
            </a:r>
            <a:r>
              <a:rPr lang="en-US" sz="1600" smtClean="0"/>
              <a:t>&lt;title&gt;Basic&lt;/</a:t>
            </a:r>
            <a:r>
              <a:rPr lang="en-US" sz="1600" dirty="0" smtClean="0"/>
              <a:t>title&gt;</a:t>
            </a:r>
          </a:p>
          <a:p>
            <a:pPr>
              <a:buNone/>
            </a:pPr>
            <a:r>
              <a:rPr lang="en-US" sz="1600" dirty="0" smtClean="0"/>
              <a:t>    		&lt;script type="text/javascript"&gt;</a:t>
            </a:r>
          </a:p>
          <a:p>
            <a:pPr>
              <a:buNone/>
            </a:pPr>
            <a:r>
              <a:rPr lang="en-US" sz="1600" dirty="0" smtClean="0"/>
              <a:t>       	</a:t>
            </a:r>
            <a:r>
              <a:rPr lang="en-US" sz="1600" dirty="0"/>
              <a:t>	</a:t>
            </a:r>
            <a:r>
              <a:rPr lang="en-US" sz="1600" dirty="0" smtClean="0"/>
              <a:t>	document.write("Hello Javascript");</a:t>
            </a:r>
          </a:p>
          <a:p>
            <a:pPr>
              <a:buNone/>
            </a:pPr>
            <a:r>
              <a:rPr lang="en-US" sz="1600" dirty="0" smtClean="0"/>
              <a:t>    		&lt;/script&gt;</a:t>
            </a:r>
          </a:p>
          <a:p>
            <a:pPr>
              <a:buNone/>
            </a:pPr>
            <a:r>
              <a:rPr lang="en-US" sz="1600" dirty="0" smtClean="0"/>
              <a:t>&lt;/head&gt;</a:t>
            </a:r>
          </a:p>
          <a:p>
            <a:pPr>
              <a:buNone/>
            </a:pPr>
            <a:r>
              <a:rPr lang="en-US" sz="1600" dirty="0" smtClean="0"/>
              <a:t>&lt;body&gt;</a:t>
            </a:r>
          </a:p>
          <a:p>
            <a:pPr>
              <a:buNone/>
            </a:pPr>
            <a:r>
              <a:rPr lang="en-US" sz="1600" dirty="0" smtClean="0"/>
              <a:t>&lt;/body&gt;</a:t>
            </a:r>
          </a:p>
          <a:p>
            <a:pPr>
              <a:buNone/>
            </a:pPr>
            <a:r>
              <a:rPr lang="en-US" sz="1600" dirty="0" smtClean="0"/>
              <a:t>&lt;/html&gt;</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Working with a Separate JavaScript File</a:t>
            </a:r>
            <a:br>
              <a:rPr lang="en-US" sz="2800" dirty="0"/>
            </a:br>
            <a:endParaRPr lang="en-US" sz="2800"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1800" dirty="0" smtClean="0"/>
              <a:t>In order to accommodate larger scripts or scripts that will be used across several pages, JavaScript code generally lives in one or more js files that are referenced within HTML documents.</a:t>
            </a:r>
          </a:p>
          <a:p>
            <a:pPr>
              <a:buNone/>
            </a:pPr>
            <a:endParaRPr lang="en-US" sz="1800" dirty="0" smtClean="0"/>
          </a:p>
          <a:p>
            <a:pPr>
              <a:buNone/>
            </a:pPr>
            <a:r>
              <a:rPr lang="en-US" sz="1800" dirty="0" smtClean="0"/>
              <a:t>&lt;script src="js/script.js"&gt;&lt;/script&gt;</a:t>
            </a:r>
          </a:p>
          <a:p>
            <a:pPr>
              <a:buNone/>
            </a:pPr>
            <a:endParaRPr lang="en-US" sz="1800" dirty="0" smtClean="0"/>
          </a:p>
          <a:p>
            <a:pPr>
              <a:buNone/>
            </a:pPr>
            <a:r>
              <a:rPr lang="en-US" sz="1800" dirty="0" smtClean="0"/>
              <a:t>The benefits of using a separate JavaScript file include:</a:t>
            </a:r>
          </a:p>
          <a:p>
            <a:r>
              <a:rPr lang="en-US" sz="1800" dirty="0" smtClean="0"/>
              <a:t>Separating the HTML markup and JavaScript code to make both more straightforward</a:t>
            </a:r>
          </a:p>
          <a:p>
            <a:r>
              <a:rPr lang="en-US" sz="1800" dirty="0" smtClean="0"/>
              <a:t>Separate files makes maintenance easier</a:t>
            </a:r>
          </a:p>
          <a:p>
            <a:r>
              <a:rPr lang="en-US" sz="1800" dirty="0" smtClean="0"/>
              <a:t>When JavaScript files are cached, pages load more quickly</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dirty="0" smtClean="0"/>
              <a:t>Javascript Examples</a:t>
            </a:r>
            <a:endParaRPr lang="en-US" sz="2400" dirty="0"/>
          </a:p>
        </p:txBody>
      </p:sp>
      <p:sp>
        <p:nvSpPr>
          <p:cNvPr id="3" name="Content Placeholder 2"/>
          <p:cNvSpPr>
            <a:spLocks noGrp="1"/>
          </p:cNvSpPr>
          <p:nvPr>
            <p:ph idx="1"/>
          </p:nvPr>
        </p:nvSpPr>
        <p:spPr>
          <a:xfrm>
            <a:off x="457200" y="1371600"/>
            <a:ext cx="8229600" cy="4525963"/>
          </a:xfrm>
        </p:spPr>
        <p:txBody>
          <a:bodyPr>
            <a:normAutofit lnSpcReduction="10000"/>
          </a:bodyPr>
          <a:lstStyle/>
          <a:p>
            <a:pPr>
              <a:buNone/>
            </a:pPr>
            <a:r>
              <a:rPr lang="en-US" sz="1800" dirty="0" smtClean="0"/>
              <a:t>1)   Display Text </a:t>
            </a:r>
            <a:endParaRPr lang="en-US" sz="1800" dirty="0"/>
          </a:p>
          <a:p>
            <a:pPr>
              <a:buNone/>
            </a:pPr>
            <a:r>
              <a:rPr lang="en-US" sz="1800" dirty="0" smtClean="0"/>
              <a:t>&lt;script type="text/javascript"&gt;</a:t>
            </a:r>
          </a:p>
          <a:p>
            <a:pPr>
              <a:buNone/>
            </a:pPr>
            <a:r>
              <a:rPr lang="en-US" sz="1800" dirty="0" smtClean="0"/>
              <a:t>    document.write("Hello world!");</a:t>
            </a:r>
          </a:p>
          <a:p>
            <a:pPr>
              <a:buNone/>
            </a:pPr>
            <a:r>
              <a:rPr lang="en-US" sz="1800" dirty="0" smtClean="0"/>
              <a:t>&lt;/script&gt;</a:t>
            </a:r>
          </a:p>
          <a:p>
            <a:pPr>
              <a:buNone/>
            </a:pPr>
            <a:endParaRPr lang="en-US" sz="1800" dirty="0"/>
          </a:p>
          <a:p>
            <a:pPr>
              <a:buNone/>
            </a:pPr>
            <a:r>
              <a:rPr lang="en-US" sz="1800" dirty="0" smtClean="0"/>
              <a:t>the document.write method will overwrite all the text on the page.  A much more useful method is document.getElementById. document.getElementById enables you to update or change the text in an element easily without affecting the rest of the page, as shown below.</a:t>
            </a:r>
          </a:p>
          <a:p>
            <a:pPr>
              <a:buNone/>
            </a:pPr>
            <a:endParaRPr lang="en-US" sz="1800" dirty="0"/>
          </a:p>
          <a:p>
            <a:pPr>
              <a:buNone/>
            </a:pPr>
            <a:r>
              <a:rPr lang="en-US" sz="1800" dirty="0" smtClean="0"/>
              <a:t>&lt;script type="text/javascript"&gt;</a:t>
            </a:r>
          </a:p>
          <a:p>
            <a:pPr>
              <a:buNone/>
            </a:pPr>
            <a:endParaRPr lang="en-US" sz="1800" dirty="0" smtClean="0"/>
          </a:p>
          <a:p>
            <a:pPr>
              <a:buNone/>
            </a:pPr>
            <a:r>
              <a:rPr lang="en-US" sz="1800" dirty="0" smtClean="0"/>
              <a:t>  document.getElementById("myelement1") = "Hello world!";</a:t>
            </a:r>
          </a:p>
          <a:p>
            <a:pPr>
              <a:buNone/>
            </a:pPr>
            <a:endParaRPr lang="en-US" sz="1800" dirty="0" smtClean="0"/>
          </a:p>
          <a:p>
            <a:pPr>
              <a:buNone/>
            </a:pPr>
            <a:r>
              <a:rPr lang="en-US" sz="1800" dirty="0" smtClean="0"/>
              <a:t>&lt;/script&gt;</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3937</Words>
  <Application>Microsoft Office PowerPoint</Application>
  <PresentationFormat>On-screen Show (4:3)</PresentationFormat>
  <Paragraphs>453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Client-Side Development in ASP.NET Core</vt:lpstr>
      <vt:lpstr>Client Side Web technologies</vt:lpstr>
      <vt:lpstr>Basic HTML Document</vt:lpstr>
      <vt:lpstr>Slide 4</vt:lpstr>
      <vt:lpstr>CSS Specificity rules, in order</vt:lpstr>
      <vt:lpstr>Slide 6</vt:lpstr>
      <vt:lpstr>Adding JavaScript into an HTML Document</vt:lpstr>
      <vt:lpstr>Working with a Separate JavaScript File </vt:lpstr>
      <vt:lpstr>Javascript Examples</vt:lpstr>
      <vt:lpstr>Javascript Array</vt:lpstr>
      <vt:lpstr>JavaScript String</vt:lpstr>
      <vt:lpstr>                      JavaScript Functions </vt:lpstr>
      <vt:lpstr>Javascript Events</vt:lpstr>
      <vt:lpstr>HTML DOM</vt:lpstr>
      <vt:lpstr>Slide 15</vt:lpstr>
      <vt:lpstr>Javascript Form Validation</vt:lpstr>
      <vt:lpstr>Slide 17</vt:lpstr>
      <vt:lpstr>jQuery</vt:lpstr>
      <vt:lpstr>Slide 19</vt:lpstr>
      <vt:lpstr>Start using jQuery</vt:lpstr>
      <vt:lpstr>Slide 21</vt:lpstr>
      <vt:lpstr>Slide 22</vt:lpstr>
      <vt:lpstr>The Document Ready Event</vt:lpstr>
      <vt:lpstr>jQuery Selectors </vt:lpstr>
      <vt:lpstr>Slide 25</vt:lpstr>
      <vt:lpstr>jQuery Events</vt:lpstr>
      <vt:lpstr>Submit a Form Using jQuery</vt:lpstr>
      <vt:lpstr>Form Validation With jQuery</vt:lpstr>
      <vt:lpstr>Add Validation Rules for Input Fields</vt:lpstr>
      <vt:lpstr>Legacy web apps with jQuery</vt:lpstr>
      <vt:lpstr>Slide 31</vt:lpstr>
      <vt:lpstr>Slide 32</vt:lpstr>
      <vt:lpstr>SPA</vt:lpstr>
      <vt:lpstr>Slide 34</vt:lpstr>
      <vt:lpstr>Slide 35</vt:lpstr>
      <vt:lpstr>Angular SPAs</vt:lpstr>
      <vt:lpstr>Slide 37</vt:lpstr>
      <vt:lpstr>React</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Development in ASP.NET Core</dc:title>
  <dc:creator>Delta</dc:creator>
  <cp:lastModifiedBy>Delta</cp:lastModifiedBy>
  <cp:revision>59</cp:revision>
  <dcterms:created xsi:type="dcterms:W3CDTF">2021-02-25T08:38:58Z</dcterms:created>
  <dcterms:modified xsi:type="dcterms:W3CDTF">2021-03-03T00:09:09Z</dcterms:modified>
</cp:coreProperties>
</file>