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8C24D-B050-4982-ACC6-7B0ECC50576A}" type="datetimeFigureOut">
              <a:rPr lang="en-US" smtClean="0"/>
              <a:t>2/21/2021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38829-5E5A-4A86-B391-5C79752C0E9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538829-5E5A-4A86-B391-5C79752C0E94}"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9CFEDF-F97D-4CF7-BA8E-CB8F61204220}"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CFEDF-F97D-4CF7-BA8E-CB8F61204220}"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CFEDF-F97D-4CF7-BA8E-CB8F61204220}"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CFEDF-F97D-4CF7-BA8E-CB8F61204220}"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CFEDF-F97D-4CF7-BA8E-CB8F61204220}"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9CFEDF-F97D-4CF7-BA8E-CB8F61204220}"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9CFEDF-F97D-4CF7-BA8E-CB8F61204220}" type="datetimeFigureOut">
              <a:rPr lang="en-US" smtClean="0"/>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9CFEDF-F97D-4CF7-BA8E-CB8F61204220}" type="datetimeFigureOut">
              <a:rPr lang="en-US" smtClean="0"/>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CFEDF-F97D-4CF7-BA8E-CB8F61204220}" type="datetimeFigureOut">
              <a:rPr lang="en-US" smtClean="0"/>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CFEDF-F97D-4CF7-BA8E-CB8F61204220}"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CFEDF-F97D-4CF7-BA8E-CB8F61204220}"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ED5FF-5AD5-4D4B-BE4B-235AD96218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CFEDF-F97D-4CF7-BA8E-CB8F61204220}" type="datetimeFigureOut">
              <a:rPr lang="en-US" smtClean="0"/>
              <a:t>2/20/2021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ED5FF-5AD5-4D4B-BE4B-235AD96218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09599"/>
          </a:xfrm>
        </p:spPr>
        <p:txBody>
          <a:bodyPr>
            <a:normAutofit fontScale="90000"/>
          </a:bodyPr>
          <a:lstStyle/>
          <a:p>
            <a:r>
              <a:rPr lang="en-US" dirty="0" smtClean="0"/>
              <a:t>Web API Applications</a:t>
            </a:r>
            <a:endParaRPr lang="en-US" dirty="0"/>
          </a:p>
        </p:txBody>
      </p:sp>
      <p:sp>
        <p:nvSpPr>
          <p:cNvPr id="3" name="Subtitle 2"/>
          <p:cNvSpPr>
            <a:spLocks noGrp="1"/>
          </p:cNvSpPr>
          <p:nvPr>
            <p:ph type="subTitle" idx="1"/>
          </p:nvPr>
        </p:nvSpPr>
        <p:spPr>
          <a:xfrm>
            <a:off x="990600" y="1143000"/>
            <a:ext cx="7315200" cy="4876800"/>
          </a:xfrm>
        </p:spPr>
        <p:txBody>
          <a:bodyPr>
            <a:normAutofit/>
          </a:bodyPr>
          <a:lstStyle/>
          <a:p>
            <a:pPr algn="l"/>
            <a:r>
              <a:rPr lang="en-US" sz="1800" dirty="0" smtClean="0">
                <a:solidFill>
                  <a:schemeClr val="tx1"/>
                </a:solidFill>
                <a:latin typeface="+mj-lt"/>
              </a:rPr>
              <a:t>The ASP.NET Web API is an extensible framework for building HTTP based services that can be accessed in different applications on different platforms such as web, windows, mobile etc. It works more or less the same way as ASP.NET Core MVC web application except that it sends data as a response instead of html view.</a:t>
            </a:r>
            <a:r>
              <a:rPr lang="en-US" sz="1800" dirty="0"/>
              <a:t> </a:t>
            </a:r>
            <a:r>
              <a:rPr lang="en-US" sz="1800" dirty="0">
                <a:solidFill>
                  <a:schemeClr val="tx1"/>
                </a:solidFill>
                <a:latin typeface="+mj-lt"/>
              </a:rPr>
              <a:t>Web API handles JSON and XML data by default.</a:t>
            </a:r>
            <a:endParaRPr lang="en-US" sz="1800" dirty="0" smtClean="0">
              <a:solidFill>
                <a:schemeClr val="tx1"/>
              </a:solidFill>
              <a:latin typeface="+mj-lt"/>
            </a:endParaRPr>
          </a:p>
          <a:p>
            <a:pPr algn="l"/>
            <a:endParaRPr lang="en-US" sz="1800" dirty="0" smtClean="0">
              <a:solidFill>
                <a:schemeClr val="tx1"/>
              </a:solidFill>
              <a:latin typeface="+mj-lt"/>
            </a:endParaRPr>
          </a:p>
        </p:txBody>
      </p:sp>
      <p:pic>
        <p:nvPicPr>
          <p:cNvPr id="4" name="Picture 3" descr="webapi-overview.png"/>
          <p:cNvPicPr>
            <a:picLocks noChangeAspect="1"/>
          </p:cNvPicPr>
          <p:nvPr/>
        </p:nvPicPr>
        <p:blipFill>
          <a:blip r:embed="rId2">
            <a:duotone>
              <a:prstClr val="black"/>
              <a:schemeClr val="accent5">
                <a:tint val="45000"/>
                <a:satMod val="400000"/>
              </a:schemeClr>
            </a:duotone>
          </a:blip>
          <a:stretch>
            <a:fillRect/>
          </a:stretch>
        </p:blipFill>
        <p:spPr>
          <a:xfrm>
            <a:off x="843428" y="2657924"/>
            <a:ext cx="7457143" cy="35904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5973763"/>
          </a:xfrm>
        </p:spPr>
        <p:txBody>
          <a:bodyPr>
            <a:normAutofit fontScale="55000" lnSpcReduction="20000"/>
          </a:bodyPr>
          <a:lstStyle/>
          <a:p>
            <a:pPr>
              <a:buNone/>
            </a:pPr>
            <a:r>
              <a:rPr lang="en-US" b="1" dirty="0" smtClean="0"/>
              <a:t>Serializing object as JSON string using Serialize()  Method</a:t>
            </a:r>
          </a:p>
          <a:p>
            <a:pPr>
              <a:buNone/>
            </a:pPr>
            <a:endParaRPr lang="en-US" dirty="0" smtClean="0"/>
          </a:p>
          <a:p>
            <a:pPr>
              <a:buNone/>
            </a:pPr>
            <a:r>
              <a:rPr lang="en-US" dirty="0" smtClean="0"/>
              <a:t>JSON data can be sent from the client to the Web API. Consider the following code </a:t>
            </a:r>
          </a:p>
          <a:p>
            <a:pPr>
              <a:buNone/>
            </a:pPr>
            <a:r>
              <a:rPr lang="en-US" dirty="0" smtClean="0"/>
              <a:t>that invokes the Put() action of the Web API.</a:t>
            </a:r>
          </a:p>
          <a:p>
            <a:pPr>
              <a:buNone/>
            </a:pPr>
            <a:r>
              <a:rPr lang="en-US" dirty="0" smtClean="0"/>
              <a:t>public void UpdateStudent(Student stud)</a:t>
            </a:r>
          </a:p>
          <a:p>
            <a:pPr>
              <a:buNone/>
            </a:pPr>
            <a:r>
              <a:rPr lang="en-US" dirty="0" smtClean="0"/>
              <a:t>{</a:t>
            </a:r>
          </a:p>
          <a:p>
            <a:pPr>
              <a:buNone/>
            </a:pPr>
            <a:endParaRPr lang="en-US" dirty="0" smtClean="0"/>
          </a:p>
          <a:p>
            <a:pPr>
              <a:buNone/>
            </a:pPr>
            <a:r>
              <a:rPr lang="en-US" dirty="0" smtClean="0"/>
              <a:t>   string stringData = JsonSerializer.Serialize(stud);</a:t>
            </a:r>
          </a:p>
          <a:p>
            <a:pPr>
              <a:buNone/>
            </a:pPr>
            <a:endParaRPr lang="en-US" dirty="0" smtClean="0"/>
          </a:p>
          <a:p>
            <a:pPr>
              <a:buNone/>
            </a:pPr>
            <a:r>
              <a:rPr lang="en-US" dirty="0" smtClean="0"/>
              <a:t>   var contentData = new StringContent(stringData, System.Text.Encoding.UTF8, "application/json");</a:t>
            </a:r>
          </a:p>
          <a:p>
            <a:pPr>
              <a:buNone/>
            </a:pPr>
            <a:endParaRPr lang="en-US" dirty="0" smtClean="0"/>
          </a:p>
          <a:p>
            <a:pPr>
              <a:buNone/>
            </a:pPr>
            <a:r>
              <a:rPr lang="en-US" dirty="0" smtClean="0"/>
              <a:t>   HttpResponseMessage response = client.PutAsync("http://localhost/api/student/", contentData).Result;</a:t>
            </a:r>
          </a:p>
          <a:p>
            <a:pPr>
              <a:buNone/>
            </a:pPr>
            <a:r>
              <a:rPr lang="en-US" dirty="0" smtClean="0"/>
              <a:t>   string msg = JsonSerializer.Deserialize&lt;string&gt;(response.Content.ReadAsStringAsync().Result);</a:t>
            </a:r>
          </a:p>
          <a:p>
            <a:pPr>
              <a:buNone/>
            </a:pPr>
            <a:r>
              <a:rPr lang="en-US" dirty="0" smtClean="0"/>
              <a:t>}</a:t>
            </a:r>
          </a:p>
          <a:p>
            <a:pPr>
              <a:buNone/>
            </a:pPr>
            <a:endParaRPr lang="en-US" dirty="0"/>
          </a:p>
          <a:p>
            <a:pPr>
              <a:buNone/>
            </a:pPr>
            <a:r>
              <a:rPr lang="en-US" dirty="0" smtClean="0"/>
              <a:t>To send this object to the Web API, first you need to serialize it into JSON format. This is done using the Serialize() method of JsonSerializer class. The string data returned by the Serialize() method is wrapped into a StringContent object and then passed to the PutAsync() method.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r>
              <a:rPr lang="en-US" b="1" dirty="0" smtClean="0"/>
              <a:t>Deserializing JSON data using Deserialize() method</a:t>
            </a:r>
          </a:p>
          <a:p>
            <a:pPr>
              <a:buNone/>
            </a:pPr>
            <a:endParaRPr lang="en-US" dirty="0"/>
          </a:p>
          <a:p>
            <a:pPr>
              <a:buNone/>
            </a:pPr>
            <a:r>
              <a:rPr lang="en-US" dirty="0" smtClean="0"/>
              <a:t>suppose that you want to build a client application that uses .NET Core's HttpClient </a:t>
            </a:r>
          </a:p>
          <a:p>
            <a:pPr>
              <a:buNone/>
            </a:pPr>
            <a:r>
              <a:rPr lang="en-US" dirty="0" smtClean="0"/>
              <a:t>class to invoke the </a:t>
            </a:r>
          </a:p>
          <a:p>
            <a:pPr>
              <a:buNone/>
            </a:pPr>
            <a:r>
              <a:rPr lang="en-US" dirty="0" smtClean="0"/>
              <a:t>Get() and Put() actions. So, first step would be to use these namespaces:</a:t>
            </a:r>
          </a:p>
          <a:p>
            <a:pPr>
              <a:buNone/>
            </a:pPr>
            <a:endParaRPr lang="en-US" dirty="0" smtClean="0"/>
          </a:p>
          <a:p>
            <a:pPr>
              <a:buNone/>
            </a:pPr>
            <a:r>
              <a:rPr lang="en-US" dirty="0" smtClean="0"/>
              <a:t>using System.Text.Json;</a:t>
            </a:r>
          </a:p>
          <a:p>
            <a:pPr>
              <a:buNone/>
            </a:pPr>
            <a:r>
              <a:rPr lang="en-US" dirty="0" smtClean="0"/>
              <a:t>using System.Text.Json.Serialization;</a:t>
            </a:r>
          </a:p>
          <a:p>
            <a:pPr>
              <a:buNone/>
            </a:pPr>
            <a:endParaRPr lang="en-US" dirty="0"/>
          </a:p>
          <a:p>
            <a:pPr>
              <a:buNone/>
            </a:pPr>
            <a:endParaRPr lang="en-US" dirty="0" smtClean="0"/>
          </a:p>
          <a:p>
            <a:pPr>
              <a:buNone/>
            </a:pPr>
            <a:r>
              <a:rPr lang="en-US" dirty="0" smtClean="0"/>
              <a:t>public void GetStudent()</a:t>
            </a:r>
          </a:p>
          <a:p>
            <a:pPr>
              <a:buNone/>
            </a:pPr>
            <a:r>
              <a:rPr lang="en-US" dirty="0" smtClean="0"/>
              <a:t>{</a:t>
            </a:r>
          </a:p>
          <a:p>
            <a:pPr>
              <a:buNone/>
            </a:pPr>
            <a:r>
              <a:rPr lang="en-US" dirty="0" smtClean="0"/>
              <a:t>    HttpResponseMessage response =  client.GetAsync("http://localhost/api/students").Result;</a:t>
            </a:r>
          </a:p>
          <a:p>
            <a:pPr>
              <a:buNone/>
            </a:pPr>
            <a:r>
              <a:rPr lang="en-US" dirty="0" smtClean="0"/>
              <a:t>    string stringData = response.Content.ReadAsStringAsync().Result;</a:t>
            </a:r>
          </a:p>
          <a:p>
            <a:pPr>
              <a:buNone/>
            </a:pPr>
            <a:r>
              <a:rPr lang="en-US" dirty="0" smtClean="0"/>
              <a:t>    var options = new JsonSerializerOptions</a:t>
            </a:r>
          </a:p>
          <a:p>
            <a:pPr>
              <a:buNone/>
            </a:pPr>
            <a:r>
              <a:rPr lang="en-US" dirty="0" smtClean="0"/>
              <a:t>    {</a:t>
            </a:r>
          </a:p>
          <a:p>
            <a:pPr>
              <a:buNone/>
            </a:pPr>
            <a:r>
              <a:rPr lang="en-US" dirty="0" smtClean="0"/>
              <a:t>        PropertyNameCaseInsensitive = true</a:t>
            </a:r>
          </a:p>
          <a:p>
            <a:pPr>
              <a:buNone/>
            </a:pPr>
            <a:r>
              <a:rPr lang="en-US" dirty="0" smtClean="0"/>
              <a:t>    };</a:t>
            </a:r>
          </a:p>
          <a:p>
            <a:pPr>
              <a:buNone/>
            </a:pPr>
            <a:r>
              <a:rPr lang="en-US" dirty="0" smtClean="0"/>
              <a:t>    Student obj = JsonSerializer.Deserialize&lt;Student&gt;(stringData, options);</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305800" cy="5943600"/>
          </a:xfrm>
        </p:spPr>
        <p:txBody>
          <a:bodyPr>
            <a:normAutofit fontScale="70000" lnSpcReduction="20000"/>
          </a:bodyPr>
          <a:lstStyle/>
          <a:p>
            <a:pPr>
              <a:buNone/>
            </a:pPr>
            <a:r>
              <a:rPr lang="en-US" dirty="0" smtClean="0"/>
              <a:t>The GetStudent() method invokes the Customers Web API by making a GET request using GetAsync() method. The Student data is returned from the Web API and is read using the ReadAsStringAsync() method. The string returned by ReadAsStringAsync() method contains JSON serialized student data. This string data needs to be deserialized into a Student object so that it can be used further in the client application.</a:t>
            </a:r>
          </a:p>
          <a:p>
            <a:pPr>
              <a:buNone/>
            </a:pPr>
            <a:endParaRPr lang="en-US" dirty="0" smtClean="0"/>
          </a:p>
          <a:p>
            <a:pPr>
              <a:buNone/>
            </a:pPr>
            <a:r>
              <a:rPr lang="en-US" dirty="0" smtClean="0"/>
              <a:t>To deserialize the JSON data the code uses Deserialize&lt;T&gt;() method of JsonSerializer class from System.Text.Json.Serialization namespace. The Deserialize&lt;T&gt;() method takes the string JSON data and settings to be used while deserializing the data. The settings are supplied through JsonSerializerOptions class. When a Student object is returned by the Web API, the serialized property names use camel casing. While deserializing the data you need to tell the JsonSerializer class that deserialization should ignore the character casing. So, PropertyNameCaseInsensitive property of JsonSerializerOptions is set to true.If the Deserialize() method is successful the obj will contain a Student object to use further.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773362"/>
          </a:xfrm>
        </p:spPr>
        <p:txBody>
          <a:bodyPr>
            <a:noAutofit/>
          </a:bodyPr>
          <a:lstStyle/>
          <a:p>
            <a:pPr algn="l"/>
            <a:r>
              <a:rPr lang="en-US" sz="1600" dirty="0" smtClean="0">
                <a:solidFill>
                  <a:schemeClr val="tx1"/>
                </a:solidFill>
                <a:latin typeface="+mj-lt"/>
              </a:rPr>
              <a:t/>
            </a:r>
            <a:br>
              <a:rPr lang="en-US" sz="1600" dirty="0" smtClean="0">
                <a:solidFill>
                  <a:schemeClr val="tx1"/>
                </a:solidFill>
                <a:latin typeface="+mj-lt"/>
              </a:rPr>
            </a:br>
            <a:r>
              <a:rPr lang="en-US" sz="1600" dirty="0"/>
              <a:t/>
            </a:r>
            <a:br>
              <a:rPr lang="en-US" sz="1600" dirty="0"/>
            </a:br>
            <a:r>
              <a:rPr lang="en-US" sz="1600" dirty="0" smtClean="0"/>
              <a:t/>
            </a:r>
            <a:br>
              <a:rPr lang="en-US" sz="1600" dirty="0" smtClean="0"/>
            </a:br>
            <a:r>
              <a:rPr lang="en-US" sz="1600" dirty="0" smtClean="0">
                <a:solidFill>
                  <a:schemeClr val="tx1"/>
                </a:solidFill>
                <a:latin typeface="+mj-lt"/>
              </a:rPr>
              <a:t>ASP.NET Core  combines the best features of ASP.NET MVC and web APIs into a single framework. This makes complete sense since they provide many similar functionalities.</a:t>
            </a:r>
            <a:r>
              <a:rPr lang="en-US" sz="1600" dirty="0" smtClean="0">
                <a:solidFill>
                  <a:schemeClr val="tx1"/>
                </a:solidFill>
              </a:rPr>
              <a:t> Both used to support Controller and action methods. In earlier version, the main purpose of Web API was to make REST API calls and there were view engine like Razor and MVC was designed for HTML front ends to</a:t>
            </a:r>
            <a:br>
              <a:rPr lang="en-US" sz="1600" dirty="0" smtClean="0">
                <a:solidFill>
                  <a:schemeClr val="tx1"/>
                </a:solidFill>
              </a:rPr>
            </a:br>
            <a:r>
              <a:rPr lang="en-US" sz="1600" dirty="0" smtClean="0">
                <a:solidFill>
                  <a:schemeClr val="tx1"/>
                </a:solidFill>
              </a:rPr>
              <a:t> communicate to backend in a standard web application. </a:t>
            </a:r>
            <a:r>
              <a:rPr lang="en-US" sz="1600" dirty="0" smtClean="0">
                <a:solidFill>
                  <a:schemeClr val="tx1"/>
                </a:solidFill>
                <a:latin typeface="+mj-lt"/>
              </a:rPr>
              <a:t/>
            </a:r>
            <a:br>
              <a:rPr lang="en-US" sz="1600" dirty="0" smtClean="0">
                <a:solidFill>
                  <a:schemeClr val="tx1"/>
                </a:solidFill>
                <a:latin typeface="+mj-lt"/>
              </a:rPr>
            </a:br>
            <a:r>
              <a:rPr lang="en-US" sz="1600" dirty="0" smtClean="0">
                <a:solidFill>
                  <a:schemeClr val="tx1"/>
                </a:solidFill>
                <a:latin typeface="+mj-lt"/>
              </a:rPr>
              <a:t>Before this merger, developers had to rewrite code when they needed to expose data in different formats via MVC and web APIs. They had to work with multiple frameworks and concepts at the same time. Fortunately, this entire process has been completely streamlined in ASP.NET Core and main target is to support JSON based REST API. It combines the key feature of both MVC and old Web API framework.</a:t>
            </a:r>
            <a:br>
              <a:rPr lang="en-US" sz="1600" dirty="0" smtClean="0">
                <a:solidFill>
                  <a:schemeClr val="tx1"/>
                </a:solidFill>
                <a:latin typeface="+mj-lt"/>
              </a:rPr>
            </a:br>
            <a:r>
              <a:rPr lang="en-US" sz="1600" dirty="0" smtClean="0"/>
              <a:t>ASP.NET Web API is mainly based on the MVC architecture and share a number of APIs of The .Net Framework and .Net Core.</a:t>
            </a:r>
            <a:endParaRPr lang="en-US" sz="1600" dirty="0"/>
          </a:p>
        </p:txBody>
      </p:sp>
      <p:pic>
        <p:nvPicPr>
          <p:cNvPr id="4" name="Content Placeholder 3" descr="webapi.jpg"/>
          <p:cNvPicPr>
            <a:picLocks noGrp="1" noChangeAspect="1"/>
          </p:cNvPicPr>
          <p:nvPr>
            <p:ph idx="1"/>
          </p:nvPr>
        </p:nvPicPr>
        <p:blipFill>
          <a:blip r:embed="rId2">
            <a:duotone>
              <a:prstClr val="black"/>
              <a:schemeClr val="accent5">
                <a:tint val="45000"/>
                <a:satMod val="400000"/>
              </a:schemeClr>
            </a:duotone>
          </a:blip>
          <a:stretch>
            <a:fillRect/>
          </a:stretch>
        </p:blipFill>
        <p:spPr>
          <a:xfrm>
            <a:off x="2438400" y="3505200"/>
            <a:ext cx="2971800" cy="29718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563562"/>
          </a:xfrm>
        </p:spPr>
        <p:txBody>
          <a:bodyPr>
            <a:normAutofit fontScale="90000"/>
          </a:bodyPr>
          <a:lstStyle/>
          <a:p>
            <a:r>
              <a:rPr lang="en-US" dirty="0" smtClean="0"/>
              <a:t>API Controllers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1800" dirty="0" smtClean="0">
                <a:latin typeface="+mj-lt"/>
              </a:rPr>
              <a:t>ASP.NET Core supports creating RESTful services, also known as web APIs, using C#. To </a:t>
            </a:r>
          </a:p>
          <a:p>
            <a:pPr>
              <a:buNone/>
            </a:pPr>
            <a:r>
              <a:rPr lang="en-US" sz="1800" dirty="0" smtClean="0">
                <a:latin typeface="+mj-lt"/>
              </a:rPr>
              <a:t>handle requests, a web API uses controllers. Controllers in a web API are classes that </a:t>
            </a:r>
          </a:p>
          <a:p>
            <a:pPr>
              <a:buNone/>
            </a:pPr>
            <a:r>
              <a:rPr lang="en-US" sz="1800" dirty="0" smtClean="0">
                <a:latin typeface="+mj-lt"/>
              </a:rPr>
              <a:t>derive from ControllerBase.</a:t>
            </a:r>
          </a:p>
          <a:p>
            <a:pPr>
              <a:buNone/>
            </a:pPr>
            <a:r>
              <a:rPr lang="en-US" sz="1800" dirty="0" smtClean="0">
                <a:latin typeface="+mj-lt"/>
              </a:rPr>
              <a:t>API Controller is just a normal Controller, that allows data in the model to be retrieved </a:t>
            </a:r>
          </a:p>
          <a:p>
            <a:pPr>
              <a:buNone/>
            </a:pPr>
            <a:r>
              <a:rPr lang="en-US" sz="1800" dirty="0" smtClean="0">
                <a:latin typeface="+mj-lt"/>
              </a:rPr>
              <a:t>or modified, and then deliver it to the client. It does this without having to use the </a:t>
            </a:r>
          </a:p>
          <a:p>
            <a:pPr>
              <a:buNone/>
            </a:pPr>
            <a:r>
              <a:rPr lang="en-US" sz="1800" dirty="0" smtClean="0">
                <a:latin typeface="+mj-lt"/>
              </a:rPr>
              <a:t>actions provided by the regular controllers.</a:t>
            </a:r>
          </a:p>
          <a:p>
            <a:pPr>
              <a:buNone/>
            </a:pPr>
            <a:endParaRPr lang="en-US" sz="1800" dirty="0">
              <a:latin typeface="+mj-lt"/>
            </a:endParaRPr>
          </a:p>
          <a:p>
            <a:pPr>
              <a:buNone/>
            </a:pPr>
            <a:r>
              <a:rPr lang="en-US" sz="1800" dirty="0" smtClean="0">
                <a:latin typeface="+mj-lt"/>
              </a:rPr>
              <a:t>The data delivery is done by following a pattern known by name as REST. REST Stands for REpresentational State Transfer pattern, which contains 2 things:</a:t>
            </a:r>
          </a:p>
          <a:p>
            <a:pPr>
              <a:buNone/>
            </a:pPr>
            <a:endParaRPr lang="en-US" sz="1800" dirty="0" smtClean="0">
              <a:latin typeface="+mj-lt"/>
            </a:endParaRPr>
          </a:p>
          <a:p>
            <a:pPr>
              <a:buNone/>
            </a:pPr>
            <a:r>
              <a:rPr lang="en-US" sz="1800" dirty="0" smtClean="0">
                <a:latin typeface="+mj-lt"/>
              </a:rPr>
              <a:t>1. Action Methods which do specific operations and then deliver some data to the client. These methods are decorated with attributes that makes them to be invoked only by HTTP requests.</a:t>
            </a:r>
          </a:p>
          <a:p>
            <a:pPr>
              <a:buNone/>
            </a:pPr>
            <a:r>
              <a:rPr lang="en-US" sz="1800" dirty="0" smtClean="0">
                <a:latin typeface="+mj-lt"/>
              </a:rPr>
              <a:t>2. URLs which defines operational tasks. These operations can be – sending full or part of a data, adding, deleting or updating records.</a:t>
            </a:r>
            <a:endParaRPr lang="en-US" sz="1800"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6049963"/>
          </a:xfrm>
        </p:spPr>
        <p:txBody>
          <a:bodyPr>
            <a:normAutofit fontScale="92500" lnSpcReduction="10000"/>
          </a:bodyPr>
          <a:lstStyle/>
          <a:p>
            <a:pPr>
              <a:buNone/>
            </a:pPr>
            <a:r>
              <a:rPr lang="en-US" sz="2000" dirty="0" smtClean="0">
                <a:latin typeface="+mj-lt"/>
              </a:rPr>
              <a:t>Creating Web APIs in ASP.NET Core is very straightforward. You create </a:t>
            </a:r>
          </a:p>
          <a:p>
            <a:pPr>
              <a:buNone/>
            </a:pPr>
            <a:r>
              <a:rPr lang="en-US" sz="2000" dirty="0">
                <a:latin typeface="+mj-lt"/>
              </a:rPr>
              <a:t> </a:t>
            </a:r>
            <a:r>
              <a:rPr lang="en-US" sz="2000" dirty="0" smtClean="0">
                <a:latin typeface="+mj-lt"/>
              </a:rPr>
              <a:t>a controllers that have 3 things:</a:t>
            </a:r>
          </a:p>
          <a:p>
            <a:pPr>
              <a:buNone/>
            </a:pPr>
            <a:endParaRPr lang="en-US" sz="2000" dirty="0" smtClean="0">
              <a:latin typeface="+mj-lt"/>
            </a:endParaRPr>
          </a:p>
          <a:p>
            <a:pPr>
              <a:buNone/>
            </a:pPr>
            <a:r>
              <a:rPr lang="en-US" sz="2000" dirty="0" smtClean="0">
                <a:latin typeface="+mj-lt"/>
              </a:rPr>
              <a:t>1. They should have [ApiController] attribute on them. This attribute tells that the controller will server HTTP API Responses.</a:t>
            </a:r>
          </a:p>
          <a:p>
            <a:pPr>
              <a:buNone/>
            </a:pPr>
            <a:r>
              <a:rPr lang="en-US" sz="2000" dirty="0" smtClean="0">
                <a:latin typeface="+mj-lt"/>
              </a:rPr>
              <a:t>2. They should derive from ControllerBase class instead of Controller class.</a:t>
            </a:r>
          </a:p>
          <a:p>
            <a:pPr>
              <a:buNone/>
            </a:pPr>
            <a:r>
              <a:rPr lang="en-US" sz="2000" dirty="0" smtClean="0">
                <a:latin typeface="+mj-lt"/>
              </a:rPr>
              <a:t>3. They should have attribute routing applied on them like </a:t>
            </a:r>
          </a:p>
          <a:p>
            <a:pPr>
              <a:buNone/>
            </a:pPr>
            <a:r>
              <a:rPr lang="en-US" sz="2000" dirty="0" smtClean="0">
                <a:latin typeface="+mj-lt"/>
              </a:rPr>
              <a:t>     [Route("someUrl/[controller]")].</a:t>
            </a:r>
          </a:p>
          <a:p>
            <a:pPr>
              <a:buNone/>
            </a:pPr>
            <a:r>
              <a:rPr lang="en-US" sz="2000" dirty="0" smtClean="0">
                <a:latin typeface="+mj-lt"/>
              </a:rPr>
              <a:t>Eg:</a:t>
            </a:r>
          </a:p>
          <a:p>
            <a:pPr>
              <a:buNone/>
            </a:pPr>
            <a:r>
              <a:rPr lang="en-US" sz="2000" dirty="0" smtClean="0">
                <a:latin typeface="+mj-lt"/>
              </a:rPr>
              <a:t>[ApiController]</a:t>
            </a:r>
          </a:p>
          <a:p>
            <a:pPr>
              <a:buNone/>
            </a:pPr>
            <a:r>
              <a:rPr lang="en-US" sz="2000" dirty="0" smtClean="0">
                <a:latin typeface="+mj-lt"/>
              </a:rPr>
              <a:t>[Route("someURL/[controller]")]</a:t>
            </a:r>
          </a:p>
          <a:p>
            <a:pPr>
              <a:buNone/>
            </a:pPr>
            <a:r>
              <a:rPr lang="en-US" sz="2000" dirty="0" smtClean="0">
                <a:latin typeface="+mj-lt"/>
              </a:rPr>
              <a:t>public class ExampleController : ControllerBase</a:t>
            </a:r>
          </a:p>
          <a:p>
            <a:pPr>
              <a:buNone/>
            </a:pPr>
            <a:endParaRPr lang="en-US" sz="2000" dirty="0" smtClean="0">
              <a:latin typeface="+mj-lt"/>
            </a:endParaRPr>
          </a:p>
          <a:p>
            <a:pPr>
              <a:buNone/>
            </a:pPr>
            <a:r>
              <a:rPr lang="en-US" sz="2000" dirty="0" smtClean="0">
                <a:latin typeface="+mj-lt"/>
              </a:rPr>
              <a:t>The reason why you must not create a Web API controller by deriving from the </a:t>
            </a:r>
          </a:p>
          <a:p>
            <a:pPr>
              <a:buNone/>
            </a:pPr>
            <a:r>
              <a:rPr lang="en-US" sz="2000" dirty="0" smtClean="0">
                <a:latin typeface="+mj-lt"/>
              </a:rPr>
              <a:t>Controller class is because the Controller class derives from ControllerBase class </a:t>
            </a:r>
          </a:p>
          <a:p>
            <a:pPr>
              <a:buNone/>
            </a:pPr>
            <a:r>
              <a:rPr lang="en-US" sz="2000" dirty="0" smtClean="0">
                <a:latin typeface="+mj-lt"/>
              </a:rPr>
              <a:t>and adds support for views, so it’s for handling web pages, not web API requests. </a:t>
            </a:r>
          </a:p>
          <a:p>
            <a:pPr>
              <a:buNone/>
            </a:pPr>
            <a:r>
              <a:rPr lang="en-US" sz="2000" dirty="0" smtClean="0">
                <a:latin typeface="+mj-lt"/>
              </a:rPr>
              <a:t>There’s an exception to this rule: if you plan to use the same controller for both </a:t>
            </a:r>
          </a:p>
          <a:p>
            <a:pPr>
              <a:buNone/>
            </a:pPr>
            <a:r>
              <a:rPr lang="en-US" sz="2000" dirty="0" smtClean="0">
                <a:latin typeface="+mj-lt"/>
              </a:rPr>
              <a:t>views and web APIs, then only derive it from Controller class.</a:t>
            </a:r>
            <a:endParaRPr lang="en-US" sz="2000" dirty="0">
              <a:latin typeface="+mj-lt"/>
            </a:endParaRPr>
          </a:p>
          <a:p>
            <a:pPr>
              <a:buNone/>
            </a:pPr>
            <a:endParaRPr lang="en-US" sz="20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4525963"/>
          </a:xfrm>
        </p:spPr>
        <p:txBody>
          <a:bodyPr>
            <a:normAutofit/>
          </a:bodyPr>
          <a:lstStyle/>
          <a:p>
            <a:pPr>
              <a:buNone/>
            </a:pPr>
            <a:r>
              <a:rPr lang="en-US" sz="1800" dirty="0" smtClean="0"/>
              <a:t>The ControllerBase class provides many properties and methods that are useful for handling HTTP requests. Some of these are:</a:t>
            </a:r>
          </a:p>
          <a:p>
            <a:pPr>
              <a:buNone/>
            </a:pPr>
            <a:endParaRPr lang="en-US" sz="1800" dirty="0" smtClean="0"/>
          </a:p>
          <a:p>
            <a:pPr>
              <a:buNone/>
            </a:pPr>
            <a:r>
              <a:rPr lang="en-US" sz="1800" dirty="0" smtClean="0"/>
              <a:t>BadRequest:	Returns 400 status code.</a:t>
            </a:r>
          </a:p>
          <a:p>
            <a:pPr>
              <a:buNone/>
            </a:pPr>
            <a:r>
              <a:rPr lang="en-US" sz="1800" dirty="0" smtClean="0"/>
              <a:t>Ok:	                             Returns a 200 status code along with the result object.</a:t>
            </a:r>
          </a:p>
          <a:p>
            <a:pPr>
              <a:buNone/>
            </a:pPr>
            <a:r>
              <a:rPr lang="en-US" sz="1800" dirty="0" smtClean="0"/>
              <a:t>NotFound:</a:t>
            </a:r>
            <a:r>
              <a:rPr lang="en-US" sz="1800" dirty="0"/>
              <a:t> </a:t>
            </a:r>
            <a:r>
              <a:rPr lang="en-US" sz="1800" dirty="0" smtClean="0"/>
              <a:t>               Returns 404 status code.</a:t>
            </a:r>
          </a:p>
          <a:p>
            <a:pPr>
              <a:buNone/>
            </a:pPr>
            <a:r>
              <a:rPr lang="en-US" sz="1800" dirty="0" smtClean="0"/>
              <a:t>PhysicalFile:	Returns a file.</a:t>
            </a:r>
          </a:p>
          <a:p>
            <a:pPr>
              <a:buNone/>
            </a:pPr>
            <a:endParaRPr lang="en-US" sz="1800" dirty="0"/>
          </a:p>
          <a:p>
            <a:pPr>
              <a:buNone/>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dirty="0" smtClean="0"/>
              <a:t>     Typically </a:t>
            </a:r>
            <a:r>
              <a:rPr lang="en-US" sz="1800" dirty="0"/>
              <a:t>you want to return data and HTTP status codes from an API </a:t>
            </a:r>
            <a:r>
              <a:rPr lang="en-US" sz="1800" dirty="0" smtClean="0"/>
              <a:t>controller, To </a:t>
            </a:r>
            <a:r>
              <a:rPr lang="en-US" sz="1800" dirty="0"/>
              <a:t>that end there are three ways to return values from an API controller</a:t>
            </a:r>
            <a:r>
              <a:rPr lang="en-US" sz="1800" dirty="0" smtClean="0"/>
              <a:t>.</a:t>
            </a:r>
            <a:endParaRPr lang="en-US" sz="1800" dirty="0"/>
          </a:p>
          <a:p>
            <a:pPr>
              <a:buNone/>
            </a:pPr>
            <a:r>
              <a:rPr lang="en-US" sz="1800" b="1" dirty="0" smtClean="0"/>
              <a:t>     </a:t>
            </a:r>
          </a:p>
          <a:p>
            <a:pPr>
              <a:buNone/>
            </a:pPr>
            <a:r>
              <a:rPr lang="en-US" sz="1800" b="1" dirty="0"/>
              <a:t> </a:t>
            </a:r>
            <a:r>
              <a:rPr lang="en-US" sz="1800" b="1" dirty="0" smtClean="0"/>
              <a:t>     Return </a:t>
            </a:r>
            <a:r>
              <a:rPr lang="en-US" sz="1800" b="1" dirty="0"/>
              <a:t>specific type</a:t>
            </a:r>
          </a:p>
          <a:p>
            <a:pPr>
              <a:buNone/>
            </a:pPr>
            <a:r>
              <a:rPr lang="en-US" sz="1800" dirty="0" smtClean="0"/>
              <a:t>	This </a:t>
            </a:r>
            <a:r>
              <a:rPr lang="en-US" sz="1800" dirty="0"/>
              <a:t>is the most simplistic and straightforward way to return values from an API. Consider the following API action:</a:t>
            </a:r>
          </a:p>
          <a:p>
            <a:pPr>
              <a:buNone/>
            </a:pPr>
            <a:r>
              <a:rPr lang="en-US" sz="1800" dirty="0" smtClean="0"/>
              <a:t>	[HttpGet]</a:t>
            </a:r>
          </a:p>
          <a:p>
            <a:pPr>
              <a:buNone/>
            </a:pPr>
            <a:r>
              <a:rPr lang="en-US" sz="1800" dirty="0"/>
              <a:t>	</a:t>
            </a:r>
            <a:r>
              <a:rPr lang="en-US" sz="1800" dirty="0" smtClean="0"/>
              <a:t> public List&lt;Customer&gt; Get()</a:t>
            </a:r>
          </a:p>
          <a:p>
            <a:pPr>
              <a:buNone/>
            </a:pPr>
            <a:r>
              <a:rPr lang="en-US" sz="1800" dirty="0"/>
              <a:t>	</a:t>
            </a:r>
            <a:r>
              <a:rPr lang="en-US" sz="1800" dirty="0" smtClean="0"/>
              <a:t> {</a:t>
            </a:r>
          </a:p>
          <a:p>
            <a:pPr>
              <a:buNone/>
            </a:pPr>
            <a:r>
              <a:rPr lang="en-US" sz="1800" dirty="0"/>
              <a:t>	</a:t>
            </a:r>
            <a:r>
              <a:rPr lang="en-US" sz="1800" dirty="0" smtClean="0"/>
              <a:t>	 return db.Customers.ToList();</a:t>
            </a:r>
          </a:p>
          <a:p>
            <a:pPr>
              <a:buNone/>
            </a:pPr>
            <a:r>
              <a:rPr lang="en-US" sz="1800" dirty="0"/>
              <a:t>	</a:t>
            </a:r>
            <a:r>
              <a:rPr lang="en-US" sz="1800" dirty="0" smtClean="0"/>
              <a:t> }</a:t>
            </a:r>
          </a:p>
          <a:p>
            <a:pPr>
              <a:buNone/>
            </a:pPr>
            <a:r>
              <a:rPr lang="en-US" sz="1800" dirty="0"/>
              <a:t>	</a:t>
            </a:r>
            <a:r>
              <a:rPr lang="en-US" sz="1800" dirty="0" smtClean="0"/>
              <a:t>In </a:t>
            </a:r>
            <a:r>
              <a:rPr lang="en-US" sz="1800" dirty="0"/>
              <a:t>this approach the Get() action returns a known type - List of Customer objects in this case. This approach is good if you simply want to return data to the client without accounting for unexpected conditions such as exceptions and HTTP codes such as 404 and 200.</a:t>
            </a:r>
          </a:p>
          <a:p>
            <a:pPr>
              <a:buNone/>
            </a:pP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b="1" dirty="0" smtClean="0"/>
              <a:t>Return  IActionResult</a:t>
            </a:r>
          </a:p>
          <a:p>
            <a:pPr>
              <a:buNone/>
            </a:pPr>
            <a:r>
              <a:rPr lang="en-US" sz="1800" dirty="0" smtClean="0"/>
              <a:t>When your return value is a mix of data and HTTP codes you can't use the previous approach. That's because the return type is a fix well-known type. If you want to return NotFoundResult or OkResult or ObjectResult you can't use the preceding approach. In such case you can return the values as IActionResult. Consider the following example:</a:t>
            </a:r>
          </a:p>
          <a:p>
            <a:pPr>
              <a:buNone/>
            </a:pPr>
            <a:endParaRPr lang="en-US" sz="1800" dirty="0" smtClean="0"/>
          </a:p>
          <a:p>
            <a:pPr>
              <a:buNone/>
            </a:pPr>
            <a:r>
              <a:rPr lang="en-US" sz="1800" dirty="0" smtClean="0"/>
              <a:t>[HttpGet("{id}")]</a:t>
            </a:r>
          </a:p>
          <a:p>
            <a:pPr>
              <a:buNone/>
            </a:pPr>
            <a:r>
              <a:rPr lang="en-US" sz="1800" dirty="0" smtClean="0"/>
              <a:t>public IActionResult Get(string id)</a:t>
            </a:r>
          </a:p>
          <a:p>
            <a:pPr>
              <a:buNone/>
            </a:pPr>
            <a:r>
              <a:rPr lang="en-US" sz="1800" dirty="0" smtClean="0"/>
              <a:t>{</a:t>
            </a:r>
          </a:p>
          <a:p>
            <a:pPr>
              <a:buNone/>
            </a:pPr>
            <a:r>
              <a:rPr lang="en-US" sz="1800" dirty="0" smtClean="0"/>
              <a:t>    Student stud = db.Students.Find(id);</a:t>
            </a:r>
          </a:p>
          <a:p>
            <a:pPr>
              <a:buNone/>
            </a:pPr>
            <a:r>
              <a:rPr lang="en-US" sz="1800" dirty="0" smtClean="0"/>
              <a:t>    if (stud == null)</a:t>
            </a:r>
          </a:p>
          <a:p>
            <a:pPr>
              <a:buNone/>
            </a:pPr>
            <a:r>
              <a:rPr lang="en-US" sz="1800" dirty="0" smtClean="0"/>
              <a:t>    {</a:t>
            </a:r>
          </a:p>
          <a:p>
            <a:pPr>
              <a:buNone/>
            </a:pPr>
            <a:r>
              <a:rPr lang="en-US" sz="1800" dirty="0" smtClean="0"/>
              <a:t>        return NotFound();</a:t>
            </a:r>
          </a:p>
          <a:p>
            <a:pPr>
              <a:buNone/>
            </a:pPr>
            <a:r>
              <a:rPr lang="en-US" sz="1800" dirty="0" smtClean="0"/>
              <a:t>    }</a:t>
            </a:r>
          </a:p>
          <a:p>
            <a:pPr>
              <a:buNone/>
            </a:pPr>
            <a:r>
              <a:rPr lang="en-US" sz="1800" dirty="0" smtClean="0"/>
              <a:t>    return Ok(stud);</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a:buNone/>
            </a:pPr>
            <a:r>
              <a:rPr lang="en-US" sz="1800" b="1" dirty="0" smtClean="0"/>
              <a:t>Return  ActionResult&lt;T&gt;</a:t>
            </a:r>
          </a:p>
          <a:p>
            <a:pPr>
              <a:buNone/>
            </a:pPr>
            <a:r>
              <a:rPr lang="en-US" sz="1800" dirty="0" smtClean="0"/>
              <a:t>ActionResult&lt;T&gt; allows you to combine both of the approaches discussed earlier. You </a:t>
            </a:r>
          </a:p>
          <a:p>
            <a:pPr>
              <a:buNone/>
            </a:pPr>
            <a:r>
              <a:rPr lang="en-US" sz="1800" dirty="0" smtClean="0"/>
              <a:t>can return a type derived from ActionResult or a specific type. Consider the following </a:t>
            </a:r>
          </a:p>
          <a:p>
            <a:pPr>
              <a:buNone/>
            </a:pPr>
            <a:r>
              <a:rPr lang="en-US" sz="1800" dirty="0" smtClean="0"/>
              <a:t>Get() action:</a:t>
            </a:r>
          </a:p>
          <a:p>
            <a:pPr>
              <a:buNone/>
            </a:pPr>
            <a:endParaRPr lang="en-US" sz="1800" dirty="0" smtClean="0"/>
          </a:p>
          <a:p>
            <a:pPr>
              <a:buNone/>
            </a:pPr>
            <a:r>
              <a:rPr lang="en-US" sz="1800" dirty="0" smtClean="0"/>
              <a:t>[HttpGet("{id}")]</a:t>
            </a:r>
          </a:p>
          <a:p>
            <a:pPr>
              <a:buNone/>
            </a:pPr>
            <a:r>
              <a:rPr lang="en-US" sz="1800" dirty="0" smtClean="0"/>
              <a:t>public ActionResult&lt;Student&gt; Get(string id)</a:t>
            </a:r>
          </a:p>
          <a:p>
            <a:pPr>
              <a:buNone/>
            </a:pPr>
            <a:r>
              <a:rPr lang="en-US" sz="1800" dirty="0" smtClean="0"/>
              <a:t>{</a:t>
            </a:r>
          </a:p>
          <a:p>
            <a:pPr>
              <a:buNone/>
            </a:pPr>
            <a:r>
              <a:rPr lang="en-US" sz="1800" dirty="0" smtClean="0"/>
              <a:t>    Student stud = db.Students.Find(id);</a:t>
            </a:r>
          </a:p>
          <a:p>
            <a:pPr>
              <a:buNone/>
            </a:pPr>
            <a:r>
              <a:rPr lang="en-US" sz="1800" dirty="0" smtClean="0"/>
              <a:t>    if (stud == null)</a:t>
            </a:r>
          </a:p>
          <a:p>
            <a:pPr>
              <a:buNone/>
            </a:pPr>
            <a:r>
              <a:rPr lang="en-US" sz="1800" dirty="0" smtClean="0"/>
              <a:t>    {</a:t>
            </a:r>
          </a:p>
          <a:p>
            <a:pPr>
              <a:buNone/>
            </a:pPr>
            <a:r>
              <a:rPr lang="en-US" sz="1800" dirty="0" smtClean="0"/>
              <a:t>        return NotFound();</a:t>
            </a:r>
          </a:p>
          <a:p>
            <a:pPr>
              <a:buNone/>
            </a:pPr>
            <a:r>
              <a:rPr lang="en-US" sz="1800" dirty="0" smtClean="0"/>
              <a:t>    }</a:t>
            </a:r>
          </a:p>
          <a:p>
            <a:pPr>
              <a:buNone/>
            </a:pPr>
            <a:r>
              <a:rPr lang="en-US" sz="1800" dirty="0" smtClean="0"/>
              <a:t>    return stud;</a:t>
            </a:r>
          </a:p>
          <a:p>
            <a:pPr>
              <a:buNone/>
            </a:pPr>
            <a:r>
              <a:rPr lang="en-US" sz="1800" dirty="0" smtClean="0"/>
              <a:t>}</a:t>
            </a:r>
          </a:p>
          <a:p>
            <a:pPr>
              <a:buNone/>
            </a:pPr>
            <a:r>
              <a:rPr lang="en-US" sz="1800" dirty="0" smtClean="0"/>
              <a:t>As you can see you don't need to wrap cust object in Ok() or ObjectResult. You can either return NotFoundResult or ActionResult&lt;Student&gt;</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800" dirty="0" smtClean="0"/>
              <a:t>JSON Support</a:t>
            </a:r>
            <a:endParaRPr lang="en-US" sz="2800" dirty="0"/>
          </a:p>
        </p:txBody>
      </p:sp>
      <p:sp>
        <p:nvSpPr>
          <p:cNvPr id="3" name="Content Placeholder 2"/>
          <p:cNvSpPr>
            <a:spLocks noGrp="1"/>
          </p:cNvSpPr>
          <p:nvPr>
            <p:ph idx="1"/>
          </p:nvPr>
        </p:nvSpPr>
        <p:spPr>
          <a:xfrm>
            <a:off x="457200" y="914400"/>
            <a:ext cx="8534400" cy="5211763"/>
          </a:xfrm>
        </p:spPr>
        <p:txBody>
          <a:bodyPr>
            <a:normAutofit fontScale="85000" lnSpcReduction="20000"/>
          </a:bodyPr>
          <a:lstStyle/>
          <a:p>
            <a:pPr>
              <a:buNone/>
            </a:pPr>
            <a:r>
              <a:rPr lang="en-US" sz="2000" dirty="0" smtClean="0"/>
              <a:t>When two applications/servers/languages/etc need to communicate, they tend to do so </a:t>
            </a:r>
          </a:p>
          <a:p>
            <a:pPr>
              <a:buNone/>
            </a:pPr>
            <a:r>
              <a:rPr lang="en-US" sz="2000" dirty="0" smtClean="0"/>
              <a:t>using strings, since strings can be interpreted in pretty much the same way in all languages. </a:t>
            </a:r>
          </a:p>
          <a:p>
            <a:pPr>
              <a:buNone/>
            </a:pPr>
            <a:r>
              <a:rPr lang="en-US" sz="2000" dirty="0" smtClean="0"/>
              <a:t>While a complex data structure is often described internally in terms of memory references,</a:t>
            </a:r>
          </a:p>
          <a:p>
            <a:pPr>
              <a:buNone/>
            </a:pPr>
            <a:r>
              <a:rPr lang="en-US" sz="2000" dirty="0" smtClean="0"/>
              <a:t> and represented with all kinds of curly, square, angle brackets or whitespace.. a string is just an </a:t>
            </a:r>
          </a:p>
          <a:p>
            <a:pPr>
              <a:buNone/>
            </a:pPr>
            <a:r>
              <a:rPr lang="en-US" sz="2000" dirty="0" smtClean="0"/>
              <a:t>ordered series of characters.</a:t>
            </a:r>
          </a:p>
          <a:p>
            <a:pPr>
              <a:buNone/>
            </a:pPr>
            <a:endParaRPr lang="en-US" sz="2000" dirty="0" smtClean="0"/>
          </a:p>
          <a:p>
            <a:pPr>
              <a:buNone/>
            </a:pPr>
            <a:r>
              <a:rPr lang="en-US" sz="2000" dirty="0" smtClean="0"/>
              <a:t>JSON (JavaScript Object Notation) is a lightweight data-interchange format. It is </a:t>
            </a:r>
          </a:p>
          <a:p>
            <a:pPr>
              <a:buNone/>
            </a:pPr>
            <a:r>
              <a:rPr lang="en-US" sz="2000" dirty="0" smtClean="0"/>
              <a:t>easy for humans to read and write. It is easy for machines to parse and generate. </a:t>
            </a:r>
          </a:p>
          <a:p>
            <a:pPr>
              <a:buNone/>
            </a:pPr>
            <a:r>
              <a:rPr lang="en-US" sz="2000" dirty="0" smtClean="0"/>
              <a:t>The new built-in JSON support, System.Text.Json, is high-performance, low </a:t>
            </a:r>
          </a:p>
          <a:p>
            <a:pPr>
              <a:buNone/>
            </a:pPr>
            <a:r>
              <a:rPr lang="en-US" sz="2000" dirty="0" smtClean="0"/>
              <a:t>allocation, and based on Span&lt;byte&gt;. This is all automatic and built in with </a:t>
            </a:r>
          </a:p>
          <a:p>
            <a:pPr>
              <a:buNone/>
            </a:pPr>
            <a:r>
              <a:rPr lang="en-US" sz="2000" dirty="0" smtClean="0"/>
              <a:t>.NET Core 3.0. But if your project is targeting to .NET Standard or .NET </a:t>
            </a:r>
          </a:p>
          <a:p>
            <a:pPr>
              <a:buNone/>
            </a:pPr>
            <a:r>
              <a:rPr lang="en-US" sz="2000" dirty="0" smtClean="0"/>
              <a:t>framework (v4.6.1+), then you need to install the System.Text.Json NuGet </a:t>
            </a:r>
          </a:p>
          <a:p>
            <a:pPr>
              <a:buNone/>
            </a:pPr>
            <a:r>
              <a:rPr lang="en-US" sz="2000" dirty="0" smtClean="0"/>
              <a:t>package, or you can continue to use Json.NET or other popular JSON libraries.</a:t>
            </a:r>
          </a:p>
          <a:p>
            <a:pPr>
              <a:buNone/>
            </a:pPr>
            <a:endParaRPr lang="en-US" sz="2000" dirty="0" smtClean="0"/>
          </a:p>
          <a:p>
            <a:pPr>
              <a:buNone/>
            </a:pPr>
            <a:r>
              <a:rPr lang="en-US" sz="2000" dirty="0" smtClean="0"/>
              <a:t>The System.Text.Json namespace provides high-performance, low-allocating, and standards-compliant capabilities to process JavaScript Object Notation (JSON), which includes serializing objects to JSON text and deserializing JSON text to objects, with UTF-8 support built-in. It also provides types to read and write JSON text encoded as UTF-8, and to create an in-memory document object model (DOM) for random access of the JSON elements within a structured view of the data.</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TotalTime>
  <Words>1352</Words>
  <Application>Microsoft Office PowerPoint</Application>
  <PresentationFormat>On-screen Show (4:3)</PresentationFormat>
  <Paragraphs>133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Web API Applications</vt:lpstr>
      <vt:lpstr>   ASP.NET Core  combines the best features of ASP.NET MVC and web APIs into a single framework. This makes complete sense since they provide many similar functionalities. Both used to support Controller and action methods. In earlier version, the main purpose of Web API was to make REST API calls and there were view engine like Razor and MVC was designed for HTML front ends to  communicate to backend in a standard web application.  Before this merger, developers had to rewrite code when they needed to expose data in different formats via MVC and web APIs. They had to work with multiple frameworks and concepts at the same time. Fortunately, this entire process has been completely streamlined in ASP.NET Core and main target is to support JSON based REST API. It combines the key feature of both MVC and old Web API framework. ASP.NET Web API is mainly based on the MVC architecture and share a number of APIs of The .Net Framework and .Net Core.</vt:lpstr>
      <vt:lpstr>API Controllers  </vt:lpstr>
      <vt:lpstr>Slide 4</vt:lpstr>
      <vt:lpstr>Slide 5</vt:lpstr>
      <vt:lpstr>Slide 6</vt:lpstr>
      <vt:lpstr>Slide 7</vt:lpstr>
      <vt:lpstr>Slide 8</vt:lpstr>
      <vt:lpstr>JSON Support</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Applications</dc:title>
  <dc:creator>Delta</dc:creator>
  <cp:lastModifiedBy>Delta</cp:lastModifiedBy>
  <cp:revision>26</cp:revision>
  <dcterms:created xsi:type="dcterms:W3CDTF">2021-02-20T15:19:01Z</dcterms:created>
  <dcterms:modified xsi:type="dcterms:W3CDTF">2021-02-21T12:01:45Z</dcterms:modified>
</cp:coreProperties>
</file>