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6" r:id="rId4"/>
    <p:sldId id="256" r:id="rId5"/>
    <p:sldId id="258" r:id="rId6"/>
    <p:sldId id="259" r:id="rId7"/>
    <p:sldId id="260" r:id="rId8"/>
    <p:sldId id="261" r:id="rId9"/>
    <p:sldId id="262" r:id="rId10"/>
    <p:sldId id="263" r:id="rId11"/>
    <p:sldId id="264"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15AA6F-DE6D-460E-B784-ED28FD88126A}"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572FB-005C-4E94-9F1F-308D2F535A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5AA6F-DE6D-460E-B784-ED28FD88126A}"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572FB-005C-4E94-9F1F-308D2F535A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5AA6F-DE6D-460E-B784-ED28FD88126A}"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572FB-005C-4E94-9F1F-308D2F535A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5AA6F-DE6D-460E-B784-ED28FD88126A}"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572FB-005C-4E94-9F1F-308D2F535A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15AA6F-DE6D-460E-B784-ED28FD88126A}"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572FB-005C-4E94-9F1F-308D2F535A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15AA6F-DE6D-460E-B784-ED28FD88126A}"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572FB-005C-4E94-9F1F-308D2F535A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15AA6F-DE6D-460E-B784-ED28FD88126A}" type="datetimeFigureOut">
              <a:rPr lang="en-US" smtClean="0"/>
              <a:pPr/>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572FB-005C-4E94-9F1F-308D2F535A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15AA6F-DE6D-460E-B784-ED28FD88126A}" type="datetimeFigureOut">
              <a:rPr lang="en-US" smtClean="0"/>
              <a:pPr/>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572FB-005C-4E94-9F1F-308D2F535A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5AA6F-DE6D-460E-B784-ED28FD88126A}" type="datetimeFigureOut">
              <a:rPr lang="en-US" smtClean="0"/>
              <a:pPr/>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572FB-005C-4E94-9F1F-308D2F535A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5AA6F-DE6D-460E-B784-ED28FD88126A}"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572FB-005C-4E94-9F1F-308D2F535A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5AA6F-DE6D-460E-B784-ED28FD88126A}"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572FB-005C-4E94-9F1F-308D2F535A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5AA6F-DE6D-460E-B784-ED28FD88126A}" type="datetimeFigureOut">
              <a:rPr lang="en-US" smtClean="0"/>
              <a:pPr/>
              <a:t>2/24/2021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572FB-005C-4E94-9F1F-308D2F535A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smtClean="0"/>
              <a:t>Working with Database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Autofit/>
          </a:bodyPr>
          <a:lstStyle/>
          <a:p>
            <a:pPr>
              <a:buNone/>
            </a:pPr>
            <a:r>
              <a:rPr lang="en-US" sz="1600" b="1" dirty="0" smtClean="0"/>
              <a:t>Connect to a Database using ADO.NET</a:t>
            </a:r>
            <a:endParaRPr lang="en-US" sz="1600" dirty="0" smtClean="0"/>
          </a:p>
          <a:p>
            <a:pPr>
              <a:buNone/>
            </a:pPr>
            <a:r>
              <a:rPr lang="en-US" sz="1600" dirty="0" smtClean="0"/>
              <a:t>To create a connection, you must be familiar with connection strings. A connection</a:t>
            </a:r>
          </a:p>
          <a:p>
            <a:pPr>
              <a:buNone/>
            </a:pPr>
            <a:r>
              <a:rPr lang="en-US" sz="1600" dirty="0" smtClean="0"/>
              <a:t> string is required as a parameter to SQLConnection. A ConnectionString is a string </a:t>
            </a:r>
          </a:p>
          <a:p>
            <a:pPr>
              <a:buNone/>
            </a:pPr>
            <a:r>
              <a:rPr lang="en-US" sz="1600" dirty="0" smtClean="0"/>
              <a:t>variable (not case sensitive).</a:t>
            </a:r>
          </a:p>
          <a:p>
            <a:pPr>
              <a:buNone/>
            </a:pPr>
            <a:r>
              <a:rPr lang="en-US" sz="1600" dirty="0" smtClean="0"/>
              <a:t>This contains key and value pairs, like provider, server, database, userid and word as in the </a:t>
            </a:r>
          </a:p>
          <a:p>
            <a:pPr>
              <a:buNone/>
            </a:pPr>
            <a:r>
              <a:rPr lang="en-US" sz="1600" dirty="0" smtClean="0"/>
              <a:t>following:</a:t>
            </a:r>
          </a:p>
          <a:p>
            <a:pPr>
              <a:buNone/>
            </a:pPr>
            <a:r>
              <a:rPr lang="en-US" sz="1600" dirty="0" smtClean="0"/>
              <a:t>Server = "nameof the server or IP Address of the server"</a:t>
            </a:r>
          </a:p>
          <a:p>
            <a:pPr>
              <a:buNone/>
            </a:pPr>
            <a:r>
              <a:rPr lang="en-US" sz="1600" dirty="0" smtClean="0"/>
              <a:t>Database="name of the database"</a:t>
            </a:r>
          </a:p>
          <a:p>
            <a:pPr>
              <a:buNone/>
            </a:pPr>
            <a:r>
              <a:rPr lang="en-US" sz="1600" dirty="0" smtClean="0"/>
              <a:t>Userid ="user name who has permission to work with database"</a:t>
            </a:r>
          </a:p>
          <a:p>
            <a:pPr>
              <a:buNone/>
            </a:pPr>
            <a:r>
              <a:rPr lang="en-US" sz="1600" dirty="0"/>
              <a:t>P</a:t>
            </a:r>
            <a:r>
              <a:rPr lang="en-US" sz="1600" dirty="0" smtClean="0"/>
              <a:t>assword="the password of userid“</a:t>
            </a:r>
          </a:p>
          <a:p>
            <a:pPr>
              <a:buNone/>
            </a:pPr>
            <a:r>
              <a:rPr lang="en-US" sz="1600" dirty="0" smtClean="0"/>
              <a:t>Example</a:t>
            </a:r>
          </a:p>
          <a:p>
            <a:pPr>
              <a:buNone/>
            </a:pPr>
            <a:r>
              <a:rPr lang="en-US" sz="1600" dirty="0" smtClean="0"/>
              <a:t>SQL Authentication</a:t>
            </a:r>
          </a:p>
          <a:p>
            <a:pPr>
              <a:buNone/>
            </a:pPr>
            <a:r>
              <a:rPr lang="en-US" sz="1600" dirty="0" smtClean="0"/>
              <a:t>String constr="server=.;database=demostore;user id=root;password=Pass@123";</a:t>
            </a:r>
          </a:p>
          <a:p>
            <a:pPr>
              <a:buNone/>
            </a:pPr>
            <a:r>
              <a:rPr lang="en-US" sz="1600" dirty="0" smtClean="0"/>
              <a:t>Or:</a:t>
            </a:r>
          </a:p>
          <a:p>
            <a:pPr>
              <a:buNone/>
            </a:pPr>
            <a:r>
              <a:rPr lang="en-US" sz="1600" dirty="0" smtClean="0"/>
              <a:t>String constr="data source=.;initial catalog=demostore;uid=root;pwd=Pass@213";</a:t>
            </a:r>
          </a:p>
          <a:p>
            <a:pPr>
              <a:buNone/>
            </a:pPr>
            <a:r>
              <a:rPr lang="en-US" sz="1600" dirty="0" smtClean="0"/>
              <a:t>Windows Authentication</a:t>
            </a:r>
          </a:p>
          <a:p>
            <a:pPr>
              <a:buNone/>
            </a:pPr>
            <a:r>
              <a:rPr lang="en-US" sz="1600" dirty="0" smtClean="0"/>
              <a:t>String constr="server=.;database=demostore;trusted_connection=true"</a:t>
            </a:r>
          </a:p>
          <a:p>
            <a:pPr>
              <a:buNone/>
            </a:pPr>
            <a:r>
              <a:rPr lang="en-US" sz="1600" dirty="0" smtClean="0"/>
              <a:t>Or:</a:t>
            </a:r>
          </a:p>
          <a:p>
            <a:pPr>
              <a:buNone/>
            </a:pPr>
            <a:r>
              <a:rPr lang="en-US" sz="1600" dirty="0" smtClean="0"/>
              <a:t>String constr="server=.;initial catalog=demostore;integrated security=true"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62500" lnSpcReduction="20000"/>
          </a:bodyPr>
          <a:lstStyle/>
          <a:p>
            <a:pPr>
              <a:buNone/>
            </a:pPr>
            <a:r>
              <a:rPr lang="en-US" b="1" dirty="0" smtClean="0"/>
              <a:t>Steps to </a:t>
            </a:r>
            <a:r>
              <a:rPr lang="en-US" b="1" dirty="0"/>
              <a:t>retrieve and display data from </a:t>
            </a:r>
            <a:r>
              <a:rPr lang="en-US" b="1" dirty="0" smtClean="0"/>
              <a:t>a database</a:t>
            </a:r>
          </a:p>
          <a:p>
            <a:pPr>
              <a:buNone/>
            </a:pPr>
            <a:endParaRPr lang="en-US" b="1" dirty="0"/>
          </a:p>
          <a:p>
            <a:pPr marL="514350" indent="-514350">
              <a:buFont typeface="+mj-lt"/>
              <a:buAutoNum type="arabicPeriod"/>
            </a:pPr>
            <a:r>
              <a:rPr lang="en-US" dirty="0" smtClean="0"/>
              <a:t>Create a SqlConnection object using a connection string.</a:t>
            </a:r>
          </a:p>
          <a:p>
            <a:pPr marL="514350" indent="-514350">
              <a:buFont typeface="+mj-lt"/>
              <a:buAutoNum type="arabicPeriod"/>
            </a:pPr>
            <a:endParaRPr lang="en-US" dirty="0" smtClean="0"/>
          </a:p>
          <a:p>
            <a:pPr marL="514350" indent="-514350">
              <a:buFont typeface="+mj-lt"/>
              <a:buAutoNum type="arabicPeriod"/>
            </a:pPr>
            <a:r>
              <a:rPr lang="en-US" dirty="0" smtClean="0"/>
              <a:t>Handle exceptions.</a:t>
            </a:r>
          </a:p>
          <a:p>
            <a:pPr marL="514350" indent="-514350">
              <a:buFont typeface="+mj-lt"/>
              <a:buAutoNum type="arabicPeriod"/>
            </a:pPr>
            <a:endParaRPr lang="en-US" dirty="0" smtClean="0"/>
          </a:p>
          <a:p>
            <a:pPr marL="514350" indent="-514350">
              <a:buFont typeface="+mj-lt"/>
              <a:buAutoNum type="arabicPeriod"/>
            </a:pPr>
            <a:r>
              <a:rPr lang="en-US" dirty="0" smtClean="0"/>
              <a:t>Open the connection.</a:t>
            </a:r>
          </a:p>
          <a:p>
            <a:pPr marL="514350" indent="-514350">
              <a:buFont typeface="+mj-lt"/>
              <a:buAutoNum type="arabicPeriod"/>
            </a:pPr>
            <a:endParaRPr lang="en-US" dirty="0" smtClean="0"/>
          </a:p>
          <a:p>
            <a:pPr marL="514350" indent="-514350">
              <a:buFont typeface="+mj-lt"/>
              <a:buAutoNum type="arabicPeriod"/>
            </a:pPr>
            <a:r>
              <a:rPr lang="en-US" dirty="0" smtClean="0"/>
              <a:t>Create a SQLCommand. To represent a SQLCommand like (select * from studentdetails) and attach the existing connection to it. Specify the type of SQLCommand (text/storedprocedure).</a:t>
            </a:r>
          </a:p>
          <a:p>
            <a:pPr marL="514350" indent="-514350">
              <a:buFont typeface="+mj-lt"/>
              <a:buAutoNum type="arabicPeriod"/>
            </a:pPr>
            <a:endParaRPr lang="en-US" dirty="0" smtClean="0"/>
          </a:p>
          <a:p>
            <a:pPr marL="514350" indent="-514350">
              <a:buFont typeface="+mj-lt"/>
              <a:buAutoNum type="arabicPeriod"/>
            </a:pPr>
            <a:r>
              <a:rPr lang="en-US" dirty="0" smtClean="0"/>
              <a:t>Execute the command (use executereader).</a:t>
            </a:r>
          </a:p>
          <a:p>
            <a:pPr marL="514350" indent="-514350">
              <a:buFont typeface="+mj-lt"/>
              <a:buAutoNum type="arabicPeriod"/>
            </a:pPr>
            <a:endParaRPr lang="en-US" dirty="0" smtClean="0"/>
          </a:p>
          <a:p>
            <a:pPr marL="514350" indent="-514350">
              <a:buFont typeface="+mj-lt"/>
              <a:buAutoNum type="arabicPeriod"/>
            </a:pPr>
            <a:r>
              <a:rPr lang="en-US" dirty="0" smtClean="0"/>
              <a:t>Get the Result (use SqlDataReader). This is a forwardonly/readonly dataobject.</a:t>
            </a:r>
          </a:p>
          <a:p>
            <a:pPr marL="514350" indent="-514350">
              <a:buFont typeface="+mj-lt"/>
              <a:buAutoNum type="arabicPeriod"/>
            </a:pPr>
            <a:endParaRPr lang="en-US" dirty="0" smtClean="0"/>
          </a:p>
          <a:p>
            <a:pPr marL="514350" indent="-514350">
              <a:buFont typeface="+mj-lt"/>
              <a:buAutoNum type="arabicPeriod"/>
            </a:pPr>
            <a:r>
              <a:rPr lang="en-US" dirty="0" smtClean="0"/>
              <a:t>Close the connection</a:t>
            </a:r>
          </a:p>
          <a:p>
            <a:pPr marL="514350" indent="-514350">
              <a:buFont typeface="+mj-lt"/>
              <a:buAutoNum type="arabicPeriod"/>
            </a:pPr>
            <a:r>
              <a:rPr lang="en-US" dirty="0" smtClean="0"/>
              <a:t>Process the result</a:t>
            </a:r>
          </a:p>
          <a:p>
            <a:pPr marL="514350" indent="-514350">
              <a:buFont typeface="+mj-lt"/>
              <a:buAutoNum type="arabicPeriod"/>
            </a:pPr>
            <a:r>
              <a:rPr lang="en-US" dirty="0" smtClean="0"/>
              <a:t>Display the Result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ADO.NET SqlConnection Class</a:t>
            </a:r>
            <a:endParaRPr lang="en-US" sz="2400"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a:buNone/>
            </a:pPr>
            <a:r>
              <a:rPr lang="en-US" sz="2300" dirty="0" smtClean="0"/>
              <a:t>It is used to establish an open connection to the SQL Server database. It is</a:t>
            </a:r>
          </a:p>
          <a:p>
            <a:pPr>
              <a:buNone/>
            </a:pPr>
            <a:r>
              <a:rPr lang="en-US" sz="2300" dirty="0" smtClean="0"/>
              <a:t> a sealed class so that cannot be inherited. Connection does not get </a:t>
            </a:r>
          </a:p>
          <a:p>
            <a:pPr>
              <a:buNone/>
            </a:pPr>
            <a:r>
              <a:rPr lang="en-US" sz="2300" dirty="0" smtClean="0"/>
              <a:t>closed explicitly even it goes out of scope. Therefore, you must explicitly </a:t>
            </a:r>
          </a:p>
          <a:p>
            <a:pPr>
              <a:buNone/>
            </a:pPr>
            <a:r>
              <a:rPr lang="en-US" sz="2300" dirty="0" smtClean="0"/>
              <a:t>close the connection by calling Close() method.</a:t>
            </a:r>
          </a:p>
          <a:p>
            <a:pPr>
              <a:buNone/>
            </a:pPr>
            <a:endParaRPr lang="en-US" dirty="0" smtClean="0"/>
          </a:p>
          <a:p>
            <a:pPr>
              <a:buNone/>
            </a:pPr>
            <a:r>
              <a:rPr lang="en-US" sz="3000" dirty="0" smtClean="0"/>
              <a:t>SqlConnection Constructors</a:t>
            </a:r>
          </a:p>
          <a:p>
            <a:pPr>
              <a:buNone/>
            </a:pPr>
            <a:r>
              <a:rPr lang="en-US" sz="2300" dirty="0" smtClean="0"/>
              <a:t>SqlConnection()</a:t>
            </a:r>
          </a:p>
          <a:p>
            <a:pPr>
              <a:buNone/>
            </a:pPr>
            <a:r>
              <a:rPr lang="en-US" sz="2300" dirty="0" smtClean="0"/>
              <a:t>SqlConnection(String)</a:t>
            </a:r>
          </a:p>
          <a:p>
            <a:pPr>
              <a:buNone/>
            </a:pPr>
            <a:r>
              <a:rPr lang="en-US" sz="2300" dirty="0" smtClean="0"/>
              <a:t>SqlConnection(String, SqlCredential)</a:t>
            </a:r>
          </a:p>
          <a:p>
            <a:pPr>
              <a:buNone/>
            </a:pPr>
            <a:endParaRPr lang="en-US" dirty="0" smtClean="0"/>
          </a:p>
          <a:p>
            <a:pPr>
              <a:buNone/>
            </a:pPr>
            <a:r>
              <a:rPr lang="en-US" sz="3000" dirty="0" smtClean="0"/>
              <a:t>SqlConnection Methods</a:t>
            </a:r>
          </a:p>
          <a:p>
            <a:pPr>
              <a:buNone/>
            </a:pPr>
            <a:r>
              <a:rPr lang="en-US" sz="2300" dirty="0" smtClean="0"/>
              <a:t>Open(),BeginTransaction(),ChangeDatabase(String),Close()</a:t>
            </a:r>
            <a:endParaRPr lang="en-US" sz="2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4525963"/>
          </a:xfrm>
        </p:spPr>
        <p:txBody>
          <a:bodyPr>
            <a:normAutofit fontScale="77500" lnSpcReduction="20000"/>
          </a:bodyPr>
          <a:lstStyle/>
          <a:p>
            <a:pPr>
              <a:buNone/>
            </a:pPr>
            <a:endParaRPr lang="en-US" dirty="0" smtClean="0"/>
          </a:p>
          <a:p>
            <a:pPr>
              <a:buNone/>
            </a:pPr>
            <a:r>
              <a:rPr lang="en-US" dirty="0"/>
              <a:t>u</a:t>
            </a:r>
            <a:r>
              <a:rPr lang="en-US" dirty="0" smtClean="0"/>
              <a:t>sing System.Data.SqlClient</a:t>
            </a:r>
          </a:p>
          <a:p>
            <a:pPr>
              <a:buNone/>
            </a:pPr>
            <a:endParaRPr lang="en-US" dirty="0"/>
          </a:p>
          <a:p>
            <a:pPr>
              <a:buNone/>
            </a:pPr>
            <a:r>
              <a:rPr lang="en-US" dirty="0" smtClean="0"/>
              <a:t>using (SqlConnection connection = new SqlConnection(connectionString))    </a:t>
            </a:r>
          </a:p>
          <a:p>
            <a:pPr>
              <a:buNone/>
            </a:pPr>
            <a:r>
              <a:rPr lang="en-US" dirty="0" smtClean="0"/>
              <a:t>{    </a:t>
            </a:r>
          </a:p>
          <a:p>
            <a:pPr>
              <a:buNone/>
            </a:pPr>
            <a:r>
              <a:rPr lang="en-US" dirty="0" smtClean="0"/>
              <a:t>  connection.Open();         </a:t>
            </a:r>
          </a:p>
          <a:p>
            <a:pPr>
              <a:buNone/>
            </a:pPr>
            <a:r>
              <a:rPr lang="en-US" dirty="0" smtClean="0"/>
              <a:t>} </a:t>
            </a:r>
          </a:p>
          <a:p>
            <a:pPr>
              <a:buNone/>
            </a:pPr>
            <a:endParaRPr lang="en-US" dirty="0" smtClean="0"/>
          </a:p>
          <a:p>
            <a:pPr>
              <a:buNone/>
            </a:pPr>
            <a:r>
              <a:rPr lang="en-US" dirty="0" smtClean="0"/>
              <a:t>Using block is used to close the connection automatically. You don't need to call close () method explicitly, using block do this implicitly when the code exits the block.</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ADO.NET SqlCommand Class</a:t>
            </a:r>
            <a:endParaRPr lang="en-US" sz="2800"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a:buNone/>
            </a:pPr>
            <a:r>
              <a:rPr lang="en-US" sz="1800" dirty="0" smtClean="0"/>
              <a:t>The SqlCommand class is at the heart of the System.SqlClient namespace. It is used to </a:t>
            </a:r>
          </a:p>
          <a:p>
            <a:pPr>
              <a:buNone/>
            </a:pPr>
            <a:r>
              <a:rPr lang="en-US" sz="1800" dirty="0" smtClean="0"/>
              <a:t>execute operations on a database and retrieve data.</a:t>
            </a:r>
          </a:p>
          <a:p>
            <a:pPr>
              <a:buNone/>
            </a:pPr>
            <a:endParaRPr lang="en-US" sz="1800" dirty="0" smtClean="0"/>
          </a:p>
          <a:p>
            <a:pPr>
              <a:buNone/>
            </a:pPr>
            <a:r>
              <a:rPr lang="en-US" sz="1800" dirty="0" smtClean="0"/>
              <a:t>SqlCommand Constructors</a:t>
            </a:r>
          </a:p>
          <a:p>
            <a:pPr>
              <a:buNone/>
            </a:pPr>
            <a:r>
              <a:rPr lang="en-US" sz="1800" dirty="0" smtClean="0"/>
              <a:t>SqlCommand(), SqlCommand(String),</a:t>
            </a:r>
          </a:p>
          <a:p>
            <a:pPr>
              <a:buNone/>
            </a:pPr>
            <a:r>
              <a:rPr lang="en-US" sz="1800" dirty="0" smtClean="0"/>
              <a:t>SqlCommand(String, SqlConnection),</a:t>
            </a:r>
          </a:p>
          <a:p>
            <a:pPr>
              <a:buNone/>
            </a:pPr>
            <a:r>
              <a:rPr lang="en-US" sz="1800" dirty="0" smtClean="0"/>
              <a:t>SqlCommand(String, SqlConnection, SqlTransaction)</a:t>
            </a:r>
          </a:p>
          <a:p>
            <a:pPr>
              <a:buNone/>
            </a:pPr>
            <a:endParaRPr lang="en-US" sz="1800" dirty="0" smtClean="0"/>
          </a:p>
          <a:p>
            <a:pPr>
              <a:buNone/>
            </a:pPr>
            <a:r>
              <a:rPr lang="en-US" sz="1800" dirty="0" smtClean="0"/>
              <a:t>SqlCommand Methods</a:t>
            </a:r>
          </a:p>
          <a:p>
            <a:pPr>
              <a:buNone/>
            </a:pPr>
            <a:r>
              <a:rPr lang="en-US" sz="1800" dirty="0" smtClean="0"/>
              <a:t>Cancel()	                   &gt;  Cancels the running query</a:t>
            </a:r>
          </a:p>
          <a:p>
            <a:pPr>
              <a:buNone/>
            </a:pPr>
            <a:r>
              <a:rPr lang="en-US" sz="1800" dirty="0" smtClean="0"/>
              <a:t>CreateParameter()	&gt;  Returns a new SQL parameter</a:t>
            </a:r>
          </a:p>
          <a:p>
            <a:pPr>
              <a:buNone/>
            </a:pPr>
            <a:r>
              <a:rPr lang="en-US" sz="1800" dirty="0" smtClean="0"/>
              <a:t>ExecuteNonQuery()	&gt;  Executes the query against the database and does not return</a:t>
            </a:r>
          </a:p>
          <a:p>
            <a:pPr>
              <a:buNone/>
            </a:pPr>
            <a:r>
              <a:rPr lang="en-US" sz="1800" dirty="0"/>
              <a:t>	</a:t>
            </a:r>
            <a:r>
              <a:rPr lang="en-US" sz="1800" dirty="0" smtClean="0"/>
              <a:t>		      a result set</a:t>
            </a:r>
          </a:p>
          <a:p>
            <a:pPr>
              <a:buNone/>
            </a:pPr>
            <a:r>
              <a:rPr lang="en-US" sz="1800" dirty="0" smtClean="0"/>
              <a:t>ExecuteReader()	&gt;   Executes the query and returns data in a DataReader object</a:t>
            </a:r>
          </a:p>
          <a:p>
            <a:pPr>
              <a:buNone/>
            </a:pPr>
            <a:r>
              <a:rPr lang="en-US" sz="1800" dirty="0" smtClean="0"/>
              <a:t>ExecuteScalar()	 &gt;  Executes the query and returns a single value</a:t>
            </a:r>
          </a:p>
          <a:p>
            <a:pPr>
              <a:buNone/>
            </a:pPr>
            <a:r>
              <a:rPr lang="en-US" sz="1800" dirty="0" smtClean="0"/>
              <a:t>ExecuteXmlReader()   &gt;  Executes the query and returns data in an </a:t>
            </a:r>
          </a:p>
          <a:p>
            <a:pPr>
              <a:buNone/>
            </a:pPr>
            <a:r>
              <a:rPr lang="en-US" sz="1800" dirty="0"/>
              <a:t>	</a:t>
            </a:r>
            <a:r>
              <a:rPr lang="en-US" sz="1800" dirty="0" smtClean="0"/>
              <a:t>			XMLDataReader  object</a:t>
            </a:r>
          </a:p>
          <a:p>
            <a:pPr>
              <a:buNone/>
            </a:pPr>
            <a:r>
              <a:rPr lang="en-US" sz="1800" dirty="0" smtClean="0"/>
              <a:t>ResetCommandTimeout()  &gt;   Resets the CommandTimeout property for the query</a:t>
            </a:r>
          </a:p>
          <a:p>
            <a:pPr>
              <a:buNone/>
            </a:pPr>
            <a:endParaRPr lang="en-US" sz="1800" dirty="0"/>
          </a:p>
          <a:p>
            <a:pPr>
              <a:buNone/>
            </a:pPr>
            <a:endParaRPr lang="en-US" sz="1800" dirty="0" smtClean="0"/>
          </a:p>
          <a:p>
            <a:pPr>
              <a:buNone/>
            </a:pPr>
            <a:endParaRPr lang="en-US" sz="1800" dirty="0" smtClean="0"/>
          </a:p>
          <a:p>
            <a:pPr>
              <a:buNone/>
            </a:pP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55000" lnSpcReduction="20000"/>
          </a:bodyPr>
          <a:lstStyle/>
          <a:p>
            <a:pPr>
              <a:buNone/>
            </a:pPr>
            <a:r>
              <a:rPr lang="en-US" dirty="0" smtClean="0"/>
              <a:t>// Creating Connection  </a:t>
            </a:r>
          </a:p>
          <a:p>
            <a:pPr>
              <a:buNone/>
            </a:pPr>
            <a:r>
              <a:rPr lang="en-US" dirty="0" smtClean="0"/>
              <a:t>               SqlConnection con = new SqlConnection("data source=.; database=studentdb; integrated security=True");  </a:t>
            </a:r>
          </a:p>
          <a:p>
            <a:pPr>
              <a:buNone/>
            </a:pPr>
            <a:r>
              <a:rPr lang="en-US" dirty="0" smtClean="0"/>
              <a:t>                </a:t>
            </a:r>
          </a:p>
          <a:p>
            <a:pPr>
              <a:buNone/>
            </a:pPr>
            <a:r>
              <a:rPr lang="en-US" dirty="0" smtClean="0"/>
              <a:t>// Opening Connection  </a:t>
            </a:r>
          </a:p>
          <a:p>
            <a:pPr>
              <a:buNone/>
            </a:pPr>
            <a:r>
              <a:rPr lang="en-US" dirty="0" smtClean="0"/>
              <a:t>                con.Open();  </a:t>
            </a:r>
          </a:p>
          <a:p>
            <a:pPr>
              <a:buNone/>
            </a:pPr>
            <a:endParaRPr lang="en-US" dirty="0" smtClean="0"/>
          </a:p>
          <a:p>
            <a:pPr>
              <a:buNone/>
            </a:pPr>
            <a:r>
              <a:rPr lang="en-US" dirty="0" smtClean="0"/>
              <a:t>// writing sql query  </a:t>
            </a:r>
          </a:p>
          <a:p>
            <a:pPr>
              <a:buNone/>
            </a:pPr>
            <a:r>
              <a:rPr lang="en-US" dirty="0" smtClean="0"/>
              <a:t>                SqlCommand cm = new SqlCommand("select * from student", con);  </a:t>
            </a:r>
          </a:p>
          <a:p>
            <a:pPr>
              <a:buNone/>
            </a:pPr>
            <a:r>
              <a:rPr lang="en-US" dirty="0" smtClean="0"/>
              <a:t>                </a:t>
            </a:r>
          </a:p>
          <a:p>
            <a:pPr>
              <a:buNone/>
            </a:pPr>
            <a:endParaRPr lang="en-US" dirty="0" smtClean="0"/>
          </a:p>
          <a:p>
            <a:pPr>
              <a:buNone/>
            </a:pPr>
            <a:r>
              <a:rPr lang="en-US" dirty="0" smtClean="0"/>
              <a:t>// Executing the SQL query  </a:t>
            </a:r>
          </a:p>
          <a:p>
            <a:pPr>
              <a:buNone/>
            </a:pPr>
            <a:r>
              <a:rPr lang="en-US" dirty="0" smtClean="0"/>
              <a:t>                SqlDataReader sdr = cm.ExecuteReader();  </a:t>
            </a:r>
          </a:p>
          <a:p>
            <a:pPr>
              <a:buNone/>
            </a:pPr>
            <a:r>
              <a:rPr lang="en-US" dirty="0" smtClean="0"/>
              <a:t>                while (sdr.Read())  </a:t>
            </a:r>
          </a:p>
          <a:p>
            <a:pPr>
              <a:buNone/>
            </a:pPr>
            <a:r>
              <a:rPr lang="en-US" dirty="0" smtClean="0"/>
              <a:t>                {  </a:t>
            </a:r>
          </a:p>
          <a:p>
            <a:pPr>
              <a:buNone/>
            </a:pPr>
            <a:r>
              <a:rPr lang="en-US" dirty="0" smtClean="0"/>
              <a:t>                    Console.WriteLine(sdr["name"]+" "+ sdr["email"]);  </a:t>
            </a:r>
          </a:p>
          <a:p>
            <a:pPr>
              <a:buNone/>
            </a:pPr>
            <a:r>
              <a:rPr lang="en-US" dirty="0" smtClean="0"/>
              <a:t>                } </a:t>
            </a:r>
          </a:p>
          <a:p>
            <a:pPr>
              <a:buNone/>
            </a:pPr>
            <a:r>
              <a:rPr lang="en-US" dirty="0" smtClean="0"/>
              <a:t>//Closing Connection</a:t>
            </a:r>
          </a:p>
          <a:p>
            <a:pPr>
              <a:buNone/>
            </a:pPr>
            <a:r>
              <a:rPr lang="en-US" dirty="0" smtClean="0"/>
              <a:t>Con.Close()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ADO.NET SqlDataReader Class</a:t>
            </a:r>
            <a:endParaRPr lang="en-US" sz="2800" dirty="0"/>
          </a:p>
        </p:txBody>
      </p:sp>
      <p:sp>
        <p:nvSpPr>
          <p:cNvPr id="3" name="Content Placeholder 2"/>
          <p:cNvSpPr>
            <a:spLocks noGrp="1"/>
          </p:cNvSpPr>
          <p:nvPr>
            <p:ph idx="1"/>
          </p:nvPr>
        </p:nvSpPr>
        <p:spPr>
          <a:xfrm>
            <a:off x="457200" y="1219200"/>
            <a:ext cx="8229600" cy="4525963"/>
          </a:xfrm>
        </p:spPr>
        <p:txBody>
          <a:bodyPr>
            <a:normAutofit/>
          </a:bodyPr>
          <a:lstStyle/>
          <a:p>
            <a:pPr>
              <a:buNone/>
            </a:pPr>
            <a:r>
              <a:rPr lang="en-US" sz="1800" dirty="0" smtClean="0"/>
              <a:t>The SqlDataReader class defines a lightweight yet powerful object that is used to read information from a SQL database. It doesn't contain more than a single record in memory at any time. This makes it ideal for reading large amounts of data from a database.</a:t>
            </a:r>
          </a:p>
          <a:p>
            <a:pPr>
              <a:buNone/>
            </a:pPr>
            <a:endParaRPr lang="en-US" sz="1800" dirty="0"/>
          </a:p>
        </p:txBody>
      </p:sp>
      <p:pic>
        <p:nvPicPr>
          <p:cNvPr id="4" name="Picture 3" descr="dr1.png"/>
          <p:cNvPicPr>
            <a:picLocks noChangeAspect="1"/>
          </p:cNvPicPr>
          <p:nvPr/>
        </p:nvPicPr>
        <p:blipFill>
          <a:blip r:embed="rId2">
            <a:grayscl/>
          </a:blip>
          <a:stretch>
            <a:fillRect/>
          </a:stretch>
        </p:blipFill>
        <p:spPr>
          <a:xfrm>
            <a:off x="304800" y="2708374"/>
            <a:ext cx="8686800" cy="36817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r2.png"/>
          <p:cNvPicPr>
            <a:picLocks noGrp="1" noChangeAspect="1"/>
          </p:cNvPicPr>
          <p:nvPr>
            <p:ph idx="1"/>
          </p:nvPr>
        </p:nvPicPr>
        <p:blipFill>
          <a:blip r:embed="rId2">
            <a:grayscl/>
          </a:blip>
          <a:stretch>
            <a:fillRect/>
          </a:stretch>
        </p:blipFill>
        <p:spPr>
          <a:xfrm>
            <a:off x="973718" y="1295400"/>
            <a:ext cx="7681213" cy="48307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fontScale="85000" lnSpcReduction="20000"/>
          </a:bodyPr>
          <a:lstStyle/>
          <a:p>
            <a:pPr>
              <a:buNone/>
            </a:pPr>
            <a:endParaRPr lang="en-US" b="1" dirty="0" smtClean="0"/>
          </a:p>
          <a:p>
            <a:pPr>
              <a:buNone/>
            </a:pPr>
            <a:endParaRPr lang="en-US" b="1" dirty="0" smtClean="0"/>
          </a:p>
          <a:p>
            <a:pPr>
              <a:buNone/>
            </a:pPr>
            <a:r>
              <a:rPr lang="en-US" b="1" dirty="0" smtClean="0"/>
              <a:t>SqlCommand cmd = new SqlCommand("select * from students", conn);</a:t>
            </a:r>
          </a:p>
          <a:p>
            <a:pPr>
              <a:buNone/>
            </a:pPr>
            <a:endParaRPr lang="en-US" b="1" dirty="0" smtClean="0"/>
          </a:p>
          <a:p>
            <a:pPr>
              <a:buNone/>
            </a:pPr>
            <a:r>
              <a:rPr lang="en-US" b="1" dirty="0" smtClean="0"/>
              <a:t>//Execute reader</a:t>
            </a:r>
          </a:p>
          <a:p>
            <a:pPr>
              <a:buNone/>
            </a:pPr>
            <a:r>
              <a:rPr lang="en-US" b="1" dirty="0" smtClean="0"/>
              <a:t>SqlDataReader reader = cmd.ExecuteReader();</a:t>
            </a:r>
          </a:p>
          <a:p>
            <a:pPr>
              <a:buNone/>
            </a:pPr>
            <a:endParaRPr lang="en-US" b="1" dirty="0" smtClean="0"/>
          </a:p>
          <a:p>
            <a:pPr>
              <a:buNone/>
            </a:pPr>
            <a:r>
              <a:rPr lang="en-US" b="1" dirty="0" smtClean="0"/>
              <a:t>while(reader.Read()){</a:t>
            </a:r>
          </a:p>
          <a:p>
            <a:pPr>
              <a:buNone/>
            </a:pPr>
            <a:r>
              <a:rPr lang="en-US" b="1" dirty="0" smtClean="0"/>
              <a:t>    Console.WriteLine(reader[“name”]);</a:t>
            </a:r>
          </a:p>
          <a:p>
            <a:pPr>
              <a:buNone/>
            </a:pPr>
            <a:r>
              <a:rPr lang="en-US" b="1" dirty="0" smtClean="0"/>
              <a:t>}</a:t>
            </a:r>
          </a:p>
          <a:p>
            <a:pPr>
              <a:buNone/>
            </a:pP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dirty="0" smtClean="0"/>
              <a:t>                            ADO.NET DataSet</a:t>
            </a:r>
          </a:p>
          <a:p>
            <a:pPr>
              <a:buNone/>
            </a:pPr>
            <a:r>
              <a:rPr lang="en-US" dirty="0" smtClean="0"/>
              <a:t>It is a collection of data tables that contain the data. It is used to fetch data without interacting with a Data Source that's why, it also known as disconnected data access method. It is an in-memory data store that can hold more than one table at the same time. We can use DataRelation object to relate these tables. The DataSet can also be used to read and write data as XML document.</a:t>
            </a:r>
          </a:p>
          <a:p>
            <a:pPr>
              <a:buNone/>
            </a:pPr>
            <a:endParaRPr lang="en-US" dirty="0" smtClean="0"/>
          </a:p>
          <a:p>
            <a:pPr>
              <a:buNone/>
            </a:pPr>
            <a:r>
              <a:rPr lang="en-US" dirty="0" smtClean="0"/>
              <a:t>ADO.NET provides a DataSet class that can be used to create DataSet object. It contains constructors and methods to perform data related operations.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5943600"/>
          </a:xfrm>
        </p:spPr>
        <p:txBody>
          <a:bodyPr>
            <a:normAutofit/>
          </a:bodyPr>
          <a:lstStyle/>
          <a:p>
            <a:pPr>
              <a:buNone/>
            </a:pPr>
            <a:r>
              <a:rPr lang="en-US" sz="1800" dirty="0" smtClean="0"/>
              <a:t>          A database is an organized collection of structured information, or data, typically </a:t>
            </a:r>
          </a:p>
          <a:p>
            <a:pPr>
              <a:buNone/>
            </a:pPr>
            <a:r>
              <a:rPr lang="en-US" sz="1800" dirty="0" smtClean="0"/>
              <a:t>stored electronically in a computer system. A database is usually controlled by a </a:t>
            </a:r>
          </a:p>
          <a:p>
            <a:pPr>
              <a:buNone/>
            </a:pPr>
            <a:r>
              <a:rPr lang="en-US" sz="1800" dirty="0" smtClean="0"/>
              <a:t>database management system (DBMS). Together, the data and the DBMS, along with </a:t>
            </a:r>
          </a:p>
          <a:p>
            <a:pPr>
              <a:buNone/>
            </a:pPr>
            <a:r>
              <a:rPr lang="en-US" sz="1800" dirty="0" smtClean="0"/>
              <a:t>the applications that are associated with them, are referred to as a database system.</a:t>
            </a:r>
          </a:p>
          <a:p>
            <a:pPr>
              <a:buNone/>
            </a:pPr>
            <a:endParaRPr lang="en-US" sz="1800" dirty="0"/>
          </a:p>
          <a:p>
            <a:pPr>
              <a:buNone/>
            </a:pPr>
            <a:r>
              <a:rPr lang="en-US" sz="1800" dirty="0" smtClean="0"/>
              <a:t>      Database systems are designed to manage large bodies of information. Management of data involves both defining structures for storage of information and providing mechanisms for the manipulation of information. In addition, the database system must ensure the safety of the information stored, despite system crashes or attempts at unauthorized access. </a:t>
            </a:r>
          </a:p>
          <a:p>
            <a:pPr>
              <a:buNone/>
            </a:pPr>
            <a:endParaRPr lang="en-US" sz="1800" dirty="0" smtClean="0"/>
          </a:p>
          <a:p>
            <a:pPr>
              <a:buNone/>
            </a:pPr>
            <a:r>
              <a:rPr lang="en-US" sz="1800" dirty="0" smtClean="0"/>
              <a:t>      Data within the most common types of databases in operation today is typically modeled in rows and columns in a series of tables to make processing and data querying efficient. The data can then be easily accessed, managed, modified, updated, controlled, and organized. Most databases use structured query language (SQL) for writing and querying data.</a:t>
            </a:r>
          </a:p>
          <a:p>
            <a:pPr>
              <a:buNone/>
            </a:pPr>
            <a:endParaRPr lang="en-US" sz="1800" dirty="0" smtClean="0"/>
          </a:p>
          <a:p>
            <a:pPr>
              <a:buNone/>
            </a:pPr>
            <a:r>
              <a:rPr lang="en-US" sz="1800" dirty="0"/>
              <a:t> </a:t>
            </a:r>
            <a:r>
              <a:rPr lang="en-US" sz="1800" dirty="0" smtClean="0"/>
              <a:t>    There are many database management systems available  like SQL Server, MySQL, Oracle, MongoDB, PostgreSQL etc.</a:t>
            </a:r>
          </a:p>
          <a:p>
            <a:pPr>
              <a:buNone/>
            </a:pPr>
            <a:endParaRPr lang="en-US" sz="1800" dirty="0" smtClean="0"/>
          </a:p>
          <a:p>
            <a:pPr>
              <a:buNone/>
            </a:pP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rmAutofit fontScale="55000" lnSpcReduction="20000"/>
          </a:bodyPr>
          <a:lstStyle/>
          <a:p>
            <a:pPr>
              <a:buNone/>
            </a:pPr>
            <a:r>
              <a:rPr lang="en-US" dirty="0" smtClean="0"/>
              <a:t>				ADO.NET DataAdapter</a:t>
            </a:r>
          </a:p>
          <a:p>
            <a:pPr>
              <a:buNone/>
            </a:pPr>
            <a:endParaRPr lang="en-US" dirty="0" smtClean="0"/>
          </a:p>
          <a:p>
            <a:pPr>
              <a:buNone/>
            </a:pPr>
            <a:r>
              <a:rPr lang="en-US" dirty="0" smtClean="0"/>
              <a:t>The DataAdapter works as a bridge between a DataSet and a data source to retrieve data. DataAdapter is a class that represents a set of SQL commands and a database connection. It can be used to fill the DataSet and update the data source.</a:t>
            </a:r>
          </a:p>
          <a:p>
            <a:pPr>
              <a:buNone/>
            </a:pPr>
            <a:endParaRPr lang="en-US" dirty="0"/>
          </a:p>
          <a:p>
            <a:pPr>
              <a:buNone/>
            </a:pPr>
            <a:r>
              <a:rPr lang="en-US" dirty="0" smtClean="0"/>
              <a:t>using (SqlConnection con = new SqlConnection("data source=.; database=student; integrated security=true"))  </a:t>
            </a:r>
          </a:p>
          <a:p>
            <a:pPr>
              <a:buNone/>
            </a:pPr>
            <a:r>
              <a:rPr lang="en-US" dirty="0" smtClean="0"/>
              <a:t>            {  </a:t>
            </a:r>
          </a:p>
          <a:p>
            <a:pPr>
              <a:buNone/>
            </a:pPr>
            <a:r>
              <a:rPr lang="en-US" dirty="0" smtClean="0"/>
              <a:t>                SqlDataAdapter sde = new SqlDataAdapter("Select * from student", con);  </a:t>
            </a:r>
          </a:p>
          <a:p>
            <a:pPr>
              <a:buNone/>
            </a:pPr>
            <a:r>
              <a:rPr lang="en-US" dirty="0" smtClean="0"/>
              <a:t>                DataSet ds = new DataSet();  </a:t>
            </a:r>
          </a:p>
          <a:p>
            <a:pPr>
              <a:buNone/>
            </a:pPr>
            <a:r>
              <a:rPr lang="en-US" dirty="0" smtClean="0"/>
              <a:t>                sde.Fill(ds);  </a:t>
            </a:r>
          </a:p>
          <a:p>
            <a:pPr>
              <a:buNone/>
            </a:pPr>
            <a:r>
              <a:rPr lang="en-US" dirty="0" smtClean="0"/>
              <a:t>                GridView1.DataSource = ds;  </a:t>
            </a:r>
          </a:p>
          <a:p>
            <a:pPr>
              <a:buNone/>
            </a:pPr>
            <a:r>
              <a:rPr lang="en-US" dirty="0" smtClean="0"/>
              <a:t>                GridView1.DataBind();  </a:t>
            </a:r>
          </a:p>
          <a:p>
            <a:pPr>
              <a:buNone/>
            </a:pPr>
            <a:r>
              <a:rPr lang="en-US" dirty="0" smtClean="0"/>
              <a:t>            }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a:buNone/>
            </a:pPr>
            <a:endParaRPr lang="en-US" smtClean="0"/>
          </a:p>
          <a:p>
            <a:pPr>
              <a:buNone/>
            </a:pPr>
            <a:r>
              <a:rPr lang="en-US" smtClean="0"/>
              <a:t>You </a:t>
            </a:r>
            <a:r>
              <a:rPr lang="en-US" dirty="0" smtClean="0"/>
              <a:t>can use the ADO.NET DataReader to retrieve a read-only, forward-only stream of data from a database. Results are returned as the query executes, and are stored in the network buffer on the client until you request them using the Read method of the DataReader. Using the DataReader can increase application performance both by retrieving data as soon as it is available, and (by default) storing only one row at a time in memory, reducing system overhead. it is a read and forward only connection oriented architecture during fetch the data from database. DataReader will fetch the data very fast when compared with dataset. Generally we will use ExecuteReader object to bind data to datareader.</a:t>
            </a:r>
          </a:p>
          <a:p>
            <a:pPr>
              <a:buNone/>
            </a:pPr>
            <a:endParaRPr lang="en-US" dirty="0" smtClean="0"/>
          </a:p>
          <a:p>
            <a:pPr>
              <a:buNone/>
            </a:pPr>
            <a:r>
              <a:rPr lang="en-US" dirty="0" smtClean="0"/>
              <a:t>DataSet is a disconnected orient architecture that means there is no need of active connections during work with datasets and it is a collection of DataTables and relations between tables. It is used to hold multiple tables with data. You can select data form tables, create views based on table and ask child rows over relations. Also DataSet provides you with rich features like saving data as XML and loading XML data. </a:t>
            </a:r>
          </a:p>
          <a:p>
            <a:pPr>
              <a:buNone/>
            </a:pPr>
            <a:r>
              <a:rPr lang="en-US" dirty="0" smtClean="0"/>
              <a:t>A DataAdapter is used to retrieve data from a data source and populate tables within a DataSet. The DataAdapter also resolves changes made to the DataSet back to the data source. The DataAdapter uses the Connection object of the .NET Framework data provider to connect to a data source, and it uses Command objects to retrieve data from and resolve changes to the data source.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rmAutofit fontScale="55000" lnSpcReduction="20000"/>
          </a:bodyPr>
          <a:lstStyle/>
          <a:p>
            <a:pPr>
              <a:buNone/>
            </a:pPr>
            <a:r>
              <a:rPr lang="en-US" dirty="0" smtClean="0"/>
              <a:t>                      ADO.NET DataTable</a:t>
            </a:r>
          </a:p>
          <a:p>
            <a:pPr>
              <a:buNone/>
            </a:pPr>
            <a:r>
              <a:rPr lang="en-US" sz="2800" dirty="0" smtClean="0"/>
              <a:t>DataTable represents relational data into tabular form. ADO.NET provides a DataTable class to create and use data table independently. It can also be used with DataSet also. Initially, when we create DataTable, it does not have table schema. We can create table schema by adding columns and constraints to the table. After defining table schema, we can add rows to the table.</a:t>
            </a:r>
          </a:p>
          <a:p>
            <a:pPr>
              <a:buNone/>
            </a:pPr>
            <a:endParaRPr lang="en-US" sz="2800" dirty="0" smtClean="0"/>
          </a:p>
          <a:p>
            <a:pPr>
              <a:buNone/>
            </a:pPr>
            <a:r>
              <a:rPr lang="en-US" sz="2800" dirty="0" smtClean="0"/>
              <a:t>We must include System.Data namespace before creating DataTable.</a:t>
            </a:r>
          </a:p>
          <a:p>
            <a:pPr>
              <a:buNone/>
            </a:pPr>
            <a:endParaRPr lang="en-US" sz="2800" dirty="0"/>
          </a:p>
          <a:p>
            <a:pPr>
              <a:buNone/>
            </a:pPr>
            <a:r>
              <a:rPr lang="en-US" sz="2800" dirty="0" smtClean="0"/>
              <a:t>DataTable table = new DataTable();  </a:t>
            </a:r>
          </a:p>
          <a:p>
            <a:pPr>
              <a:buNone/>
            </a:pPr>
            <a:r>
              <a:rPr lang="en-US" sz="2800" dirty="0" smtClean="0"/>
              <a:t>            table.Columns.Add("ID");  </a:t>
            </a:r>
          </a:p>
          <a:p>
            <a:pPr>
              <a:buNone/>
            </a:pPr>
            <a:r>
              <a:rPr lang="en-US" sz="2800" dirty="0" smtClean="0"/>
              <a:t>            table.Columns.Add("Name");  </a:t>
            </a:r>
          </a:p>
          <a:p>
            <a:pPr>
              <a:buNone/>
            </a:pPr>
            <a:r>
              <a:rPr lang="en-US" sz="2800" dirty="0" smtClean="0"/>
              <a:t>            table.Columns.Add("Email");  </a:t>
            </a:r>
          </a:p>
          <a:p>
            <a:pPr>
              <a:buNone/>
            </a:pPr>
            <a:r>
              <a:rPr lang="en-US" sz="2800" dirty="0" smtClean="0"/>
              <a:t>            table.Rows.Add("101", "john","john@example.com");  </a:t>
            </a:r>
          </a:p>
          <a:p>
            <a:pPr>
              <a:buNone/>
            </a:pPr>
            <a:r>
              <a:rPr lang="en-US" sz="2800" dirty="0" smtClean="0"/>
              <a:t>            table.Rows.Add("102", "Tina", "tina@example.com");  </a:t>
            </a:r>
          </a:p>
          <a:p>
            <a:pPr>
              <a:buNone/>
            </a:pPr>
            <a:r>
              <a:rPr lang="en-US" sz="2800" dirty="0" smtClean="0"/>
              <a:t>            table.Rows.Add("103", "Ray", "ray@example.com");   </a:t>
            </a:r>
          </a:p>
          <a:p>
            <a:pPr>
              <a:buNone/>
            </a:pPr>
            <a:r>
              <a:rPr lang="en-US" sz="2800" dirty="0" smtClean="0"/>
              <a:t>            GridView1.DataSource = table;  </a:t>
            </a:r>
          </a:p>
          <a:p>
            <a:pPr>
              <a:buNone/>
            </a:pPr>
            <a:r>
              <a:rPr lang="en-US" sz="2800" dirty="0" smtClean="0"/>
              <a:t>            GridView1.DataBind(); </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Object Relational Mapper</a:t>
            </a:r>
            <a:endParaRPr lang="en-US" sz="2800" dirty="0"/>
          </a:p>
        </p:txBody>
      </p:sp>
      <p:sp>
        <p:nvSpPr>
          <p:cNvPr id="3" name="Content Placeholder 2"/>
          <p:cNvSpPr>
            <a:spLocks noGrp="1"/>
          </p:cNvSpPr>
          <p:nvPr>
            <p:ph idx="1"/>
          </p:nvPr>
        </p:nvSpPr>
        <p:spPr/>
        <p:txBody>
          <a:bodyPr>
            <a:normAutofit/>
          </a:bodyPr>
          <a:lstStyle/>
          <a:p>
            <a:pPr>
              <a:buNone/>
            </a:pPr>
            <a:r>
              <a:rPr lang="en-US" sz="1800" dirty="0" smtClean="0"/>
              <a:t>An object-relational mapper (ORM) is a code library that automates the </a:t>
            </a:r>
            <a:r>
              <a:rPr lang="en-US" sz="1800" dirty="0" smtClean="0"/>
              <a:t>conversion of </a:t>
            </a:r>
          </a:p>
          <a:p>
            <a:pPr>
              <a:buNone/>
            </a:pPr>
            <a:r>
              <a:rPr lang="en-US" sz="1800" dirty="0" smtClean="0"/>
              <a:t>data </a:t>
            </a:r>
            <a:r>
              <a:rPr lang="en-US" sz="1800" dirty="0" smtClean="0"/>
              <a:t>stored in relational database tables into objects that are more commonly used </a:t>
            </a:r>
            <a:r>
              <a:rPr lang="en-US" sz="1800" dirty="0" smtClean="0"/>
              <a:t>in</a:t>
            </a:r>
          </a:p>
          <a:p>
            <a:pPr>
              <a:buNone/>
            </a:pPr>
            <a:r>
              <a:rPr lang="en-US" sz="1800" dirty="0" smtClean="0"/>
              <a:t> </a:t>
            </a:r>
            <a:r>
              <a:rPr lang="en-US" sz="1800" dirty="0" smtClean="0"/>
              <a:t>application code. Object Relational Mapping (ORM) is </a:t>
            </a:r>
            <a:r>
              <a:rPr lang="en-US" sz="1800" dirty="0" smtClean="0"/>
              <a:t>a programming  </a:t>
            </a:r>
            <a:r>
              <a:rPr lang="en-US" sz="1800" dirty="0" smtClean="0"/>
              <a:t>technique that </a:t>
            </a:r>
            <a:endParaRPr lang="en-US" sz="1800" dirty="0" smtClean="0"/>
          </a:p>
          <a:p>
            <a:pPr>
              <a:buNone/>
            </a:pPr>
            <a:r>
              <a:rPr lang="en-US" sz="1800" dirty="0" smtClean="0"/>
              <a:t>allows you </a:t>
            </a:r>
            <a:r>
              <a:rPr lang="en-US" sz="1800" dirty="0" smtClean="0"/>
              <a:t>to  </a:t>
            </a:r>
            <a:r>
              <a:rPr lang="en-US" sz="1800" dirty="0" smtClean="0"/>
              <a:t>query </a:t>
            </a:r>
            <a:r>
              <a:rPr lang="en-US" sz="1800" dirty="0" smtClean="0"/>
              <a:t>and manipulate data stored in a relational database using an </a:t>
            </a:r>
            <a:endParaRPr lang="en-US" sz="1800" dirty="0" smtClean="0"/>
          </a:p>
          <a:p>
            <a:pPr>
              <a:buNone/>
            </a:pPr>
            <a:r>
              <a:rPr lang="en-US" sz="1800" dirty="0" smtClean="0"/>
              <a:t>object-oriented  approach instead of writing SQL statements.</a:t>
            </a:r>
          </a:p>
          <a:p>
            <a:pPr>
              <a:buNone/>
            </a:pPr>
            <a:endParaRPr lang="en-US" sz="1800" dirty="0"/>
          </a:p>
        </p:txBody>
      </p:sp>
      <p:pic>
        <p:nvPicPr>
          <p:cNvPr id="4" name="Picture 3" descr="ORM Object Relation Mapper.png"/>
          <p:cNvPicPr>
            <a:picLocks noChangeAspect="1"/>
          </p:cNvPicPr>
          <p:nvPr/>
        </p:nvPicPr>
        <p:blipFill>
          <a:blip r:embed="rId2">
            <a:grayscl/>
          </a:blip>
          <a:stretch>
            <a:fillRect/>
          </a:stretch>
        </p:blipFill>
        <p:spPr>
          <a:xfrm>
            <a:off x="2190750" y="3505200"/>
            <a:ext cx="4762500" cy="12763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rmAutofit fontScale="62500" lnSpcReduction="20000"/>
          </a:bodyPr>
          <a:lstStyle/>
          <a:p>
            <a:pPr>
              <a:buNone/>
            </a:pPr>
            <a:r>
              <a:rPr lang="en-US" dirty="0" smtClean="0"/>
              <a:t>In addition to the data access technique, ORM's </a:t>
            </a:r>
            <a:r>
              <a:rPr lang="en-US" dirty="0" smtClean="0"/>
              <a:t>benefits </a:t>
            </a:r>
            <a:r>
              <a:rPr lang="en-US" dirty="0" smtClean="0"/>
              <a:t>also include</a:t>
            </a:r>
            <a:r>
              <a:rPr lang="en-US" dirty="0" smtClean="0"/>
              <a:t>:</a:t>
            </a:r>
          </a:p>
          <a:p>
            <a:r>
              <a:rPr lang="en-US" dirty="0" smtClean="0"/>
              <a:t>Simplified development because it automates object-to-table and table-to-object conversion, resulting in lower development and maintenance costs</a:t>
            </a:r>
          </a:p>
          <a:p>
            <a:r>
              <a:rPr lang="en-US" dirty="0" smtClean="0"/>
              <a:t>Less code compared to embedded SQL and handwritten stored procedures</a:t>
            </a:r>
          </a:p>
          <a:p>
            <a:r>
              <a:rPr lang="en-US" dirty="0" smtClean="0"/>
              <a:t>Transparent object caching in the application tier, improving system performance</a:t>
            </a:r>
          </a:p>
          <a:p>
            <a:r>
              <a:rPr lang="en-US" dirty="0" smtClean="0"/>
              <a:t>An optimized solution making an application faster and easier to </a:t>
            </a:r>
            <a:r>
              <a:rPr lang="en-US" dirty="0" smtClean="0"/>
              <a:t>maintain</a:t>
            </a:r>
          </a:p>
          <a:p>
            <a:pPr>
              <a:buNone/>
            </a:pPr>
            <a:endParaRPr lang="en-US" dirty="0" smtClean="0"/>
          </a:p>
          <a:p>
            <a:pPr>
              <a:buNone/>
            </a:pPr>
            <a:endParaRPr lang="en-US" dirty="0" smtClean="0"/>
          </a:p>
          <a:p>
            <a:pPr>
              <a:buNone/>
            </a:pPr>
            <a:r>
              <a:rPr lang="en-US" dirty="0" smtClean="0"/>
              <a:t>ORM products </a:t>
            </a:r>
            <a:r>
              <a:rPr lang="en-US" dirty="0" smtClean="0"/>
              <a:t>that </a:t>
            </a:r>
            <a:r>
              <a:rPr lang="en-US" dirty="0" smtClean="0"/>
              <a:t>supported by </a:t>
            </a:r>
            <a:r>
              <a:rPr lang="en-US" dirty="0" smtClean="0"/>
              <a:t>ASP.NET </a:t>
            </a:r>
            <a:r>
              <a:rPr lang="en-US" dirty="0" smtClean="0"/>
              <a:t>Core MVC </a:t>
            </a:r>
            <a:r>
              <a:rPr lang="en-US" dirty="0" smtClean="0"/>
              <a:t>:</a:t>
            </a:r>
          </a:p>
          <a:p>
            <a:r>
              <a:rPr lang="en-US" dirty="0" smtClean="0"/>
              <a:t>NHibernate,</a:t>
            </a:r>
          </a:p>
          <a:p>
            <a:r>
              <a:rPr lang="en-US" dirty="0" smtClean="0"/>
              <a:t>Dapper </a:t>
            </a:r>
          </a:p>
          <a:p>
            <a:r>
              <a:rPr lang="en-US" dirty="0" smtClean="0"/>
              <a:t>Entity Framework</a:t>
            </a:r>
          </a:p>
          <a:p>
            <a:endParaRPr lang="en-US" dirty="0" smtClean="0"/>
          </a:p>
          <a:p>
            <a:pPr>
              <a:buNone/>
            </a:pP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440363"/>
          </a:xfrm>
        </p:spPr>
        <p:txBody>
          <a:bodyPr>
            <a:noAutofit/>
          </a:bodyPr>
          <a:lstStyle/>
          <a:p>
            <a:pPr>
              <a:buNone/>
            </a:pPr>
            <a:r>
              <a:rPr lang="en-US" sz="1800" dirty="0" smtClean="0"/>
              <a:t>			</a:t>
            </a:r>
            <a:r>
              <a:rPr lang="en-US" sz="1800" b="1" dirty="0" smtClean="0"/>
              <a:t>Entity Framework Core (EF Core)</a:t>
            </a:r>
          </a:p>
          <a:p>
            <a:pPr>
              <a:buNone/>
            </a:pPr>
            <a:r>
              <a:rPr lang="en-US" sz="1800" dirty="0" smtClean="0"/>
              <a:t>Entity Framework Core is an open-source, lightweight, extensible and a </a:t>
            </a:r>
            <a:r>
              <a:rPr lang="en-US" sz="1800" dirty="0" smtClean="0"/>
              <a:t>cross-platform</a:t>
            </a:r>
          </a:p>
          <a:p>
            <a:pPr>
              <a:buNone/>
            </a:pPr>
            <a:r>
              <a:rPr lang="en-US" sz="1800" dirty="0" smtClean="0"/>
              <a:t> </a:t>
            </a:r>
            <a:r>
              <a:rPr lang="en-US" sz="1800" dirty="0" smtClean="0"/>
              <a:t>version of Entity Framework data access technology.Entity Framework </a:t>
            </a:r>
            <a:r>
              <a:rPr lang="en-US" sz="1800" dirty="0" smtClean="0"/>
              <a:t>is </a:t>
            </a:r>
            <a:r>
              <a:rPr lang="en-US" sz="1800" dirty="0" smtClean="0"/>
              <a:t>an </a:t>
            </a:r>
            <a:r>
              <a:rPr lang="en-US" sz="1800" dirty="0" smtClean="0"/>
              <a:t>Object </a:t>
            </a:r>
          </a:p>
          <a:p>
            <a:pPr>
              <a:buNone/>
            </a:pPr>
            <a:r>
              <a:rPr lang="en-US" sz="1800" dirty="0" smtClean="0"/>
              <a:t>Relational </a:t>
            </a:r>
            <a:r>
              <a:rPr lang="en-US" sz="1800" dirty="0" smtClean="0"/>
              <a:t>Mapping (</a:t>
            </a:r>
            <a:r>
              <a:rPr lang="en-US" sz="1800" dirty="0" smtClean="0"/>
              <a:t>ORM</a:t>
            </a:r>
            <a:r>
              <a:rPr lang="en-US" sz="1800" dirty="0" smtClean="0"/>
              <a:t>) framework. It is an </a:t>
            </a:r>
            <a:r>
              <a:rPr lang="en-US" sz="1800" dirty="0" smtClean="0"/>
              <a:t>enhancement </a:t>
            </a:r>
            <a:r>
              <a:rPr lang="en-US" sz="1800" dirty="0" smtClean="0"/>
              <a:t>to ADO.NET that gives </a:t>
            </a:r>
            <a:endParaRPr lang="en-US" sz="1800" dirty="0" smtClean="0"/>
          </a:p>
          <a:p>
            <a:pPr>
              <a:buNone/>
            </a:pPr>
            <a:r>
              <a:rPr lang="en-US" sz="1800" dirty="0" smtClean="0"/>
              <a:t>developers </a:t>
            </a:r>
            <a:r>
              <a:rPr lang="en-US" sz="1800" dirty="0" smtClean="0"/>
              <a:t>an automated mechanism for </a:t>
            </a:r>
            <a:r>
              <a:rPr lang="en-US" sz="1800" dirty="0" smtClean="0"/>
              <a:t>accessing </a:t>
            </a:r>
            <a:r>
              <a:rPr lang="en-US" sz="1800" dirty="0" smtClean="0"/>
              <a:t>&amp; storing the data in the </a:t>
            </a:r>
            <a:r>
              <a:rPr lang="en-US" sz="1800" dirty="0" smtClean="0"/>
              <a:t>database. </a:t>
            </a:r>
          </a:p>
          <a:p>
            <a:pPr>
              <a:buNone/>
            </a:pPr>
            <a:r>
              <a:rPr lang="en-US" sz="1800" dirty="0" smtClean="0"/>
              <a:t>EF </a:t>
            </a:r>
            <a:r>
              <a:rPr lang="en-US" sz="1800" dirty="0" smtClean="0"/>
              <a:t>Core is intended to be used with .NET </a:t>
            </a:r>
            <a:r>
              <a:rPr lang="en-US" sz="1800" dirty="0" smtClean="0"/>
              <a:t>Core </a:t>
            </a:r>
            <a:r>
              <a:rPr lang="en-US" sz="1800" dirty="0" smtClean="0"/>
              <a:t>applications. However, it can also be </a:t>
            </a:r>
            <a:endParaRPr lang="en-US" sz="1800" dirty="0" smtClean="0"/>
          </a:p>
          <a:p>
            <a:pPr>
              <a:buNone/>
            </a:pPr>
            <a:r>
              <a:rPr lang="en-US" sz="1800" dirty="0" smtClean="0"/>
              <a:t>used </a:t>
            </a:r>
            <a:r>
              <a:rPr lang="en-US" sz="1800" dirty="0" smtClean="0"/>
              <a:t>with standard .NET 4.5+ framework </a:t>
            </a:r>
            <a:r>
              <a:rPr lang="en-US" sz="1800" dirty="0" smtClean="0"/>
              <a:t>based </a:t>
            </a:r>
            <a:r>
              <a:rPr lang="en-US" sz="1800" dirty="0" smtClean="0"/>
              <a:t>applications. </a:t>
            </a:r>
          </a:p>
          <a:p>
            <a:pPr>
              <a:buNone/>
            </a:pPr>
            <a:r>
              <a:rPr lang="en-US" sz="1800" dirty="0" smtClean="0"/>
              <a:t>      Entity </a:t>
            </a:r>
            <a:r>
              <a:rPr lang="en-US" sz="1800" dirty="0" smtClean="0"/>
              <a:t>Framework also provides services like change tracking, identity resolution, lazy  </a:t>
            </a:r>
            <a:r>
              <a:rPr lang="en-US" sz="1800" dirty="0" smtClean="0"/>
              <a:t>loading</a:t>
            </a:r>
            <a:r>
              <a:rPr lang="en-US" sz="1800" dirty="0" smtClean="0"/>
              <a:t>, and query translation so that developers can focus on their </a:t>
            </a:r>
            <a:r>
              <a:rPr lang="en-US" sz="1800" dirty="0" smtClean="0"/>
              <a:t>application-specific </a:t>
            </a:r>
            <a:r>
              <a:rPr lang="en-US" sz="1800" dirty="0" smtClean="0"/>
              <a:t>business logic rather than the data access fundamentals</a:t>
            </a:r>
            <a:r>
              <a:rPr lang="en-US" sz="1800" dirty="0" smtClean="0"/>
              <a:t>.</a:t>
            </a:r>
          </a:p>
          <a:p>
            <a:pPr>
              <a:buNone/>
            </a:pPr>
            <a:r>
              <a:rPr lang="en-US" sz="1800" dirty="0" smtClean="0"/>
              <a:t>EF Core Supported Application </a:t>
            </a:r>
            <a:r>
              <a:rPr lang="en-US" sz="1800" dirty="0" smtClean="0"/>
              <a:t>Types</a:t>
            </a:r>
            <a:endParaRPr lang="en-US" sz="1800" dirty="0" smtClean="0"/>
          </a:p>
          <a:p>
            <a:pPr>
              <a:buNone/>
            </a:pPr>
            <a:r>
              <a:rPr lang="en-US" sz="1800" dirty="0" smtClean="0"/>
              <a:t>1. Console Applications</a:t>
            </a:r>
          </a:p>
          <a:p>
            <a:pPr>
              <a:buNone/>
            </a:pPr>
            <a:r>
              <a:rPr lang="en-US" sz="1800" dirty="0" smtClean="0"/>
              <a:t>2. Windows Applications</a:t>
            </a:r>
          </a:p>
          <a:p>
            <a:pPr>
              <a:buNone/>
            </a:pPr>
            <a:r>
              <a:rPr lang="en-US" sz="1800" dirty="0" smtClean="0"/>
              <a:t>3. ASP.NET Web Forms</a:t>
            </a:r>
          </a:p>
          <a:p>
            <a:pPr>
              <a:buNone/>
            </a:pPr>
            <a:r>
              <a:rPr lang="en-US" sz="1800" dirty="0" smtClean="0"/>
              <a:t>4. ASP.NET MVC</a:t>
            </a:r>
          </a:p>
          <a:p>
            <a:pPr>
              <a:buNone/>
            </a:pPr>
            <a:r>
              <a:rPr lang="en-US" sz="1800" dirty="0" smtClean="0"/>
              <a:t>5. ASP.NET MVC Core</a:t>
            </a:r>
          </a:p>
          <a:p>
            <a:pPr>
              <a:buNone/>
            </a:pPr>
            <a:r>
              <a:rPr lang="en-US" sz="1800" dirty="0" smtClean="0"/>
              <a:t>6. WPF</a:t>
            </a:r>
          </a:p>
          <a:p>
            <a:pPr>
              <a:buNone/>
            </a:pPr>
            <a:r>
              <a:rPr lang="en-US" sz="1800" dirty="0" smtClean="0"/>
              <a:t>7. Xamarin Framework.</a:t>
            </a:r>
          </a:p>
          <a:p>
            <a:pPr>
              <a:buNone/>
            </a:pPr>
            <a:r>
              <a:rPr lang="en-US" sz="1800" dirty="0" smtClean="0"/>
              <a:t>8. Web API</a:t>
            </a:r>
            <a:endParaRPr 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EF Core Development Approaches</a:t>
            </a:r>
            <a:endParaRPr lang="en-US" sz="2800" dirty="0"/>
          </a:p>
        </p:txBody>
      </p:sp>
      <p:sp>
        <p:nvSpPr>
          <p:cNvPr id="3" name="Content Placeholder 2"/>
          <p:cNvSpPr>
            <a:spLocks noGrp="1"/>
          </p:cNvSpPr>
          <p:nvPr>
            <p:ph idx="1"/>
          </p:nvPr>
        </p:nvSpPr>
        <p:spPr>
          <a:xfrm>
            <a:off x="457200" y="1371600"/>
            <a:ext cx="8229600" cy="4525963"/>
          </a:xfrm>
        </p:spPr>
        <p:txBody>
          <a:bodyPr>
            <a:normAutofit/>
          </a:bodyPr>
          <a:lstStyle/>
          <a:p>
            <a:pPr>
              <a:buNone/>
            </a:pPr>
            <a:r>
              <a:rPr lang="en-US" sz="1800" dirty="0" smtClean="0"/>
              <a:t>EF Core supports two development approaches 1) Code-First 2) </a:t>
            </a:r>
            <a:r>
              <a:rPr lang="en-US" sz="1800" dirty="0" smtClean="0"/>
              <a:t>Database-First</a:t>
            </a:r>
          </a:p>
          <a:p>
            <a:pPr>
              <a:buNone/>
            </a:pPr>
            <a:r>
              <a:rPr lang="en-US" sz="1800" dirty="0" smtClean="0"/>
              <a:t>In the code-first approach, EF Core API creates the database and tables using migration based on the conventions and configuration provided in your domain classes. This approach is useful in Domain Driven Design (DDD</a:t>
            </a:r>
            <a:r>
              <a:rPr lang="en-US" sz="1800" dirty="0" smtClean="0"/>
              <a:t>).</a:t>
            </a:r>
          </a:p>
          <a:p>
            <a:pPr>
              <a:buNone/>
            </a:pPr>
            <a:endParaRPr lang="en-US" sz="1800" dirty="0" smtClean="0"/>
          </a:p>
          <a:p>
            <a:pPr>
              <a:buNone/>
            </a:pPr>
            <a:r>
              <a:rPr lang="en-US" sz="1800" dirty="0" smtClean="0"/>
              <a:t>In the database-first approach, EF Core API creates the domain and context classes </a:t>
            </a:r>
            <a:endParaRPr lang="en-US" sz="1800" dirty="0" smtClean="0"/>
          </a:p>
          <a:p>
            <a:pPr>
              <a:buNone/>
            </a:pPr>
            <a:r>
              <a:rPr lang="en-US" sz="1800" dirty="0" smtClean="0"/>
              <a:t>based </a:t>
            </a:r>
            <a:r>
              <a:rPr lang="en-US" sz="1800" dirty="0" smtClean="0"/>
              <a:t>on your existing database using EF Core commands</a:t>
            </a:r>
            <a:r>
              <a:rPr lang="en-US" sz="1800" dirty="0" smtClean="0"/>
              <a:t>.</a:t>
            </a:r>
          </a:p>
          <a:p>
            <a:pPr>
              <a:buNone/>
            </a:pPr>
            <a:endParaRPr lang="en-US" sz="1800" dirty="0" smtClean="0"/>
          </a:p>
          <a:p>
            <a:pPr>
              <a:buNone/>
            </a:pPr>
            <a:endParaRPr lang="en-US" sz="1800" dirty="0" smtClean="0"/>
          </a:p>
          <a:p>
            <a:pPr>
              <a:buNone/>
            </a:pPr>
            <a:endParaRPr lang="en-US" sz="1800" dirty="0" smtClean="0"/>
          </a:p>
          <a:p>
            <a:pPr>
              <a:buNone/>
            </a:pPr>
            <a:endParaRPr lang="en-US" sz="1800" dirty="0"/>
          </a:p>
        </p:txBody>
      </p:sp>
      <p:pic>
        <p:nvPicPr>
          <p:cNvPr id="4" name="Picture 3" descr="ef-core-dev-approaces.png"/>
          <p:cNvPicPr>
            <a:picLocks noChangeAspect="1"/>
          </p:cNvPicPr>
          <p:nvPr/>
        </p:nvPicPr>
        <p:blipFill>
          <a:blip r:embed="rId2">
            <a:grayscl/>
          </a:blip>
          <a:stretch>
            <a:fillRect/>
          </a:stretch>
        </p:blipFill>
        <p:spPr>
          <a:xfrm>
            <a:off x="2219619" y="3876990"/>
            <a:ext cx="4704762" cy="252381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92500" lnSpcReduction="20000"/>
          </a:bodyPr>
          <a:lstStyle/>
          <a:p>
            <a:pPr>
              <a:buNone/>
            </a:pPr>
            <a:r>
              <a:rPr lang="en-US" sz="2400" dirty="0" smtClean="0"/>
              <a:t>			Entity </a:t>
            </a:r>
            <a:r>
              <a:rPr lang="en-US" sz="2400" dirty="0" smtClean="0"/>
              <a:t>Framework Core Features</a:t>
            </a:r>
          </a:p>
          <a:p>
            <a:pPr>
              <a:buNone/>
            </a:pPr>
            <a:endParaRPr lang="en-US" sz="2000" dirty="0" smtClean="0"/>
          </a:p>
          <a:p>
            <a:pPr>
              <a:buNone/>
            </a:pPr>
            <a:r>
              <a:rPr lang="en-US" sz="2000" dirty="0" smtClean="0"/>
              <a:t>Some </a:t>
            </a:r>
            <a:r>
              <a:rPr lang="en-US" sz="2000" dirty="0" smtClean="0"/>
              <a:t>important features of EF Core are</a:t>
            </a:r>
            <a:r>
              <a:rPr lang="en-US" sz="2000" dirty="0" smtClean="0"/>
              <a:t>:</a:t>
            </a:r>
            <a:endParaRPr lang="en-US" sz="2000" dirty="0" smtClean="0"/>
          </a:p>
          <a:p>
            <a:pPr>
              <a:buNone/>
            </a:pPr>
            <a:r>
              <a:rPr lang="en-US" sz="2000" dirty="0" smtClean="0"/>
              <a:t>1. DbContext &amp; DbSet</a:t>
            </a:r>
          </a:p>
          <a:p>
            <a:pPr>
              <a:buNone/>
            </a:pPr>
            <a:r>
              <a:rPr lang="en-US" sz="2000" dirty="0" smtClean="0"/>
              <a:t>2. LINQ Support</a:t>
            </a:r>
          </a:p>
          <a:p>
            <a:pPr>
              <a:buNone/>
            </a:pPr>
            <a:r>
              <a:rPr lang="en-US" sz="2000" dirty="0" smtClean="0"/>
              <a:t>3. Tracking</a:t>
            </a:r>
          </a:p>
          <a:p>
            <a:pPr>
              <a:buNone/>
            </a:pPr>
            <a:r>
              <a:rPr lang="en-US" sz="2000" dirty="0" smtClean="0"/>
              <a:t>4. Migrations</a:t>
            </a:r>
          </a:p>
          <a:p>
            <a:pPr>
              <a:buNone/>
            </a:pPr>
            <a:r>
              <a:rPr lang="en-US" sz="2000" dirty="0" smtClean="0"/>
              <a:t>5. Batch Insert, Update and Delete </a:t>
            </a:r>
            <a:r>
              <a:rPr lang="en-US" sz="2000" dirty="0" smtClean="0"/>
              <a:t>operations</a:t>
            </a:r>
          </a:p>
          <a:p>
            <a:pPr>
              <a:buNone/>
            </a:pPr>
            <a:endParaRPr lang="en-US" sz="2000" dirty="0" smtClean="0"/>
          </a:p>
          <a:p>
            <a:pPr>
              <a:buNone/>
            </a:pPr>
            <a:r>
              <a:rPr lang="en-US" sz="2000" dirty="0" smtClean="0"/>
              <a:t>Supported Databases</a:t>
            </a:r>
          </a:p>
          <a:p>
            <a:pPr>
              <a:buNone/>
            </a:pPr>
            <a:r>
              <a:rPr lang="en-US" sz="2000" dirty="0" smtClean="0"/>
              <a:t>Entity Framework Core works on many databases like:</a:t>
            </a:r>
          </a:p>
          <a:p>
            <a:pPr>
              <a:buNone/>
            </a:pPr>
            <a:endParaRPr lang="en-US" sz="2000" dirty="0" smtClean="0"/>
          </a:p>
          <a:p>
            <a:pPr>
              <a:buNone/>
            </a:pPr>
            <a:r>
              <a:rPr lang="en-US" sz="2000" dirty="0" smtClean="0"/>
              <a:t>1. SQL Server</a:t>
            </a:r>
          </a:p>
          <a:p>
            <a:pPr>
              <a:buNone/>
            </a:pPr>
            <a:r>
              <a:rPr lang="en-US" sz="2000" dirty="0" smtClean="0"/>
              <a:t>2. MySQL</a:t>
            </a:r>
          </a:p>
          <a:p>
            <a:pPr>
              <a:buNone/>
            </a:pPr>
            <a:r>
              <a:rPr lang="en-US" sz="2000" dirty="0" smtClean="0"/>
              <a:t>3. PostgreSQL</a:t>
            </a:r>
          </a:p>
          <a:p>
            <a:pPr>
              <a:buNone/>
            </a:pPr>
            <a:r>
              <a:rPr lang="en-US" sz="2000" dirty="0" smtClean="0"/>
              <a:t>4. SQLite</a:t>
            </a:r>
          </a:p>
          <a:p>
            <a:pPr>
              <a:buNone/>
            </a:pPr>
            <a:r>
              <a:rPr lang="en-US" sz="2000" dirty="0" smtClean="0"/>
              <a:t>5. SQL Compact</a:t>
            </a:r>
          </a:p>
          <a:p>
            <a:pPr>
              <a:buNone/>
            </a:pPr>
            <a:r>
              <a:rPr lang="en-US" sz="2000" dirty="0" smtClean="0"/>
              <a:t>6. Firebird</a:t>
            </a:r>
          </a:p>
          <a:p>
            <a:pPr>
              <a:buNone/>
            </a:pPr>
            <a:r>
              <a:rPr lang="en-US" sz="2000" dirty="0" smtClean="0"/>
              <a:t>7. Oracle</a:t>
            </a:r>
          </a:p>
          <a:p>
            <a:pPr>
              <a:buNone/>
            </a:pPr>
            <a:r>
              <a:rPr lang="en-US" sz="2000" dirty="0" smtClean="0"/>
              <a:t>8. Db2</a:t>
            </a: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Adding EF Core to an Application</a:t>
            </a:r>
            <a:endParaRPr lang="en-US" sz="2800" dirty="0"/>
          </a:p>
        </p:txBody>
      </p:sp>
      <p:pic>
        <p:nvPicPr>
          <p:cNvPr id="4" name="Content Placeholder 3" descr="project-1.jpg"/>
          <p:cNvPicPr>
            <a:picLocks noGrp="1" noChangeAspect="1"/>
          </p:cNvPicPr>
          <p:nvPr>
            <p:ph idx="1"/>
          </p:nvPr>
        </p:nvPicPr>
        <p:blipFill>
          <a:blip r:embed="rId2"/>
          <a:stretch>
            <a:fillRect/>
          </a:stretch>
        </p:blipFill>
        <p:spPr>
          <a:xfrm>
            <a:off x="1397000" y="1828006"/>
            <a:ext cx="6350000" cy="407035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 Install the required NuGet packages</a:t>
            </a:r>
            <a:endParaRPr lang="en-US" sz="2800" dirty="0"/>
          </a:p>
        </p:txBody>
      </p:sp>
      <p:sp>
        <p:nvSpPr>
          <p:cNvPr id="3" name="Content Placeholder 2"/>
          <p:cNvSpPr>
            <a:spLocks noGrp="1"/>
          </p:cNvSpPr>
          <p:nvPr>
            <p:ph idx="1"/>
          </p:nvPr>
        </p:nvSpPr>
        <p:spPr>
          <a:xfrm>
            <a:off x="457200" y="1219200"/>
            <a:ext cx="8229600" cy="4525963"/>
          </a:xfrm>
        </p:spPr>
        <p:txBody>
          <a:bodyPr>
            <a:noAutofit/>
          </a:bodyPr>
          <a:lstStyle/>
          <a:p>
            <a:pPr>
              <a:buNone/>
            </a:pPr>
            <a:r>
              <a:rPr lang="en-US" sz="1800" dirty="0" smtClean="0"/>
              <a:t> Microsoft.VisualStudio.Web.CodeGeneration.Design is used for generating controllers and views.</a:t>
            </a:r>
          </a:p>
          <a:p>
            <a:pPr>
              <a:buNone/>
            </a:pPr>
            <a:endParaRPr lang="en-US" sz="1800" dirty="0" smtClean="0"/>
          </a:p>
          <a:p>
            <a:pPr>
              <a:buNone/>
            </a:pPr>
            <a:r>
              <a:rPr lang="en-US" sz="1800" dirty="0" smtClean="0"/>
              <a:t>Microsoft.EntityFrameworkCore.Tools is used for creating database context and a model class from the database.</a:t>
            </a:r>
          </a:p>
          <a:p>
            <a:pPr>
              <a:buNone/>
            </a:pPr>
            <a:endParaRPr lang="en-US" sz="1800" dirty="0" smtClean="0"/>
          </a:p>
          <a:p>
            <a:pPr>
              <a:buNone/>
            </a:pPr>
            <a:r>
              <a:rPr lang="en-US" sz="1800" dirty="0" smtClean="0"/>
              <a:t>Microsoft.EntityFrameworkCore.SqlServer is used for communicating the sql server database using Entity-framework</a:t>
            </a:r>
            <a:r>
              <a:rPr lang="en-US" sz="1800" dirty="0" smtClean="0"/>
              <a:t>.</a:t>
            </a:r>
          </a:p>
          <a:p>
            <a:pPr>
              <a:buNone/>
            </a:pPr>
            <a:endParaRPr lang="en-US" sz="1800" dirty="0" smtClean="0"/>
          </a:p>
          <a:p>
            <a:pPr>
              <a:buNone/>
            </a:pPr>
            <a:r>
              <a:rPr lang="en-US" sz="1600" i="1" dirty="0" smtClean="0"/>
              <a:t>NuGet: NuGet is a package manager for developers. It enables developers to share and consume useful code. An essential </a:t>
            </a:r>
            <a:r>
              <a:rPr lang="en-US" sz="1600" i="1" dirty="0" smtClean="0"/>
              <a:t>mechanism </a:t>
            </a:r>
            <a:r>
              <a:rPr lang="en-US" sz="1600" i="1" dirty="0" smtClean="0"/>
              <a:t>through which developers can create, share, and consume useful code. Often such code is bundled into "packages" that contain compiled code (as DLLs) along with other content needed in the projects that consume these packages.</a:t>
            </a:r>
            <a:endParaRPr lang="en-US" sz="1600"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SQL Server </a:t>
            </a:r>
            <a:endParaRPr lang="en-US" sz="2800" dirty="0"/>
          </a:p>
        </p:txBody>
      </p:sp>
      <p:sp>
        <p:nvSpPr>
          <p:cNvPr id="3" name="Content Placeholder 2"/>
          <p:cNvSpPr>
            <a:spLocks noGrp="1"/>
          </p:cNvSpPr>
          <p:nvPr>
            <p:ph idx="1"/>
          </p:nvPr>
        </p:nvSpPr>
        <p:spPr>
          <a:xfrm>
            <a:off x="457200" y="1295400"/>
            <a:ext cx="8229600" cy="4525963"/>
          </a:xfrm>
        </p:spPr>
        <p:txBody>
          <a:bodyPr>
            <a:normAutofit lnSpcReduction="10000"/>
          </a:bodyPr>
          <a:lstStyle/>
          <a:p>
            <a:pPr>
              <a:buNone/>
            </a:pPr>
            <a:r>
              <a:rPr lang="en-US" sz="2000" dirty="0" smtClean="0"/>
              <a:t>SQL SERVER is a relational database management system (RDBMS) developed</a:t>
            </a:r>
          </a:p>
          <a:p>
            <a:pPr>
              <a:buNone/>
            </a:pPr>
            <a:r>
              <a:rPr lang="en-US" sz="2000" dirty="0" smtClean="0"/>
              <a:t> and maintained by Microsoft. As a database server, it is a software product with the primary function of storing and retrieving data as requested by other software applications, which may run either on the same computer or on another computer across a network (including the Internet).</a:t>
            </a:r>
          </a:p>
          <a:p>
            <a:pPr>
              <a:buNone/>
            </a:pPr>
            <a:r>
              <a:rPr lang="en-US" sz="2000" dirty="0" smtClean="0"/>
              <a:t>              Similar to other RDBMS software, SQL Server is built on top of SQL, a standard programming language for interacting with the relational databases. SQL server is tied to Transact-SQL, or T-SQL, the Microsoft’s implementation of SQL that adds a set of proprietary programming constructs.</a:t>
            </a:r>
          </a:p>
          <a:p>
            <a:pPr>
              <a:buNone/>
            </a:pPr>
            <a:r>
              <a:rPr lang="en-US" sz="2000" dirty="0" smtClean="0"/>
              <a:t>      SQL Server works exclusively on Windows environment for more than 20 years. In 2016, Microsoft made it available on Linux. SQL Server 2017 became generally available in October 2016 that ran on both Windows and Linux.</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uget_package.jpg"/>
          <p:cNvPicPr>
            <a:picLocks noGrp="1" noChangeAspect="1"/>
          </p:cNvPicPr>
          <p:nvPr>
            <p:ph idx="1"/>
          </p:nvPr>
        </p:nvPicPr>
        <p:blipFill>
          <a:blip r:embed="rId2"/>
          <a:stretch>
            <a:fillRect/>
          </a:stretch>
        </p:blipFill>
        <p:spPr>
          <a:xfrm>
            <a:off x="990600" y="883444"/>
            <a:ext cx="7162800" cy="4831556"/>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SQL Connection Configuration</a:t>
            </a:r>
            <a:endParaRPr lang="en-US" sz="2800" dirty="0"/>
          </a:p>
        </p:txBody>
      </p:sp>
      <p:sp>
        <p:nvSpPr>
          <p:cNvPr id="3" name="Content Placeholder 2"/>
          <p:cNvSpPr>
            <a:spLocks noGrp="1"/>
          </p:cNvSpPr>
          <p:nvPr>
            <p:ph idx="1"/>
          </p:nvPr>
        </p:nvSpPr>
        <p:spPr/>
        <p:txBody>
          <a:bodyPr>
            <a:normAutofit fontScale="92500" lnSpcReduction="20000"/>
          </a:bodyPr>
          <a:lstStyle/>
          <a:p>
            <a:pPr>
              <a:buNone/>
            </a:pPr>
            <a:r>
              <a:rPr lang="en-US" sz="1800" dirty="0" smtClean="0">
                <a:latin typeface="+mj-lt"/>
              </a:rPr>
              <a:t> </a:t>
            </a:r>
            <a:r>
              <a:rPr lang="en-US" sz="1800" dirty="0" smtClean="0">
                <a:latin typeface="+mj-lt"/>
              </a:rPr>
              <a:t>SQL Server </a:t>
            </a:r>
            <a:r>
              <a:rPr lang="en-US" sz="1800" dirty="0" smtClean="0">
                <a:latin typeface="+mj-lt"/>
              </a:rPr>
              <a:t>DB connection configuration defined in appsettings.json.</a:t>
            </a:r>
          </a:p>
          <a:p>
            <a:pPr>
              <a:buNone/>
            </a:pPr>
            <a:r>
              <a:rPr lang="en-US" sz="1800" dirty="0" smtClean="0">
                <a:latin typeface="+mj-lt"/>
              </a:rPr>
              <a:t>Connection </a:t>
            </a:r>
            <a:r>
              <a:rPr lang="en-US" sz="1800" dirty="0" smtClean="0">
                <a:latin typeface="+mj-lt"/>
              </a:rPr>
              <a:t>string could be also be stored in an environment variable or Config Server </a:t>
            </a:r>
            <a:endParaRPr lang="en-US" sz="1800" dirty="0" smtClean="0">
              <a:latin typeface="+mj-lt"/>
            </a:endParaRPr>
          </a:p>
          <a:p>
            <a:pPr>
              <a:buNone/>
            </a:pPr>
            <a:r>
              <a:rPr lang="en-US" sz="1800" dirty="0" smtClean="0">
                <a:latin typeface="+mj-lt"/>
              </a:rPr>
              <a:t>or </a:t>
            </a:r>
            <a:r>
              <a:rPr lang="en-US" sz="1800" dirty="0" smtClean="0">
                <a:latin typeface="+mj-lt"/>
              </a:rPr>
              <a:t>Secrete storage if any available</a:t>
            </a:r>
            <a:r>
              <a:rPr lang="en-US" sz="1800" dirty="0" smtClean="0">
                <a:latin typeface="+mj-lt"/>
              </a:rPr>
              <a:t>.</a:t>
            </a:r>
          </a:p>
          <a:p>
            <a:pPr>
              <a:buNone/>
            </a:pPr>
            <a:endParaRPr lang="en-US" sz="1800" dirty="0" smtClean="0">
              <a:latin typeface="+mj-lt"/>
            </a:endParaRPr>
          </a:p>
          <a:p>
            <a:pPr>
              <a:buNone/>
            </a:pPr>
            <a:r>
              <a:rPr lang="en-US" sz="1800" dirty="0" smtClean="0">
                <a:latin typeface="+mj-lt"/>
              </a:rPr>
              <a:t>{</a:t>
            </a:r>
          </a:p>
          <a:p>
            <a:pPr>
              <a:buNone/>
            </a:pPr>
            <a:r>
              <a:rPr lang="en-US" sz="1800" dirty="0" smtClean="0">
                <a:latin typeface="+mj-lt"/>
              </a:rPr>
              <a:t>  "Logging": {</a:t>
            </a:r>
          </a:p>
          <a:p>
            <a:pPr>
              <a:buNone/>
            </a:pPr>
            <a:r>
              <a:rPr lang="en-US" sz="1800" dirty="0" smtClean="0">
                <a:latin typeface="+mj-lt"/>
              </a:rPr>
              <a:t>    "LogLevel": {</a:t>
            </a:r>
          </a:p>
          <a:p>
            <a:pPr>
              <a:buNone/>
            </a:pPr>
            <a:r>
              <a:rPr lang="en-US" sz="1800" dirty="0" smtClean="0">
                <a:latin typeface="+mj-lt"/>
              </a:rPr>
              <a:t>      "Default": "Information",</a:t>
            </a:r>
          </a:p>
          <a:p>
            <a:pPr>
              <a:buNone/>
            </a:pPr>
            <a:r>
              <a:rPr lang="en-US" sz="1800" dirty="0" smtClean="0">
                <a:latin typeface="+mj-lt"/>
              </a:rPr>
              <a:t>      "Microsoft": "Warning",</a:t>
            </a:r>
          </a:p>
          <a:p>
            <a:pPr>
              <a:buNone/>
            </a:pPr>
            <a:r>
              <a:rPr lang="en-US" sz="1800" dirty="0" smtClean="0">
                <a:latin typeface="+mj-lt"/>
              </a:rPr>
              <a:t>      "Microsoft.Hosting.Lifetime": "Information"</a:t>
            </a:r>
          </a:p>
          <a:p>
            <a:pPr>
              <a:buNone/>
            </a:pPr>
            <a:r>
              <a:rPr lang="en-US" sz="1800" dirty="0" smtClean="0">
                <a:latin typeface="+mj-lt"/>
              </a:rPr>
              <a:t>    }</a:t>
            </a:r>
          </a:p>
          <a:p>
            <a:pPr>
              <a:buNone/>
            </a:pPr>
            <a:r>
              <a:rPr lang="en-US" sz="1800" dirty="0" smtClean="0">
                <a:latin typeface="+mj-lt"/>
              </a:rPr>
              <a:t>  },</a:t>
            </a:r>
          </a:p>
          <a:p>
            <a:pPr>
              <a:buNone/>
            </a:pPr>
            <a:r>
              <a:rPr lang="en-US" sz="1800" dirty="0" smtClean="0">
                <a:latin typeface="+mj-lt"/>
              </a:rPr>
              <a:t>  "AllowedHosts": "*",</a:t>
            </a:r>
          </a:p>
          <a:p>
            <a:pPr>
              <a:buNone/>
            </a:pPr>
            <a:r>
              <a:rPr lang="en-US" sz="1800" dirty="0" smtClean="0">
                <a:latin typeface="+mj-lt"/>
              </a:rPr>
              <a:t>  "ConnectionStrings": {</a:t>
            </a:r>
          </a:p>
          <a:p>
            <a:pPr>
              <a:buNone/>
            </a:pPr>
            <a:r>
              <a:rPr lang="en-US" sz="1800" dirty="0" smtClean="0">
                <a:latin typeface="+mj-lt"/>
              </a:rPr>
              <a:t>    "DemoStore": "Server=.\\;Database=DemoStore;Integrated Security=True"</a:t>
            </a:r>
          </a:p>
          <a:p>
            <a:pPr>
              <a:buNone/>
            </a:pPr>
            <a:r>
              <a:rPr lang="en-US" sz="1800" dirty="0" smtClean="0">
                <a:latin typeface="+mj-lt"/>
              </a:rPr>
              <a:t>  }</a:t>
            </a:r>
          </a:p>
          <a:p>
            <a:pPr>
              <a:buNone/>
            </a:pPr>
            <a:r>
              <a:rPr lang="en-US" sz="1800" dirty="0" smtClean="0">
                <a:latin typeface="+mj-lt"/>
              </a:rPr>
              <a:t>}</a:t>
            </a:r>
          </a:p>
          <a:p>
            <a:pPr>
              <a:buNone/>
            </a:pPr>
            <a:endParaRPr lang="en-US" sz="1800" dirty="0">
              <a:latin typeface="+mj-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Update ConfigureServices for </a:t>
            </a:r>
            <a:r>
              <a:rPr lang="en-US" sz="2400" dirty="0" smtClean="0"/>
              <a:t>DBContext</a:t>
            </a:r>
            <a:endParaRPr lang="en-US" sz="2400" dirty="0"/>
          </a:p>
        </p:txBody>
      </p:sp>
      <p:sp>
        <p:nvSpPr>
          <p:cNvPr id="3" name="Content Placeholder 2"/>
          <p:cNvSpPr>
            <a:spLocks noGrp="1"/>
          </p:cNvSpPr>
          <p:nvPr>
            <p:ph idx="1"/>
          </p:nvPr>
        </p:nvSpPr>
        <p:spPr/>
        <p:txBody>
          <a:bodyPr>
            <a:normAutofit/>
          </a:bodyPr>
          <a:lstStyle/>
          <a:p>
            <a:pPr>
              <a:buNone/>
            </a:pPr>
            <a:r>
              <a:rPr lang="en-US" sz="2400" dirty="0" smtClean="0"/>
              <a:t>ConfigureServices at Startup.cs</a:t>
            </a:r>
          </a:p>
          <a:p>
            <a:pPr>
              <a:buNone/>
            </a:pPr>
            <a:r>
              <a:rPr lang="en-US" sz="2400" dirty="0" smtClean="0"/>
              <a:t> services.AddDbContext&lt;DemoStoreContext&gt;(options =&gt;</a:t>
            </a:r>
          </a:p>
          <a:p>
            <a:pPr>
              <a:buNone/>
            </a:pPr>
            <a:r>
              <a:rPr lang="en-US" sz="2400" dirty="0" smtClean="0"/>
              <a:t>            </a:t>
            </a:r>
            <a:r>
              <a:rPr lang="en-US" sz="2400" dirty="0" smtClean="0"/>
              <a:t>{         </a:t>
            </a:r>
            <a:r>
              <a:rPr lang="en-US" sz="2400" dirty="0" smtClean="0"/>
              <a:t>options.UseSqlServer</a:t>
            </a:r>
            <a:r>
              <a:rPr lang="en-US" sz="2400" dirty="0" smtClean="0"/>
              <a:t>(</a:t>
            </a:r>
          </a:p>
          <a:p>
            <a:pPr>
              <a:buNone/>
            </a:pPr>
            <a:r>
              <a:rPr lang="en-US" sz="2400" dirty="0" smtClean="0"/>
              <a:t>	</a:t>
            </a:r>
            <a:r>
              <a:rPr lang="en-US" sz="2400" dirty="0" smtClean="0"/>
              <a:t>			Configuration.GetConnectionString</a:t>
            </a:r>
            <a:r>
              <a:rPr lang="en-US" sz="2400" dirty="0" smtClean="0"/>
              <a:t>("DemoStore</a:t>
            </a:r>
            <a:r>
              <a:rPr lang="en-US" sz="2400" dirty="0" smtClean="0"/>
              <a:t>"));</a:t>
            </a:r>
            <a:endParaRPr lang="en-US" sz="2400" dirty="0" smtClean="0"/>
          </a:p>
          <a:p>
            <a:pPr>
              <a:buNone/>
            </a:pPr>
            <a:r>
              <a:rPr lang="en-US" sz="2400" dirty="0" smtClean="0"/>
              <a:t>           </a:t>
            </a:r>
            <a:r>
              <a:rPr lang="en-US" sz="2400" dirty="0" smtClean="0"/>
              <a:t>}</a:t>
            </a:r>
          </a:p>
          <a:p>
            <a:pPr>
              <a:buNone/>
            </a:pPr>
            <a:r>
              <a:rPr lang="en-US" sz="2400" dirty="0" smtClean="0"/>
              <a:t>	</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000" dirty="0" smtClean="0"/>
              <a:t>			</a:t>
            </a:r>
            <a:br>
              <a:rPr lang="en-US" sz="2000" dirty="0" smtClean="0"/>
            </a:br>
            <a:r>
              <a:rPr lang="en-US" sz="2000" dirty="0" smtClean="0"/>
              <a:t>				</a:t>
            </a:r>
            <a:r>
              <a:rPr lang="en-US" sz="2800" dirty="0" smtClean="0"/>
              <a:t>DB </a:t>
            </a:r>
            <a:r>
              <a:rPr lang="en-US" sz="2800" dirty="0" smtClean="0"/>
              <a:t>Context </a:t>
            </a:r>
            <a:r>
              <a:rPr lang="en-US" sz="2800" dirty="0" smtClean="0"/>
              <a:t/>
            </a:r>
            <a:br>
              <a:rPr lang="en-US" sz="2800" dirty="0" smtClean="0"/>
            </a:br>
            <a:r>
              <a:rPr lang="en-US" sz="2000" dirty="0" smtClean="0"/>
              <a:t/>
            </a:r>
            <a:br>
              <a:rPr lang="en-US" sz="2000" dirty="0" smtClean="0"/>
            </a:br>
            <a:r>
              <a:rPr lang="en-US" sz="1800" dirty="0" smtClean="0"/>
              <a:t>The DbContext class is an integral part of Entity Framework. An instance of DbContext represents a session with the database which can be used to query and save </a:t>
            </a:r>
            <a:r>
              <a:rPr lang="en-US" sz="1800" dirty="0" smtClean="0"/>
              <a:t>instances</a:t>
            </a:r>
            <a:br>
              <a:rPr lang="en-US" sz="1800" dirty="0" smtClean="0"/>
            </a:br>
            <a:r>
              <a:rPr lang="en-US" sz="1800" dirty="0" smtClean="0"/>
              <a:t> of </a:t>
            </a:r>
            <a:r>
              <a:rPr lang="en-US" sz="1800" dirty="0" smtClean="0"/>
              <a:t>your entities to a database.</a:t>
            </a:r>
            <a:endParaRPr lang="en-US" sz="1800" dirty="0"/>
          </a:p>
        </p:txBody>
      </p:sp>
      <p:sp>
        <p:nvSpPr>
          <p:cNvPr id="3" name="Content Placeholder 2"/>
          <p:cNvSpPr>
            <a:spLocks noGrp="1"/>
          </p:cNvSpPr>
          <p:nvPr>
            <p:ph idx="1"/>
          </p:nvPr>
        </p:nvSpPr>
        <p:spPr>
          <a:xfrm>
            <a:off x="457200" y="2103437"/>
            <a:ext cx="8229600" cy="4525963"/>
          </a:xfrm>
        </p:spPr>
        <p:txBody>
          <a:bodyPr>
            <a:normAutofit fontScale="55000" lnSpcReduction="20000"/>
          </a:bodyPr>
          <a:lstStyle/>
          <a:p>
            <a:pPr>
              <a:buNone/>
            </a:pPr>
            <a:r>
              <a:rPr lang="en-US" dirty="0" smtClean="0"/>
              <a:t>public class DemoStoreContext : DbContext</a:t>
            </a:r>
          </a:p>
          <a:p>
            <a:pPr>
              <a:buNone/>
            </a:pPr>
            <a:r>
              <a:rPr lang="en-US" dirty="0" smtClean="0"/>
              <a:t>    {</a:t>
            </a:r>
          </a:p>
          <a:p>
            <a:pPr>
              <a:buNone/>
            </a:pPr>
            <a:r>
              <a:rPr lang="en-US" dirty="0" smtClean="0"/>
              <a:t>        protected override void OnConfiguring(DbContextOptionsBuilder optionsBuilder)</a:t>
            </a:r>
          </a:p>
          <a:p>
            <a:pPr>
              <a:buNone/>
            </a:pPr>
            <a:r>
              <a:rPr lang="en-US" dirty="0" smtClean="0"/>
              <a:t>        {</a:t>
            </a:r>
          </a:p>
          <a:p>
            <a:pPr>
              <a:buNone/>
            </a:pPr>
            <a:r>
              <a:rPr lang="en-US" dirty="0" smtClean="0"/>
              <a:t>        }</a:t>
            </a:r>
          </a:p>
          <a:p>
            <a:pPr>
              <a:buNone/>
            </a:pPr>
            <a:endParaRPr lang="en-US" dirty="0" smtClean="0"/>
          </a:p>
          <a:p>
            <a:pPr>
              <a:buNone/>
            </a:pPr>
            <a:r>
              <a:rPr lang="en-US" dirty="0" smtClean="0"/>
              <a:t>        protected override void OnModelCreating(ModelBuilder modelBuilder)</a:t>
            </a:r>
          </a:p>
          <a:p>
            <a:pPr>
              <a:buNone/>
            </a:pPr>
            <a:r>
              <a:rPr lang="en-US" dirty="0" smtClean="0"/>
              <a:t>        {</a:t>
            </a:r>
          </a:p>
          <a:p>
            <a:pPr>
              <a:buNone/>
            </a:pPr>
            <a:r>
              <a:rPr lang="en-US" dirty="0" smtClean="0"/>
              <a:t>        }</a:t>
            </a:r>
          </a:p>
          <a:p>
            <a:pPr>
              <a:buNone/>
            </a:pPr>
            <a:endParaRPr lang="en-US" dirty="0" smtClean="0"/>
          </a:p>
          <a:p>
            <a:pPr>
              <a:buNone/>
            </a:pPr>
            <a:r>
              <a:rPr lang="en-US" dirty="0" smtClean="0"/>
              <a:t>        //entities</a:t>
            </a:r>
          </a:p>
          <a:p>
            <a:pPr>
              <a:buNone/>
            </a:pPr>
            <a:r>
              <a:rPr lang="en-US" dirty="0" smtClean="0"/>
              <a:t>        public DbSet&lt;Category&gt; Categories { get; set; }</a:t>
            </a:r>
          </a:p>
          <a:p>
            <a:pPr>
              <a:buNone/>
            </a:pPr>
            <a:r>
              <a:rPr lang="en-US" dirty="0" smtClean="0"/>
              <a:t>        public DbSet&lt;Product&gt; Products { get; set;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458200" cy="4525963"/>
          </a:xfrm>
        </p:spPr>
        <p:txBody>
          <a:bodyPr>
            <a:noAutofit/>
          </a:bodyPr>
          <a:lstStyle/>
          <a:p>
            <a:pPr>
              <a:buNone/>
            </a:pPr>
            <a:r>
              <a:rPr lang="en-US" sz="2800" dirty="0" smtClean="0"/>
              <a:t>DbContext in EF Core </a:t>
            </a:r>
            <a:r>
              <a:rPr lang="en-US" sz="2800" dirty="0" smtClean="0"/>
              <a:t>allows </a:t>
            </a:r>
            <a:r>
              <a:rPr lang="en-US" sz="2800" dirty="0" smtClean="0"/>
              <a:t>to perform following tasks:</a:t>
            </a:r>
          </a:p>
          <a:p>
            <a:pPr>
              <a:buNone/>
            </a:pPr>
            <a:endParaRPr lang="en-US" sz="2800" dirty="0" smtClean="0"/>
          </a:p>
          <a:p>
            <a:pPr>
              <a:buNone/>
            </a:pPr>
            <a:r>
              <a:rPr lang="en-US" sz="2800" dirty="0" smtClean="0"/>
              <a:t>Manage database connection</a:t>
            </a:r>
          </a:p>
          <a:p>
            <a:pPr>
              <a:buNone/>
            </a:pPr>
            <a:r>
              <a:rPr lang="en-US" sz="2800" dirty="0" smtClean="0"/>
              <a:t>Configure model &amp; relationship</a:t>
            </a:r>
          </a:p>
          <a:p>
            <a:pPr>
              <a:buNone/>
            </a:pPr>
            <a:r>
              <a:rPr lang="en-US" sz="2800" dirty="0" smtClean="0"/>
              <a:t>Querying database</a:t>
            </a:r>
          </a:p>
          <a:p>
            <a:pPr>
              <a:buNone/>
            </a:pPr>
            <a:r>
              <a:rPr lang="en-US" sz="2800" dirty="0" smtClean="0"/>
              <a:t>Saving data to the database</a:t>
            </a:r>
          </a:p>
          <a:p>
            <a:pPr>
              <a:buNone/>
            </a:pPr>
            <a:r>
              <a:rPr lang="en-US" sz="2800" dirty="0" smtClean="0"/>
              <a:t>Configure change tracking</a:t>
            </a:r>
          </a:p>
          <a:p>
            <a:pPr>
              <a:buNone/>
            </a:pPr>
            <a:r>
              <a:rPr lang="en-US" sz="2800" dirty="0" smtClean="0"/>
              <a:t>Caching</a:t>
            </a:r>
          </a:p>
          <a:p>
            <a:pPr>
              <a:buNone/>
            </a:pPr>
            <a:r>
              <a:rPr lang="en-US" sz="2800" dirty="0" smtClean="0"/>
              <a:t>Transaction </a:t>
            </a:r>
            <a:r>
              <a:rPr lang="en-US" sz="2800" dirty="0" smtClean="0"/>
              <a:t>management</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533400"/>
          </a:xfrm>
        </p:spPr>
        <p:txBody>
          <a:bodyPr>
            <a:normAutofit/>
          </a:bodyPr>
          <a:lstStyle/>
          <a:p>
            <a:r>
              <a:rPr lang="en-US" sz="2800" dirty="0" smtClean="0"/>
              <a:t>ADO.NET basics</a:t>
            </a:r>
            <a:endParaRPr lang="en-US" sz="2800" dirty="0"/>
          </a:p>
        </p:txBody>
      </p:sp>
      <p:sp>
        <p:nvSpPr>
          <p:cNvPr id="3" name="Subtitle 2"/>
          <p:cNvSpPr>
            <a:spLocks noGrp="1"/>
          </p:cNvSpPr>
          <p:nvPr>
            <p:ph type="subTitle" idx="1"/>
          </p:nvPr>
        </p:nvSpPr>
        <p:spPr>
          <a:xfrm>
            <a:off x="685800" y="1066800"/>
            <a:ext cx="8001000" cy="3810000"/>
          </a:xfrm>
        </p:spPr>
        <p:txBody>
          <a:bodyPr>
            <a:normAutofit fontScale="92500" lnSpcReduction="10000"/>
          </a:bodyPr>
          <a:lstStyle/>
          <a:p>
            <a:pPr algn="l"/>
            <a:r>
              <a:rPr lang="en-US" sz="2000" dirty="0" smtClean="0">
                <a:solidFill>
                  <a:schemeClr val="tx1"/>
                </a:solidFill>
                <a:latin typeface="+mj-lt"/>
              </a:rPr>
              <a:t>ADO.NET is a data access technology from the Microsoft .NET Framework that provides communication between relational and non-relational systems through a common set of components. It is a part of the base class library that is included with the Microsoft .NET Framework. Data sources can be such as SQL Server and XML. ADO.NET consists of classes that can be used to connect, retrieve, insert and delete data.</a:t>
            </a:r>
          </a:p>
          <a:p>
            <a:pPr algn="l"/>
            <a:r>
              <a:rPr lang="en-US" sz="2000" dirty="0" smtClean="0">
                <a:solidFill>
                  <a:schemeClr val="tx1"/>
                </a:solidFill>
                <a:latin typeface="+mj-lt"/>
              </a:rPr>
              <a:t>The following are a few of the .NET applications that use ADO.NET to connect to a database, execute commands and retrieve data from the database.</a:t>
            </a:r>
          </a:p>
          <a:p>
            <a:pPr algn="l"/>
            <a:endParaRPr lang="en-US" sz="2000" dirty="0" smtClean="0">
              <a:solidFill>
                <a:schemeClr val="tx1"/>
              </a:solidFill>
              <a:latin typeface="+mj-lt"/>
            </a:endParaRPr>
          </a:p>
          <a:p>
            <a:pPr algn="l">
              <a:buFont typeface="Arial" pitchFamily="34" charset="0"/>
              <a:buChar char="•"/>
            </a:pPr>
            <a:r>
              <a:rPr lang="en-US" sz="2000" dirty="0" smtClean="0">
                <a:solidFill>
                  <a:schemeClr val="tx1"/>
                </a:solidFill>
                <a:latin typeface="+mj-lt"/>
              </a:rPr>
              <a:t> ASP.NET Web Applications</a:t>
            </a:r>
          </a:p>
          <a:p>
            <a:pPr algn="l">
              <a:buFont typeface="Arial" pitchFamily="34" charset="0"/>
              <a:buChar char="•"/>
            </a:pPr>
            <a:r>
              <a:rPr lang="en-US" sz="2000" dirty="0" smtClean="0">
                <a:solidFill>
                  <a:schemeClr val="tx1"/>
                </a:solidFill>
                <a:latin typeface="+mj-lt"/>
              </a:rPr>
              <a:t> Console Applications</a:t>
            </a:r>
          </a:p>
          <a:p>
            <a:pPr algn="l">
              <a:buFont typeface="Arial" pitchFamily="34" charset="0"/>
              <a:buChar char="•"/>
            </a:pPr>
            <a:r>
              <a:rPr lang="en-US" sz="2000" dirty="0" smtClean="0">
                <a:solidFill>
                  <a:schemeClr val="tx1"/>
                </a:solidFill>
                <a:latin typeface="+mj-lt"/>
              </a:rPr>
              <a:t> Windows Applications</a:t>
            </a:r>
            <a:endParaRPr lang="en-US" sz="2000" dirty="0">
              <a:solidFill>
                <a:schemeClr val="tx1"/>
              </a:solidFill>
              <a:latin typeface="+mj-lt"/>
            </a:endParaRPr>
          </a:p>
          <a:p>
            <a:pPr algn="l"/>
            <a:endParaRPr lang="en-US" sz="2000" dirty="0" smtClean="0">
              <a:solidFill>
                <a:schemeClr val="tx1"/>
              </a:solidFill>
              <a:latin typeface="+mj-lt"/>
            </a:endParaRPr>
          </a:p>
          <a:p>
            <a:pPr algn="l"/>
            <a:endParaRPr lang="en-US" sz="2000" dirty="0">
              <a:solidFill>
                <a:schemeClr val="tx1"/>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5257800"/>
          </a:xfrm>
        </p:spPr>
        <p:txBody>
          <a:bodyPr>
            <a:normAutofit/>
          </a:bodyPr>
          <a:lstStyle/>
          <a:p>
            <a:pPr>
              <a:buNone/>
            </a:pPr>
            <a:endParaRPr lang="en-US" sz="2000" dirty="0" smtClean="0">
              <a:latin typeface="+mj-lt"/>
            </a:endParaRPr>
          </a:p>
          <a:p>
            <a:pPr>
              <a:buNone/>
            </a:pPr>
            <a:r>
              <a:rPr lang="en-US" sz="2000" b="1" dirty="0" smtClean="0">
                <a:latin typeface="+mj-lt"/>
              </a:rPr>
              <a:t>Various Connection Architectures</a:t>
            </a:r>
          </a:p>
          <a:p>
            <a:pPr>
              <a:buNone/>
            </a:pPr>
            <a:r>
              <a:rPr lang="en-US" sz="2000" dirty="0" smtClean="0">
                <a:latin typeface="+mj-lt"/>
              </a:rPr>
              <a:t> </a:t>
            </a:r>
          </a:p>
          <a:p>
            <a:pPr>
              <a:buNone/>
            </a:pPr>
            <a:r>
              <a:rPr lang="en-US" sz="2000" dirty="0" smtClean="0">
                <a:latin typeface="+mj-lt"/>
              </a:rPr>
              <a:t>There are the following two types of connection architectures:</a:t>
            </a:r>
          </a:p>
          <a:p>
            <a:pPr marL="457200" indent="-457200">
              <a:buAutoNum type="arabicParenR"/>
            </a:pPr>
            <a:r>
              <a:rPr lang="en-US" sz="2000" dirty="0" smtClean="0">
                <a:latin typeface="+mj-lt"/>
              </a:rPr>
              <a:t>Connected architecture:</a:t>
            </a:r>
          </a:p>
          <a:p>
            <a:pPr marL="457200" indent="-457200">
              <a:buNone/>
            </a:pPr>
            <a:r>
              <a:rPr lang="en-US" sz="2000" dirty="0">
                <a:latin typeface="+mj-lt"/>
              </a:rPr>
              <a:t>	T</a:t>
            </a:r>
            <a:r>
              <a:rPr lang="en-US" sz="2000" dirty="0" smtClean="0">
                <a:latin typeface="+mj-lt"/>
              </a:rPr>
              <a:t>he application remains connected with the database throughout the processing.</a:t>
            </a:r>
          </a:p>
          <a:p>
            <a:pPr>
              <a:buNone/>
            </a:pPr>
            <a:endParaRPr lang="en-US" sz="2000" dirty="0" smtClean="0">
              <a:latin typeface="+mj-lt"/>
            </a:endParaRPr>
          </a:p>
          <a:p>
            <a:pPr marL="457200" indent="-457200">
              <a:buAutoNum type="arabicParenR" startAt="2"/>
            </a:pPr>
            <a:r>
              <a:rPr lang="en-US" sz="2000" dirty="0" smtClean="0">
                <a:latin typeface="+mj-lt"/>
              </a:rPr>
              <a:t>Disconnected architecture: </a:t>
            </a:r>
          </a:p>
          <a:p>
            <a:pPr marL="457200" indent="-457200">
              <a:buNone/>
            </a:pPr>
            <a:r>
              <a:rPr lang="en-US" sz="2000" dirty="0">
                <a:latin typeface="+mj-lt"/>
              </a:rPr>
              <a:t>	T</a:t>
            </a:r>
            <a:r>
              <a:rPr lang="en-US" sz="2000" dirty="0" smtClean="0">
                <a:latin typeface="+mj-lt"/>
              </a:rPr>
              <a:t>he application automatically  connects/disconnects during the processing. The application uses temporary data on the application side called a DataSet.</a:t>
            </a:r>
            <a:endParaRPr lang="en-US"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do.png"/>
          <p:cNvPicPr>
            <a:picLocks noGrp="1" noChangeAspect="1"/>
          </p:cNvPicPr>
          <p:nvPr>
            <p:ph idx="1"/>
          </p:nvPr>
        </p:nvPicPr>
        <p:blipFill>
          <a:blip r:embed="rId2">
            <a:grayscl/>
          </a:blip>
          <a:stretch>
            <a:fillRect/>
          </a:stretch>
        </p:blipFill>
        <p:spPr>
          <a:xfrm>
            <a:off x="1685522" y="1371600"/>
            <a:ext cx="5772956" cy="3400900"/>
          </a:xfrm>
        </p:spPr>
      </p:pic>
      <p:sp>
        <p:nvSpPr>
          <p:cNvPr id="7" name="Title 1"/>
          <p:cNvSpPr>
            <a:spLocks noGrp="1"/>
          </p:cNvSpPr>
          <p:nvPr>
            <p:ph type="title"/>
          </p:nvPr>
        </p:nvSpPr>
        <p:spPr>
          <a:xfrm>
            <a:off x="457200" y="274638"/>
            <a:ext cx="8229600" cy="1143000"/>
          </a:xfrm>
        </p:spPr>
        <p:txBody>
          <a:bodyPr>
            <a:normAutofit/>
          </a:bodyPr>
          <a:lstStyle/>
          <a:p>
            <a:r>
              <a:rPr lang="en-US" sz="2800" dirty="0" smtClean="0"/>
              <a:t>Understanding ADO.NET and its class library</a:t>
            </a:r>
            <a:endParaRPr lang="en-US" sz="2800" dirty="0"/>
          </a:p>
        </p:txBody>
      </p:sp>
      <p:sp>
        <p:nvSpPr>
          <p:cNvPr id="8" name="Title 1"/>
          <p:cNvSpPr txBox="1">
            <a:spLocks/>
          </p:cNvSpPr>
          <p:nvPr/>
        </p:nvSpPr>
        <p:spPr>
          <a:xfrm>
            <a:off x="609600" y="4876800"/>
            <a:ext cx="8229600" cy="1143000"/>
          </a:xfrm>
          <a:prstGeom prst="rect">
            <a:avLst/>
          </a:prstGeom>
        </p:spPr>
        <p:txBody>
          <a:bodyPr vert="horz" lIns="91440" tIns="45720" rIns="91440" bIns="45720" rtlCol="0" anchor="ctr">
            <a:normAutofit fontScale="62500" lnSpcReduction="20000"/>
          </a:bodyPr>
          <a:lstStyle/>
          <a:p>
            <a:pPr lvl="0" algn="ctr">
              <a:spcBef>
                <a:spcPct val="0"/>
              </a:spcBef>
            </a:pPr>
            <a:endParaRPr lang="en-US" sz="2800" dirty="0" smtClean="0">
              <a:latin typeface="+mj-lt"/>
              <a:ea typeface="+mj-ea"/>
              <a:cs typeface="+mj-cs"/>
            </a:endParaRPr>
          </a:p>
          <a:p>
            <a:pPr lvl="0">
              <a:spcBef>
                <a:spcPct val="0"/>
              </a:spcBef>
            </a:pPr>
            <a:r>
              <a:rPr lang="en-US" sz="2800" dirty="0" smtClean="0">
                <a:latin typeface="+mj-lt"/>
                <a:ea typeface="+mj-ea"/>
                <a:cs typeface="+mj-cs"/>
              </a:rPr>
              <a:t>In </a:t>
            </a:r>
            <a:r>
              <a:rPr lang="en-US" sz="2800" dirty="0">
                <a:latin typeface="+mj-lt"/>
                <a:ea typeface="+mj-ea"/>
                <a:cs typeface="+mj-cs"/>
              </a:rPr>
              <a:t>the diagram above, there are various types of applications (Web Application, Console Application, Windows Application and so on) that use ADO.NET to </a:t>
            </a:r>
            <a:r>
              <a:rPr lang="en-US" sz="2800" dirty="0" smtClean="0">
                <a:latin typeface="+mj-lt"/>
                <a:ea typeface="+mj-ea"/>
                <a:cs typeface="+mj-cs"/>
              </a:rPr>
              <a:t>connect various </a:t>
            </a:r>
            <a:r>
              <a:rPr lang="en-US" sz="2800" dirty="0">
                <a:latin typeface="+mj-lt"/>
                <a:ea typeface="+mj-ea"/>
                <a:cs typeface="+mj-cs"/>
              </a:rPr>
              <a:t>databases (SQL Server, Oracle, OleDb, ODBC, XML files and so on)</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Important Classes in ADO.NET</a:t>
            </a:r>
            <a:endParaRPr lang="en-US" sz="2800"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1. Connection Class:</a:t>
            </a:r>
          </a:p>
          <a:p>
            <a:pPr>
              <a:buNone/>
            </a:pPr>
            <a:r>
              <a:rPr lang="en-US" dirty="0" smtClean="0"/>
              <a:t>    It is used to establish an open connection to the database. It is a sealed class so that cannot be inherited. When the connection of an object is instantiated, the constructor takes a connection string that contains the information about the database server, server type, database name, connection type, and database user credentials. Once the connection string is passed and the connection object is created, you can establish a connection with the database. A connection string is usually stored in the web.config file or app.config file of an application.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7"/>
            <a:ext cx="8229600" cy="5973763"/>
          </a:xfrm>
        </p:spPr>
        <p:txBody>
          <a:bodyPr>
            <a:noAutofit/>
          </a:bodyPr>
          <a:lstStyle/>
          <a:p>
            <a:pPr>
              <a:buNone/>
            </a:pPr>
            <a:r>
              <a:rPr lang="en-US" sz="2800" dirty="0" smtClean="0"/>
              <a:t>2) Command Class:</a:t>
            </a:r>
          </a:p>
          <a:p>
            <a:pPr>
              <a:buNone/>
            </a:pPr>
            <a:endParaRPr lang="en-US" sz="1800" dirty="0" smtClean="0"/>
          </a:p>
          <a:p>
            <a:pPr>
              <a:buNone/>
            </a:pPr>
            <a:r>
              <a:rPr lang="en-US" sz="1800" dirty="0" smtClean="0"/>
              <a:t>The Command class provides methods for storing and executing SQL statements and </a:t>
            </a:r>
          </a:p>
          <a:p>
            <a:pPr>
              <a:buNone/>
            </a:pPr>
            <a:r>
              <a:rPr lang="en-US" sz="1800" dirty="0" smtClean="0"/>
              <a:t>Stored Procedures. The following are the various commands that are executed by the </a:t>
            </a:r>
          </a:p>
          <a:p>
            <a:pPr>
              <a:buNone/>
            </a:pPr>
            <a:r>
              <a:rPr lang="en-US" sz="1800" dirty="0" smtClean="0"/>
              <a:t>Command Class.</a:t>
            </a:r>
          </a:p>
          <a:p>
            <a:pPr>
              <a:buNone/>
            </a:pPr>
            <a:r>
              <a:rPr lang="en-US" sz="1800" b="1" dirty="0" smtClean="0"/>
              <a:t>ExecuteReader</a:t>
            </a:r>
            <a:r>
              <a:rPr lang="en-US" sz="1800" dirty="0" smtClean="0"/>
              <a:t>: Returns data to the client as rows. This would typically be an SQL </a:t>
            </a:r>
          </a:p>
          <a:p>
            <a:pPr>
              <a:buNone/>
            </a:pPr>
            <a:r>
              <a:rPr lang="en-US" sz="1800" dirty="0" smtClean="0"/>
              <a:t>select statement or a Stored Procedure that contains one or more select statements. </a:t>
            </a:r>
          </a:p>
          <a:p>
            <a:pPr>
              <a:buNone/>
            </a:pPr>
            <a:r>
              <a:rPr lang="en-US" sz="1800" dirty="0" smtClean="0"/>
              <a:t>This method returns a DataReader object that can be used to fill a DataTable object or</a:t>
            </a:r>
          </a:p>
          <a:p>
            <a:pPr>
              <a:buNone/>
            </a:pPr>
            <a:r>
              <a:rPr lang="en-US" sz="1800" dirty="0" smtClean="0"/>
              <a:t> used directly for printing reports and so forth.</a:t>
            </a:r>
          </a:p>
          <a:p>
            <a:pPr>
              <a:buNone/>
            </a:pPr>
            <a:r>
              <a:rPr lang="en-US" sz="1800" b="1" dirty="0" smtClean="0"/>
              <a:t>ExecuteNonQuery</a:t>
            </a:r>
            <a:r>
              <a:rPr lang="en-US" sz="1800" dirty="0" smtClean="0"/>
              <a:t>: Executes a command that changes the data in the database, such </a:t>
            </a:r>
          </a:p>
          <a:p>
            <a:pPr>
              <a:buNone/>
            </a:pPr>
            <a:r>
              <a:rPr lang="en-US" sz="1800" dirty="0" smtClean="0"/>
              <a:t>as an update, delete, or insert statement, or a Stored Procedure that contains one or</a:t>
            </a:r>
          </a:p>
          <a:p>
            <a:pPr>
              <a:buNone/>
            </a:pPr>
            <a:r>
              <a:rPr lang="en-US" sz="1800" dirty="0" smtClean="0"/>
              <a:t> more of these statements. This method returns an integer that is the number of rows </a:t>
            </a:r>
          </a:p>
          <a:p>
            <a:pPr>
              <a:buNone/>
            </a:pPr>
            <a:r>
              <a:rPr lang="en-US" sz="1800" dirty="0" smtClean="0"/>
              <a:t>affected by the query.</a:t>
            </a:r>
          </a:p>
          <a:p>
            <a:pPr>
              <a:buNone/>
            </a:pPr>
            <a:r>
              <a:rPr lang="en-US" sz="1800" b="1" dirty="0" smtClean="0"/>
              <a:t>ExecuteScalar</a:t>
            </a:r>
            <a:r>
              <a:rPr lang="en-US" sz="1800" dirty="0" smtClean="0"/>
              <a:t>: This method only returns a single value. This kind of query returns a </a:t>
            </a:r>
          </a:p>
          <a:p>
            <a:pPr>
              <a:buNone/>
            </a:pPr>
            <a:r>
              <a:rPr lang="en-US" sz="1800" dirty="0" smtClean="0"/>
              <a:t>count of rows or a calculated value.</a:t>
            </a:r>
          </a:p>
          <a:p>
            <a:pPr>
              <a:buNone/>
            </a:pPr>
            <a:r>
              <a:rPr lang="en-US" sz="1800" b="1" dirty="0" smtClean="0"/>
              <a:t>ExecuteXMLReader</a:t>
            </a:r>
            <a:r>
              <a:rPr lang="en-US" sz="1800" dirty="0" smtClean="0"/>
              <a:t>: (SqlClient classes only) Obtains data from an SQL Server 2000 database using an XML stream. Returns an XML Reader object.</a:t>
            </a:r>
          </a:p>
          <a:p>
            <a:pPr>
              <a:buNone/>
            </a:pP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91200"/>
          </a:xfrm>
        </p:spPr>
        <p:txBody>
          <a:bodyPr>
            <a:normAutofit fontScale="62500" lnSpcReduction="20000"/>
          </a:bodyPr>
          <a:lstStyle/>
          <a:p>
            <a:pPr>
              <a:buNone/>
            </a:pPr>
            <a:r>
              <a:rPr lang="en-US" b="1" dirty="0" smtClean="0"/>
              <a:t>3. DataReader Class</a:t>
            </a:r>
          </a:p>
          <a:p>
            <a:pPr>
              <a:buNone/>
            </a:pPr>
            <a:r>
              <a:rPr lang="en-US" dirty="0" smtClean="0"/>
              <a:t> </a:t>
            </a:r>
          </a:p>
          <a:p>
            <a:pPr>
              <a:buNone/>
            </a:pPr>
            <a:r>
              <a:rPr lang="en-US" dirty="0" smtClean="0"/>
              <a:t>The DataReader is used to retrieve data. It is used in conjunction with the Command class to execute an SQL Select statement and then access the returned rows. </a:t>
            </a:r>
          </a:p>
          <a:p>
            <a:pPr>
              <a:buNone/>
            </a:pPr>
            <a:r>
              <a:rPr lang="en-US" dirty="0" smtClean="0"/>
              <a:t> </a:t>
            </a:r>
          </a:p>
          <a:p>
            <a:pPr>
              <a:buNone/>
            </a:pPr>
            <a:r>
              <a:rPr lang="en-US" b="1" dirty="0" smtClean="0"/>
              <a:t>4. DataAdapter Class</a:t>
            </a:r>
          </a:p>
          <a:p>
            <a:pPr>
              <a:buNone/>
            </a:pPr>
            <a:r>
              <a:rPr lang="en-US" dirty="0" smtClean="0"/>
              <a:t> </a:t>
            </a:r>
          </a:p>
          <a:p>
            <a:pPr>
              <a:buNone/>
            </a:pPr>
            <a:r>
              <a:rPr lang="en-US" dirty="0" smtClean="0"/>
              <a:t>The DataAdapter is used to connect DataSets to databases. The DataAdapter is most useful when using data-bound controls in Windows Forms, but it can also be used to provide an easy way to manage the connection between your application and the underlying database tables, views and Stored Procedures.</a:t>
            </a:r>
          </a:p>
          <a:p>
            <a:pPr>
              <a:buNone/>
            </a:pPr>
            <a:r>
              <a:rPr lang="en-US" dirty="0" smtClean="0"/>
              <a:t> </a:t>
            </a:r>
          </a:p>
          <a:p>
            <a:pPr>
              <a:buNone/>
            </a:pPr>
            <a:r>
              <a:rPr lang="en-US" dirty="0" smtClean="0"/>
              <a:t>5. </a:t>
            </a:r>
            <a:r>
              <a:rPr lang="en-US" b="1" dirty="0" smtClean="0"/>
              <a:t>DataSet Class</a:t>
            </a:r>
          </a:p>
          <a:p>
            <a:pPr>
              <a:buNone/>
            </a:pPr>
            <a:r>
              <a:rPr lang="en-US" dirty="0" smtClean="0"/>
              <a:t> </a:t>
            </a:r>
          </a:p>
          <a:p>
            <a:pPr>
              <a:buNone/>
            </a:pPr>
            <a:r>
              <a:rPr lang="en-US" dirty="0" smtClean="0"/>
              <a:t>The DataSet is the heart of ADO.NET. The DataSet is essentially a collection of DataTable objects. In turn each object contains a collection of DataColumn and DataRow objects. The DataSet also contains a Relations collection that can be used to define relations among Data Table Objects.</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4845</TotalTime>
  <Words>2615</Words>
  <Application>Microsoft Office PowerPoint</Application>
  <PresentationFormat>On-screen Show (4:3)</PresentationFormat>
  <Paragraphs>329</Paragraphs>
  <Slides>34</Slides>
  <Notes>0</Notes>
  <HiddenSlides>1</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Working with Database</vt:lpstr>
      <vt:lpstr>Slide 2</vt:lpstr>
      <vt:lpstr>SQL Server </vt:lpstr>
      <vt:lpstr>ADO.NET basics</vt:lpstr>
      <vt:lpstr>Slide 5</vt:lpstr>
      <vt:lpstr>Understanding ADO.NET and its class library</vt:lpstr>
      <vt:lpstr>Important Classes in ADO.NET</vt:lpstr>
      <vt:lpstr>Slide 8</vt:lpstr>
      <vt:lpstr>Slide 9</vt:lpstr>
      <vt:lpstr>Slide 10</vt:lpstr>
      <vt:lpstr>Slide 11</vt:lpstr>
      <vt:lpstr>ADO.NET SqlConnection Class</vt:lpstr>
      <vt:lpstr>Slide 13</vt:lpstr>
      <vt:lpstr>ADO.NET SqlCommand Class</vt:lpstr>
      <vt:lpstr>Slide 15</vt:lpstr>
      <vt:lpstr>ADO.NET SqlDataReader Class</vt:lpstr>
      <vt:lpstr>Slide 17</vt:lpstr>
      <vt:lpstr>Slide 18</vt:lpstr>
      <vt:lpstr>Slide 19</vt:lpstr>
      <vt:lpstr>Slide 20</vt:lpstr>
      <vt:lpstr>Slide 21</vt:lpstr>
      <vt:lpstr>Slide 22</vt:lpstr>
      <vt:lpstr>Object Relational Mapper</vt:lpstr>
      <vt:lpstr>Slide 24</vt:lpstr>
      <vt:lpstr>Slide 25</vt:lpstr>
      <vt:lpstr>EF Core Development Approaches</vt:lpstr>
      <vt:lpstr>Slide 27</vt:lpstr>
      <vt:lpstr>Adding EF Core to an Application</vt:lpstr>
      <vt:lpstr> Install the required NuGet packages</vt:lpstr>
      <vt:lpstr>Slide 30</vt:lpstr>
      <vt:lpstr>SQL Connection Configuration</vt:lpstr>
      <vt:lpstr>Update ConfigureServices for DBContext</vt:lpstr>
      <vt:lpstr>        DB Context   The DbContext class is an integral part of Entity Framework. An instance of DbContext represents a session with the database which can be used to query and save instances  of your entities to a database.</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Database</dc:title>
  <dc:creator>Delta</dc:creator>
  <cp:lastModifiedBy>Delta</cp:lastModifiedBy>
  <cp:revision>50</cp:revision>
  <dcterms:created xsi:type="dcterms:W3CDTF">2021-02-21T12:02:08Z</dcterms:created>
  <dcterms:modified xsi:type="dcterms:W3CDTF">2021-02-25T07:47:49Z</dcterms:modified>
</cp:coreProperties>
</file>