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2" r:id="rId6"/>
    <p:sldId id="263" r:id="rId7"/>
    <p:sldId id="264" r:id="rId8"/>
    <p:sldId id="265" r:id="rId9"/>
    <p:sldId id="266" r:id="rId10"/>
    <p:sldId id="267" r:id="rId11"/>
    <p:sldId id="268" r:id="rId12"/>
    <p:sldId id="259" r:id="rId13"/>
    <p:sldId id="260" r:id="rId14"/>
    <p:sldId id="261"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0EFF4-2794-4A70-B827-C7138B10FAD0}"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0EFF4-2794-4A70-B827-C7138B10FAD0}"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0EFF4-2794-4A70-B827-C7138B10FAD0}"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0EFF4-2794-4A70-B827-C7138B10FAD0}"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0EFF4-2794-4A70-B827-C7138B10FAD0}"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0EFF4-2794-4A70-B827-C7138B10FAD0}"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0EFF4-2794-4A70-B827-C7138B10FAD0}" type="datetimeFigureOut">
              <a:rPr lang="en-US" smtClean="0"/>
              <a:pPr/>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0EFF4-2794-4A70-B827-C7138B10FAD0}" type="datetimeFigureOut">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0EFF4-2794-4A70-B827-C7138B10FAD0}" type="datetimeFigureOut">
              <a:rPr lang="en-US" smtClean="0"/>
              <a:pPr/>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0EFF4-2794-4A70-B827-C7138B10FAD0}"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0EFF4-2794-4A70-B827-C7138B10FAD0}"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EB477-ED7B-445E-BBCC-AF3998C834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EFF4-2794-4A70-B827-C7138B10FAD0}" type="datetimeFigureOut">
              <a:rPr lang="en-US" smtClean="0"/>
              <a:pPr/>
              <a:t>3/5/2021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EB477-ED7B-445E-BBCC-AF3998C834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STATE MANAGEMENT ON ASP.NET CORE APPLICATION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fontScale="70000" lnSpcReduction="20000"/>
          </a:bodyPr>
          <a:lstStyle/>
          <a:p>
            <a:pPr>
              <a:buNone/>
            </a:pPr>
            <a:r>
              <a:rPr lang="en-US" dirty="0" smtClean="0"/>
              <a:t> TempData is available when we read it for the first time and then it loses its value. Now, what if we need to persist the value of TempData even after we read it? We have two ways to do that:</a:t>
            </a:r>
          </a:p>
          <a:p>
            <a:pPr>
              <a:buNone/>
            </a:pPr>
            <a:endParaRPr lang="en-US" dirty="0" smtClean="0"/>
          </a:p>
          <a:p>
            <a:pPr>
              <a:buNone/>
            </a:pPr>
            <a:r>
              <a:rPr lang="en-US" dirty="0" smtClean="0"/>
              <a:t>TempData.Keep() / TempData.Keep(string key) – This method retains the value corresponding to the key passed in TempData. If no key is passed, it retains all values in TempData.</a:t>
            </a:r>
          </a:p>
          <a:p>
            <a:pPr>
              <a:buNone/>
            </a:pPr>
            <a:r>
              <a:rPr lang="en-US" dirty="0" smtClean="0"/>
              <a:t>TempData.Peek(string key) – This method gets the value of the passed key from TempData and retains it for the next request.</a:t>
            </a:r>
          </a:p>
          <a:p>
            <a:pPr>
              <a:buNone/>
            </a:pPr>
            <a:endParaRPr lang="en-US" dirty="0"/>
          </a:p>
          <a:p>
            <a:pPr>
              <a:buNone/>
            </a:pPr>
            <a:r>
              <a:rPr lang="en-US" dirty="0" smtClean="0"/>
              <a:t>var studentId = TempData["StudentId"]?.ToString();</a:t>
            </a:r>
          </a:p>
          <a:p>
            <a:pPr>
              <a:buNone/>
            </a:pPr>
            <a:r>
              <a:rPr lang="en-US" dirty="0" smtClean="0"/>
              <a:t>TempData.Keep();</a:t>
            </a:r>
          </a:p>
          <a:p>
            <a:pPr>
              <a:buNone/>
            </a:pPr>
            <a:endParaRPr lang="en-US" dirty="0"/>
          </a:p>
          <a:p>
            <a:pPr>
              <a:buNone/>
            </a:pPr>
            <a:r>
              <a:rPr lang="en-US" dirty="0" smtClean="0"/>
              <a:t>var studentId = TempData.Peek("StudentId")?.ToString();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HttpContext</a:t>
            </a:r>
            <a:endParaRPr lang="en-US" sz="2800" dirty="0"/>
          </a:p>
        </p:txBody>
      </p:sp>
      <p:sp>
        <p:nvSpPr>
          <p:cNvPr id="3" name="Content Placeholder 2"/>
          <p:cNvSpPr>
            <a:spLocks noGrp="1"/>
          </p:cNvSpPr>
          <p:nvPr>
            <p:ph idx="1"/>
          </p:nvPr>
        </p:nvSpPr>
        <p:spPr>
          <a:xfrm>
            <a:off x="304800" y="1371600"/>
            <a:ext cx="8229600" cy="4525963"/>
          </a:xfrm>
        </p:spPr>
        <p:txBody>
          <a:bodyPr>
            <a:normAutofit/>
          </a:bodyPr>
          <a:lstStyle/>
          <a:p>
            <a:pPr>
              <a:buNone/>
            </a:pPr>
            <a:r>
              <a:rPr lang="en-US" sz="2000" dirty="0" smtClean="0"/>
              <a:t>      A HttpContext object holds information about the current HTTP request. Whenever we make a new HTTP request or response then the Httpcontext object is created. Each time it is created  and it creates a server current state of a HTTP request and response.</a:t>
            </a:r>
          </a:p>
          <a:p>
            <a:pPr>
              <a:buNone/>
            </a:pPr>
            <a:endParaRPr lang="en-US" sz="2000" dirty="0"/>
          </a:p>
          <a:p>
            <a:pPr>
              <a:buNone/>
            </a:pPr>
            <a:r>
              <a:rPr lang="en-US" sz="2000" dirty="0" smtClean="0"/>
              <a:t>	var userName = HttpContext.User.Identity.Name;</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			Client-Side Strategies</a:t>
            </a:r>
            <a:br>
              <a:rPr lang="en-US" sz="3200" dirty="0" smtClean="0"/>
            </a:br>
            <a:r>
              <a:rPr lang="en-US" sz="3200" dirty="0" smtClean="0"/>
              <a:t>Cookies</a:t>
            </a:r>
            <a:endParaRPr lang="en-US" sz="32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HTTP Cookie is some piece of data which is stored in the user's browser. Cookies store data across requests. Because cookies are sent with every request, their size should be kept to a minimum. Ideally, only an identifier should be stored in a cookie with the data stored by the app. Most browsers restrict cookie size to 4096 bytes. Only a limited number of cookies are available for each domain.</a:t>
            </a:r>
          </a:p>
          <a:p>
            <a:pPr>
              <a:buNone/>
            </a:pPr>
            <a:endParaRPr lang="en-US" dirty="0" smtClean="0"/>
          </a:p>
          <a:p>
            <a:pPr>
              <a:buNone/>
            </a:pPr>
            <a:r>
              <a:rPr lang="en-US" dirty="0" smtClean="0"/>
              <a:t>Because cookies are subject to tampering, they must be validated by the app. Cookies can be deleted by users and expire on clients. However, cookies are generally the most durable form of data persistence on the client.</a:t>
            </a:r>
          </a:p>
          <a:p>
            <a:pPr>
              <a:buNone/>
            </a:pPr>
            <a:endParaRPr lang="en-US" dirty="0" smtClean="0"/>
          </a:p>
          <a:p>
            <a:pPr>
              <a:buNone/>
            </a:pPr>
            <a:r>
              <a:rPr lang="en-US" dirty="0" smtClean="0"/>
              <a:t>Cookies are often used for personalization, where content is customized for a known user. The user is only identified and not authenticated in most cases. The cookie can store the user's name, account name, or unique user ID such as a GUID. The cookie can be used to access the user's personalized settings, such as their preferred website background color.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a:buNone/>
            </a:pPr>
            <a:r>
              <a:rPr lang="en-US" sz="2400" dirty="0" smtClean="0"/>
              <a:t>Reading Cookie </a:t>
            </a:r>
          </a:p>
          <a:p>
            <a:pPr>
              <a:buNone/>
            </a:pPr>
            <a:r>
              <a:rPr lang="en-US" sz="2000" dirty="0" smtClean="0"/>
              <a:t>HttpCookie is accessible from Request.Cookies. Given below is the sample </a:t>
            </a:r>
          </a:p>
          <a:p>
            <a:pPr>
              <a:buNone/>
            </a:pPr>
            <a:r>
              <a:rPr lang="en-US" sz="2000" dirty="0" smtClean="0"/>
              <a:t>Code.</a:t>
            </a:r>
          </a:p>
          <a:p>
            <a:pPr>
              <a:buNone/>
            </a:pPr>
            <a:r>
              <a:rPr lang="en-US" sz="1900" dirty="0" smtClean="0"/>
              <a:t>private readonly IHttpContextAccessor _httpContextAccessor;</a:t>
            </a:r>
          </a:p>
          <a:p>
            <a:pPr>
              <a:buNone/>
            </a:pPr>
            <a:r>
              <a:rPr lang="en-US" sz="1900" dirty="0" smtClean="0"/>
              <a:t>//read cookie from IHttpContextAccessor  </a:t>
            </a:r>
          </a:p>
          <a:p>
            <a:pPr>
              <a:buNone/>
            </a:pPr>
            <a:r>
              <a:rPr lang="en-US" sz="1900" dirty="0" smtClean="0"/>
              <a:t>string cookieValueFromContext = _httpContextAccessor.HttpContext.Request.Cookies["key"];  </a:t>
            </a:r>
          </a:p>
          <a:p>
            <a:pPr>
              <a:buNone/>
            </a:pPr>
            <a:endParaRPr lang="en-US" sz="1900" dirty="0" smtClean="0"/>
          </a:p>
          <a:p>
            <a:pPr>
              <a:buNone/>
            </a:pPr>
            <a:r>
              <a:rPr lang="en-US" sz="1900" dirty="0" smtClean="0"/>
              <a:t>//read cookie from Request object  </a:t>
            </a:r>
          </a:p>
          <a:p>
            <a:pPr>
              <a:buNone/>
            </a:pPr>
            <a:r>
              <a:rPr lang="en-US" sz="1900" dirty="0" smtClean="0"/>
              <a:t>string cookieValueFromReq = Request.Cookies["Key"]; </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92500" lnSpcReduction="20000"/>
          </a:bodyPr>
          <a:lstStyle/>
          <a:p>
            <a:pPr>
              <a:buNone/>
            </a:pPr>
            <a:r>
              <a:rPr lang="en-US" sz="2400" dirty="0" smtClean="0"/>
              <a:t>				Writing </a:t>
            </a:r>
            <a:r>
              <a:rPr lang="en-US" sz="2400" dirty="0"/>
              <a:t>cookie</a:t>
            </a:r>
            <a:r>
              <a:rPr lang="en-US" sz="1800" dirty="0"/>
              <a:t> </a:t>
            </a:r>
            <a:endParaRPr lang="en-US" sz="1800" dirty="0" smtClean="0"/>
          </a:p>
          <a:p>
            <a:pPr>
              <a:buNone/>
            </a:pPr>
            <a:endParaRPr lang="en-US" sz="1800" dirty="0"/>
          </a:p>
          <a:p>
            <a:pPr>
              <a:buNone/>
            </a:pPr>
            <a:r>
              <a:rPr lang="en-US" sz="1800" dirty="0" smtClean="0"/>
              <a:t>public void SetCookie(string key, string value, int? expireTime)  </a:t>
            </a:r>
          </a:p>
          <a:p>
            <a:pPr>
              <a:buNone/>
            </a:pPr>
            <a:r>
              <a:rPr lang="en-US" sz="1800" dirty="0" smtClean="0"/>
              <a:t>{  </a:t>
            </a:r>
          </a:p>
          <a:p>
            <a:pPr>
              <a:buNone/>
            </a:pPr>
            <a:r>
              <a:rPr lang="en-US" sz="1800" dirty="0" smtClean="0"/>
              <a:t>   CookieOptions option = new CookieOptions();  </a:t>
            </a:r>
          </a:p>
          <a:p>
            <a:pPr>
              <a:buNone/>
            </a:pPr>
            <a:r>
              <a:rPr lang="en-US" sz="1800" dirty="0" smtClean="0"/>
              <a:t>   option.Expires = DateTime.Now.AddMinutes(expireTime.Value);  </a:t>
            </a:r>
          </a:p>
          <a:p>
            <a:pPr>
              <a:buNone/>
            </a:pPr>
            <a:r>
              <a:rPr lang="en-US" sz="1800" dirty="0" smtClean="0"/>
              <a:t>   </a:t>
            </a:r>
          </a:p>
          <a:p>
            <a:pPr>
              <a:buNone/>
            </a:pPr>
            <a:r>
              <a:rPr lang="en-US" sz="1800" dirty="0" smtClean="0"/>
              <a:t>   Response.Cookies.Append(key, value, option);  </a:t>
            </a:r>
          </a:p>
          <a:p>
            <a:pPr>
              <a:buNone/>
            </a:pPr>
            <a:r>
              <a:rPr lang="en-US" sz="1800" dirty="0" smtClean="0"/>
              <a:t>} </a:t>
            </a:r>
          </a:p>
          <a:p>
            <a:pPr>
              <a:buNone/>
            </a:pPr>
            <a:endParaRPr lang="en-US" sz="1800" dirty="0"/>
          </a:p>
          <a:p>
            <a:pPr>
              <a:buNone/>
            </a:pPr>
            <a:r>
              <a:rPr lang="en-US" sz="2400" dirty="0" smtClean="0"/>
              <a:t>				Remove Cookie</a:t>
            </a:r>
          </a:p>
          <a:p>
            <a:pPr>
              <a:buNone/>
            </a:pPr>
            <a:endParaRPr lang="en-US" sz="2400" dirty="0" smtClean="0"/>
          </a:p>
          <a:p>
            <a:pPr>
              <a:buNone/>
            </a:pPr>
            <a:r>
              <a:rPr lang="en-US" sz="1900" dirty="0" smtClean="0"/>
              <a:t>public void RemoveCookie(string key)  </a:t>
            </a:r>
          </a:p>
          <a:p>
            <a:pPr>
              <a:buNone/>
            </a:pPr>
            <a:r>
              <a:rPr lang="en-US" sz="1900" dirty="0" smtClean="0"/>
              <a:t>{  </a:t>
            </a:r>
          </a:p>
          <a:p>
            <a:pPr>
              <a:buNone/>
            </a:pPr>
            <a:r>
              <a:rPr lang="en-US" sz="1900" dirty="0" smtClean="0"/>
              <a:t>      Response.Cookies.Delete(key);  </a:t>
            </a:r>
          </a:p>
          <a:p>
            <a:pPr>
              <a:buNone/>
            </a:pPr>
            <a:r>
              <a:rPr lang="en-US" sz="1900" dirty="0" smtClean="0"/>
              <a:t>} </a:t>
            </a: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strings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We </a:t>
            </a:r>
            <a:r>
              <a:rPr lang="en-US" dirty="0" smtClean="0"/>
              <a:t>can pass a limited amount of data from one request to another by adding it to the query string of the new request. This is useful for capturing the state in a persistent manner and allows the sharing of links with the embedded state</a:t>
            </a:r>
            <a:r>
              <a:rPr lang="en-US" dirty="0" smtClean="0"/>
              <a:t>.</a:t>
            </a:r>
          </a:p>
          <a:p>
            <a:pPr>
              <a:buNone/>
            </a:pPr>
            <a:endParaRPr lang="en-US" dirty="0" smtClean="0"/>
          </a:p>
          <a:p>
            <a:pPr>
              <a:buNone/>
            </a:pPr>
            <a:r>
              <a:rPr lang="en-US" dirty="0" smtClean="0"/>
              <a:t>public IActionResult GetQueryString(string name, int age)</a:t>
            </a:r>
          </a:p>
          <a:p>
            <a:pPr>
              <a:buNone/>
            </a:pPr>
            <a:r>
              <a:rPr lang="en-US" dirty="0" smtClean="0"/>
              <a:t>{</a:t>
            </a:r>
          </a:p>
          <a:p>
            <a:pPr>
              <a:buNone/>
            </a:pPr>
            <a:r>
              <a:rPr lang="en-US" dirty="0" smtClean="0"/>
              <a:t>    User newUser = new User()</a:t>
            </a:r>
          </a:p>
          <a:p>
            <a:pPr>
              <a:buNone/>
            </a:pPr>
            <a:r>
              <a:rPr lang="en-US" dirty="0" smtClean="0"/>
              <a:t>    {</a:t>
            </a:r>
          </a:p>
          <a:p>
            <a:pPr>
              <a:buNone/>
            </a:pPr>
            <a:r>
              <a:rPr lang="en-US" dirty="0" smtClean="0"/>
              <a:t>        Name = name,</a:t>
            </a:r>
          </a:p>
          <a:p>
            <a:pPr>
              <a:buNone/>
            </a:pPr>
            <a:r>
              <a:rPr lang="en-US" dirty="0" smtClean="0"/>
              <a:t>        Age = age</a:t>
            </a:r>
          </a:p>
          <a:p>
            <a:pPr>
              <a:buNone/>
            </a:pPr>
            <a:r>
              <a:rPr lang="en-US" dirty="0" smtClean="0"/>
              <a:t>    };</a:t>
            </a:r>
          </a:p>
          <a:p>
            <a:pPr>
              <a:buNone/>
            </a:pPr>
            <a:r>
              <a:rPr lang="en-US" dirty="0" smtClean="0"/>
              <a:t>    return View(newUser);</a:t>
            </a:r>
          </a:p>
          <a:p>
            <a:pPr>
              <a:buNone/>
            </a:pPr>
            <a:r>
              <a:rPr lang="en-US" dirty="0" smtClean="0"/>
              <a:t>}</a:t>
            </a:r>
          </a:p>
          <a:p>
            <a:pPr>
              <a:buNone/>
            </a:pP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smtClean="0"/>
              <a:t>We can retrieve both the name and age values from the query string and display it on the page.</a:t>
            </a:r>
          </a:p>
          <a:p>
            <a:pPr>
              <a:buNone/>
            </a:pPr>
            <a:endParaRPr lang="en-US" dirty="0" smtClean="0"/>
          </a:p>
          <a:p>
            <a:pPr>
              <a:buNone/>
            </a:pPr>
            <a:r>
              <a:rPr lang="en-US" dirty="0" smtClean="0"/>
              <a:t>As URL query strings are public, we should never use query strings for sensitive data.</a:t>
            </a:r>
          </a:p>
          <a:p>
            <a:pPr>
              <a:buNone/>
            </a:pPr>
            <a:endParaRPr lang="en-US" dirty="0" smtClean="0"/>
          </a:p>
          <a:p>
            <a:pPr>
              <a:buNone/>
            </a:pPr>
            <a:r>
              <a:rPr lang="en-US" dirty="0" smtClean="0"/>
              <a:t>In addition to unintended sharing, including data in query strings will make our application vulnerable to Cross-Site Request Forgery (CSRF) attacks, which can trick users into visiting malicious sites while authenticated. Attackers can then steal user data or take malicious actions on behalf of the user. For knowing more about protecting our application against CSRF attacks, visit Prevent Cross-Site Request Forgery (XSRF/CSRF) attacks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Fields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We can save data in hidden form fields and send back in the next request. Sometimes we require some data to be stored on the client side without displaying it on the page. Later when the user takes some action, we’ll need that data to be passed on to the server side. This is a common scenario in many applications and hidden fields provide a good solution for this</a:t>
            </a:r>
            <a:r>
              <a:rPr lang="en-US" dirty="0" smtClean="0"/>
              <a:t>.</a:t>
            </a:r>
          </a:p>
          <a:p>
            <a:pPr>
              <a:buNone/>
            </a:pPr>
            <a:endParaRPr lang="en-US" dirty="0" smtClean="0"/>
          </a:p>
          <a:p>
            <a:pPr>
              <a:buNone/>
            </a:pPr>
            <a:r>
              <a:rPr lang="en-US" dirty="0" smtClean="0"/>
              <a:t>&lt;input id="Id" name="Id" type="hidden" value="101</a:t>
            </a:r>
            <a:r>
              <a:rPr lang="en-US" dirty="0" smtClean="0"/>
              <a:t>"&gt;</a:t>
            </a:r>
            <a:endParaRPr lang="en-US" dirty="0" smtClean="0"/>
          </a:p>
          <a:p>
            <a:pPr>
              <a:buNone/>
            </a:pPr>
            <a:endParaRPr lang="en-US" dirty="0" smtClean="0"/>
          </a:p>
          <a:p>
            <a:pPr>
              <a:buNone/>
            </a:pPr>
            <a:r>
              <a:rPr lang="en-US" dirty="0" smtClean="0"/>
              <a:t>@Html.HiddenFor(model =&gt; model.Id)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Management on Stateless HTTP</a:t>
            </a:r>
            <a:endParaRPr lang="en-US" dirty="0"/>
          </a:p>
        </p:txBody>
      </p:sp>
      <p:sp>
        <p:nvSpPr>
          <p:cNvPr id="3" name="Content Placeholder 2"/>
          <p:cNvSpPr>
            <a:spLocks noGrp="1"/>
          </p:cNvSpPr>
          <p:nvPr>
            <p:ph idx="1"/>
          </p:nvPr>
        </p:nvSpPr>
        <p:spPr/>
        <p:txBody>
          <a:bodyPr>
            <a:normAutofit/>
          </a:bodyPr>
          <a:lstStyle/>
          <a:p>
            <a:pPr>
              <a:buNone/>
            </a:pPr>
            <a:r>
              <a:rPr lang="en-US" sz="2400" dirty="0" smtClean="0"/>
              <a:t>     HTTP is a stateless (or non-persistent)  protocol. By default, HTTP requests are independent messages that don't retain user values or app states. A request will not know what was done in the previous requests. The protocol is designed to be stateless for simplicity.  However, some Internet applications, such as e-commerce shopping cart, require the state information to be passed one request to the next. Since the protocol is stateless, it is the responsibility of the application to maintain state information within their application.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orage.png"/>
          <p:cNvPicPr>
            <a:picLocks noGrp="1" noChangeAspect="1"/>
          </p:cNvPicPr>
          <p:nvPr>
            <p:ph idx="1"/>
          </p:nvPr>
        </p:nvPicPr>
        <p:blipFill>
          <a:blip r:embed="rId2">
            <a:grayscl/>
          </a:blip>
          <a:stretch>
            <a:fillRect/>
          </a:stretch>
        </p:blipFill>
        <p:spPr>
          <a:xfrm>
            <a:off x="1028205" y="1437774"/>
            <a:ext cx="7087590" cy="3591426"/>
          </a:xfrm>
          <a:ln w="3175">
            <a:solidFill>
              <a:schemeClr val="tx1"/>
            </a:solidFill>
          </a:ln>
        </p:spPr>
      </p:pic>
      <p:sp>
        <p:nvSpPr>
          <p:cNvPr id="5" name="Title 1"/>
          <p:cNvSpPr>
            <a:spLocks noGrp="1"/>
          </p:cNvSpPr>
          <p:nvPr>
            <p:ph type="title"/>
          </p:nvPr>
        </p:nvSpPr>
        <p:spPr>
          <a:xfrm>
            <a:off x="457200" y="274638"/>
            <a:ext cx="8229600" cy="1143000"/>
          </a:xfrm>
        </p:spPr>
        <p:txBody>
          <a:bodyPr>
            <a:normAutofit/>
          </a:bodyPr>
          <a:lstStyle/>
          <a:p>
            <a:r>
              <a:rPr lang="en-US" sz="2000" dirty="0" smtClean="0"/>
              <a:t>State can be managed using several approaches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session works </a:t>
            </a:r>
            <a:endParaRPr lang="en-US" dirty="0"/>
          </a:p>
        </p:txBody>
      </p:sp>
      <p:pic>
        <p:nvPicPr>
          <p:cNvPr id="4" name="Content Placeholder 3" descr="diagram-Web-Sessions.jpg"/>
          <p:cNvPicPr>
            <a:picLocks noGrp="1" noChangeAspect="1"/>
          </p:cNvPicPr>
          <p:nvPr>
            <p:ph idx="1"/>
          </p:nvPr>
        </p:nvPicPr>
        <p:blipFill>
          <a:blip r:embed="rId2">
            <a:grayscl/>
          </a:blip>
          <a:stretch>
            <a:fillRect/>
          </a:stretch>
        </p:blipFill>
        <p:spPr>
          <a:xfrm>
            <a:off x="1152525" y="2129631"/>
            <a:ext cx="6838950" cy="34671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			Server-Side Strategies</a:t>
            </a:r>
            <a:br>
              <a:rPr lang="en-US" sz="2800" dirty="0" smtClean="0"/>
            </a:br>
            <a:r>
              <a:rPr lang="en-US" sz="2800" dirty="0" smtClean="0"/>
              <a:t>Session state</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Session state is an ASP.NET Core scenario for storage of user data while the user browses a web app. Session state uses a store maintained by the app to persist data across requests from a client. The session data is backed by a cache and considered ephemeral data. The site should continue to function without the session data. Critical application data should be stored in the user database and cached in session only as a performance optimization.</a:t>
            </a:r>
          </a:p>
          <a:p>
            <a:pPr>
              <a:buNone/>
            </a:pPr>
            <a:r>
              <a:rPr lang="en-US" dirty="0" smtClean="0"/>
              <a:t>ASP.NET Core maintains session state by providing a cookie to the client that contains a session ID. </a:t>
            </a:r>
          </a:p>
          <a:p>
            <a:pPr>
              <a:buNone/>
            </a:pPr>
            <a:endParaRPr lang="en-US" dirty="0" smtClean="0"/>
          </a:p>
          <a:p>
            <a:pPr>
              <a:buNone/>
            </a:pPr>
            <a:r>
              <a:rPr lang="en-US" dirty="0" smtClean="0"/>
              <a:t>The browser sends the cookie send to the app with each request.</a:t>
            </a:r>
          </a:p>
          <a:p>
            <a:pPr>
              <a:buNone/>
            </a:pPr>
            <a:r>
              <a:rPr lang="en-US" dirty="0" smtClean="0"/>
              <a:t>The application uses the session ID to fetch the session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a:buNone/>
            </a:pPr>
            <a:r>
              <a:rPr lang="en-US" sz="1800" dirty="0" smtClean="0"/>
              <a:t>Session state exhibits the following behaviors:</a:t>
            </a:r>
          </a:p>
          <a:p>
            <a:pPr>
              <a:buNone/>
            </a:pPr>
            <a:endParaRPr lang="en-US" sz="1800" dirty="0" smtClean="0"/>
          </a:p>
          <a:p>
            <a:r>
              <a:rPr lang="en-US" sz="1800" dirty="0" smtClean="0"/>
              <a:t>The session cookie is specific to the browser. Sessions aren't shared across browsers.</a:t>
            </a:r>
          </a:p>
          <a:p>
            <a:r>
              <a:rPr lang="en-US" sz="1800" dirty="0" smtClean="0"/>
              <a:t>Session cookies are deleted when the browser session ends.</a:t>
            </a:r>
          </a:p>
          <a:p>
            <a:r>
              <a:rPr lang="en-US" sz="1800" dirty="0" smtClean="0"/>
              <a:t>If a cookie is received for an expired session, a new session is created that uses the same session cookie.</a:t>
            </a:r>
          </a:p>
          <a:p>
            <a:r>
              <a:rPr lang="en-US" sz="1800" dirty="0" smtClean="0"/>
              <a:t>Empty sessions aren't retained. </a:t>
            </a:r>
          </a:p>
          <a:p>
            <a:r>
              <a:rPr lang="en-US" sz="1800" dirty="0" smtClean="0"/>
              <a:t>The session must have at least one value set to persist the session across requests. When a session isn't retained, a new session ID is generated for each new request.</a:t>
            </a:r>
          </a:p>
          <a:p>
            <a:r>
              <a:rPr lang="en-US" sz="1800" dirty="0" smtClean="0"/>
              <a:t>The app retains a session for a limited time after the last request. The app either sets the session timeout or uses the default value of 20 minutes. Session state is ideal for storing user data:</a:t>
            </a:r>
          </a:p>
          <a:p>
            <a:pPr>
              <a:buNone/>
            </a:pPr>
            <a:r>
              <a:rPr lang="en-US" sz="1800" dirty="0"/>
              <a:t>	</a:t>
            </a:r>
            <a:r>
              <a:rPr lang="en-US" sz="1800" dirty="0" smtClean="0"/>
              <a:t>That's specific to a particular session.Where the data doesn't require permanent storage across sessions.</a:t>
            </a:r>
          </a:p>
          <a:p>
            <a:r>
              <a:rPr lang="en-US" sz="1800" dirty="0" smtClean="0"/>
              <a:t>Session data is deleted either when the ISession.Clear implementation is called or when the session expires.</a:t>
            </a:r>
          </a:p>
          <a:p>
            <a:r>
              <a:rPr lang="en-US" sz="1800" dirty="0" smtClean="0"/>
              <a:t>There's no default mechanism to inform app code that a client browser has been closed or when the session cookie is deleted or expired on the client.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525963"/>
          </a:xfrm>
        </p:spPr>
        <p:txBody>
          <a:bodyPr>
            <a:normAutofit fontScale="92500" lnSpcReduction="20000"/>
          </a:bodyPr>
          <a:lstStyle/>
          <a:p>
            <a:pPr>
              <a:buNone/>
            </a:pPr>
            <a:r>
              <a:rPr lang="en-US" dirty="0" smtClean="0"/>
              <a:t>Using Session State in ASP.NET Core</a:t>
            </a:r>
          </a:p>
          <a:p>
            <a:pPr>
              <a:buNone/>
            </a:pPr>
            <a:endParaRPr lang="en-US" sz="2600" dirty="0" smtClean="0"/>
          </a:p>
          <a:p>
            <a:pPr>
              <a:buNone/>
            </a:pPr>
            <a:r>
              <a:rPr lang="en-US" sz="2600" dirty="0" smtClean="0"/>
              <a:t>We need to configure the session state before using it in our application. This can be done in the ConfigureServices() method in the Startup.cs class:</a:t>
            </a:r>
          </a:p>
          <a:p>
            <a:pPr>
              <a:buNone/>
            </a:pPr>
            <a:endParaRPr lang="en-US" sz="2600" dirty="0" smtClean="0"/>
          </a:p>
          <a:p>
            <a:pPr>
              <a:buNone/>
            </a:pPr>
            <a:r>
              <a:rPr lang="en-US" sz="2600" dirty="0" smtClean="0"/>
              <a:t>services.AddSession();</a:t>
            </a:r>
          </a:p>
          <a:p>
            <a:pPr>
              <a:buNone/>
            </a:pPr>
            <a:r>
              <a:rPr lang="en-US" sz="2600" dirty="0" smtClean="0"/>
              <a:t>Then, we need to enable session state in the Configure() method in the same class:</a:t>
            </a:r>
          </a:p>
          <a:p>
            <a:pPr>
              <a:buNone/>
            </a:pPr>
            <a:r>
              <a:rPr lang="en-US" sz="2600" dirty="0" smtClean="0"/>
              <a:t>app.UseSession();</a:t>
            </a:r>
          </a:p>
          <a:p>
            <a:pPr>
              <a:buNone/>
            </a:pPr>
            <a:r>
              <a:rPr lang="en-US" sz="2600" dirty="0" smtClean="0"/>
              <a:t>The order of configuration is important and we should invoke the UseSession() before invoking UseMVC().</a:t>
            </a:r>
            <a:endParaRPr 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dirty="0" smtClean="0"/>
              <a:t>public class DemoController : Controller</a:t>
            </a:r>
          </a:p>
          <a:p>
            <a:pPr>
              <a:buNone/>
            </a:pPr>
            <a:r>
              <a:rPr lang="en-US" dirty="0" smtClean="0"/>
              <a:t>{</a:t>
            </a:r>
          </a:p>
          <a:p>
            <a:pPr>
              <a:buNone/>
            </a:pPr>
            <a:r>
              <a:rPr lang="en-US" dirty="0" smtClean="0"/>
              <a:t>    public IActionResult Index()</a:t>
            </a:r>
          </a:p>
          <a:p>
            <a:pPr>
              <a:buNone/>
            </a:pPr>
            <a:r>
              <a:rPr lang="en-US" dirty="0" smtClean="0"/>
              <a:t>    {</a:t>
            </a:r>
          </a:p>
          <a:p>
            <a:pPr>
              <a:buNone/>
            </a:pPr>
            <a:r>
              <a:rPr lang="en-US" dirty="0" smtClean="0"/>
              <a:t>        HttpContext.Session.SetString("Name", "KBC");</a:t>
            </a:r>
          </a:p>
          <a:p>
            <a:pPr>
              <a:buNone/>
            </a:pPr>
            <a:r>
              <a:rPr lang="en-US" dirty="0" smtClean="0"/>
              <a:t>        HttpContext.Session.SetInt32("Code", 1234);</a:t>
            </a:r>
          </a:p>
          <a:p>
            <a:pPr>
              <a:buNone/>
            </a:pPr>
            <a:r>
              <a:rPr lang="en-US" dirty="0" smtClean="0"/>
              <a:t>        return View();</a:t>
            </a:r>
          </a:p>
          <a:p>
            <a:pPr>
              <a:buNone/>
            </a:pPr>
            <a:r>
              <a:rPr lang="en-US" dirty="0" smtClean="0"/>
              <a:t>    }</a:t>
            </a:r>
          </a:p>
          <a:p>
            <a:pPr>
              <a:buNone/>
            </a:pPr>
            <a:r>
              <a:rPr lang="en-US" dirty="0" smtClean="0"/>
              <a:t>    public IActionResult Read()</a:t>
            </a:r>
          </a:p>
          <a:p>
            <a:pPr>
              <a:buNone/>
            </a:pPr>
            <a:r>
              <a:rPr lang="en-US" dirty="0" smtClean="0"/>
              <a:t>    {</a:t>
            </a:r>
          </a:p>
          <a:p>
            <a:pPr>
              <a:buNone/>
            </a:pPr>
            <a:r>
              <a:rPr lang="en-US" dirty="0" smtClean="0"/>
              <a:t>        College obj = new College()</a:t>
            </a:r>
          </a:p>
          <a:p>
            <a:pPr>
              <a:buNone/>
            </a:pPr>
            <a:r>
              <a:rPr lang="en-US" dirty="0" smtClean="0"/>
              <a:t>        {</a:t>
            </a:r>
          </a:p>
          <a:p>
            <a:pPr>
              <a:buNone/>
            </a:pPr>
            <a:r>
              <a:rPr lang="en-US" dirty="0" smtClean="0"/>
              <a:t>            Name = HttpContext.Session.GetString("Name"),</a:t>
            </a:r>
          </a:p>
          <a:p>
            <a:pPr>
              <a:buNone/>
            </a:pPr>
            <a:r>
              <a:rPr lang="en-US" dirty="0" smtClean="0"/>
              <a:t>            Code = HttpContext.Session.GetInt32("Code").Value</a:t>
            </a:r>
          </a:p>
          <a:p>
            <a:pPr>
              <a:buNone/>
            </a:pPr>
            <a:r>
              <a:rPr lang="en-US" dirty="0" smtClean="0"/>
              <a:t>        };</a:t>
            </a:r>
          </a:p>
          <a:p>
            <a:pPr>
              <a:buNone/>
            </a:pPr>
            <a:r>
              <a:rPr lang="en-US" dirty="0" smtClean="0"/>
              <a:t>        return View(obj);</a:t>
            </a:r>
          </a:p>
          <a:p>
            <a:pPr>
              <a:buNone/>
            </a:pPr>
            <a:r>
              <a:rPr lang="en-US" dirty="0" smtClean="0"/>
              <a:t>    }</a:t>
            </a:r>
          </a:p>
          <a:p>
            <a:pPr>
              <a:buNone/>
            </a:pP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US" dirty="0" smtClean="0"/>
              <a:t>TempData</a:t>
            </a:r>
            <a:endParaRPr lang="en-US" dirty="0"/>
          </a:p>
        </p:txBody>
      </p:sp>
      <p:sp>
        <p:nvSpPr>
          <p:cNvPr id="3" name="Content Placeholder 2"/>
          <p:cNvSpPr>
            <a:spLocks noGrp="1"/>
          </p:cNvSpPr>
          <p:nvPr>
            <p:ph idx="1"/>
          </p:nvPr>
        </p:nvSpPr>
        <p:spPr>
          <a:xfrm>
            <a:off x="381000" y="1371600"/>
            <a:ext cx="8458200" cy="4525963"/>
          </a:xfrm>
        </p:spPr>
        <p:txBody>
          <a:bodyPr>
            <a:normAutofit fontScale="92500" lnSpcReduction="10000"/>
          </a:bodyPr>
          <a:lstStyle/>
          <a:p>
            <a:pPr>
              <a:buNone/>
            </a:pPr>
            <a:r>
              <a:rPr lang="en-US" sz="1800" dirty="0" smtClean="0"/>
              <a:t>       ASP.NET Core exposes the TempData property which can be used to store data until it is read. We can use the Keep() and Peek() methods to examine the data without deletion. TempData is particularly useful when we require the data for more than a single request. We can access them from controllers and views.</a:t>
            </a:r>
          </a:p>
          <a:p>
            <a:pPr>
              <a:buNone/>
            </a:pPr>
            <a:r>
              <a:rPr lang="en-US" sz="1800" dirty="0" smtClean="0"/>
              <a:t>       TempData is implemented by TempData providers using either cookies or session state.</a:t>
            </a:r>
          </a:p>
          <a:p>
            <a:pPr>
              <a:buNone/>
            </a:pPr>
            <a:endParaRPr lang="en-US" sz="1800" dirty="0"/>
          </a:p>
          <a:p>
            <a:pPr>
              <a:buNone/>
            </a:pPr>
            <a:r>
              <a:rPr lang="en-US" sz="1800" dirty="0" smtClean="0"/>
              <a:t>	public IActionResult Index()</a:t>
            </a:r>
          </a:p>
          <a:p>
            <a:pPr>
              <a:buNone/>
            </a:pPr>
            <a:r>
              <a:rPr lang="en-US" sz="1800" dirty="0" smtClean="0"/>
              <a:t>{</a:t>
            </a:r>
          </a:p>
          <a:p>
            <a:pPr>
              <a:buNone/>
            </a:pPr>
            <a:r>
              <a:rPr lang="en-US" sz="1800" dirty="0" smtClean="0"/>
              <a:t>        TempData["StudentId"] = 1001;</a:t>
            </a:r>
          </a:p>
          <a:p>
            <a:pPr>
              <a:buNone/>
            </a:pPr>
            <a:r>
              <a:rPr lang="en-US" sz="1800" dirty="0" smtClean="0"/>
              <a:t>        return View();</a:t>
            </a:r>
          </a:p>
          <a:p>
            <a:pPr>
              <a:buNone/>
            </a:pPr>
            <a:r>
              <a:rPr lang="en-US" sz="1800" dirty="0" smtClean="0"/>
              <a:t>}</a:t>
            </a:r>
          </a:p>
          <a:p>
            <a:pPr>
              <a:buNone/>
            </a:pPr>
            <a:r>
              <a:rPr lang="en-US" sz="1800" dirty="0" smtClean="0"/>
              <a:t>public IActionResult Read()</a:t>
            </a:r>
          </a:p>
          <a:p>
            <a:pPr>
              <a:buNone/>
            </a:pPr>
            <a:r>
              <a:rPr lang="en-US" sz="1800" dirty="0" smtClean="0"/>
              <a:t>{</a:t>
            </a:r>
          </a:p>
          <a:p>
            <a:pPr>
              <a:buNone/>
            </a:pPr>
            <a:r>
              <a:rPr lang="en-US" sz="1800" dirty="0" smtClean="0"/>
              <a:t>	var studentId = TempData["StudentId"] ?? null;</a:t>
            </a:r>
          </a:p>
          <a:p>
            <a:pPr>
              <a:buNone/>
            </a:pPr>
            <a:r>
              <a:rPr lang="en-US" sz="1800" dirty="0" smtClean="0"/>
              <a:t>        return View();</a:t>
            </a:r>
          </a:p>
          <a:p>
            <a:pPr>
              <a:buNone/>
            </a:pPr>
            <a:r>
              <a:rPr lang="en-US" sz="1800" dirty="0" smtClean="0"/>
              <a: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1293</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STATE MANAGEMENT ON ASP.NET CORE APPLICATION</vt:lpstr>
      <vt:lpstr>State Management on Stateless HTTP</vt:lpstr>
      <vt:lpstr>State can be managed using several approaches</vt:lpstr>
      <vt:lpstr>How session works </vt:lpstr>
      <vt:lpstr>   Server-Side Strategies Session state</vt:lpstr>
      <vt:lpstr>Slide 6</vt:lpstr>
      <vt:lpstr>Slide 7</vt:lpstr>
      <vt:lpstr>Slide 8</vt:lpstr>
      <vt:lpstr>TempData</vt:lpstr>
      <vt:lpstr>Slide 10</vt:lpstr>
      <vt:lpstr>HttpContext</vt:lpstr>
      <vt:lpstr>   Client-Side Strategies Cookies</vt:lpstr>
      <vt:lpstr>Slide 13</vt:lpstr>
      <vt:lpstr>Slide 14</vt:lpstr>
      <vt:lpstr>Query strings </vt:lpstr>
      <vt:lpstr>Slide 16</vt:lpstr>
      <vt:lpstr>Hidden Fields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ON ASP.NET CORE APPLICATION</dc:title>
  <dc:creator>Delta</dc:creator>
  <cp:lastModifiedBy>Delta</cp:lastModifiedBy>
  <cp:revision>18</cp:revision>
  <dcterms:created xsi:type="dcterms:W3CDTF">2021-03-03T17:17:04Z</dcterms:created>
  <dcterms:modified xsi:type="dcterms:W3CDTF">2021-03-05T00:34:10Z</dcterms:modified>
</cp:coreProperties>
</file>