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0" r:id="rId7"/>
    <p:sldId id="263" r:id="rId8"/>
    <p:sldId id="261" r:id="rId9"/>
    <p:sldId id="262" r:id="rId10"/>
    <p:sldId id="264" r:id="rId11"/>
    <p:sldId id="265" r:id="rId12"/>
    <p:sldId id="266"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57196B-3B40-42EB-877D-C758C91CEBE3}" type="datetimeFigureOut">
              <a:rPr lang="en-US" smtClean="0"/>
              <a:pPr/>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2917B-E572-4657-A534-C196EB5B99B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57196B-3B40-42EB-877D-C758C91CEBE3}" type="datetimeFigureOut">
              <a:rPr lang="en-US" smtClean="0"/>
              <a:pPr/>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2917B-E572-4657-A534-C196EB5B99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57196B-3B40-42EB-877D-C758C91CEBE3}" type="datetimeFigureOut">
              <a:rPr lang="en-US" smtClean="0"/>
              <a:pPr/>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2917B-E572-4657-A534-C196EB5B99B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57196B-3B40-42EB-877D-C758C91CEBE3}" type="datetimeFigureOut">
              <a:rPr lang="en-US" smtClean="0"/>
              <a:pPr/>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2917B-E572-4657-A534-C196EB5B99B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57196B-3B40-42EB-877D-C758C91CEBE3}" type="datetimeFigureOut">
              <a:rPr lang="en-US" smtClean="0"/>
              <a:pPr/>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2917B-E572-4657-A534-C196EB5B99B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57196B-3B40-42EB-877D-C758C91CEBE3}" type="datetimeFigureOut">
              <a:rPr lang="en-US" smtClean="0"/>
              <a:pPr/>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82917B-E572-4657-A534-C196EB5B99B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57196B-3B40-42EB-877D-C758C91CEBE3}" type="datetimeFigureOut">
              <a:rPr lang="en-US" smtClean="0"/>
              <a:pPr/>
              <a:t>3/24/2021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82917B-E572-4657-A534-C196EB5B99B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57196B-3B40-42EB-877D-C758C91CEBE3}" type="datetimeFigureOut">
              <a:rPr lang="en-US" smtClean="0"/>
              <a:pPr/>
              <a:t>3/24/2021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82917B-E572-4657-A534-C196EB5B99B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57196B-3B40-42EB-877D-C758C91CEBE3}" type="datetimeFigureOut">
              <a:rPr lang="en-US" smtClean="0"/>
              <a:pPr/>
              <a:t>3/24/2021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82917B-E572-4657-A534-C196EB5B99B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57196B-3B40-42EB-877D-C758C91CEBE3}" type="datetimeFigureOut">
              <a:rPr lang="en-US" smtClean="0"/>
              <a:pPr/>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82917B-E572-4657-A534-C196EB5B99B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57196B-3B40-42EB-877D-C758C91CEBE3}" type="datetimeFigureOut">
              <a:rPr lang="en-US" smtClean="0"/>
              <a:pPr/>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82917B-E572-4657-A534-C196EB5B99B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57196B-3B40-42EB-877D-C758C91CEBE3}" type="datetimeFigureOut">
              <a:rPr lang="en-US" smtClean="0"/>
              <a:pPr/>
              <a:t>3/24/2021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82917B-E572-4657-A534-C196EB5B99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Securing in ASP.NET Core Application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noAutofit/>
          </a:bodyPr>
          <a:lstStyle/>
          <a:p>
            <a:pPr>
              <a:buNone/>
            </a:pPr>
            <a:r>
              <a:rPr lang="en-US" sz="1600" dirty="0" smtClean="0">
                <a:latin typeface="+mj-lt"/>
              </a:rPr>
              <a:t>Identity is enabled by calling UseAuthentication. UseAuthentication adds authentication </a:t>
            </a:r>
          </a:p>
          <a:p>
            <a:pPr>
              <a:buNone/>
            </a:pPr>
            <a:r>
              <a:rPr lang="en-US" sz="1600" dirty="0" smtClean="0">
                <a:latin typeface="+mj-lt"/>
              </a:rPr>
              <a:t>middleware to the request pipeline.</a:t>
            </a:r>
          </a:p>
          <a:p>
            <a:pPr>
              <a:buNone/>
            </a:pPr>
            <a:endParaRPr lang="en-US" sz="1400" dirty="0" smtClean="0"/>
          </a:p>
          <a:p>
            <a:pPr>
              <a:buNone/>
            </a:pPr>
            <a:r>
              <a:rPr lang="en-US" sz="1400" dirty="0" smtClean="0"/>
              <a:t>public void Configure(IApplicationBuilder app, IWebHostEnvironment env)</a:t>
            </a:r>
          </a:p>
          <a:p>
            <a:pPr>
              <a:buNone/>
            </a:pPr>
            <a:r>
              <a:rPr lang="en-US" sz="1400" dirty="0" smtClean="0"/>
              <a:t>{</a:t>
            </a:r>
          </a:p>
          <a:p>
            <a:pPr>
              <a:buNone/>
            </a:pPr>
            <a:r>
              <a:rPr lang="en-US" sz="1400" dirty="0" smtClean="0"/>
              <a:t>   .....</a:t>
            </a:r>
          </a:p>
          <a:p>
            <a:pPr>
              <a:buNone/>
            </a:pPr>
            <a:r>
              <a:rPr lang="en-US" sz="1400" dirty="0" smtClean="0"/>
              <a:t>    app.UseHttpsRedirection();</a:t>
            </a:r>
          </a:p>
          <a:p>
            <a:pPr>
              <a:buNone/>
            </a:pPr>
            <a:r>
              <a:rPr lang="en-US" sz="1400" dirty="0" smtClean="0"/>
              <a:t>    app.UseStaticFiles();</a:t>
            </a:r>
          </a:p>
          <a:p>
            <a:pPr>
              <a:buNone/>
            </a:pPr>
            <a:r>
              <a:rPr lang="en-US" sz="1400" dirty="0" smtClean="0"/>
              <a:t>    app.UseRouting();</a:t>
            </a:r>
          </a:p>
          <a:p>
            <a:pPr>
              <a:buNone/>
            </a:pPr>
            <a:r>
              <a:rPr lang="en-US" sz="1400" b="1" dirty="0" smtClean="0"/>
              <a:t>    app.UseAuthentication();</a:t>
            </a:r>
          </a:p>
          <a:p>
            <a:pPr>
              <a:buNone/>
            </a:pPr>
            <a:r>
              <a:rPr lang="en-US" sz="1400" dirty="0" smtClean="0"/>
              <a:t>    app.UseAuthorization();</a:t>
            </a:r>
          </a:p>
          <a:p>
            <a:pPr>
              <a:buNone/>
            </a:pPr>
            <a:endParaRPr lang="en-US" sz="1400" dirty="0" smtClean="0"/>
          </a:p>
          <a:p>
            <a:pPr>
              <a:buNone/>
            </a:pPr>
            <a:r>
              <a:rPr lang="en-US" sz="1400" dirty="0" smtClean="0"/>
              <a:t>    app.UseEndpoints(endpoints =&gt;</a:t>
            </a:r>
          </a:p>
          <a:p>
            <a:pPr>
              <a:buNone/>
            </a:pPr>
            <a:r>
              <a:rPr lang="en-US" sz="1400" dirty="0" smtClean="0"/>
              <a:t>    {</a:t>
            </a:r>
          </a:p>
          <a:p>
            <a:pPr>
              <a:buNone/>
            </a:pPr>
            <a:r>
              <a:rPr lang="en-US" sz="1400" dirty="0" smtClean="0"/>
              <a:t>        endpoints.MapRazorPages();</a:t>
            </a:r>
          </a:p>
          <a:p>
            <a:pPr>
              <a:buNone/>
            </a:pPr>
            <a:r>
              <a:rPr lang="en-US" sz="1400" dirty="0" smtClean="0"/>
              <a:t>    });</a:t>
            </a:r>
          </a:p>
          <a:p>
            <a:pPr>
              <a:buNone/>
            </a:pPr>
            <a:r>
              <a:rPr lang="en-US" sz="1400" dirty="0" smtClean="0"/>
              <a:t>}</a:t>
            </a:r>
            <a:endParaRPr lang="en-US" sz="1400" dirty="0"/>
          </a:p>
          <a:p>
            <a:pPr>
              <a:buNone/>
            </a:pPr>
            <a:r>
              <a:rPr lang="en-US" sz="1600" dirty="0" smtClean="0"/>
              <a:t>      The template-generated app doesn't use authorization. app.UseAuthorization is included to ensure it's added in the correct order should the app add authorization. UseRouting, UseAuthentication, UseAuthorization, and UseEndpoints must be called in the order shown in the preceding code.</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 Authorization</a:t>
            </a:r>
            <a:endParaRPr lang="en-US" sz="3200" dirty="0"/>
          </a:p>
        </p:txBody>
      </p:sp>
      <p:sp>
        <p:nvSpPr>
          <p:cNvPr id="3" name="Content Placeholder 2"/>
          <p:cNvSpPr>
            <a:spLocks noGrp="1"/>
          </p:cNvSpPr>
          <p:nvPr>
            <p:ph idx="1"/>
          </p:nvPr>
        </p:nvSpPr>
        <p:spPr>
          <a:xfrm>
            <a:off x="457200" y="1600200"/>
            <a:ext cx="3886200" cy="4525963"/>
          </a:xfrm>
        </p:spPr>
        <p:txBody>
          <a:bodyPr>
            <a:normAutofit/>
          </a:bodyPr>
          <a:lstStyle/>
          <a:p>
            <a:pPr>
              <a:buNone/>
            </a:pPr>
            <a:r>
              <a:rPr lang="en-US" sz="2000" dirty="0" smtClean="0"/>
              <a:t>     The ASP.NET Core framework has authorization built in, so you can use it anywhere in your app, but it’s most common to apply authorization as part of MVC. For both traditional web apps and web APIs, users execute actions on your controllers. Authorization occurs before these actions execute, as shown in figure, This lets you use different authorization requirements for different action methods.</a:t>
            </a:r>
            <a:endParaRPr lang="en-US" sz="2000" dirty="0"/>
          </a:p>
        </p:txBody>
      </p:sp>
      <p:pic>
        <p:nvPicPr>
          <p:cNvPr id="4" name="Picture 3" descr="autho.jpg"/>
          <p:cNvPicPr>
            <a:picLocks noChangeAspect="1"/>
          </p:cNvPicPr>
          <p:nvPr/>
        </p:nvPicPr>
        <p:blipFill>
          <a:blip r:embed="rId2">
            <a:grayscl/>
          </a:blip>
          <a:stretch>
            <a:fillRect/>
          </a:stretch>
        </p:blipFill>
        <p:spPr>
          <a:xfrm>
            <a:off x="4495800" y="1828800"/>
            <a:ext cx="4267200" cy="3886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153400" cy="5943600"/>
          </a:xfrm>
        </p:spPr>
        <p:txBody>
          <a:bodyPr>
            <a:normAutofit fontScale="85000" lnSpcReduction="10000"/>
          </a:bodyPr>
          <a:lstStyle/>
          <a:p>
            <a:pPr>
              <a:buNone/>
            </a:pPr>
            <a:r>
              <a:rPr lang="en-US" sz="1800" dirty="0" smtClean="0"/>
              <a:t>Authorization occurs as part of MvcMiddleware, after AuthenticationMiddeware has </a:t>
            </a:r>
          </a:p>
          <a:p>
            <a:pPr>
              <a:buNone/>
            </a:pPr>
            <a:r>
              <a:rPr lang="en-US" sz="1800" dirty="0" smtClean="0"/>
              <a:t>authenticated the request.Authorization occurs as part of the MVC filter pipeline, in </a:t>
            </a:r>
          </a:p>
          <a:p>
            <a:pPr>
              <a:buNone/>
            </a:pPr>
            <a:r>
              <a:rPr lang="en-US" sz="1800" dirty="0" smtClean="0"/>
              <a:t>the authorization filters.</a:t>
            </a:r>
          </a:p>
          <a:p>
            <a:pPr>
              <a:buNone/>
            </a:pPr>
            <a:r>
              <a:rPr lang="en-US" sz="1800" dirty="0" smtClean="0"/>
              <a:t>When you think about authorization, you typically think about checking whether a particular user has permission to execute an action. In ASP.NET Core, you’d achieve this by checking whether a user has a particular claim</a:t>
            </a:r>
            <a:r>
              <a:rPr lang="en-US" sz="1800" dirty="0" smtClean="0"/>
              <a:t>.</a:t>
            </a:r>
          </a:p>
          <a:p>
            <a:pPr>
              <a:buNone/>
            </a:pPr>
            <a:r>
              <a:rPr lang="en-US" sz="1800" dirty="0" smtClean="0"/>
              <a:t>      To </a:t>
            </a:r>
            <a:r>
              <a:rPr lang="en-US" sz="1800" dirty="0" smtClean="0"/>
              <a:t>achieve basic level of authorization by using the [Authorize] attribute,  You can apply this </a:t>
            </a:r>
            <a:r>
              <a:rPr lang="en-US" sz="1800" dirty="0" smtClean="0"/>
              <a:t>attribute to </a:t>
            </a:r>
            <a:r>
              <a:rPr lang="en-US" sz="1800" dirty="0" smtClean="0"/>
              <a:t>your actions, as shown in the following listing, to restrict them to authenticated (logged-in) users only. If an unauthenticated user tries to execute an action protected with the [Authorize] attribute in this way, they’ll be redirected to the login </a:t>
            </a:r>
            <a:r>
              <a:rPr lang="en-US" sz="1800" dirty="0" smtClean="0"/>
              <a:t>page.</a:t>
            </a:r>
          </a:p>
          <a:p>
            <a:pPr>
              <a:buNone/>
            </a:pPr>
            <a:endParaRPr lang="en-US" sz="1800" dirty="0" smtClean="0"/>
          </a:p>
          <a:p>
            <a:pPr>
              <a:buNone/>
            </a:pPr>
            <a:r>
              <a:rPr lang="en-US" sz="1800" dirty="0" smtClean="0"/>
              <a:t>public class HomeController : Controller</a:t>
            </a:r>
          </a:p>
          <a:p>
            <a:pPr>
              <a:buNone/>
            </a:pPr>
            <a:r>
              <a:rPr lang="en-US" sz="1800" dirty="0" smtClean="0"/>
              <a:t>{</a:t>
            </a:r>
          </a:p>
          <a:p>
            <a:pPr>
              <a:buNone/>
            </a:pPr>
            <a:r>
              <a:rPr lang="en-US" sz="1800" dirty="0" smtClean="0"/>
              <a:t>    public IActionResult Index()</a:t>
            </a:r>
          </a:p>
          <a:p>
            <a:pPr>
              <a:buNone/>
            </a:pPr>
            <a:r>
              <a:rPr lang="en-US" sz="1800" dirty="0" smtClean="0"/>
              <a:t>    {</a:t>
            </a:r>
          </a:p>
          <a:p>
            <a:pPr>
              <a:buNone/>
            </a:pPr>
            <a:r>
              <a:rPr lang="en-US" sz="1800" dirty="0" smtClean="0"/>
              <a:t>        return View();</a:t>
            </a:r>
          </a:p>
          <a:p>
            <a:pPr>
              <a:buNone/>
            </a:pPr>
            <a:r>
              <a:rPr lang="en-US" sz="1800" dirty="0" smtClean="0"/>
              <a:t>    }</a:t>
            </a:r>
          </a:p>
          <a:p>
            <a:pPr>
              <a:buNone/>
            </a:pPr>
            <a:endParaRPr lang="en-US" sz="1800" dirty="0" smtClean="0"/>
          </a:p>
          <a:p>
            <a:pPr>
              <a:buNone/>
            </a:pPr>
            <a:r>
              <a:rPr lang="en-US" sz="1800" dirty="0" smtClean="0"/>
              <a:t>    [Authorize]</a:t>
            </a:r>
          </a:p>
          <a:p>
            <a:pPr>
              <a:buNone/>
            </a:pPr>
            <a:r>
              <a:rPr lang="en-US" sz="1800" dirty="0" smtClean="0"/>
              <a:t>    public IActionResult AuthedUsersOnly()</a:t>
            </a:r>
          </a:p>
          <a:p>
            <a:pPr>
              <a:buNone/>
            </a:pPr>
            <a:r>
              <a:rPr lang="en-US" sz="1800" dirty="0" smtClean="0"/>
              <a:t>    {</a:t>
            </a:r>
          </a:p>
          <a:p>
            <a:pPr>
              <a:buNone/>
            </a:pPr>
            <a:r>
              <a:rPr lang="en-US" sz="1800" dirty="0" smtClean="0"/>
              <a:t>        return View();</a:t>
            </a:r>
          </a:p>
          <a:p>
            <a:pPr>
              <a:buNone/>
            </a:pPr>
            <a:r>
              <a:rPr lang="en-US" sz="1800" dirty="0" smtClean="0"/>
              <a:t>    }</a:t>
            </a:r>
          </a:p>
          <a:p>
            <a:pPr>
              <a:buNone/>
            </a:pPr>
            <a:r>
              <a:rPr lang="en-US" sz="1800" dirty="0" smtClean="0"/>
              <a:t>}</a:t>
            </a:r>
          </a:p>
          <a:p>
            <a:pPr>
              <a:buNone/>
            </a:pPr>
            <a:endParaRPr lang="en-US" sz="1800" dirty="0" smtClean="0"/>
          </a:p>
          <a:p>
            <a:pPr>
              <a:buNone/>
            </a:pP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Authorization: Roles, Claims and </a:t>
            </a:r>
            <a:r>
              <a:rPr lang="en-US" sz="3200" dirty="0" smtClean="0"/>
              <a:t>Policies</a:t>
            </a:r>
            <a:endParaRPr lang="en-US" sz="3200" dirty="0"/>
          </a:p>
        </p:txBody>
      </p:sp>
      <p:sp>
        <p:nvSpPr>
          <p:cNvPr id="3" name="Content Placeholder 2"/>
          <p:cNvSpPr>
            <a:spLocks noGrp="1"/>
          </p:cNvSpPr>
          <p:nvPr>
            <p:ph idx="1"/>
          </p:nvPr>
        </p:nvSpPr>
        <p:spPr>
          <a:xfrm>
            <a:off x="457200" y="1371600"/>
            <a:ext cx="8229600" cy="4144963"/>
          </a:xfrm>
        </p:spPr>
        <p:txBody>
          <a:bodyPr>
            <a:normAutofit/>
          </a:bodyPr>
          <a:lstStyle/>
          <a:p>
            <a:pPr>
              <a:buNone/>
            </a:pPr>
            <a:r>
              <a:rPr lang="en-US" sz="2000" dirty="0" smtClean="0"/>
              <a:t>    When </a:t>
            </a:r>
            <a:r>
              <a:rPr lang="en-US" sz="2000" dirty="0" smtClean="0"/>
              <a:t>an identity is created it may belong to one or more roles. For example, Tracy may belong to the Administrator and User roles whilst Scott may only belong to the User role. How these roles are created and managed depends on the backing store of the authorization process. Roles are exposed to the developer through the IsInRole method on the ClaimsPrincipal class</a:t>
            </a:r>
            <a:r>
              <a:rPr lang="en-US" sz="2000" dirty="0" smtClean="0"/>
              <a:t>.</a:t>
            </a:r>
          </a:p>
          <a:p>
            <a:pPr>
              <a:buNone/>
            </a:pPr>
            <a:endParaRPr lang="en-US" sz="2000" dirty="0" smtClean="0"/>
          </a:p>
          <a:p>
            <a:pPr>
              <a:buNone/>
            </a:pP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Role</a:t>
            </a:r>
            <a:endParaRPr lang="en-US" sz="2800" dirty="0"/>
          </a:p>
        </p:txBody>
      </p:sp>
      <p:sp>
        <p:nvSpPr>
          <p:cNvPr id="3" name="Content Placeholder 2"/>
          <p:cNvSpPr>
            <a:spLocks noGrp="1"/>
          </p:cNvSpPr>
          <p:nvPr>
            <p:ph idx="1"/>
          </p:nvPr>
        </p:nvSpPr>
        <p:spPr>
          <a:xfrm>
            <a:off x="457200" y="1219200"/>
            <a:ext cx="8229600" cy="5181600"/>
          </a:xfrm>
        </p:spPr>
        <p:txBody>
          <a:bodyPr>
            <a:normAutofit fontScale="85000" lnSpcReduction="20000"/>
          </a:bodyPr>
          <a:lstStyle/>
          <a:p>
            <a:pPr>
              <a:buNone/>
            </a:pPr>
            <a:r>
              <a:rPr lang="en-US" sz="2000" dirty="0" smtClean="0"/>
              <a:t>Role-based authorization checks are declarative—the developer embeds them within their code, against a controller or an action within a controller, specifying roles which the current user must be a member of to access the requested resource.</a:t>
            </a:r>
          </a:p>
          <a:p>
            <a:pPr>
              <a:buNone/>
            </a:pPr>
            <a:endParaRPr lang="en-US" sz="2000" dirty="0" smtClean="0"/>
          </a:p>
          <a:p>
            <a:pPr>
              <a:buNone/>
            </a:pPr>
            <a:r>
              <a:rPr lang="en-US" sz="2000" dirty="0" smtClean="0"/>
              <a:t>For example, the following code limits access to any actions on the </a:t>
            </a:r>
            <a:endParaRPr lang="en-US" sz="2000" dirty="0" smtClean="0"/>
          </a:p>
          <a:p>
            <a:pPr>
              <a:buNone/>
            </a:pPr>
            <a:r>
              <a:rPr lang="en-US" sz="2000" dirty="0" smtClean="0"/>
              <a:t>AdministrationController </a:t>
            </a:r>
            <a:r>
              <a:rPr lang="en-US" sz="2000" dirty="0" smtClean="0"/>
              <a:t>to users who are a member of the Administrator role</a:t>
            </a:r>
            <a:r>
              <a:rPr lang="en-US" sz="2000" dirty="0" smtClean="0"/>
              <a:t>:</a:t>
            </a:r>
          </a:p>
          <a:p>
            <a:pPr>
              <a:buNone/>
            </a:pPr>
            <a:endParaRPr lang="en-US" sz="2000" dirty="0" smtClean="0"/>
          </a:p>
          <a:p>
            <a:pPr>
              <a:buNone/>
            </a:pPr>
            <a:r>
              <a:rPr lang="en-US" sz="2000" dirty="0" smtClean="0"/>
              <a:t>[Authorize(Roles = "Administrator")]</a:t>
            </a:r>
          </a:p>
          <a:p>
            <a:pPr>
              <a:buNone/>
            </a:pPr>
            <a:r>
              <a:rPr lang="en-US" sz="2000" dirty="0" smtClean="0"/>
              <a:t>public class AdministrationController : Controller</a:t>
            </a:r>
          </a:p>
          <a:p>
            <a:pPr>
              <a:buNone/>
            </a:pPr>
            <a:r>
              <a:rPr lang="en-US" sz="2000" dirty="0" smtClean="0"/>
              <a:t>{</a:t>
            </a:r>
          </a:p>
          <a:p>
            <a:pPr>
              <a:buNone/>
            </a:pPr>
            <a:r>
              <a:rPr lang="en-US" sz="2000" dirty="0" smtClean="0"/>
              <a:t>}</a:t>
            </a:r>
          </a:p>
          <a:p>
            <a:pPr>
              <a:buNone/>
            </a:pPr>
            <a:r>
              <a:rPr lang="en-US" sz="2000" dirty="0" smtClean="0"/>
              <a:t>You can specify multiple roles as a comma separated list:</a:t>
            </a:r>
          </a:p>
          <a:p>
            <a:pPr>
              <a:buNone/>
            </a:pPr>
            <a:endParaRPr lang="en-US" sz="2000" dirty="0" smtClean="0"/>
          </a:p>
          <a:p>
            <a:pPr>
              <a:buNone/>
            </a:pPr>
            <a:r>
              <a:rPr lang="en-US" sz="2000" dirty="0" smtClean="0"/>
              <a:t>[Authorize(Roles = "HRManager,Finance")]</a:t>
            </a:r>
          </a:p>
          <a:p>
            <a:pPr>
              <a:buNone/>
            </a:pPr>
            <a:r>
              <a:rPr lang="en-US" sz="2000" dirty="0" smtClean="0"/>
              <a:t>public class SalaryController : Controller</a:t>
            </a:r>
          </a:p>
          <a:p>
            <a:pPr>
              <a:buNone/>
            </a:pPr>
            <a:r>
              <a:rPr lang="en-US" sz="2000" dirty="0" smtClean="0"/>
              <a:t>{</a:t>
            </a:r>
          </a:p>
          <a:p>
            <a:pPr>
              <a:buNone/>
            </a:pPr>
            <a:r>
              <a:rPr lang="en-US" sz="2000" dirty="0" smtClean="0"/>
              <a:t>}</a:t>
            </a:r>
          </a:p>
          <a:p>
            <a:pPr>
              <a:buNone/>
            </a:pPr>
            <a:r>
              <a:rPr lang="en-US" sz="2000" dirty="0" smtClean="0"/>
              <a:t>This controller would be only accessible by users who are members of the HRManager role or the Finance role.</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a:noAutofit/>
          </a:bodyPr>
          <a:lstStyle/>
          <a:p>
            <a:pPr>
              <a:buNone/>
            </a:pPr>
            <a:r>
              <a:rPr lang="en-US" sz="1600" dirty="0" smtClean="0"/>
              <a:t>If you apply multiple attributes then an accessing user must be a member of all the roles specified; the following sample requires that a user must be a member of both the </a:t>
            </a:r>
            <a:r>
              <a:rPr lang="en-US" sz="1600" dirty="0" smtClean="0"/>
              <a:t>Employee </a:t>
            </a:r>
            <a:r>
              <a:rPr lang="en-US" sz="1600" dirty="0" smtClean="0"/>
              <a:t>and </a:t>
            </a:r>
            <a:r>
              <a:rPr lang="en-US" sz="1600" dirty="0" smtClean="0"/>
              <a:t>Teacher role.</a:t>
            </a:r>
          </a:p>
          <a:p>
            <a:pPr>
              <a:buNone/>
            </a:pPr>
            <a:endParaRPr lang="en-US" sz="1600" dirty="0" smtClean="0"/>
          </a:p>
          <a:p>
            <a:pPr>
              <a:buNone/>
            </a:pPr>
            <a:r>
              <a:rPr lang="en-US" sz="1600" dirty="0" smtClean="0"/>
              <a:t>[Authorize(Roles = </a:t>
            </a:r>
            <a:r>
              <a:rPr lang="en-US" sz="1600" dirty="0" smtClean="0"/>
              <a:t>“Employee")]</a:t>
            </a:r>
            <a:endParaRPr lang="en-US" sz="1600" dirty="0" smtClean="0"/>
          </a:p>
          <a:p>
            <a:pPr>
              <a:buNone/>
            </a:pPr>
            <a:r>
              <a:rPr lang="en-US" sz="1600" dirty="0" smtClean="0"/>
              <a:t>[Authorize(Roles = </a:t>
            </a:r>
            <a:r>
              <a:rPr lang="en-US" sz="1600" dirty="0" smtClean="0"/>
              <a:t>“Teacher")]</a:t>
            </a:r>
            <a:endParaRPr lang="en-US" sz="1600" dirty="0" smtClean="0"/>
          </a:p>
          <a:p>
            <a:pPr>
              <a:buNone/>
            </a:pPr>
            <a:r>
              <a:rPr lang="en-US" sz="1600" dirty="0" smtClean="0"/>
              <a:t>public class </a:t>
            </a:r>
            <a:r>
              <a:rPr lang="en-US" sz="1600" dirty="0" smtClean="0"/>
              <a:t>ReportController </a:t>
            </a:r>
            <a:r>
              <a:rPr lang="en-US" sz="1600" dirty="0" smtClean="0"/>
              <a:t>: Controller</a:t>
            </a:r>
          </a:p>
          <a:p>
            <a:pPr>
              <a:buNone/>
            </a:pPr>
            <a:r>
              <a:rPr lang="en-US" sz="1600" dirty="0" smtClean="0"/>
              <a:t>{</a:t>
            </a:r>
          </a:p>
          <a:p>
            <a:pPr>
              <a:buNone/>
            </a:pPr>
            <a:r>
              <a:rPr lang="en-US" sz="1600" dirty="0" smtClean="0"/>
              <a:t>}</a:t>
            </a:r>
          </a:p>
          <a:p>
            <a:pPr>
              <a:buNone/>
            </a:pPr>
            <a:r>
              <a:rPr lang="en-US" sz="1600" dirty="0" smtClean="0"/>
              <a:t>You </a:t>
            </a:r>
            <a:r>
              <a:rPr lang="en-US" sz="1600" dirty="0" smtClean="0"/>
              <a:t>can further limit access by applying additional role authorization attributes at the </a:t>
            </a:r>
            <a:r>
              <a:rPr lang="en-US" sz="1600" dirty="0" smtClean="0"/>
              <a:t>action level</a:t>
            </a:r>
          </a:p>
          <a:p>
            <a:pPr>
              <a:buNone/>
            </a:pPr>
            <a:r>
              <a:rPr lang="en-US" sz="1600" dirty="0" smtClean="0"/>
              <a:t>[Authorize(Roles = "Parent, Teacher")]</a:t>
            </a:r>
          </a:p>
          <a:p>
            <a:pPr>
              <a:buNone/>
            </a:pPr>
            <a:r>
              <a:rPr lang="en-US" sz="1600" dirty="0" smtClean="0"/>
              <a:t>public class ProgressReportController : Controller</a:t>
            </a:r>
          </a:p>
          <a:p>
            <a:pPr>
              <a:buNone/>
            </a:pPr>
            <a:r>
              <a:rPr lang="en-US" sz="1600" dirty="0" smtClean="0"/>
              <a:t>{</a:t>
            </a:r>
          </a:p>
          <a:p>
            <a:pPr>
              <a:buNone/>
            </a:pPr>
            <a:r>
              <a:rPr lang="en-US" sz="1600" dirty="0" smtClean="0"/>
              <a:t>    public ActionResult View()</a:t>
            </a:r>
          </a:p>
          <a:p>
            <a:pPr>
              <a:buNone/>
            </a:pPr>
            <a:r>
              <a:rPr lang="en-US" sz="1600" dirty="0" smtClean="0"/>
              <a:t>    {</a:t>
            </a:r>
          </a:p>
          <a:p>
            <a:pPr>
              <a:buNone/>
            </a:pPr>
            <a:r>
              <a:rPr lang="en-US" sz="1600" dirty="0" smtClean="0"/>
              <a:t>    </a:t>
            </a:r>
            <a:r>
              <a:rPr lang="en-US" sz="1600" dirty="0" smtClean="0"/>
              <a:t>}</a:t>
            </a:r>
            <a:endParaRPr lang="en-US" sz="1600" dirty="0" smtClean="0"/>
          </a:p>
          <a:p>
            <a:pPr>
              <a:buNone/>
            </a:pPr>
            <a:r>
              <a:rPr lang="en-US" sz="1600" dirty="0" smtClean="0"/>
              <a:t>    [Authorize(Roles = "Teacher")]</a:t>
            </a:r>
          </a:p>
          <a:p>
            <a:pPr>
              <a:buNone/>
            </a:pPr>
            <a:r>
              <a:rPr lang="en-US" sz="1600" dirty="0" smtClean="0"/>
              <a:t>    public ActionResult Download()</a:t>
            </a:r>
          </a:p>
          <a:p>
            <a:pPr>
              <a:buNone/>
            </a:pPr>
            <a:r>
              <a:rPr lang="en-US" sz="1600" dirty="0" smtClean="0"/>
              <a:t>    {</a:t>
            </a:r>
          </a:p>
          <a:p>
            <a:pPr>
              <a:buNone/>
            </a:pPr>
            <a:r>
              <a:rPr lang="en-US" sz="1600" dirty="0" smtClean="0"/>
              <a:t>    }</a:t>
            </a:r>
          </a:p>
          <a:p>
            <a:pPr>
              <a:buNone/>
            </a:pPr>
            <a:r>
              <a:rPr lang="en-US" sz="1600" dirty="0" smtClean="0"/>
              <a:t>}</a:t>
            </a:r>
            <a:endParaRPr 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62500" lnSpcReduction="20000"/>
          </a:bodyPr>
          <a:lstStyle/>
          <a:p>
            <a:pPr>
              <a:buNone/>
            </a:pPr>
            <a:r>
              <a:rPr lang="en-US" dirty="0" smtClean="0"/>
              <a:t>In the previous code snippet members of the Parent role or the Teacher role can access the controller and the view action, but only members of the Teacher role can access the </a:t>
            </a:r>
            <a:r>
              <a:rPr lang="en-US" dirty="0" smtClean="0"/>
              <a:t>download action</a:t>
            </a:r>
            <a:r>
              <a:rPr lang="en-US" dirty="0" smtClean="0"/>
              <a:t>.</a:t>
            </a:r>
          </a:p>
          <a:p>
            <a:pPr>
              <a:buNone/>
            </a:pPr>
            <a:endParaRPr lang="en-US" dirty="0" smtClean="0"/>
          </a:p>
          <a:p>
            <a:pPr>
              <a:buNone/>
            </a:pPr>
            <a:r>
              <a:rPr lang="en-US" dirty="0" smtClean="0"/>
              <a:t>You can also lock down a controller but allow anonymous, unauthenticated access to individual actions</a:t>
            </a:r>
            <a:r>
              <a:rPr lang="en-US" dirty="0" smtClean="0"/>
              <a:t>.</a:t>
            </a:r>
          </a:p>
          <a:p>
            <a:pPr>
              <a:buNone/>
            </a:pPr>
            <a:r>
              <a:rPr lang="en-US" dirty="0" smtClean="0"/>
              <a:t>[</a:t>
            </a:r>
            <a:r>
              <a:rPr lang="en-US" dirty="0" smtClean="0"/>
              <a:t>Authorize]</a:t>
            </a:r>
            <a:endParaRPr lang="en-US" dirty="0" smtClean="0"/>
          </a:p>
          <a:p>
            <a:pPr>
              <a:buNone/>
            </a:pPr>
            <a:r>
              <a:rPr lang="en-US" dirty="0" smtClean="0"/>
              <a:t>public class </a:t>
            </a:r>
            <a:r>
              <a:rPr lang="en-US" dirty="0" smtClean="0"/>
              <a:t>TimeTableController </a:t>
            </a:r>
            <a:r>
              <a:rPr lang="en-US" dirty="0" smtClean="0"/>
              <a:t>: Controller</a:t>
            </a:r>
          </a:p>
          <a:p>
            <a:pPr>
              <a:buNone/>
            </a:pPr>
            <a:r>
              <a:rPr lang="en-US" dirty="0" smtClean="0"/>
              <a:t>{</a:t>
            </a:r>
          </a:p>
          <a:p>
            <a:pPr>
              <a:buNone/>
            </a:pPr>
            <a:r>
              <a:rPr lang="en-US" dirty="0" smtClean="0"/>
              <a:t>	[</a:t>
            </a:r>
            <a:r>
              <a:rPr lang="en-US" dirty="0" smtClean="0"/>
              <a:t>AllowAnonymous]</a:t>
            </a:r>
          </a:p>
          <a:p>
            <a:pPr>
              <a:buNone/>
            </a:pPr>
            <a:r>
              <a:rPr lang="en-US" dirty="0" smtClean="0"/>
              <a:t>    public ActionResult View()</a:t>
            </a:r>
          </a:p>
          <a:p>
            <a:pPr>
              <a:buNone/>
            </a:pPr>
            <a:r>
              <a:rPr lang="en-US" dirty="0" smtClean="0"/>
              <a:t>    {</a:t>
            </a:r>
          </a:p>
          <a:p>
            <a:pPr>
              <a:buNone/>
            </a:pPr>
            <a:r>
              <a:rPr lang="en-US" dirty="0" smtClean="0"/>
              <a:t>    }</a:t>
            </a:r>
          </a:p>
          <a:p>
            <a:pPr>
              <a:buNone/>
            </a:pPr>
            <a:r>
              <a:rPr lang="en-US" dirty="0" smtClean="0"/>
              <a:t>    [Authorize(Roles = "Teacher")]</a:t>
            </a:r>
          </a:p>
          <a:p>
            <a:pPr>
              <a:buNone/>
            </a:pPr>
            <a:r>
              <a:rPr lang="en-US" dirty="0" smtClean="0"/>
              <a:t>    public ActionResult Download()</a:t>
            </a:r>
          </a:p>
          <a:p>
            <a:pPr>
              <a:buNone/>
            </a:pPr>
            <a:r>
              <a:rPr lang="en-US" dirty="0" smtClean="0"/>
              <a:t>    {</a:t>
            </a:r>
          </a:p>
          <a:p>
            <a:pPr>
              <a:buNone/>
            </a:pPr>
            <a:r>
              <a:rPr lang="en-US" dirty="0" smtClean="0"/>
              <a:t>    }</a:t>
            </a:r>
          </a:p>
          <a:p>
            <a:pPr>
              <a:buNone/>
            </a:pP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p:spPr>
        <p:txBody>
          <a:bodyPr/>
          <a:lstStyle/>
          <a:p>
            <a:pPr>
              <a:buNone/>
            </a:pPr>
            <a:r>
              <a:rPr lang="en-US" b="1" dirty="0" smtClean="0"/>
              <a:t>     Authentication</a:t>
            </a:r>
            <a:r>
              <a:rPr lang="en-US" dirty="0" smtClean="0"/>
              <a:t>—The </a:t>
            </a:r>
            <a:r>
              <a:rPr lang="en-US" dirty="0" smtClean="0"/>
              <a:t>process </a:t>
            </a:r>
            <a:r>
              <a:rPr lang="en-US" dirty="0" smtClean="0"/>
              <a:t>of determining </a:t>
            </a:r>
            <a:r>
              <a:rPr lang="en-US" dirty="0" smtClean="0"/>
              <a:t>who made a </a:t>
            </a:r>
            <a:r>
              <a:rPr lang="en-US" dirty="0" smtClean="0"/>
              <a:t>request.</a:t>
            </a:r>
            <a:endParaRPr lang="en-US" dirty="0" smtClean="0"/>
          </a:p>
          <a:p>
            <a:pPr>
              <a:buNone/>
            </a:pPr>
            <a:endParaRPr lang="en-US" dirty="0" smtClean="0"/>
          </a:p>
          <a:p>
            <a:pPr>
              <a:buNone/>
            </a:pPr>
            <a:r>
              <a:rPr lang="en-US" b="1" dirty="0" smtClean="0"/>
              <a:t>   Authorization</a:t>
            </a:r>
            <a:r>
              <a:rPr lang="en-US" dirty="0" smtClean="0"/>
              <a:t>—The </a:t>
            </a:r>
            <a:r>
              <a:rPr lang="en-US" dirty="0" smtClean="0"/>
              <a:t>process of </a:t>
            </a:r>
            <a:r>
              <a:rPr lang="en-US" dirty="0" smtClean="0"/>
              <a:t>determining  </a:t>
            </a:r>
            <a:r>
              <a:rPr lang="en-US" dirty="0" smtClean="0"/>
              <a:t>whether the requested action is </a:t>
            </a:r>
            <a:r>
              <a:rPr lang="en-US" dirty="0" smtClean="0"/>
              <a:t>allowed.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Authentication</a:t>
            </a:r>
            <a:endParaRPr lang="en-US" sz="2800" dirty="0"/>
          </a:p>
        </p:txBody>
      </p:sp>
      <p:sp>
        <p:nvSpPr>
          <p:cNvPr id="3" name="Content Placeholder 2"/>
          <p:cNvSpPr>
            <a:spLocks noGrp="1"/>
          </p:cNvSpPr>
          <p:nvPr>
            <p:ph idx="1"/>
          </p:nvPr>
        </p:nvSpPr>
        <p:spPr/>
        <p:txBody>
          <a:bodyPr>
            <a:normAutofit/>
          </a:bodyPr>
          <a:lstStyle/>
          <a:p>
            <a:pPr>
              <a:buNone/>
            </a:pPr>
            <a:r>
              <a:rPr lang="en-US" sz="1800" dirty="0" smtClean="0"/>
              <a:t>      Authentication is a process of confirming / recognizing a user’s identity. It is a set of actions, used to verify the user’s credentials against the ones in the database. For the user to be able to provide credentials, An application requires a Login page with a set of fields for the user to interact with.</a:t>
            </a:r>
          </a:p>
          <a:p>
            <a:pPr>
              <a:buNone/>
            </a:pPr>
            <a:r>
              <a:rPr lang="en-US" sz="1800" dirty="0"/>
              <a:t> </a:t>
            </a:r>
            <a:r>
              <a:rPr lang="en-US" sz="1800" dirty="0" smtClean="0"/>
              <a:t>     </a:t>
            </a:r>
            <a:endParaRPr lang="en-US" sz="1800" dirty="0"/>
          </a:p>
        </p:txBody>
      </p:sp>
      <p:pic>
        <p:nvPicPr>
          <p:cNvPr id="4" name="Picture 3" descr="auth.png"/>
          <p:cNvPicPr>
            <a:picLocks noChangeAspect="1"/>
          </p:cNvPicPr>
          <p:nvPr/>
        </p:nvPicPr>
        <p:blipFill>
          <a:blip r:embed="rId2">
            <a:grayscl/>
          </a:blip>
          <a:stretch>
            <a:fillRect/>
          </a:stretch>
        </p:blipFill>
        <p:spPr>
          <a:xfrm>
            <a:off x="990600" y="3886200"/>
            <a:ext cx="7010400" cy="13010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ASP.NET Core Identity</a:t>
            </a:r>
            <a:endParaRPr lang="en-US" sz="2800"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ASP.NET Core Identity is a membership system which allows you to add login functionality to your application. Users can create an account and login with a user name and password or they can use an external login providers such as Facebook, Google, Microsoft Account, Twitter and more.You can configure ASP.NET Core Identity to use a SQL Server database to store user names, passwords, and profile data. Alternatively, you can use your own persistent store to store data in another persistent storage.</a:t>
            </a:r>
          </a:p>
          <a:p>
            <a:pPr>
              <a:buNone/>
            </a:pPr>
            <a:endParaRPr lang="en-US" dirty="0" smtClean="0"/>
          </a:p>
          <a:p>
            <a:pPr>
              <a:buNone/>
            </a:pPr>
            <a:r>
              <a:rPr lang="en-US" dirty="0" smtClean="0"/>
              <a:t>ASP.NET Core Identity:</a:t>
            </a:r>
          </a:p>
          <a:p>
            <a:r>
              <a:rPr lang="en-US" dirty="0" smtClean="0"/>
              <a:t>Is an API that supports user interface (UI) login functionality.</a:t>
            </a:r>
          </a:p>
          <a:p>
            <a:r>
              <a:rPr lang="en-US" dirty="0" smtClean="0"/>
              <a:t>Manages users, passwords, profile data, roles, claims, tokens, email confirmation, and more.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19200"/>
            <a:ext cx="7924800" cy="5791200"/>
          </a:xfrm>
        </p:spPr>
        <p:txBody>
          <a:bodyPr>
            <a:normAutofit fontScale="55000" lnSpcReduction="20000"/>
          </a:bodyPr>
          <a:lstStyle/>
          <a:p>
            <a:pPr>
              <a:buNone/>
            </a:pPr>
            <a:r>
              <a:rPr lang="en-US" dirty="0" smtClean="0"/>
              <a:t>	The quickest way to add authentication to ASP .NET Core App is to use one of the pre-built templates with one of the Authentication options.</a:t>
            </a:r>
          </a:p>
          <a:p>
            <a:r>
              <a:rPr lang="en-US" dirty="0" smtClean="0"/>
              <a:t>None: No authentication</a:t>
            </a:r>
          </a:p>
          <a:p>
            <a:r>
              <a:rPr lang="en-US" dirty="0" smtClean="0"/>
              <a:t>Individual: Individual authentication</a:t>
            </a:r>
          </a:p>
          <a:p>
            <a:r>
              <a:rPr lang="en-US" dirty="0" smtClean="0"/>
              <a:t>IndividualB2C: Individual authentication with Azure AD B2C</a:t>
            </a:r>
          </a:p>
          <a:p>
            <a:r>
              <a:rPr lang="en-US" dirty="0" smtClean="0"/>
              <a:t>SingleOrg: Organizational authentication for a single tenant</a:t>
            </a:r>
          </a:p>
          <a:p>
            <a:r>
              <a:rPr lang="en-US" dirty="0" smtClean="0"/>
              <a:t>MultiOrg: Organizational authentication for multiple tenants</a:t>
            </a:r>
          </a:p>
          <a:p>
            <a:r>
              <a:rPr lang="en-US" dirty="0" smtClean="0"/>
              <a:t>Windows: Windows authentication</a:t>
            </a:r>
          </a:p>
          <a:p>
            <a:pPr>
              <a:buNone/>
            </a:pPr>
            <a:r>
              <a:rPr lang="en-US" dirty="0" smtClean="0"/>
              <a:t> </a:t>
            </a:r>
          </a:p>
          <a:p>
            <a:pPr>
              <a:buNone/>
            </a:pPr>
            <a:r>
              <a:rPr lang="en-US" dirty="0"/>
              <a:t>T</a:t>
            </a:r>
            <a:r>
              <a:rPr lang="en-US" dirty="0" smtClean="0"/>
              <a:t>he CLI Commands for MVC, Razor Pages and Blazor (Server), respectively:</a:t>
            </a:r>
          </a:p>
          <a:p>
            <a:pPr>
              <a:buNone/>
            </a:pPr>
            <a:r>
              <a:rPr lang="en-US" dirty="0" smtClean="0"/>
              <a:t>&gt; dotnet new mvc --auth Individual -o  MVCDemo</a:t>
            </a:r>
          </a:p>
          <a:p>
            <a:pPr>
              <a:buNone/>
            </a:pPr>
            <a:r>
              <a:rPr lang="en-US" dirty="0" smtClean="0"/>
              <a:t>&gt; dotnet new webapp --auth Individual -o PageDemo</a:t>
            </a:r>
          </a:p>
          <a:p>
            <a:pPr>
              <a:buNone/>
            </a:pPr>
            <a:r>
              <a:rPr lang="en-US" dirty="0" smtClean="0"/>
              <a:t>&gt; dotnet new blazorserver --auth Individual -o BlazorDemo</a:t>
            </a:r>
          </a:p>
          <a:p>
            <a:pPr>
              <a:buNone/>
            </a:pPr>
            <a:endParaRPr lang="en-US" dirty="0" smtClean="0"/>
          </a:p>
          <a:p>
            <a:pPr>
              <a:buNone/>
            </a:pPr>
            <a:r>
              <a:rPr lang="en-US" dirty="0" smtClean="0"/>
              <a:t>The dotnet new command is followed by the template name (mvc, webapp, blazorserver).</a:t>
            </a:r>
          </a:p>
          <a:p>
            <a:pPr>
              <a:buNone/>
            </a:pPr>
            <a:r>
              <a:rPr lang="en-US" dirty="0" smtClean="0"/>
              <a:t>The –auth option allows you to specify the authentication type, e.g. Individual</a:t>
            </a:r>
          </a:p>
          <a:p>
            <a:pPr>
              <a:buNone/>
            </a:pPr>
            <a:r>
              <a:rPr lang="en-US" dirty="0" smtClean="0"/>
              <a:t>The -o option is an optional parameter that provides the output folder name for the project to be created in.</a:t>
            </a:r>
            <a:endParaRPr lang="en-US" dirty="0"/>
          </a:p>
        </p:txBody>
      </p:sp>
      <p:sp>
        <p:nvSpPr>
          <p:cNvPr id="4" name="Title 1"/>
          <p:cNvSpPr>
            <a:spLocks noGrp="1"/>
          </p:cNvSpPr>
          <p:nvPr>
            <p:ph type="title"/>
          </p:nvPr>
        </p:nvSpPr>
        <p:spPr>
          <a:xfrm>
            <a:off x="457200" y="274638"/>
            <a:ext cx="8229600" cy="1143000"/>
          </a:xfrm>
        </p:spPr>
        <p:txBody>
          <a:bodyPr>
            <a:normAutofit/>
          </a:bodyPr>
          <a:lstStyle/>
          <a:p>
            <a:r>
              <a:rPr lang="en-US" sz="2800" dirty="0" smtClean="0"/>
              <a:t>Adding authentication to Apps(CLI)</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Create a Web App with Authentication</a:t>
            </a:r>
            <a:endParaRPr lang="en-US" sz="2800" dirty="0"/>
          </a:p>
        </p:txBody>
      </p:sp>
      <p:sp>
        <p:nvSpPr>
          <p:cNvPr id="3" name="Content Placeholder 2"/>
          <p:cNvSpPr>
            <a:spLocks noGrp="1"/>
          </p:cNvSpPr>
          <p:nvPr>
            <p:ph idx="1"/>
          </p:nvPr>
        </p:nvSpPr>
        <p:spPr>
          <a:xfrm>
            <a:off x="457200" y="1447800"/>
            <a:ext cx="8229600" cy="4678363"/>
          </a:xfrm>
        </p:spPr>
        <p:txBody>
          <a:bodyPr>
            <a:normAutofit/>
          </a:bodyPr>
          <a:lstStyle/>
          <a:p>
            <a:pPr>
              <a:buNone/>
            </a:pPr>
            <a:r>
              <a:rPr lang="en-US" sz="1800" dirty="0" smtClean="0"/>
              <a:t>Create an ASP.NET Core Web Application project with Individual User Accounts.</a:t>
            </a:r>
          </a:p>
          <a:p>
            <a:pPr>
              <a:buNone/>
            </a:pPr>
            <a:endParaRPr lang="en-US" sz="1800" dirty="0" smtClean="0"/>
          </a:p>
          <a:p>
            <a:r>
              <a:rPr lang="en-US" sz="1800" dirty="0" smtClean="0"/>
              <a:t>Select </a:t>
            </a:r>
            <a:r>
              <a:rPr lang="en-US" sz="1800" b="1" dirty="0" smtClean="0"/>
              <a:t>File</a:t>
            </a:r>
            <a:r>
              <a:rPr lang="en-US" sz="1800" dirty="0" smtClean="0"/>
              <a:t> &gt; </a:t>
            </a:r>
            <a:r>
              <a:rPr lang="en-US" sz="1800" b="1" dirty="0" smtClean="0"/>
              <a:t>New</a:t>
            </a:r>
            <a:r>
              <a:rPr lang="en-US" sz="1800" dirty="0" smtClean="0"/>
              <a:t> &gt; </a:t>
            </a:r>
            <a:r>
              <a:rPr lang="en-US" sz="1800" b="1" dirty="0" smtClean="0"/>
              <a:t>Project</a:t>
            </a:r>
            <a:r>
              <a:rPr lang="en-US" sz="1800" dirty="0" smtClean="0"/>
              <a:t>.</a:t>
            </a:r>
          </a:p>
          <a:p>
            <a:r>
              <a:rPr lang="en-US" sz="1800" dirty="0" smtClean="0"/>
              <a:t>Select </a:t>
            </a:r>
            <a:r>
              <a:rPr lang="en-US" sz="1800" b="1" dirty="0" smtClean="0"/>
              <a:t>ASP.NET Core Web Application</a:t>
            </a:r>
            <a:r>
              <a:rPr lang="en-US" sz="1800" dirty="0" smtClean="0"/>
              <a:t>. Name the project </a:t>
            </a:r>
            <a:r>
              <a:rPr lang="en-US" sz="1800" b="1" dirty="0" smtClean="0"/>
              <a:t>DemoApp</a:t>
            </a:r>
            <a:r>
              <a:rPr lang="en-US" sz="1800" dirty="0" smtClean="0"/>
              <a:t> to have the same namespace as the project download. Click </a:t>
            </a:r>
            <a:r>
              <a:rPr lang="en-US" sz="1800" b="1" dirty="0" smtClean="0"/>
              <a:t>OK</a:t>
            </a:r>
            <a:r>
              <a:rPr lang="en-US" sz="1800" dirty="0" smtClean="0"/>
              <a:t>.</a:t>
            </a:r>
          </a:p>
          <a:p>
            <a:r>
              <a:rPr lang="en-US" sz="1800" dirty="0" smtClean="0"/>
              <a:t>Select an ASP.NET Core </a:t>
            </a:r>
            <a:r>
              <a:rPr lang="en-US" sz="1800" b="1" dirty="0" smtClean="0"/>
              <a:t>Web Application</a:t>
            </a:r>
            <a:r>
              <a:rPr lang="en-US" sz="1800" dirty="0" smtClean="0"/>
              <a:t>, then select </a:t>
            </a:r>
            <a:r>
              <a:rPr lang="en-US" sz="1800" b="1" dirty="0" smtClean="0"/>
              <a:t>Change Authentication</a:t>
            </a:r>
            <a:r>
              <a:rPr lang="en-US" sz="1800" dirty="0" smtClean="0"/>
              <a:t>.</a:t>
            </a:r>
          </a:p>
          <a:p>
            <a:r>
              <a:rPr lang="en-US" sz="1800" dirty="0" smtClean="0"/>
              <a:t>Select </a:t>
            </a:r>
            <a:r>
              <a:rPr lang="en-US" sz="1800" b="1" dirty="0" smtClean="0"/>
              <a:t>Individual User Accounts</a:t>
            </a:r>
            <a:r>
              <a:rPr lang="en-US" sz="1800" dirty="0" smtClean="0"/>
              <a:t> and click </a:t>
            </a:r>
            <a:r>
              <a:rPr lang="en-US" sz="1800" b="1" dirty="0" smtClean="0"/>
              <a:t>OK</a:t>
            </a:r>
            <a:r>
              <a:rPr lang="en-US" sz="1800" dirty="0" smtClean="0"/>
              <a:t>.</a:t>
            </a:r>
          </a:p>
          <a:p>
            <a:pPr>
              <a:buNone/>
            </a:pPr>
            <a:endParaRPr lang="en-US" sz="1800" dirty="0"/>
          </a:p>
          <a:p>
            <a:pPr>
              <a:buNone/>
            </a:pPr>
            <a:r>
              <a:rPr lang="en-US" sz="1800" dirty="0" smtClean="0"/>
              <a:t>The generated project provides ASP.NET Core Identity as a Razor Class Library. The </a:t>
            </a:r>
          </a:p>
          <a:p>
            <a:pPr>
              <a:buNone/>
            </a:pPr>
            <a:r>
              <a:rPr lang="en-US" sz="1800" dirty="0" smtClean="0"/>
              <a:t>Identity Razor Class Library exposes endpoints with the Identity area. For example:</a:t>
            </a:r>
          </a:p>
          <a:p>
            <a:pPr>
              <a:buNone/>
            </a:pPr>
            <a:endParaRPr lang="en-US" sz="1800" dirty="0" smtClean="0"/>
          </a:p>
          <a:p>
            <a:pPr>
              <a:buNone/>
            </a:pPr>
            <a:r>
              <a:rPr lang="en-US" sz="1800" dirty="0" smtClean="0"/>
              <a:t>/Identity/Account/Login</a:t>
            </a:r>
          </a:p>
          <a:p>
            <a:pPr>
              <a:buNone/>
            </a:pPr>
            <a:r>
              <a:rPr lang="en-US" sz="1800" dirty="0" smtClean="0"/>
              <a:t>/Identity/Account/Logout</a:t>
            </a:r>
          </a:p>
          <a:p>
            <a:pPr>
              <a:buNone/>
            </a:pPr>
            <a:r>
              <a:rPr lang="en-US" sz="1800" dirty="0" smtClean="0"/>
              <a:t>/Identity/Account/Manage</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0"/>
            <a:ext cx="7696200" cy="4602163"/>
          </a:xfrm>
        </p:spPr>
        <p:txBody>
          <a:bodyPr>
            <a:normAutofit/>
          </a:bodyPr>
          <a:lstStyle/>
          <a:p>
            <a:pPr>
              <a:buNone/>
            </a:pPr>
            <a:r>
              <a:rPr lang="en-US" sz="2000" dirty="0" smtClean="0"/>
              <a:t>	  Install required packages listed below.</a:t>
            </a:r>
          </a:p>
          <a:p>
            <a:pPr lvl="1">
              <a:buNone/>
            </a:pPr>
            <a:r>
              <a:rPr lang="en-US" sz="1600" dirty="0" smtClean="0"/>
              <a:t>Microsoft.AspNetCore.Identity.EntityFrameworkCore</a:t>
            </a:r>
          </a:p>
          <a:p>
            <a:pPr lvl="1">
              <a:buNone/>
            </a:pPr>
            <a:r>
              <a:rPr lang="en-US" sz="1600" dirty="0" smtClean="0"/>
              <a:t>Microsoft.EntityFrameworkCore</a:t>
            </a:r>
          </a:p>
          <a:p>
            <a:pPr lvl="1">
              <a:buNone/>
            </a:pPr>
            <a:r>
              <a:rPr lang="en-US" sz="1600" dirty="0" smtClean="0"/>
              <a:t>Microsoft.EntityFrameworkCore.SqlServer</a:t>
            </a:r>
          </a:p>
          <a:p>
            <a:pPr lvl="1">
              <a:buNone/>
            </a:pPr>
            <a:r>
              <a:rPr lang="en-US" sz="1600" dirty="0" smtClean="0"/>
              <a:t>Microsoft.EntityFrameworkCore.Tools</a:t>
            </a:r>
          </a:p>
          <a:p>
            <a:pPr lvl="1">
              <a:buNone/>
            </a:pPr>
            <a:endParaRPr lang="en-US" sz="1800" dirty="0"/>
          </a:p>
          <a:p>
            <a:pPr lvl="1">
              <a:buNone/>
            </a:pPr>
            <a:r>
              <a:rPr lang="en-US" sz="2000" dirty="0" smtClean="0"/>
              <a:t>Configure Connection inside appsettings.json file</a:t>
            </a:r>
          </a:p>
          <a:p>
            <a:pPr lvl="1">
              <a:buNone/>
            </a:pPr>
            <a:r>
              <a:rPr lang="en-US" sz="2000" dirty="0" smtClean="0"/>
              <a:t>"ConnectionStrings": {</a:t>
            </a:r>
          </a:p>
          <a:p>
            <a:pPr lvl="1">
              <a:buNone/>
            </a:pPr>
            <a:r>
              <a:rPr lang="en-US" sz="2000" dirty="0" smtClean="0"/>
              <a:t>    "default": "Data Source=DESKTOP\\SQLEXPRESS;Initial Catalog=DemoApp;Integrated Security=True;Connect Timeout=30;Encrypt=False;TrustServerCertificate=False;ApplicationIntent=ReadWrite;MultiSubnetFailover=False"</a:t>
            </a:r>
          </a:p>
          <a:p>
            <a:pPr lvl="1">
              <a:buNone/>
            </a:pPr>
            <a:r>
              <a:rPr lang="en-US" sz="2000" dirty="0" smtClean="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rmAutofit fontScale="85000" lnSpcReduction="20000"/>
          </a:bodyPr>
          <a:lstStyle/>
          <a:p>
            <a:pPr>
              <a:buNone/>
            </a:pPr>
            <a:r>
              <a:rPr lang="en-US" sz="2000" b="1" dirty="0" smtClean="0"/>
              <a:t>Apply migrations</a:t>
            </a:r>
          </a:p>
          <a:p>
            <a:pPr>
              <a:buNone/>
            </a:pPr>
            <a:r>
              <a:rPr lang="en-US" sz="2000" dirty="0" smtClean="0"/>
              <a:t>Apply the migrations to initialize the database.</a:t>
            </a:r>
          </a:p>
          <a:p>
            <a:pPr>
              <a:buNone/>
            </a:pPr>
            <a:r>
              <a:rPr lang="en-US" sz="2000" dirty="0" smtClean="0"/>
              <a:t>Run the following command in the Package Manager Console (PMC):</a:t>
            </a:r>
          </a:p>
          <a:p>
            <a:pPr>
              <a:buNone/>
            </a:pPr>
            <a:endParaRPr lang="en-US" sz="2000" dirty="0" smtClean="0"/>
          </a:p>
          <a:p>
            <a:pPr>
              <a:buNone/>
            </a:pPr>
            <a:r>
              <a:rPr lang="en-US" sz="2000" dirty="0" smtClean="0"/>
              <a:t>PM&gt; Update-Database</a:t>
            </a:r>
          </a:p>
          <a:p>
            <a:pPr>
              <a:buNone/>
            </a:pPr>
            <a:endParaRPr lang="en-US" sz="2000" dirty="0"/>
          </a:p>
          <a:p>
            <a:pPr>
              <a:buNone/>
            </a:pPr>
            <a:r>
              <a:rPr lang="en-US" sz="2000" b="1" dirty="0" smtClean="0"/>
              <a:t>Test Register and Login</a:t>
            </a:r>
          </a:p>
          <a:p>
            <a:pPr>
              <a:buNone/>
            </a:pPr>
            <a:r>
              <a:rPr lang="en-US" sz="2000" dirty="0" smtClean="0"/>
              <a:t>Run the app and register a user. Depending on your screen </a:t>
            </a:r>
          </a:p>
          <a:p>
            <a:pPr>
              <a:buNone/>
            </a:pPr>
            <a:r>
              <a:rPr lang="en-US" sz="2000" dirty="0" smtClean="0"/>
              <a:t>size, you might need to select the navigation toggle button</a:t>
            </a:r>
          </a:p>
          <a:p>
            <a:pPr>
              <a:buNone/>
            </a:pPr>
            <a:r>
              <a:rPr lang="en-US" sz="2000" dirty="0" smtClean="0"/>
              <a:t> to see the Register and Login links.</a:t>
            </a:r>
          </a:p>
          <a:p>
            <a:pPr>
              <a:buNone/>
            </a:pPr>
            <a:endParaRPr lang="en-US" sz="2000" b="1" dirty="0" smtClean="0"/>
          </a:p>
          <a:p>
            <a:pPr>
              <a:buNone/>
            </a:pPr>
            <a:r>
              <a:rPr lang="en-US" sz="2000" b="1" dirty="0" smtClean="0"/>
              <a:t>View the Identity database</a:t>
            </a:r>
          </a:p>
          <a:p>
            <a:pPr>
              <a:buNone/>
            </a:pPr>
            <a:r>
              <a:rPr lang="en-US" sz="2000" dirty="0" smtClean="0"/>
              <a:t>From the View menu, select SQL Server Object Explorer</a:t>
            </a:r>
          </a:p>
          <a:p>
            <a:pPr>
              <a:buNone/>
            </a:pPr>
            <a:r>
              <a:rPr lang="en-US" sz="2000" dirty="0" smtClean="0"/>
              <a:t> (SSOX).</a:t>
            </a:r>
          </a:p>
          <a:p>
            <a:pPr>
              <a:buNone/>
            </a:pPr>
            <a:r>
              <a:rPr lang="en-US" sz="2000" dirty="0" smtClean="0"/>
              <a:t>Navigate to (localdb)MSSQLLocalDB(SQL Server 14).</a:t>
            </a:r>
          </a:p>
          <a:p>
            <a:pPr>
              <a:buNone/>
            </a:pPr>
            <a:r>
              <a:rPr lang="en-US" sz="2000" dirty="0" smtClean="0"/>
              <a:t> Right-click on dbo.AspNetUsers &gt; View Data:</a:t>
            </a:r>
          </a:p>
          <a:p>
            <a:pPr>
              <a:buNone/>
            </a:pPr>
            <a:endParaRPr lang="en-US" sz="2000" b="1" dirty="0" smtClean="0"/>
          </a:p>
          <a:p>
            <a:pPr>
              <a:buNone/>
            </a:pPr>
            <a:endParaRPr lang="en-US" sz="2000" dirty="0"/>
          </a:p>
        </p:txBody>
      </p:sp>
      <p:pic>
        <p:nvPicPr>
          <p:cNvPr id="5" name="Picture 4" descr="ssox.png"/>
          <p:cNvPicPr>
            <a:picLocks noChangeAspect="1"/>
          </p:cNvPicPr>
          <p:nvPr/>
        </p:nvPicPr>
        <p:blipFill>
          <a:blip r:embed="rId2">
            <a:grayscl/>
          </a:blip>
          <a:stretch>
            <a:fillRect/>
          </a:stretch>
        </p:blipFill>
        <p:spPr>
          <a:xfrm>
            <a:off x="6096000" y="1903682"/>
            <a:ext cx="2744556" cy="442091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I</a:t>
            </a:r>
            <a:r>
              <a:rPr lang="en-US" sz="2800" dirty="0" smtClean="0"/>
              <a:t>dentity service configurations</a:t>
            </a:r>
            <a:endParaRPr lang="en-US" sz="2800" dirty="0"/>
          </a:p>
        </p:txBody>
      </p:sp>
      <p:sp>
        <p:nvSpPr>
          <p:cNvPr id="3" name="Content Placeholder 2"/>
          <p:cNvSpPr>
            <a:spLocks noGrp="1"/>
          </p:cNvSpPr>
          <p:nvPr>
            <p:ph idx="1"/>
          </p:nvPr>
        </p:nvSpPr>
        <p:spPr>
          <a:xfrm>
            <a:off x="457200" y="1219200"/>
            <a:ext cx="8229600" cy="4525963"/>
          </a:xfrm>
        </p:spPr>
        <p:txBody>
          <a:bodyPr>
            <a:normAutofit fontScale="85000" lnSpcReduction="20000"/>
          </a:bodyPr>
          <a:lstStyle/>
          <a:p>
            <a:pPr>
              <a:buNone/>
            </a:pPr>
            <a:r>
              <a:rPr lang="en-US" sz="1800" dirty="0" smtClean="0"/>
              <a:t>Services are added in ConfigureServices method in the startup class. The typical </a:t>
            </a:r>
          </a:p>
          <a:p>
            <a:pPr>
              <a:buNone/>
            </a:pPr>
            <a:r>
              <a:rPr lang="en-US" sz="1800" dirty="0" smtClean="0"/>
              <a:t>pattern is to call all the  Add{Service} methods, and then call all the services.Configure{Service} </a:t>
            </a:r>
          </a:p>
          <a:p>
            <a:pPr>
              <a:buNone/>
            </a:pPr>
            <a:r>
              <a:rPr lang="en-US" sz="1800" dirty="0" smtClean="0"/>
              <a:t>methods.</a:t>
            </a:r>
          </a:p>
          <a:p>
            <a:pPr>
              <a:buNone/>
            </a:pPr>
            <a:endParaRPr lang="en-US" sz="1800" dirty="0" smtClean="0"/>
          </a:p>
          <a:p>
            <a:pPr>
              <a:buNone/>
            </a:pPr>
            <a:r>
              <a:rPr lang="en-US" sz="1800" dirty="0" smtClean="0"/>
              <a:t>public void ConfigureServices(IServiceCollection services)</a:t>
            </a:r>
          </a:p>
          <a:p>
            <a:pPr>
              <a:buNone/>
            </a:pPr>
            <a:r>
              <a:rPr lang="en-US" sz="1800" dirty="0" smtClean="0"/>
              <a:t>{</a:t>
            </a:r>
          </a:p>
          <a:p>
            <a:pPr>
              <a:buNone/>
            </a:pPr>
            <a:r>
              <a:rPr lang="en-US" sz="1800" dirty="0" smtClean="0"/>
              <a:t>   services.AddDbContext&lt;DemoAppDbContext&gt;(options =&gt;</a:t>
            </a:r>
          </a:p>
          <a:p>
            <a:pPr>
              <a:buNone/>
            </a:pPr>
            <a:r>
              <a:rPr lang="en-US" sz="1800" dirty="0" smtClean="0"/>
              <a:t>   {</a:t>
            </a:r>
          </a:p>
          <a:p>
            <a:pPr>
              <a:buNone/>
            </a:pPr>
            <a:r>
              <a:rPr lang="en-US" sz="1800" dirty="0" smtClean="0"/>
              <a:t>      options</a:t>
            </a:r>
          </a:p>
          <a:p>
            <a:pPr>
              <a:buNone/>
            </a:pPr>
            <a:r>
              <a:rPr lang="en-US" sz="1800" dirty="0" smtClean="0"/>
              <a:t>         .UseSqlServer(Configuration.GetConnectionString("DefaultConnection"),</a:t>
            </a:r>
          </a:p>
          <a:p>
            <a:pPr>
              <a:buNone/>
            </a:pPr>
            <a:r>
              <a:rPr lang="en-US" sz="1800" dirty="0" smtClean="0"/>
              <a:t>         assembly =&gt;</a:t>
            </a:r>
          </a:p>
          <a:p>
            <a:pPr>
              <a:buNone/>
            </a:pPr>
            <a:r>
              <a:rPr lang="en-US" sz="1800" dirty="0" smtClean="0"/>
              <a:t>         assembly.MigrationsAssembly</a:t>
            </a:r>
          </a:p>
          <a:p>
            <a:pPr>
              <a:buNone/>
            </a:pPr>
            <a:r>
              <a:rPr lang="en-US" sz="1800" dirty="0" smtClean="0"/>
              <a:t>            (typeof(DemoAppDbContext).Assembly.FullName));</a:t>
            </a:r>
          </a:p>
          <a:p>
            <a:pPr>
              <a:buNone/>
            </a:pPr>
            <a:r>
              <a:rPr lang="en-US" sz="1800" dirty="0" smtClean="0"/>
              <a:t>   });</a:t>
            </a:r>
          </a:p>
          <a:p>
            <a:pPr>
              <a:buNone/>
            </a:pPr>
            <a:endParaRPr lang="en-US" sz="1800" dirty="0" smtClean="0"/>
          </a:p>
          <a:p>
            <a:pPr>
              <a:buNone/>
            </a:pPr>
            <a:r>
              <a:rPr lang="en-US" sz="1800" dirty="0" smtClean="0"/>
              <a:t>   services.AddDefaultIdentity&lt;IdentityUser&gt;(options =&gt; options.SignIn.RequireConfirmedAccount = true)</a:t>
            </a:r>
          </a:p>
          <a:p>
            <a:pPr>
              <a:buNone/>
            </a:pPr>
            <a:r>
              <a:rPr lang="en-US" sz="1800" dirty="0" smtClean="0"/>
              <a:t>   .AddEntityFrameworkStores&lt;DemoAppDbContext&gt;();</a:t>
            </a:r>
          </a:p>
          <a:p>
            <a:pPr>
              <a:buNone/>
            </a:pPr>
            <a:r>
              <a:rPr lang="en-US" sz="1800" dirty="0" smtClean="0"/>
              <a:t>}</a:t>
            </a:r>
          </a:p>
          <a:p>
            <a:pPr>
              <a:buNone/>
            </a:pPr>
            <a:endParaRPr lang="en-US" sz="1800" dirty="0"/>
          </a:p>
          <a:p>
            <a:pPr>
              <a:buNone/>
            </a:pP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2618</TotalTime>
  <Words>1222</Words>
  <Application>Microsoft Office PowerPoint</Application>
  <PresentationFormat>On-screen Show (4:3)</PresentationFormat>
  <Paragraphs>181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Securing in ASP.NET Core Application </vt:lpstr>
      <vt:lpstr>Slide 2</vt:lpstr>
      <vt:lpstr>Authentication</vt:lpstr>
      <vt:lpstr>ASP.NET Core Identity</vt:lpstr>
      <vt:lpstr>Adding authentication to Apps(CLI)</vt:lpstr>
      <vt:lpstr>Create a Web App with Authentication</vt:lpstr>
      <vt:lpstr>Slide 7</vt:lpstr>
      <vt:lpstr>Slide 8</vt:lpstr>
      <vt:lpstr>Identity service configurations</vt:lpstr>
      <vt:lpstr>Slide 10</vt:lpstr>
      <vt:lpstr> Authorization</vt:lpstr>
      <vt:lpstr>Slide 12</vt:lpstr>
      <vt:lpstr>Authorization: Roles, Claims and Policies</vt:lpstr>
      <vt:lpstr>Role</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in ASP.NET Core Application </dc:title>
  <dc:creator>Delta</dc:creator>
  <cp:lastModifiedBy>Delta</cp:lastModifiedBy>
  <cp:revision>39</cp:revision>
  <dcterms:created xsi:type="dcterms:W3CDTF">2021-03-06T16:23:22Z</dcterms:created>
  <dcterms:modified xsi:type="dcterms:W3CDTF">2021-03-24T00:22:53Z</dcterms:modified>
</cp:coreProperties>
</file>